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21"/>
  </p:notesMasterIdLst>
  <p:sldIdLst>
    <p:sldId id="273" r:id="rId2"/>
    <p:sldId id="275" r:id="rId3"/>
    <p:sldId id="295" r:id="rId4"/>
    <p:sldId id="276" r:id="rId5"/>
    <p:sldId id="277" r:id="rId6"/>
    <p:sldId id="278" r:id="rId7"/>
    <p:sldId id="279" r:id="rId8"/>
    <p:sldId id="296" r:id="rId9"/>
    <p:sldId id="297" r:id="rId10"/>
    <p:sldId id="298" r:id="rId11"/>
    <p:sldId id="301" r:id="rId12"/>
    <p:sldId id="281" r:id="rId13"/>
    <p:sldId id="299" r:id="rId14"/>
    <p:sldId id="282" r:id="rId15"/>
    <p:sldId id="300" r:id="rId16"/>
    <p:sldId id="283" r:id="rId17"/>
    <p:sldId id="284" r:id="rId18"/>
    <p:sldId id="286" r:id="rId19"/>
    <p:sldId id="287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48" y="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4685B68-DD17-484C-B13D-BBC499A4DACE}" type="datetimeFigureOut">
              <a:rPr lang="en-US"/>
              <a:pPr>
                <a:defRPr/>
              </a:pPr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3E9386-9D60-4F99-B7D4-6F177D92DC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47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4ADD44-752F-4C04-9091-BC595899D175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6B2341-7283-460D-AA97-F2589ADE041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4CB79-7FFA-4E05-A863-8993EF6371F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2633CB-A3F1-498C-94B7-331A732CBFF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63E422-4080-4BF7-966C-EF240B88564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B0A150-3550-40C3-9ADC-5019CF424AE9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7C3753-7CB9-401E-AC81-EEA70954C82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231DF9-801C-40A2-A8D8-5159478620E2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35E20C-52A6-487B-8637-C777A14732CE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839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EB5C14-B740-45BD-9DE7-684756C6B65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B42EDD-54DA-419E-BA4F-10DF0E095D5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248F6C-426A-4A89-B46F-5BBEAF78D7D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F68651-A765-4E7E-81E8-5B8D0609744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21BACD-6A8E-4070-B59E-7ADCE52F1B9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F850DB-05DF-45E3-9AA0-A5A2005EFD0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46CD3A-6513-42E9-8537-D1ED686B6CFF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6757C5-F3E9-4A86-94D3-B519721E46C1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94DE86-6F14-457D-904A-A73AA5DCC9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9FDF46-A874-4B30-BFD4-FD47C0E9D5D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54BCBD-D5BD-41FC-A660-C892653E5C77}" type="datetime1">
              <a:rPr lang="en-US" smtClean="0"/>
              <a:t>6/20/2019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 9th Edition,    Copyright © John C. Hull 2014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A832A-C715-4B82-8595-AB2D96D287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6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201CE-D028-43E5-B87D-CF5E5DA74046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 9th Edition,   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75BE9-509D-48A5-97B0-680A387150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7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6A215-98ED-4886-A476-912D0B907FBF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 9th Edition,   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92773-27E3-4189-8D43-8BB889800C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7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6A3FB4-8040-4E55-99C3-686DBEF06BC6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 9th Edition,    Copyright © John C. Hull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8E3E7-6CF2-4926-A1C8-B8CB5A299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6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D75E7-E2A7-4FF4-BA1C-5F57DB74A3ED}" type="datetime1">
              <a:rPr lang="en-US" smtClean="0"/>
              <a:t>6/20/2019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 9th Edition,   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E7280-ADC6-4B9C-BE6A-9713F338E3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5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6B3CA-BE62-4987-A70C-5D00CEAC35F4}" type="datetime1">
              <a:rPr lang="en-US" smtClean="0"/>
              <a:t>6/20/2019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 9th Edition,   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3F9E8-486B-4356-959A-CE0D45898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1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57390-79ED-4369-9295-FDB7E72B8F60}" type="datetime1">
              <a:rPr lang="en-US" smtClean="0"/>
              <a:t>6/20/2019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 9th Edition,    Copyright © John C. Hull 2014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E00F5-F790-4FDB-98FD-FF0490553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2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20D006-3BB0-4721-8BA3-F02CF91A08BC}" type="datetime1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 9th Edition,    Copyright © John C. Hull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4046C-1FD9-4805-A34D-B7FD63E35D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4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6597B-5DE5-473A-B755-8AAE1FD9EDFD}" type="datetime1">
              <a:rPr lang="en-US" smtClean="0"/>
              <a:t>6/20/2019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 9th Edition,    Copyright © John C. Hull 2014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A38AE-4614-40A1-BF24-4E1237A8BA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2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FE42C-AF5F-4706-BA24-97C5DEFB7A0F}" type="datetime1">
              <a:rPr lang="en-US" smtClean="0"/>
              <a:t>6/20/2019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 9th Edition,   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70BE7-DB04-4368-9463-9C81416DC2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3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FF462-C802-42AA-909C-F91C1C17B3B4}" type="datetime1">
              <a:rPr lang="en-US" smtClean="0"/>
              <a:t>6/20/2019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 9th Edition,   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A17FB-151A-420E-8FB0-625378CD30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2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C8199817-2066-4740-9100-590E4327FF07}" type="datetime1">
              <a:rPr lang="en-US" smtClean="0"/>
              <a:t>6/20/2019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CA"/>
              <a:t>Options, Futures, and Other Derivatives 9th Edition,    Copyright © John C. Hull 2014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DDE2E00-E5CE-4A72-BACF-6DF833D76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82" r:id="rId3"/>
    <p:sldLayoutId id="2147483883" r:id="rId4"/>
    <p:sldLayoutId id="2147483884" r:id="rId5"/>
    <p:sldLayoutId id="2147483892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Forward Rates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D47E75D-B5B4-444E-9BB5-F7902FCB7BB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2662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The forward rate is the future zero rate implied by today’s term structure of interest rates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Example</a:t>
            </a:r>
            <a:endParaRPr lang="en-US" altLang="en-US" sz="240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762000" y="2133600"/>
            <a:ext cx="7772400" cy="4114800"/>
          </a:xfrm>
        </p:spPr>
        <p:txBody>
          <a:bodyPr/>
          <a:lstStyle/>
          <a:p>
            <a:pPr eaLnBrk="1" hangingPunct="1"/>
            <a:r>
              <a:rPr lang="en-CA" altLang="en-US">
                <a:latin typeface="Arial" charset="0"/>
                <a:cs typeface="Arial" charset="0"/>
              </a:rPr>
              <a:t>An FRA entered into some time ago ensures that a company will receive 4% (s.a.) on $100 million for six months starting in 1 year</a:t>
            </a:r>
          </a:p>
          <a:p>
            <a:pPr eaLnBrk="1" hangingPunct="1"/>
            <a:r>
              <a:rPr lang="en-CA" altLang="en-US">
                <a:latin typeface="Arial" charset="0"/>
                <a:cs typeface="Arial" charset="0"/>
              </a:rPr>
              <a:t>Forward LIBOR for the period is 5% (s.a.)</a:t>
            </a:r>
          </a:p>
          <a:p>
            <a:pPr eaLnBrk="1" hangingPunct="1"/>
            <a:r>
              <a:rPr lang="en-CA" altLang="en-US">
                <a:latin typeface="Arial" charset="0"/>
                <a:cs typeface="Arial" charset="0"/>
              </a:rPr>
              <a:t>The 1.5 year rate is 4.5% with continuous compounding</a:t>
            </a:r>
          </a:p>
          <a:p>
            <a:pPr eaLnBrk="1" hangingPunct="1"/>
            <a:r>
              <a:rPr lang="en-CA" altLang="en-US">
                <a:latin typeface="Arial" charset="0"/>
                <a:cs typeface="Arial" charset="0"/>
              </a:rPr>
              <a:t>The value of the FRA  (in $ millions) is</a:t>
            </a:r>
          </a:p>
          <a:p>
            <a:pPr eaLnBrk="1" hangingPunct="1">
              <a:buFontTx/>
              <a:buNone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3000CC-11FF-4230-B859-696774BFFAF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Arial" charset="0"/>
            </a:endParaRPr>
          </a:p>
        </p:txBody>
      </p:sp>
      <p:graphicFrame>
        <p:nvGraphicFramePr>
          <p:cNvPr id="35846" name="Object 2"/>
          <p:cNvGraphicFramePr>
            <a:graphicFrameLocks noChangeAspect="1"/>
          </p:cNvGraphicFramePr>
          <p:nvPr/>
        </p:nvGraphicFramePr>
        <p:xfrm>
          <a:off x="1752600" y="5562600"/>
          <a:ext cx="518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6" imgW="2692400" imgH="228600" progId="Equation.3">
                  <p:embed/>
                </p:oleObj>
              </mc:Choice>
              <mc:Fallback>
                <p:oleObj name="Equation" r:id="rId6" imgW="26924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562600"/>
                        <a:ext cx="518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Example </a:t>
            </a:r>
            <a:r>
              <a:rPr lang="en-CA" altLang="en-US" sz="2400"/>
              <a:t>continued</a:t>
            </a:r>
            <a:endParaRPr lang="en-US" altLang="en-US" sz="240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>
                <a:latin typeface="Arial" charset="0"/>
                <a:cs typeface="Arial" charset="0"/>
              </a:rPr>
              <a:t>If the six-month interest rate in one year turns out to be 5.5% (s.a.) there will be a payoff (in $ millions) of</a:t>
            </a:r>
          </a:p>
          <a:p>
            <a:pPr eaLnBrk="1" hangingPunct="1"/>
            <a:endParaRPr lang="en-CA" altLang="en-US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CA" altLang="en-US">
                <a:latin typeface="Arial" charset="0"/>
                <a:cs typeface="Arial" charset="0"/>
              </a:rPr>
              <a:t>	in 1.5 years</a:t>
            </a:r>
          </a:p>
          <a:p>
            <a:pPr eaLnBrk="1" hangingPunct="1"/>
            <a:r>
              <a:rPr lang="en-CA" altLang="en-US">
                <a:latin typeface="Arial" charset="0"/>
                <a:cs typeface="Arial" charset="0"/>
              </a:rPr>
              <a:t>The transaction might be settled at the one-year point for an equivalent payoff of</a:t>
            </a:r>
          </a:p>
          <a:p>
            <a:pPr eaLnBrk="1" hangingPunct="1"/>
            <a:endParaRPr lang="en-CA" altLang="en-US">
              <a:latin typeface="Arial" charset="0"/>
              <a:cs typeface="Arial" charset="0"/>
            </a:endParaRPr>
          </a:p>
          <a:p>
            <a:pPr eaLnBrk="1" hangingPunct="1"/>
            <a:endParaRPr lang="en-CA" altLang="en-US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CA" altLang="en-US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CA" altLang="en-US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buFontTx/>
              <a:buNone/>
            </a:pPr>
            <a:endParaRPr lang="en-CA" altLang="en-US">
              <a:latin typeface="Arial" charset="0"/>
              <a:cs typeface="Arial" charset="0"/>
            </a:endParaRPr>
          </a:p>
          <a:p>
            <a:pPr eaLnBrk="1" hangingPunct="1"/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DF61BF-1CE6-449D-93BA-EA644FDAA27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Arial" charset="0"/>
            </a:endParaRPr>
          </a:p>
        </p:txBody>
      </p:sp>
      <p:graphicFrame>
        <p:nvGraphicFramePr>
          <p:cNvPr id="36870" name="Object 2"/>
          <p:cNvGraphicFramePr>
            <a:graphicFrameLocks noChangeAspect="1"/>
          </p:cNvGraphicFramePr>
          <p:nvPr/>
        </p:nvGraphicFramePr>
        <p:xfrm>
          <a:off x="2125663" y="3657600"/>
          <a:ext cx="447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Equation" r:id="rId6" imgW="2032000" imgH="190500" progId="Equation.3">
                  <p:embed/>
                </p:oleObj>
              </mc:Choice>
              <mc:Fallback>
                <p:oleObj name="Equation" r:id="rId6" imgW="2032000" imgH="190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3657600"/>
                        <a:ext cx="447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4"/>
          <p:cNvGraphicFramePr>
            <a:graphicFrameLocks noChangeAspect="1"/>
          </p:cNvGraphicFramePr>
          <p:nvPr/>
        </p:nvGraphicFramePr>
        <p:xfrm>
          <a:off x="3124200" y="5562600"/>
          <a:ext cx="17081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Equation" r:id="rId8" imgW="1054100" imgH="368300" progId="Equation.3">
                  <p:embed/>
                </p:oleObj>
              </mc:Choice>
              <mc:Fallback>
                <p:oleObj name="Equation" r:id="rId8" imgW="10541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562600"/>
                        <a:ext cx="17081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496175" cy="149225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Duration </a:t>
            </a:r>
            <a:r>
              <a:rPr lang="en-US" altLang="en-US" sz="2400"/>
              <a:t>(page 91-94)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idx="1"/>
          </p:nvPr>
        </p:nvSpPr>
        <p:spPr>
          <a:xfrm>
            <a:off x="1219200" y="1905000"/>
            <a:ext cx="6705600" cy="4114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>
                <a:latin typeface="Arial" charset="0"/>
                <a:cs typeface="Arial" charset="0"/>
              </a:rPr>
              <a:t>Duration of a bond that provides cash flow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c</a:t>
            </a:r>
            <a:r>
              <a:rPr lang="en-US" altLang="en-US" sz="2400" i="1" baseline="-2500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baseline="-25000">
                <a:latin typeface="Arial" charset="0"/>
                <a:cs typeface="Arial" charset="0"/>
              </a:rPr>
              <a:t> </a:t>
            </a:r>
            <a:r>
              <a:rPr lang="en-US" altLang="en-US" sz="2400">
                <a:latin typeface="Arial" charset="0"/>
                <a:cs typeface="Arial" charset="0"/>
              </a:rPr>
              <a:t>at time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i="1" baseline="-2500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>
                <a:latin typeface="Arial" charset="0"/>
                <a:cs typeface="Arial" charset="0"/>
              </a:rPr>
              <a:t> is														</a:t>
            </a:r>
          </a:p>
          <a:p>
            <a:pPr lvl="4" eaLnBrk="1" hangingPunct="1">
              <a:buFont typeface="Wingdings" pitchFamily="2" charset="2"/>
              <a:buNone/>
            </a:pPr>
            <a:r>
              <a:rPr lang="en-US" altLang="en-US"/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>
                <a:latin typeface="Arial" charset="0"/>
                <a:cs typeface="Arial" charset="0"/>
              </a:rPr>
              <a:t>	where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B </a:t>
            </a:r>
            <a:r>
              <a:rPr lang="en-US" altLang="en-US" sz="2400">
                <a:latin typeface="Arial" charset="0"/>
                <a:cs typeface="Arial" charset="0"/>
              </a:rPr>
              <a:t>is its price and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y</a:t>
            </a:r>
            <a:r>
              <a:rPr lang="en-US" altLang="en-US" sz="2400">
                <a:latin typeface="Arial" charset="0"/>
                <a:cs typeface="Arial" charset="0"/>
              </a:rPr>
              <a:t> is its yield (continuously compounded)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Arial" charset="0"/>
                <a:cs typeface="Arial" charset="0"/>
              </a:rPr>
              <a:t>													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DDEAA6-1EB5-4AD4-B98B-B67EB7224CD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Arial" charset="0"/>
            </a:endParaRPr>
          </a:p>
        </p:txBody>
      </p:sp>
      <p:graphicFrame>
        <p:nvGraphicFramePr>
          <p:cNvPr id="37894" name="Object 3"/>
          <p:cNvGraphicFramePr>
            <a:graphicFrameLocks/>
          </p:cNvGraphicFramePr>
          <p:nvPr/>
        </p:nvGraphicFramePr>
        <p:xfrm>
          <a:off x="2889250" y="2667000"/>
          <a:ext cx="30543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Equation" r:id="rId6" imgW="1091726" imgH="482391" progId="Equation.3">
                  <p:embed/>
                </p:oleObj>
              </mc:Choice>
              <mc:Fallback>
                <p:oleObj name="Equation" r:id="rId6" imgW="1091726" imgH="482391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2667000"/>
                        <a:ext cx="30543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Key Duration Relationship</a:t>
            </a:r>
            <a:endParaRPr lang="en-US" altLang="en-US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685800" y="2147888"/>
            <a:ext cx="7772400" cy="1662112"/>
          </a:xfrm>
        </p:spPr>
        <p:txBody>
          <a:bodyPr/>
          <a:lstStyle/>
          <a:p>
            <a:pPr eaLnBrk="1" hangingPunct="1"/>
            <a:r>
              <a:rPr lang="en-CA" altLang="en-US">
                <a:latin typeface="Arial" charset="0"/>
                <a:cs typeface="Arial" charset="0"/>
              </a:rPr>
              <a:t>Duration is important because it leads to the following key relationship between the change in the yield on the bond and the change in its price</a:t>
            </a:r>
          </a:p>
          <a:p>
            <a:pPr eaLnBrk="1" hangingPunct="1"/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50BA32D-5916-426D-A050-5C4B82FB599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Arial" charset="0"/>
            </a:endParaRPr>
          </a:p>
        </p:txBody>
      </p:sp>
      <p:graphicFrame>
        <p:nvGraphicFramePr>
          <p:cNvPr id="38918" name="Object 4"/>
          <p:cNvGraphicFramePr>
            <a:graphicFrameLocks/>
          </p:cNvGraphicFramePr>
          <p:nvPr/>
        </p:nvGraphicFramePr>
        <p:xfrm>
          <a:off x="2819400" y="4114800"/>
          <a:ext cx="22098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Equation" r:id="rId6" imgW="799753" imgH="393529" progId="Equation.3">
                  <p:embed/>
                </p:oleObj>
              </mc:Choice>
              <mc:Fallback>
                <p:oleObj name="Equation" r:id="rId6" imgW="799753" imgH="393529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14800"/>
                        <a:ext cx="22098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0010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CA" altLang="en-US"/>
              <a:t>Key Duration Relationship</a:t>
            </a:r>
            <a:r>
              <a:rPr lang="en-US" altLang="en-US"/>
              <a:t> </a:t>
            </a:r>
            <a:r>
              <a:rPr lang="en-US" altLang="en-US" sz="2400"/>
              <a:t>continued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2057400"/>
            <a:ext cx="7010400" cy="40386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400" dirty="0">
                <a:latin typeface="Arial" charset="0"/>
                <a:cs typeface="Arial" charset="0"/>
              </a:rPr>
              <a:t>When the yield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dirty="0">
                <a:latin typeface="Arial" charset="0"/>
                <a:cs typeface="Arial" charset="0"/>
              </a:rPr>
              <a:t> is expressed with compounding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m</a:t>
            </a:r>
            <a:r>
              <a:rPr lang="en-US" sz="2400" dirty="0">
                <a:latin typeface="Arial" charset="0"/>
                <a:cs typeface="Arial" charset="0"/>
              </a:rPr>
              <a:t> times per year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cs typeface="Arial" charset="0"/>
              </a:rPr>
              <a:t>The expression 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latin typeface="+mj-lt"/>
                <a:cs typeface="Arial" charset="0"/>
              </a:rPr>
              <a:t>   is referred to as the “modified duration”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CFF2D9F-C0F2-4598-B12E-9CEB23C8B3C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Arial" charset="0"/>
            </a:endParaRPr>
          </a:p>
        </p:txBody>
      </p:sp>
      <p:graphicFrame>
        <p:nvGraphicFramePr>
          <p:cNvPr id="39942" name="Object 4"/>
          <p:cNvGraphicFramePr>
            <a:graphicFrameLocks/>
          </p:cNvGraphicFramePr>
          <p:nvPr/>
        </p:nvGraphicFramePr>
        <p:xfrm>
          <a:off x="3048000" y="3048000"/>
          <a:ext cx="23447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Equation" r:id="rId6" imgW="990170" imgH="431613" progId="Equation.3">
                  <p:embed/>
                </p:oleObj>
              </mc:Choice>
              <mc:Fallback>
                <p:oleObj name="Equation" r:id="rId6" imgW="990170" imgH="431613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048000"/>
                        <a:ext cx="23447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5"/>
          <p:cNvGraphicFramePr>
            <a:graphicFrameLocks/>
          </p:cNvGraphicFramePr>
          <p:nvPr/>
        </p:nvGraphicFramePr>
        <p:xfrm>
          <a:off x="3657600" y="4343400"/>
          <a:ext cx="1600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Equation" r:id="rId8" imgW="520474" imgH="431613" progId="Equation.2">
                  <p:embed/>
                </p:oleObj>
              </mc:Choice>
              <mc:Fallback>
                <p:oleObj name="Equation" r:id="rId8" imgW="520474" imgH="431613" progId="Equation.2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343400"/>
                        <a:ext cx="1600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Bond Portfolios</a:t>
            </a:r>
            <a:endParaRPr lang="en-US" altLang="en-US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7772400" cy="4114800"/>
          </a:xfrm>
        </p:spPr>
        <p:txBody>
          <a:bodyPr/>
          <a:lstStyle/>
          <a:p>
            <a:pPr eaLnBrk="1" hangingPunct="1"/>
            <a:r>
              <a:rPr lang="en-CA" altLang="en-US" sz="2400">
                <a:latin typeface="Arial" charset="0"/>
                <a:cs typeface="Arial" charset="0"/>
              </a:rPr>
              <a:t>The duration for a bond portfolio is the weighted average duration of the bonds in the portfolio with weights proportional to prices</a:t>
            </a:r>
          </a:p>
          <a:p>
            <a:pPr eaLnBrk="1" hangingPunct="1"/>
            <a:r>
              <a:rPr lang="en-CA" altLang="en-US" sz="2400">
                <a:latin typeface="Arial" charset="0"/>
                <a:cs typeface="Arial" charset="0"/>
              </a:rPr>
              <a:t>The key duration relationship for a bond portfolio describes the effect of small parallel shifts in the yield curve</a:t>
            </a:r>
          </a:p>
          <a:p>
            <a:pPr eaLnBrk="1" hangingPunct="1"/>
            <a:r>
              <a:rPr lang="en-CA" altLang="en-US" sz="2400">
                <a:latin typeface="Arial" charset="0"/>
                <a:cs typeface="Arial" charset="0"/>
              </a:rPr>
              <a:t>What exposures remain if duration of a portfolio of assets equals the duration of a portfolio of liabilities?</a:t>
            </a:r>
            <a:endParaRPr lang="en-US" altLang="en-US" sz="2400">
              <a:latin typeface="Arial" charset="0"/>
              <a:cs typeface="Arial" charset="0"/>
            </a:endParaRP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9416246-AC17-4D1D-881E-05A4DF0704B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8985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Convexity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357688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>
                <a:latin typeface="Arial" charset="0"/>
                <a:cs typeface="Arial" charset="0"/>
              </a:rPr>
              <a:t>	The convexity, </a:t>
            </a:r>
            <a:r>
              <a:rPr lang="en-US" sz="2400" i="1" dirty="0">
                <a:latin typeface="+mj-lt"/>
                <a:cs typeface="Arial" charset="0"/>
              </a:rPr>
              <a:t>C</a:t>
            </a:r>
            <a:r>
              <a:rPr lang="en-US" sz="2400" dirty="0">
                <a:latin typeface="Arial" charset="0"/>
                <a:cs typeface="Arial" charset="0"/>
              </a:rPr>
              <a:t>,  of a bond is defined as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CA" sz="2400" dirty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CA" sz="2400" dirty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CA" sz="2400" dirty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CA" sz="2400" dirty="0">
                <a:latin typeface="Arial" charset="0"/>
                <a:cs typeface="Arial" charset="0"/>
              </a:rPr>
              <a:t>	This leads to a more accurate relationship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CA" sz="2400" dirty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CA" sz="2400" dirty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CA" sz="2400" dirty="0">
                <a:latin typeface="Arial" charset="0"/>
                <a:cs typeface="Arial" charset="0"/>
              </a:rPr>
              <a:t>	When used for bond portfolios it allows larger shifts in the yield curve to be considered, but the shifts still have to be parallel 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1DCBA61-D3CE-4392-AF70-4CCE5434DC6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Arial" charset="0"/>
            </a:endParaRPr>
          </a:p>
        </p:txBody>
      </p:sp>
      <p:graphicFrame>
        <p:nvGraphicFramePr>
          <p:cNvPr id="41990" name="Object 4"/>
          <p:cNvGraphicFramePr>
            <a:graphicFrameLocks/>
          </p:cNvGraphicFramePr>
          <p:nvPr/>
        </p:nvGraphicFramePr>
        <p:xfrm>
          <a:off x="1752600" y="2362200"/>
          <a:ext cx="34734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Equation" r:id="rId6" imgW="1714500" imgH="628650" progId="Equation.3">
                  <p:embed/>
                </p:oleObj>
              </mc:Choice>
              <mc:Fallback>
                <p:oleObj name="Equation" r:id="rId6" imgW="1714500" imgH="62865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62200"/>
                        <a:ext cx="34734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2438400" y="4114800"/>
          <a:ext cx="25146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Equation" r:id="rId8" imgW="1384300" imgH="368300" progId="Equation.3">
                  <p:embed/>
                </p:oleObj>
              </mc:Choice>
              <mc:Fallback>
                <p:oleObj name="Equation" r:id="rId8" imgW="1384300" imgH="36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114800"/>
                        <a:ext cx="25146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Theories of the Term Structure</a:t>
            </a:r>
            <a:br>
              <a:rPr lang="en-US" altLang="en-US"/>
            </a:br>
            <a:r>
              <a:rPr lang="en-US" altLang="en-US" sz="2200"/>
              <a:t>Page 96-98</a:t>
            </a:r>
            <a:endParaRPr lang="en-US" altLang="en-US"/>
          </a:p>
        </p:txBody>
      </p:sp>
      <p:sp>
        <p:nvSpPr>
          <p:cNvPr id="43011" name="Rectangle 1027"/>
          <p:cNvSpPr>
            <a:spLocks noGrp="1" noChangeArrowheads="1"/>
          </p:cNvSpPr>
          <p:nvPr>
            <p:ph idx="1"/>
          </p:nvPr>
        </p:nvSpPr>
        <p:spPr>
          <a:xfrm>
            <a:off x="990600" y="2286000"/>
            <a:ext cx="7467600" cy="4191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Expectations Theory: forward rates equal expected future zero rates	</a:t>
            </a:r>
          </a:p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Market Segmentation: short, medium and long rates determined independently of each other</a:t>
            </a:r>
          </a:p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Liquidity Preference Theory: forward rates higher than expected future zero rates</a:t>
            </a:r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A4947CF-40AD-423D-B611-568B9F2AC2D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Liquidity Preference Theory</a:t>
            </a:r>
            <a:endParaRPr lang="en-US" altLang="en-US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>
                <a:latin typeface="Arial" charset="0"/>
                <a:cs typeface="Arial" charset="0"/>
              </a:rPr>
              <a:t>Suppose that the outlook for rates is flat and you have been offered the following choices</a:t>
            </a:r>
          </a:p>
          <a:p>
            <a:pPr eaLnBrk="1" hangingPunct="1"/>
            <a:endParaRPr lang="en-CA" altLang="en-US">
              <a:latin typeface="Arial" charset="0"/>
              <a:cs typeface="Arial" charset="0"/>
            </a:endParaRPr>
          </a:p>
          <a:p>
            <a:pPr eaLnBrk="1" hangingPunct="1"/>
            <a:endParaRPr lang="en-CA" altLang="en-US">
              <a:latin typeface="Arial" charset="0"/>
              <a:cs typeface="Arial" charset="0"/>
            </a:endParaRPr>
          </a:p>
          <a:p>
            <a:pPr eaLnBrk="1" hangingPunct="1"/>
            <a:endParaRPr lang="en-CA" altLang="en-US">
              <a:latin typeface="Arial" charset="0"/>
              <a:cs typeface="Arial" charset="0"/>
            </a:endParaRPr>
          </a:p>
          <a:p>
            <a:pPr eaLnBrk="1" hangingPunct="1"/>
            <a:r>
              <a:rPr lang="en-CA" altLang="en-US">
                <a:latin typeface="Arial" charset="0"/>
                <a:cs typeface="Arial" charset="0"/>
              </a:rPr>
              <a:t>Which would you choose as a depositor? Which for your mortgage?</a:t>
            </a: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4520E3-003C-406D-B269-E897A257F7B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3124200"/>
          <a:ext cx="6096000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Maturity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Deposit rate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Mortgage rate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1 year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3%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6%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5 year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3%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6%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Liquidity Preference Theory </a:t>
            </a:r>
            <a:r>
              <a:rPr lang="en-CA" altLang="en-US" sz="2700"/>
              <a:t>cont</a:t>
            </a:r>
            <a:endParaRPr lang="en-US" altLang="en-US" sz="270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>
                <a:latin typeface="Arial" charset="0"/>
                <a:cs typeface="Arial" charset="0"/>
              </a:rPr>
              <a:t>To match the maturities of borrowers and lenders a bank has to increase long rates above expected future short rates</a:t>
            </a:r>
          </a:p>
          <a:p>
            <a:pPr eaLnBrk="1" hangingPunct="1"/>
            <a:r>
              <a:rPr lang="en-CA" altLang="en-US">
                <a:latin typeface="Arial" charset="0"/>
                <a:cs typeface="Arial" charset="0"/>
              </a:rPr>
              <a:t>In our example the bank might offer</a:t>
            </a:r>
          </a:p>
          <a:p>
            <a:pPr eaLnBrk="1" hangingPunct="1">
              <a:buFont typeface="Wingdings 2" pitchFamily="18" charset="2"/>
              <a:buNone/>
            </a:pPr>
            <a:endParaRPr lang="en-CA" altLang="en-US">
              <a:latin typeface="Arial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CA" altLang="en-US">
              <a:latin typeface="Arial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CA" altLang="en-US">
              <a:latin typeface="Arial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B3C3D6E-03EE-4AC2-B299-5DA8A094F95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4191000"/>
          <a:ext cx="64008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Maturity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Deposit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Mortgage 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Formula for Forward Rates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2400">
                <a:latin typeface="Arial" charset="0"/>
                <a:cs typeface="Arial" charset="0"/>
              </a:rPr>
              <a:t>Suppose that the zero rates for time periods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i="1" baseline="-25000">
                <a:latin typeface="Times New Roman" pitchFamily="18" charset="0"/>
                <a:cs typeface="Arial" charset="0"/>
              </a:rPr>
              <a:t>1</a:t>
            </a:r>
            <a:r>
              <a:rPr lang="en-US" altLang="en-US" sz="2400" i="1">
                <a:latin typeface="Arial" charset="0"/>
                <a:cs typeface="Arial" charset="0"/>
              </a:rPr>
              <a:t> </a:t>
            </a:r>
            <a:r>
              <a:rPr lang="en-US" altLang="en-US" sz="2400">
                <a:latin typeface="Arial" charset="0"/>
                <a:cs typeface="Arial" charset="0"/>
              </a:rPr>
              <a:t>and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i="1" baseline="-25000">
                <a:latin typeface="Times New Roman" pitchFamily="18" charset="0"/>
                <a:cs typeface="Arial" charset="0"/>
              </a:rPr>
              <a:t>2</a:t>
            </a:r>
            <a:r>
              <a:rPr lang="en-US" altLang="en-US" sz="2400" i="1">
                <a:latin typeface="Arial" charset="0"/>
                <a:cs typeface="Arial" charset="0"/>
              </a:rPr>
              <a:t> </a:t>
            </a:r>
            <a:r>
              <a:rPr lang="en-US" altLang="en-US" sz="2400">
                <a:latin typeface="Arial" charset="0"/>
                <a:cs typeface="Arial" charset="0"/>
              </a:rPr>
              <a:t>are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R</a:t>
            </a:r>
            <a:r>
              <a:rPr lang="en-US" altLang="en-US" sz="2400" i="1" baseline="-25000">
                <a:latin typeface="Times New Roman" pitchFamily="18" charset="0"/>
                <a:cs typeface="Arial" charset="0"/>
              </a:rPr>
              <a:t>1</a:t>
            </a:r>
            <a:r>
              <a:rPr lang="en-US" altLang="en-US" sz="2400">
                <a:latin typeface="Arial" charset="0"/>
                <a:cs typeface="Arial" charset="0"/>
              </a:rPr>
              <a:t> and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R</a:t>
            </a:r>
            <a:r>
              <a:rPr lang="en-US" altLang="en-US" sz="2400" i="1" baseline="-25000">
                <a:latin typeface="Times New Roman" pitchFamily="18" charset="0"/>
                <a:cs typeface="Arial" charset="0"/>
              </a:rPr>
              <a:t>2</a:t>
            </a:r>
            <a:r>
              <a:rPr lang="en-US" altLang="en-US" sz="2400">
                <a:latin typeface="Arial" charset="0"/>
                <a:cs typeface="Arial" charset="0"/>
              </a:rPr>
              <a:t> with both rates continuously compounded.</a:t>
            </a:r>
          </a:p>
          <a:p>
            <a:pPr eaLnBrk="1" hangingPunct="1"/>
            <a:r>
              <a:rPr lang="en-US" altLang="en-US" sz="2400">
                <a:latin typeface="Arial" charset="0"/>
                <a:cs typeface="Arial" charset="0"/>
              </a:rPr>
              <a:t>The forward rate for the period between times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i="1" baseline="-25000">
                <a:latin typeface="Times New Roman" pitchFamily="18" charset="0"/>
                <a:cs typeface="Arial" charset="0"/>
              </a:rPr>
              <a:t>1</a:t>
            </a:r>
            <a:r>
              <a:rPr lang="en-US" altLang="en-US" sz="2400">
                <a:latin typeface="Arial" charset="0"/>
                <a:cs typeface="Arial" charset="0"/>
              </a:rPr>
              <a:t> and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i="1" baseline="-25000">
                <a:latin typeface="Times New Roman" pitchFamily="18" charset="0"/>
                <a:cs typeface="Arial" charset="0"/>
              </a:rPr>
              <a:t>2</a:t>
            </a:r>
            <a:r>
              <a:rPr lang="en-US" altLang="en-US" sz="2400">
                <a:latin typeface="Arial" charset="0"/>
                <a:cs typeface="Arial" charset="0"/>
              </a:rPr>
              <a:t> is</a:t>
            </a:r>
          </a:p>
          <a:p>
            <a:pPr eaLnBrk="1" hangingPunct="1">
              <a:buFontTx/>
              <a:buNone/>
            </a:pPr>
            <a:endParaRPr lang="en-CA" altLang="en-US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CA" altLang="en-US">
              <a:latin typeface="Arial" charset="0"/>
              <a:cs typeface="Arial" charset="0"/>
            </a:endParaRPr>
          </a:p>
          <a:p>
            <a:pPr eaLnBrk="1" hangingPunct="1"/>
            <a:r>
              <a:rPr lang="en-CA" altLang="en-US" sz="2400">
                <a:latin typeface="Arial" charset="0"/>
                <a:cs typeface="Arial" charset="0"/>
              </a:rPr>
              <a:t>This formula is only approximately true when rates are not expressed with continuous compounding</a:t>
            </a:r>
            <a:endParaRPr lang="en-US" altLang="en-US" sz="240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7772C9C-E9B4-48F3-A1E0-98273E7910F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Arial" charset="0"/>
            </a:endParaRPr>
          </a:p>
        </p:txBody>
      </p:sp>
      <p:graphicFrame>
        <p:nvGraphicFramePr>
          <p:cNvPr id="27654" name="Object 5"/>
          <p:cNvGraphicFramePr>
            <a:graphicFrameLocks/>
          </p:cNvGraphicFramePr>
          <p:nvPr/>
        </p:nvGraphicFramePr>
        <p:xfrm>
          <a:off x="2743200" y="3810000"/>
          <a:ext cx="2057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6" imgW="6502400" imgH="3670710" progId="Equation.2">
                  <p:embed/>
                </p:oleObj>
              </mc:Choice>
              <mc:Fallback>
                <p:oleObj name="Equation" r:id="rId6" imgW="6502400" imgH="3670710" progId="Equation.2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10000"/>
                        <a:ext cx="2057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Application of the Formula</a:t>
            </a:r>
            <a:endParaRPr lang="en-US" altLang="en-US"/>
          </a:p>
        </p:txBody>
      </p:sp>
      <p:sp>
        <p:nvSpPr>
          <p:cNvPr id="2867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E169E0-EE88-4EB5-82AB-EC742455CBE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438400"/>
          <a:ext cx="6096000" cy="276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Year  (</a:t>
                      </a:r>
                      <a:r>
                        <a:rPr lang="en-CA" i="1" dirty="0">
                          <a:latin typeface="+mj-lt"/>
                        </a:rPr>
                        <a:t>n</a:t>
                      </a:r>
                      <a:r>
                        <a:rPr lang="en-CA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Zero rate for</a:t>
                      </a:r>
                      <a:r>
                        <a:rPr lang="en-CA" baseline="0" dirty="0"/>
                        <a:t> </a:t>
                      </a:r>
                      <a:r>
                        <a:rPr lang="en-CA" baseline="0" dirty="0">
                          <a:latin typeface="+mj-lt"/>
                        </a:rPr>
                        <a:t>n</a:t>
                      </a:r>
                      <a:r>
                        <a:rPr lang="en-CA" baseline="0" dirty="0"/>
                        <a:t>-year investment </a:t>
                      </a:r>
                    </a:p>
                    <a:p>
                      <a:pPr algn="ctr"/>
                      <a:r>
                        <a:rPr lang="en-CA" baseline="0" dirty="0"/>
                        <a:t>(% per annum)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Forward rate for </a:t>
                      </a:r>
                      <a:r>
                        <a:rPr lang="en-CA" dirty="0">
                          <a:latin typeface="+mj-lt"/>
                        </a:rPr>
                        <a:t>n</a:t>
                      </a:r>
                      <a:r>
                        <a:rPr lang="en-CA" dirty="0"/>
                        <a:t>th year</a:t>
                      </a:r>
                    </a:p>
                    <a:p>
                      <a:pPr algn="ctr"/>
                      <a:r>
                        <a:rPr lang="en-CA" dirty="0"/>
                        <a:t>(% per annum)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Instantaneous Forward Rate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The instantaneous forward rate for a maturity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T</a:t>
            </a:r>
            <a:r>
              <a:rPr lang="en-US" altLang="en-US">
                <a:latin typeface="Arial" charset="0"/>
                <a:cs typeface="Arial" charset="0"/>
              </a:rPr>
              <a:t> is the forward rate that applies for a very short time period starting at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T</a:t>
            </a:r>
            <a:r>
              <a:rPr lang="en-US" altLang="en-US">
                <a:latin typeface="Arial" charset="0"/>
                <a:cs typeface="Arial" charset="0"/>
              </a:rPr>
              <a:t>. It is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" charset="0"/>
                <a:cs typeface="Arial" charset="0"/>
              </a:rPr>
              <a:t>   where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R</a:t>
            </a:r>
            <a:r>
              <a:rPr lang="en-US" altLang="en-US">
                <a:latin typeface="Arial" charset="0"/>
                <a:cs typeface="Arial" charset="0"/>
              </a:rPr>
              <a:t> is the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T</a:t>
            </a:r>
            <a:r>
              <a:rPr lang="en-US" altLang="en-US">
                <a:latin typeface="Arial" charset="0"/>
                <a:cs typeface="Arial" charset="0"/>
              </a:rPr>
              <a:t>-year rate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F93A3F5-A4FE-43CF-B0CC-05D89FF5E25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Arial" charset="0"/>
            </a:endParaRPr>
          </a:p>
        </p:txBody>
      </p:sp>
      <p:graphicFrame>
        <p:nvGraphicFramePr>
          <p:cNvPr id="29702" name="Object 4"/>
          <p:cNvGraphicFramePr>
            <a:graphicFrameLocks noChangeAspect="1"/>
          </p:cNvGraphicFramePr>
          <p:nvPr/>
        </p:nvGraphicFramePr>
        <p:xfrm>
          <a:off x="3505200" y="3581400"/>
          <a:ext cx="16764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6" imgW="590685" imgH="380910" progId="Equation.2">
                  <p:embed/>
                </p:oleObj>
              </mc:Choice>
              <mc:Fallback>
                <p:oleObj name="Equation" r:id="rId6" imgW="590685" imgH="380910" progId="Equation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581400"/>
                        <a:ext cx="16764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Upward vs Downward Sloping</a:t>
            </a:r>
            <a:br>
              <a:rPr lang="en-US"/>
            </a:br>
            <a:r>
              <a:rPr lang="en-US"/>
              <a:t>Yield Curve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55838"/>
            <a:ext cx="8153400" cy="4114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For an upward sloping yield curve: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" charset="0"/>
                <a:cs typeface="Arial" charset="0"/>
              </a:rPr>
              <a:t>	Fwd Rate &gt; Zero Rate &gt; Par Yield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For a downward sloping yield curve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" charset="0"/>
                <a:cs typeface="Arial" charset="0"/>
              </a:rPr>
              <a:t>	Par Yield &gt; Zero Rate &gt; Fwd Rate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EEFE759-513C-4DE8-A91B-C9B32D4E552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Rate Agreement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D2D657-FC67-4B27-A648-B1C2F1D0E35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3174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A forward rate agreement (FRA) is an OTC agreement that a certain rate will apply to a certain principal during a certain future time period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Forward Rate Agreement: Key Results 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209800"/>
            <a:ext cx="8001000" cy="4038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Arial" charset="0"/>
                <a:cs typeface="Arial" charset="0"/>
              </a:rPr>
              <a:t>An FRA is equivalent to an agreement where interest at a predetermined rate, 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R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K</a:t>
            </a:r>
            <a:r>
              <a:rPr lang="en-US" sz="2400" dirty="0">
                <a:latin typeface="Arial" charset="0"/>
                <a:cs typeface="Arial" charset="0"/>
              </a:rPr>
              <a:t> is exchanged for interest at the market rate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cs typeface="Arial" charset="0"/>
              </a:rPr>
              <a:t>An FRA can be valued by assuming that the forward LIBOR interest rate, </a:t>
            </a:r>
            <a:r>
              <a:rPr lang="en-US" sz="2400" i="1" dirty="0">
                <a:latin typeface="+mj-lt"/>
                <a:cs typeface="Arial" charset="0"/>
              </a:rPr>
              <a:t>R</a:t>
            </a:r>
            <a:r>
              <a:rPr lang="en-US" sz="2400" i="1" baseline="-25000" dirty="0">
                <a:latin typeface="+mj-lt"/>
                <a:cs typeface="Arial" charset="0"/>
              </a:rPr>
              <a:t>F</a:t>
            </a:r>
            <a:r>
              <a:rPr lang="en-US" sz="2400" dirty="0">
                <a:latin typeface="Arial" charset="0"/>
                <a:cs typeface="Arial" charset="0"/>
              </a:rPr>
              <a:t> , is certain to be realized</a:t>
            </a:r>
          </a:p>
          <a:p>
            <a:pPr eaLnBrk="1" hangingPunct="1">
              <a:defRPr/>
            </a:pPr>
            <a:r>
              <a:rPr lang="en-CA" sz="2400" dirty="0">
                <a:latin typeface="Arial" charset="0"/>
                <a:cs typeface="Arial" charset="0"/>
              </a:rPr>
              <a:t>This means that the value of an FRA is the present value of the difference between the interest that would be paid at interest at rate </a:t>
            </a:r>
            <a:r>
              <a:rPr lang="en-CA" sz="2400" i="1" dirty="0">
                <a:latin typeface="+mj-lt"/>
                <a:cs typeface="Arial" charset="0"/>
              </a:rPr>
              <a:t>R</a:t>
            </a:r>
            <a:r>
              <a:rPr lang="en-CA" sz="2400" i="1" baseline="-25000" dirty="0">
                <a:latin typeface="+mj-lt"/>
                <a:cs typeface="Arial" charset="0"/>
              </a:rPr>
              <a:t>F</a:t>
            </a:r>
            <a:r>
              <a:rPr lang="en-CA" sz="2400" dirty="0">
                <a:latin typeface="Arial" charset="0"/>
                <a:cs typeface="Arial" charset="0"/>
              </a:rPr>
              <a:t> and the interest that would be paid at rate </a:t>
            </a:r>
            <a:r>
              <a:rPr lang="en-CA" sz="2400" i="1" dirty="0">
                <a:latin typeface="+mj-lt"/>
                <a:cs typeface="Arial" charset="0"/>
              </a:rPr>
              <a:t>R</a:t>
            </a:r>
            <a:r>
              <a:rPr lang="en-CA" sz="2400" i="1" baseline="-25000" dirty="0">
                <a:latin typeface="+mj-lt"/>
                <a:cs typeface="Arial" charset="0"/>
              </a:rPr>
              <a:t>K</a:t>
            </a:r>
            <a:endParaRPr lang="en-US" sz="2400" i="1" dirty="0">
              <a:latin typeface="+mj-lt"/>
              <a:cs typeface="Arial" charset="0"/>
            </a:endParaRP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63DAC76-1354-4099-9716-4594942856E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246063" y="930275"/>
            <a:ext cx="7772400" cy="974725"/>
          </a:xfrm>
        </p:spPr>
        <p:txBody>
          <a:bodyPr/>
          <a:lstStyle/>
          <a:p>
            <a:pPr eaLnBrk="1" hangingPunct="1"/>
            <a:r>
              <a:rPr lang="en-CA" altLang="en-US"/>
              <a:t>Valuation Formulas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281488"/>
          </a:xfrm>
        </p:spPr>
        <p:txBody>
          <a:bodyPr/>
          <a:lstStyle/>
          <a:p>
            <a:pPr eaLnBrk="1" hangingPunct="1">
              <a:defRPr/>
            </a:pPr>
            <a:r>
              <a:rPr lang="en-CA" dirty="0"/>
              <a:t>If the period to which an FRA applies lasts from </a:t>
            </a:r>
            <a:r>
              <a:rPr lang="en-CA" i="1" dirty="0">
                <a:latin typeface="+mj-lt"/>
              </a:rPr>
              <a:t>T</a:t>
            </a:r>
            <a:r>
              <a:rPr lang="en-CA" baseline="-25000" dirty="0"/>
              <a:t>1</a:t>
            </a:r>
            <a:r>
              <a:rPr lang="en-CA" dirty="0"/>
              <a:t> to </a:t>
            </a:r>
            <a:r>
              <a:rPr lang="en-CA" i="1" dirty="0">
                <a:latin typeface="+mj-lt"/>
              </a:rPr>
              <a:t>T</a:t>
            </a:r>
            <a:r>
              <a:rPr lang="en-CA" baseline="-25000" dirty="0"/>
              <a:t>2</a:t>
            </a:r>
            <a:r>
              <a:rPr lang="en-CA" dirty="0"/>
              <a:t>, we assume that  </a:t>
            </a:r>
            <a:r>
              <a:rPr lang="en-CA" i="1" dirty="0">
                <a:latin typeface="+mj-lt"/>
              </a:rPr>
              <a:t>R</a:t>
            </a:r>
            <a:r>
              <a:rPr lang="en-CA" i="1" baseline="-25000" dirty="0">
                <a:latin typeface="+mj-lt"/>
              </a:rPr>
              <a:t>F</a:t>
            </a:r>
            <a:r>
              <a:rPr lang="en-CA" dirty="0"/>
              <a:t> and</a:t>
            </a:r>
            <a:r>
              <a:rPr lang="en-CA" i="1" dirty="0">
                <a:latin typeface="+mj-lt"/>
              </a:rPr>
              <a:t> R</a:t>
            </a:r>
            <a:r>
              <a:rPr lang="en-CA" i="1" baseline="-25000" dirty="0">
                <a:latin typeface="+mj-lt"/>
              </a:rPr>
              <a:t>K</a:t>
            </a:r>
            <a:r>
              <a:rPr lang="en-CA" i="1" dirty="0">
                <a:latin typeface="+mj-lt"/>
              </a:rPr>
              <a:t> </a:t>
            </a:r>
            <a:r>
              <a:rPr lang="en-CA" dirty="0"/>
              <a:t>are expressed with a compounding frequency corresponding to the length of the period between </a:t>
            </a:r>
            <a:r>
              <a:rPr lang="en-CA" i="1" dirty="0">
                <a:latin typeface="+mj-lt"/>
              </a:rPr>
              <a:t>T</a:t>
            </a:r>
            <a:r>
              <a:rPr lang="en-CA" baseline="-25000" dirty="0"/>
              <a:t>1</a:t>
            </a:r>
            <a:r>
              <a:rPr lang="en-CA" dirty="0"/>
              <a:t> and </a:t>
            </a:r>
            <a:r>
              <a:rPr lang="en-CA" i="1" dirty="0">
                <a:latin typeface="+mj-lt"/>
              </a:rPr>
              <a:t>T</a:t>
            </a:r>
            <a:r>
              <a:rPr lang="en-CA" baseline="-25000" dirty="0"/>
              <a:t>2</a:t>
            </a:r>
          </a:p>
          <a:p>
            <a:pPr eaLnBrk="1" hangingPunct="1">
              <a:defRPr/>
            </a:pPr>
            <a:r>
              <a:rPr lang="en-CA" dirty="0"/>
              <a:t>With an interest rate of </a:t>
            </a:r>
            <a:r>
              <a:rPr lang="en-CA" i="1" dirty="0">
                <a:latin typeface="+mj-lt"/>
              </a:rPr>
              <a:t>R</a:t>
            </a:r>
            <a:r>
              <a:rPr lang="en-CA" i="1" baseline="-25000" dirty="0">
                <a:latin typeface="+mj-lt"/>
              </a:rPr>
              <a:t>K</a:t>
            </a:r>
            <a:r>
              <a:rPr lang="en-CA" dirty="0"/>
              <a:t>, the interest cash flow is </a:t>
            </a:r>
            <a:r>
              <a:rPr lang="en-CA" i="1" dirty="0">
                <a:latin typeface="+mj-lt"/>
              </a:rPr>
              <a:t>R</a:t>
            </a:r>
            <a:r>
              <a:rPr lang="en-CA" i="1" baseline="-25000" dirty="0">
                <a:latin typeface="+mj-lt"/>
              </a:rPr>
              <a:t>K </a:t>
            </a:r>
            <a:r>
              <a:rPr lang="en-CA" dirty="0"/>
              <a:t>(</a:t>
            </a:r>
            <a:r>
              <a:rPr lang="en-CA" i="1" dirty="0">
                <a:latin typeface="+mj-lt"/>
              </a:rPr>
              <a:t>T</a:t>
            </a:r>
            <a:r>
              <a:rPr lang="en-CA" baseline="-25000" dirty="0"/>
              <a:t>2</a:t>
            </a:r>
            <a:r>
              <a:rPr lang="en-CA" dirty="0"/>
              <a:t> –</a:t>
            </a:r>
            <a:r>
              <a:rPr lang="en-CA" i="1" dirty="0">
                <a:latin typeface="+mj-lt"/>
              </a:rPr>
              <a:t>T</a:t>
            </a:r>
            <a:r>
              <a:rPr lang="en-CA" baseline="-25000" dirty="0"/>
              <a:t>1</a:t>
            </a:r>
            <a:r>
              <a:rPr lang="en-CA" dirty="0"/>
              <a:t>)  at time </a:t>
            </a:r>
            <a:r>
              <a:rPr lang="en-CA" i="1" dirty="0">
                <a:latin typeface="+mj-lt"/>
              </a:rPr>
              <a:t>T</a:t>
            </a:r>
            <a:r>
              <a:rPr lang="en-CA" baseline="-25000" dirty="0"/>
              <a:t>2</a:t>
            </a:r>
          </a:p>
          <a:p>
            <a:pPr eaLnBrk="1" hangingPunct="1">
              <a:defRPr/>
            </a:pPr>
            <a:r>
              <a:rPr lang="en-CA" dirty="0"/>
              <a:t>With an interest rate of </a:t>
            </a:r>
            <a:r>
              <a:rPr lang="en-CA" i="1" dirty="0">
                <a:latin typeface="+mj-lt"/>
              </a:rPr>
              <a:t>R</a:t>
            </a:r>
            <a:r>
              <a:rPr lang="en-CA" i="1" baseline="-25000" dirty="0">
                <a:latin typeface="+mj-lt"/>
              </a:rPr>
              <a:t>F</a:t>
            </a:r>
            <a:r>
              <a:rPr lang="en-CA" dirty="0"/>
              <a:t>, the interest cash flow is </a:t>
            </a:r>
            <a:r>
              <a:rPr lang="en-CA" i="1" dirty="0">
                <a:latin typeface="+mj-lt"/>
              </a:rPr>
              <a:t>R</a:t>
            </a:r>
            <a:r>
              <a:rPr lang="en-CA" i="1" baseline="-25000" dirty="0">
                <a:latin typeface="+mj-lt"/>
              </a:rPr>
              <a:t>F</a:t>
            </a:r>
            <a:r>
              <a:rPr lang="en-CA" dirty="0"/>
              <a:t>(</a:t>
            </a:r>
            <a:r>
              <a:rPr lang="en-CA" i="1" dirty="0">
                <a:latin typeface="+mj-lt"/>
              </a:rPr>
              <a:t>T</a:t>
            </a:r>
            <a:r>
              <a:rPr lang="en-CA" baseline="-25000" dirty="0"/>
              <a:t>2</a:t>
            </a:r>
            <a:r>
              <a:rPr lang="en-CA" dirty="0"/>
              <a:t> –</a:t>
            </a:r>
            <a:r>
              <a:rPr lang="en-CA" i="1" dirty="0">
                <a:latin typeface="+mj-lt"/>
              </a:rPr>
              <a:t>T</a:t>
            </a:r>
            <a:r>
              <a:rPr lang="en-CA" baseline="-25000" dirty="0"/>
              <a:t>1</a:t>
            </a:r>
            <a:r>
              <a:rPr lang="en-CA" dirty="0"/>
              <a:t>)  at time </a:t>
            </a:r>
            <a:r>
              <a:rPr lang="en-CA" i="1" dirty="0">
                <a:latin typeface="+mj-lt"/>
              </a:rPr>
              <a:t>T</a:t>
            </a:r>
            <a:r>
              <a:rPr lang="en-CA" baseline="-25000" dirty="0"/>
              <a:t>2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05A0A1E-FC8C-44A9-B660-075C67879BF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46063" y="930275"/>
            <a:ext cx="7772400" cy="746125"/>
          </a:xfrm>
        </p:spPr>
        <p:txBody>
          <a:bodyPr/>
          <a:lstStyle/>
          <a:p>
            <a:pPr eaLnBrk="1" hangingPunct="1"/>
            <a:r>
              <a:rPr lang="en-CA" altLang="en-US"/>
              <a:t>Valuation Formulas </a:t>
            </a:r>
            <a:r>
              <a:rPr lang="en-CA" altLang="en-US" sz="2400"/>
              <a:t>continued</a:t>
            </a:r>
            <a:endParaRPr lang="en-US" alt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7772400" cy="3962400"/>
          </a:xfrm>
        </p:spPr>
        <p:txBody>
          <a:bodyPr/>
          <a:lstStyle/>
          <a:p>
            <a:pPr eaLnBrk="1" hangingPunct="1">
              <a:defRPr/>
            </a:pPr>
            <a:r>
              <a:rPr lang="en-CA" sz="2400" dirty="0"/>
              <a:t>When the rate </a:t>
            </a:r>
            <a:r>
              <a:rPr lang="en-CA" sz="2400" i="1" dirty="0">
                <a:latin typeface="+mj-lt"/>
              </a:rPr>
              <a:t>R</a:t>
            </a:r>
            <a:r>
              <a:rPr lang="en-CA" sz="2400" i="1" baseline="-25000" dirty="0">
                <a:latin typeface="+mj-lt"/>
              </a:rPr>
              <a:t>K</a:t>
            </a:r>
            <a:r>
              <a:rPr lang="en-CA" sz="2400" dirty="0"/>
              <a:t> will be received on a principal of </a:t>
            </a:r>
            <a:r>
              <a:rPr lang="en-CA" sz="2400" i="1" dirty="0">
                <a:latin typeface="+mj-lt"/>
              </a:rPr>
              <a:t>L</a:t>
            </a:r>
            <a:r>
              <a:rPr lang="en-CA" sz="2400" dirty="0"/>
              <a:t> the value of the FRA is the present value of </a:t>
            </a:r>
          </a:p>
          <a:p>
            <a:pPr eaLnBrk="1" hangingPunct="1">
              <a:buFontTx/>
              <a:buNone/>
              <a:defRPr/>
            </a:pPr>
            <a:endParaRPr lang="en-CA" dirty="0"/>
          </a:p>
          <a:p>
            <a:pPr eaLnBrk="1" hangingPunct="1">
              <a:buFontTx/>
              <a:buNone/>
              <a:defRPr/>
            </a:pPr>
            <a:r>
              <a:rPr lang="en-CA" sz="2400" dirty="0"/>
              <a:t>    received at time </a:t>
            </a:r>
            <a:r>
              <a:rPr lang="en-CA" sz="2400" i="1" dirty="0">
                <a:latin typeface="+mj-lt"/>
              </a:rPr>
              <a:t>T</a:t>
            </a:r>
            <a:r>
              <a:rPr lang="en-CA" sz="2400" baseline="-25000" dirty="0"/>
              <a:t>2</a:t>
            </a:r>
          </a:p>
          <a:p>
            <a:pPr eaLnBrk="1" hangingPunct="1">
              <a:defRPr/>
            </a:pPr>
            <a:r>
              <a:rPr lang="en-CA" sz="2400" dirty="0"/>
              <a:t>When the rate </a:t>
            </a:r>
            <a:r>
              <a:rPr lang="en-CA" sz="2400" i="1" dirty="0"/>
              <a:t>R</a:t>
            </a:r>
            <a:r>
              <a:rPr lang="en-CA" sz="2400" i="1" baseline="-25000" dirty="0"/>
              <a:t>K</a:t>
            </a:r>
            <a:r>
              <a:rPr lang="en-CA" sz="2400" dirty="0"/>
              <a:t> will be received on a principal of </a:t>
            </a:r>
            <a:r>
              <a:rPr lang="en-CA" sz="2400" i="1" dirty="0"/>
              <a:t>L</a:t>
            </a:r>
            <a:r>
              <a:rPr lang="en-CA" sz="2400" dirty="0"/>
              <a:t> the value of the FRA is the present value of </a:t>
            </a:r>
          </a:p>
          <a:p>
            <a:pPr eaLnBrk="1" hangingPunct="1">
              <a:buFontTx/>
              <a:buNone/>
              <a:defRPr/>
            </a:pPr>
            <a:endParaRPr lang="en-CA" dirty="0"/>
          </a:p>
          <a:p>
            <a:pPr eaLnBrk="1" hangingPunct="1">
              <a:buFontTx/>
              <a:buNone/>
              <a:defRPr/>
            </a:pPr>
            <a:r>
              <a:rPr lang="en-CA" dirty="0"/>
              <a:t>    </a:t>
            </a:r>
            <a:r>
              <a:rPr lang="en-CA" sz="2400" dirty="0"/>
              <a:t>received at time </a:t>
            </a:r>
            <a:r>
              <a:rPr lang="en-CA" sz="2400" i="1" dirty="0">
                <a:latin typeface="+mj-lt"/>
              </a:rPr>
              <a:t>T</a:t>
            </a:r>
            <a:r>
              <a:rPr lang="en-CA" sz="2400" baseline="-25000" dirty="0"/>
              <a:t>2</a:t>
            </a:r>
            <a:endParaRPr lang="en-US" sz="2400" dirty="0"/>
          </a:p>
          <a:p>
            <a:pPr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>
                <a:latin typeface="Arial" charset="0"/>
              </a:rPr>
              <a:t>Options, Futures, and Other Derivatives 9th Edition,    Copyright © John C. Hull 2014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F00904-641B-4388-85C1-91981BD6A66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Arial" charset="0"/>
            </a:endParaRPr>
          </a:p>
        </p:txBody>
      </p:sp>
      <p:graphicFrame>
        <p:nvGraphicFramePr>
          <p:cNvPr id="34822" name="Object 2"/>
          <p:cNvGraphicFramePr>
            <a:graphicFrameLocks noChangeAspect="1"/>
          </p:cNvGraphicFramePr>
          <p:nvPr/>
        </p:nvGraphicFramePr>
        <p:xfrm>
          <a:off x="2133600" y="2667000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Equation" r:id="rId6" imgW="1143000" imgH="203200" progId="Equation.3">
                  <p:embed/>
                </p:oleObj>
              </mc:Choice>
              <mc:Fallback>
                <p:oleObj name="Equation" r:id="rId6" imgW="11430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667000"/>
                        <a:ext cx="251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4"/>
          <p:cNvGraphicFramePr>
            <a:graphicFrameLocks noChangeAspect="1"/>
          </p:cNvGraphicFramePr>
          <p:nvPr/>
        </p:nvGraphicFramePr>
        <p:xfrm>
          <a:off x="2438400" y="4419600"/>
          <a:ext cx="228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Equation" r:id="rId8" imgW="1143000" imgH="203200" progId="Equation.3">
                  <p:embed/>
                </p:oleObj>
              </mc:Choice>
              <mc:Fallback>
                <p:oleObj name="Equation" r:id="rId8" imgW="11430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19600"/>
                        <a:ext cx="2286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Ch03HullOFOD8thlEdition</Template>
  <TotalTime>457</TotalTime>
  <Words>1122</Words>
  <Application>Microsoft Office PowerPoint</Application>
  <PresentationFormat>全屏显示(4:3)</PresentationFormat>
  <Paragraphs>189</Paragraphs>
  <Slides>19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Calibri</vt:lpstr>
      <vt:lpstr>Tahoma</vt:lpstr>
      <vt:lpstr>Times New Roman</vt:lpstr>
      <vt:lpstr>Wingdings</vt:lpstr>
      <vt:lpstr>Wingdings 2</vt:lpstr>
      <vt:lpstr>Global</vt:lpstr>
      <vt:lpstr>Equation</vt:lpstr>
      <vt:lpstr>Forward Rates</vt:lpstr>
      <vt:lpstr>Formula for Forward Rates</vt:lpstr>
      <vt:lpstr>Application of the Formula</vt:lpstr>
      <vt:lpstr>Instantaneous Forward Rate</vt:lpstr>
      <vt:lpstr>Upward vs Downward Sloping Yield Curve </vt:lpstr>
      <vt:lpstr>Forward Rate Agreement</vt:lpstr>
      <vt:lpstr>Forward Rate Agreement: Key Results  </vt:lpstr>
      <vt:lpstr>Valuation Formulas</vt:lpstr>
      <vt:lpstr>Valuation Formulas continued</vt:lpstr>
      <vt:lpstr>Example</vt:lpstr>
      <vt:lpstr>Example continued</vt:lpstr>
      <vt:lpstr>Duration (page 91-94)</vt:lpstr>
      <vt:lpstr>Key Duration Relationship</vt:lpstr>
      <vt:lpstr>Key Duration Relationship continued</vt:lpstr>
      <vt:lpstr>Bond Portfolios</vt:lpstr>
      <vt:lpstr>Convexity</vt:lpstr>
      <vt:lpstr>Theories of the Term Structure Page 96-98</vt:lpstr>
      <vt:lpstr>Liquidity Preference Theory</vt:lpstr>
      <vt:lpstr>Liquidity Preference Theory cont</vt:lpstr>
    </vt:vector>
  </TitlesOfParts>
  <Company>Joseph L. Rotman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Interest Rates</dc:title>
  <dc:subject>Options, Futures, and Other Derivatives, 9e</dc:subject>
  <dc:creator>John C. Hull</dc:creator>
  <cp:keywords>Chapter 4</cp:keywords>
  <dc:description>Copyright 2014 by John C. Hull. All Rights Reserved. Published 2014</dc:description>
  <cp:lastModifiedBy>chen jiahuan</cp:lastModifiedBy>
  <cp:revision>51</cp:revision>
  <dcterms:created xsi:type="dcterms:W3CDTF">2008-05-29T16:38:10Z</dcterms:created>
  <dcterms:modified xsi:type="dcterms:W3CDTF">2019-06-20T16:53:44Z</dcterms:modified>
</cp:coreProperties>
</file>