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5" r:id="rId2"/>
    <p:sldId id="274" r:id="rId3"/>
    <p:sldId id="288" r:id="rId4"/>
    <p:sldId id="298" r:id="rId5"/>
    <p:sldId id="296" r:id="rId6"/>
    <p:sldId id="299" r:id="rId7"/>
    <p:sldId id="295" r:id="rId8"/>
    <p:sldId id="297" r:id="rId9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BB"/>
    <a:srgbClr val="E68EB6"/>
    <a:srgbClr val="FCC7D4"/>
    <a:srgbClr val="A0E0FB"/>
    <a:srgbClr val="589AB1"/>
    <a:srgbClr val="58B7D5"/>
    <a:srgbClr val="FF99CC"/>
    <a:srgbClr val="D07185"/>
    <a:srgbClr val="FFB3FF"/>
    <a:srgbClr val="FA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2491" autoAdjust="0"/>
  </p:normalViewPr>
  <p:slideViewPr>
    <p:cSldViewPr>
      <p:cViewPr varScale="1">
        <p:scale>
          <a:sx n="82" d="100"/>
          <a:sy n="82" d="100"/>
        </p:scale>
        <p:origin x="560" y="6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jiahuan\Desktop\temp\Most%20Important%20Job\&#36741;&#2116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jiahuan\Desktop\temp\Most%20Important%20Job\&#36741;&#2116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jiahuan\Desktop\temp\Most%20Important%20Job\&#36741;&#2116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26159603374117E-2"/>
          <c:y val="6.0736605558514907E-2"/>
          <c:w val="0.80410432888982297"/>
          <c:h val="0.722767156648242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手游</c:v>
                </c:pt>
              </c:strCache>
            </c:strRef>
          </c:tx>
          <c:spPr>
            <a:solidFill>
              <a:schemeClr val="accent6"/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Sheet1!$B$4:$J$4</c:f>
              <c:numCache>
                <c:formatCode>0.00%</c:formatCode>
                <c:ptCount val="9"/>
                <c:pt idx="0">
                  <c:v>0.82299999999999995</c:v>
                </c:pt>
                <c:pt idx="1">
                  <c:v>0.84399999999999997</c:v>
                </c:pt>
                <c:pt idx="2">
                  <c:v>0.82499999999999996</c:v>
                </c:pt>
                <c:pt idx="3">
                  <c:v>0.84099999999999997</c:v>
                </c:pt>
                <c:pt idx="4">
                  <c:v>0.79300000000000004</c:v>
                </c:pt>
                <c:pt idx="5">
                  <c:v>0.77100000000000002</c:v>
                </c:pt>
                <c:pt idx="6">
                  <c:v>0.69</c:v>
                </c:pt>
                <c:pt idx="7">
                  <c:v>0.61699999999999999</c:v>
                </c:pt>
                <c:pt idx="8">
                  <c:v>0.63600000000000001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B-4C50-969A-83E50234BAD1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广告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Sheet1!$B$5:$J$5</c:f>
              <c:numCache>
                <c:formatCode>0.00%</c:formatCode>
                <c:ptCount val="9"/>
                <c:pt idx="0">
                  <c:v>6.8000000000000005E-2</c:v>
                </c:pt>
                <c:pt idx="1">
                  <c:v>7.0000000000000007E-2</c:v>
                </c:pt>
                <c:pt idx="2">
                  <c:v>6.7000000000000004E-2</c:v>
                </c:pt>
                <c:pt idx="3">
                  <c:v>5.5E-2</c:v>
                </c:pt>
                <c:pt idx="4">
                  <c:v>8.1000000000000003E-2</c:v>
                </c:pt>
                <c:pt idx="5">
                  <c:v>9.2999999999999999E-2</c:v>
                </c:pt>
                <c:pt idx="6">
                  <c:v>0.127</c:v>
                </c:pt>
                <c:pt idx="7">
                  <c:v>0.13800000000000001</c:v>
                </c:pt>
                <c:pt idx="8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B-4C50-969A-83E50234BAD1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直播与增值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Sheet1!$B$6:$J$6</c:f>
              <c:numCache>
                <c:formatCode>0.00%</c:formatCode>
                <c:ptCount val="9"/>
                <c:pt idx="0">
                  <c:v>0.09</c:v>
                </c:pt>
                <c:pt idx="1">
                  <c:v>7.0000000000000007E-2</c:v>
                </c:pt>
                <c:pt idx="2">
                  <c:v>5.8999999999999997E-2</c:v>
                </c:pt>
                <c:pt idx="3">
                  <c:v>7.3999999999999996E-2</c:v>
                </c:pt>
                <c:pt idx="4">
                  <c:v>0.111</c:v>
                </c:pt>
                <c:pt idx="5">
                  <c:v>0.11600000000000001</c:v>
                </c:pt>
                <c:pt idx="6">
                  <c:v>0.157</c:v>
                </c:pt>
                <c:pt idx="7">
                  <c:v>0.17499999999999999</c:v>
                </c:pt>
                <c:pt idx="8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B-4C50-969A-83E50234BAD1}"/>
            </c:ext>
          </c:extLst>
        </c:ser>
        <c:ser>
          <c:idx val="3"/>
          <c:order val="3"/>
          <c:tx>
            <c:strRef>
              <c:f>Sheet1!$A$7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Sheet1!$B$7:$J$7</c:f>
              <c:numCache>
                <c:formatCode>0.00%</c:formatCode>
                <c:ptCount val="9"/>
                <c:pt idx="0">
                  <c:v>1.9E-2</c:v>
                </c:pt>
                <c:pt idx="1">
                  <c:v>1.4999999999999999E-2</c:v>
                </c:pt>
                <c:pt idx="2">
                  <c:v>4.9000000000000002E-2</c:v>
                </c:pt>
                <c:pt idx="3">
                  <c:v>3.1E-2</c:v>
                </c:pt>
                <c:pt idx="4">
                  <c:v>1.6E-2</c:v>
                </c:pt>
                <c:pt idx="5">
                  <c:v>2.1000000000000001E-2</c:v>
                </c:pt>
                <c:pt idx="6">
                  <c:v>2.5999999999999999E-2</c:v>
                </c:pt>
                <c:pt idx="7">
                  <c:v>7.0000000000000007E-2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3B-4C50-969A-83E50234B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7984496"/>
        <c:axId val="507982896"/>
      </c:barChart>
      <c:catAx>
        <c:axId val="50798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zh-CN"/>
          </a:p>
        </c:txPr>
        <c:crossAx val="507982896"/>
        <c:crosses val="autoZero"/>
        <c:auto val="1"/>
        <c:lblAlgn val="ctr"/>
        <c:lblOffset val="100"/>
        <c:noMultiLvlLbl val="0"/>
      </c:catAx>
      <c:valAx>
        <c:axId val="5079828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zh-CN"/>
          </a:p>
        </c:txPr>
        <c:crossAx val="50798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98004949580233"/>
          <c:y val="0.87556705300580306"/>
          <c:w val="0.46878317686234294"/>
          <c:h val="4.706142126544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eorgia" panose="02040502050405020303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月活跃用户（百万）</c:v>
                </c:pt>
              </c:strCache>
            </c:strRef>
          </c:tx>
          <c:spPr>
            <a:ln w="28575" cap="rnd">
              <a:solidFill>
                <a:srgbClr val="A0E0F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A0E0FB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164021164021165E-3"/>
                  <c:y val="2.52631578947368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AE-4ED8-9CDF-EBDD18C9AF9F}"/>
                </c:ext>
              </c:extLst>
            </c:dLbl>
            <c:dLbl>
              <c:idx val="1"/>
              <c:layout>
                <c:manualLayout>
                  <c:x val="-2.1164021164021165E-3"/>
                  <c:y val="3.78947368421052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AE-4ED8-9CDF-EBDD18C9AF9F}"/>
                </c:ext>
              </c:extLst>
            </c:dLbl>
            <c:dLbl>
              <c:idx val="2"/>
              <c:layout>
                <c:manualLayout>
                  <c:x val="-1.2698412698412737E-2"/>
                  <c:y val="4.6315789473684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AE-4ED8-9CDF-EBDD18C9AF9F}"/>
                </c:ext>
              </c:extLst>
            </c:dLbl>
            <c:dLbl>
              <c:idx val="3"/>
              <c:layout>
                <c:manualLayout>
                  <c:x val="-6.3492063492063492E-3"/>
                  <c:y val="3.78947368421052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AE-4ED8-9CDF-EBDD18C9AF9F}"/>
                </c:ext>
              </c:extLst>
            </c:dLbl>
            <c:dLbl>
              <c:idx val="4"/>
              <c:layout>
                <c:manualLayout>
                  <c:x val="-6.3492063492064264E-3"/>
                  <c:y val="2.94736842105263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AE-4ED8-9CDF-EBDD18C9AF9F}"/>
                </c:ext>
              </c:extLst>
            </c:dLbl>
            <c:dLbl>
              <c:idx val="5"/>
              <c:layout>
                <c:manualLayout>
                  <c:x val="-1.0582010582010581E-2"/>
                  <c:y val="3.78947368421052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AE-4ED8-9CDF-EBDD18C9AF9F}"/>
                </c:ext>
              </c:extLst>
            </c:dLbl>
            <c:dLbl>
              <c:idx val="6"/>
              <c:layout>
                <c:manualLayout>
                  <c:x val="-2.7513227513227514E-2"/>
                  <c:y val="4.2105263157894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7AE-4ED8-9CDF-EBDD18C9AF9F}"/>
                </c:ext>
              </c:extLst>
            </c:dLbl>
            <c:dLbl>
              <c:idx val="7"/>
              <c:layout>
                <c:manualLayout>
                  <c:x val="-3.8095238095238099E-2"/>
                  <c:y val="-3.368421052631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AE-4ED8-9CDF-EBDD18C9AF9F}"/>
                </c:ext>
              </c:extLst>
            </c:dLbl>
            <c:dLbl>
              <c:idx val="8"/>
              <c:layout>
                <c:manualLayout>
                  <c:x val="-3.1746031746031744E-2"/>
                  <c:y val="4.2105263157894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7AE-4ED8-9CDF-EBDD18C9AF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华文楷体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Sheet2!$C$3:$K$3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Sheet2!$C$4:$K$4</c:f>
              <c:numCache>
                <c:formatCode>General</c:formatCode>
                <c:ptCount val="9"/>
                <c:pt idx="0">
                  <c:v>57.3</c:v>
                </c:pt>
                <c:pt idx="1">
                  <c:v>65.5</c:v>
                </c:pt>
                <c:pt idx="2">
                  <c:v>73.900000000000006</c:v>
                </c:pt>
                <c:pt idx="3">
                  <c:v>71.8</c:v>
                </c:pt>
                <c:pt idx="4">
                  <c:v>77.5</c:v>
                </c:pt>
                <c:pt idx="5">
                  <c:v>85</c:v>
                </c:pt>
                <c:pt idx="6">
                  <c:v>92.7</c:v>
                </c:pt>
                <c:pt idx="7">
                  <c:v>92.8</c:v>
                </c:pt>
                <c:pt idx="8">
                  <c:v>101.3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7AE-4ED8-9CDF-EBDD18C9A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889080"/>
        <c:axId val="556234872"/>
      </c:lineChart>
      <c:lineChart>
        <c:grouping val="standard"/>
        <c:varyColors val="0"/>
        <c:ser>
          <c:idx val="1"/>
          <c:order val="1"/>
          <c:tx>
            <c:strRef>
              <c:f>Sheet2!$B$5</c:f>
              <c:strCache>
                <c:ptCount val="1"/>
                <c:pt idx="0">
                  <c:v>月付费用户（百万）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1.9047619047619088E-2"/>
                  <c:y val="3.78947368421051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7AE-4ED8-9CDF-EBDD18C9AF9F}"/>
                </c:ext>
              </c:extLst>
            </c:dLbl>
            <c:dLbl>
              <c:idx val="7"/>
              <c:layout>
                <c:manualLayout>
                  <c:x val="-1.2698412698412698E-2"/>
                  <c:y val="4.2105263157894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7AE-4ED8-9CDF-EBDD18C9AF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华文楷体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Sheet2!$C$3:$K$3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Sheet2!$C$5:$K$5</c:f>
              <c:numCache>
                <c:formatCode>General</c:formatCode>
                <c:ptCount val="9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1.1000000000000001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4.4000000000000004</c:v>
                </c:pt>
                <c:pt idx="8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7AE-4ED8-9CDF-EBDD18C9A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921592"/>
        <c:axId val="579916472"/>
      </c:lineChart>
      <c:catAx>
        <c:axId val="61088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556234872"/>
        <c:crosses val="autoZero"/>
        <c:auto val="1"/>
        <c:lblAlgn val="ctr"/>
        <c:lblOffset val="100"/>
        <c:noMultiLvlLbl val="0"/>
      </c:catAx>
      <c:valAx>
        <c:axId val="55623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610889080"/>
        <c:crosses val="autoZero"/>
        <c:crossBetween val="between"/>
      </c:valAx>
      <c:valAx>
        <c:axId val="5799164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579921592"/>
        <c:crosses val="max"/>
        <c:crossBetween val="between"/>
      </c:valAx>
      <c:catAx>
        <c:axId val="579921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9916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eorgia" panose="02040502050405020303" pitchFamily="18" charset="0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26159603374117E-2"/>
          <c:y val="6.0736605558514907E-2"/>
          <c:w val="0.80410432888982297"/>
          <c:h val="0.722767156648242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手游</c:v>
                </c:pt>
              </c:strCache>
            </c:strRef>
          </c:tx>
          <c:spPr>
            <a:solidFill>
              <a:schemeClr val="accent6"/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Sheet1!$B$4:$J$4</c:f>
              <c:numCache>
                <c:formatCode>0.00%</c:formatCode>
                <c:ptCount val="9"/>
                <c:pt idx="0">
                  <c:v>0.82299999999999995</c:v>
                </c:pt>
                <c:pt idx="1">
                  <c:v>0.84399999999999997</c:v>
                </c:pt>
                <c:pt idx="2">
                  <c:v>0.82499999999999996</c:v>
                </c:pt>
                <c:pt idx="3">
                  <c:v>0.84099999999999997</c:v>
                </c:pt>
                <c:pt idx="4">
                  <c:v>0.79300000000000004</c:v>
                </c:pt>
                <c:pt idx="5">
                  <c:v>0.77100000000000002</c:v>
                </c:pt>
                <c:pt idx="6">
                  <c:v>0.69</c:v>
                </c:pt>
                <c:pt idx="7">
                  <c:v>0.61699999999999999</c:v>
                </c:pt>
                <c:pt idx="8">
                  <c:v>0.63600000000000001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B-4C50-969A-83E50234BAD1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广告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Sheet1!$B$5:$J$5</c:f>
              <c:numCache>
                <c:formatCode>0.00%</c:formatCode>
                <c:ptCount val="9"/>
                <c:pt idx="0">
                  <c:v>6.8000000000000005E-2</c:v>
                </c:pt>
                <c:pt idx="1">
                  <c:v>7.0000000000000007E-2</c:v>
                </c:pt>
                <c:pt idx="2">
                  <c:v>6.7000000000000004E-2</c:v>
                </c:pt>
                <c:pt idx="3">
                  <c:v>5.5E-2</c:v>
                </c:pt>
                <c:pt idx="4">
                  <c:v>8.1000000000000003E-2</c:v>
                </c:pt>
                <c:pt idx="5">
                  <c:v>9.2999999999999999E-2</c:v>
                </c:pt>
                <c:pt idx="6">
                  <c:v>0.127</c:v>
                </c:pt>
                <c:pt idx="7">
                  <c:v>0.13800000000000001</c:v>
                </c:pt>
                <c:pt idx="8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B-4C50-969A-83E50234BAD1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直播与增值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Sheet1!$B$6:$J$6</c:f>
              <c:numCache>
                <c:formatCode>0.00%</c:formatCode>
                <c:ptCount val="9"/>
                <c:pt idx="0">
                  <c:v>0.09</c:v>
                </c:pt>
                <c:pt idx="1">
                  <c:v>7.0000000000000007E-2</c:v>
                </c:pt>
                <c:pt idx="2">
                  <c:v>5.8999999999999997E-2</c:v>
                </c:pt>
                <c:pt idx="3">
                  <c:v>7.3999999999999996E-2</c:v>
                </c:pt>
                <c:pt idx="4">
                  <c:v>0.111</c:v>
                </c:pt>
                <c:pt idx="5">
                  <c:v>0.11600000000000001</c:v>
                </c:pt>
                <c:pt idx="6">
                  <c:v>0.157</c:v>
                </c:pt>
                <c:pt idx="7">
                  <c:v>0.17499999999999999</c:v>
                </c:pt>
                <c:pt idx="8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B-4C50-969A-83E50234BAD1}"/>
            </c:ext>
          </c:extLst>
        </c:ser>
        <c:ser>
          <c:idx val="3"/>
          <c:order val="3"/>
          <c:tx>
            <c:strRef>
              <c:f>Sheet1!$A$7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Sheet1!$B$3:$J$3</c:f>
              <c:strCache>
                <c:ptCount val="9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  <c:pt idx="5">
                  <c:v>18Q2</c:v>
                </c:pt>
                <c:pt idx="6">
                  <c:v>18Q3</c:v>
                </c:pt>
                <c:pt idx="7">
                  <c:v>18Q4</c:v>
                </c:pt>
                <c:pt idx="8">
                  <c:v>19Q1</c:v>
                </c:pt>
              </c:strCache>
            </c:strRef>
          </c:cat>
          <c:val>
            <c:numRef>
              <c:f>Sheet1!$B$7:$J$7</c:f>
              <c:numCache>
                <c:formatCode>0.00%</c:formatCode>
                <c:ptCount val="9"/>
                <c:pt idx="0">
                  <c:v>1.9E-2</c:v>
                </c:pt>
                <c:pt idx="1">
                  <c:v>1.4999999999999999E-2</c:v>
                </c:pt>
                <c:pt idx="2">
                  <c:v>4.9000000000000002E-2</c:v>
                </c:pt>
                <c:pt idx="3">
                  <c:v>3.1E-2</c:v>
                </c:pt>
                <c:pt idx="4">
                  <c:v>1.6E-2</c:v>
                </c:pt>
                <c:pt idx="5">
                  <c:v>2.1000000000000001E-2</c:v>
                </c:pt>
                <c:pt idx="6">
                  <c:v>2.5999999999999999E-2</c:v>
                </c:pt>
                <c:pt idx="7">
                  <c:v>7.0000000000000007E-2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3B-4C50-969A-83E50234B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7984496"/>
        <c:axId val="507982896"/>
      </c:barChart>
      <c:catAx>
        <c:axId val="50798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zh-CN"/>
          </a:p>
        </c:txPr>
        <c:crossAx val="507982896"/>
        <c:crosses val="autoZero"/>
        <c:auto val="1"/>
        <c:lblAlgn val="ctr"/>
        <c:lblOffset val="100"/>
        <c:noMultiLvlLbl val="0"/>
      </c:catAx>
      <c:valAx>
        <c:axId val="5079828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zh-CN"/>
          </a:p>
        </c:txPr>
        <c:crossAx val="50798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98004949580233"/>
          <c:y val="0.87556705300580306"/>
          <c:w val="0.46878317686234294"/>
          <c:h val="4.706142126544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eorgia" panose="02040502050405020303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9D10D-C9D3-48F1-9B48-44D8F14EC3D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69662-7037-45E8-8AE5-269984850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7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3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1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0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6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1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0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69662-7037-45E8-8AE5-269984850F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4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式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5458486"/>
              </p:ext>
            </p:ext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>
          <a:xfrm>
            <a:off x="2" y="6440612"/>
            <a:ext cx="12190413" cy="418977"/>
          </a:xfrm>
          <a:prstGeom prst="rect">
            <a:avLst/>
          </a:prstGeom>
          <a:solidFill>
            <a:srgbClr val="FAA7BB"/>
          </a:solidFill>
          <a:ln>
            <a:solidFill>
              <a:srgbClr val="FAA7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 hasCustomPrompt="1"/>
          </p:nvPr>
        </p:nvSpPr>
        <p:spPr>
          <a:xfrm>
            <a:off x="3407261" y="2141355"/>
            <a:ext cx="5653309" cy="4309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4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哔哩哔哩</a:t>
            </a:r>
          </a:p>
        </p:txBody>
      </p:sp>
      <p:sp>
        <p:nvSpPr>
          <p:cNvPr id="2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07261" y="3135473"/>
            <a:ext cx="5653309" cy="4743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 sz="1800">
                <a:solidFill>
                  <a:srgbClr val="589AB1"/>
                </a:solidFill>
                <a:latin typeface="华文楷体"/>
                <a:ea typeface="华文楷体"/>
                <a:cs typeface="华文楷体"/>
              </a:defRPr>
            </a:lvl1pPr>
            <a:lvl2pPr marL="456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chemeClr val="tx1"/>
                </a:solidFill>
                <a:latin typeface="华文楷体"/>
                <a:cs typeface="华文楷体"/>
              </a:rPr>
              <a:t>面试前整理</a:t>
            </a:r>
            <a:endParaRPr lang="en-US" altLang="zh-CN" sz="1800" kern="0" dirty="0">
              <a:solidFill>
                <a:schemeClr val="tx1"/>
              </a:solidFill>
              <a:latin typeface="华文楷体"/>
              <a:cs typeface="华文楷体"/>
            </a:endParaRPr>
          </a:p>
        </p:txBody>
      </p:sp>
      <p:sp>
        <p:nvSpPr>
          <p:cNvPr id="21" name="Rectangle 57"/>
          <p:cNvSpPr txBox="1">
            <a:spLocks noChangeArrowheads="1"/>
          </p:cNvSpPr>
          <p:nvPr userDrawn="1"/>
        </p:nvSpPr>
        <p:spPr bwMode="auto">
          <a:xfrm>
            <a:off x="3407261" y="5361369"/>
            <a:ext cx="2651710" cy="25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2459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华文楷体"/>
                <a:cs typeface="华文楷体"/>
              </a:rPr>
              <a:t>陈嘉欢</a:t>
            </a:r>
            <a:endParaRPr lang="en-US" altLang="zh-CN" sz="1600" kern="0" dirty="0">
              <a:solidFill>
                <a:schemeClr val="tx1"/>
              </a:solidFill>
              <a:latin typeface="华文楷体"/>
              <a:cs typeface="华文楷体"/>
            </a:endParaRPr>
          </a:p>
        </p:txBody>
      </p:sp>
      <p:sp>
        <p:nvSpPr>
          <p:cNvPr id="22" name="Rectangle 57"/>
          <p:cNvSpPr txBox="1">
            <a:spLocks noChangeArrowheads="1"/>
          </p:cNvSpPr>
          <p:nvPr userDrawn="1"/>
        </p:nvSpPr>
        <p:spPr bwMode="auto">
          <a:xfrm>
            <a:off x="3407261" y="702325"/>
            <a:ext cx="609746" cy="25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2459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华文楷体"/>
                <a:cs typeface="华文楷体"/>
              </a:rPr>
              <a:t>初稿</a:t>
            </a:r>
            <a:endParaRPr lang="en-US" altLang="zh-CN" sz="1600" kern="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7261" y="5626786"/>
            <a:ext cx="4635114" cy="251280"/>
          </a:xfrm>
        </p:spPr>
        <p:txBody>
          <a:bodyPr/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345AE6-54F3-4BD5-813C-0D9916F326A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07261" y="3994650"/>
            <a:ext cx="768843" cy="65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40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503258" y="2348630"/>
            <a:ext cx="5663463" cy="2305584"/>
          </a:xfrm>
        </p:spPr>
        <p:txBody>
          <a:bodyPr/>
          <a:lstStyle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zh-CN" altLang="en-US" dirty="0"/>
              <a:t>单击此处加入议题内容</a:t>
            </a:r>
          </a:p>
        </p:txBody>
      </p:sp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586712"/>
              </p:ext>
            </p:ext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1260" y="234928"/>
            <a:ext cx="8574676" cy="3694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单击此处编辑议题内容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432">
              <a:defRPr/>
            </a:pPr>
            <a:fld id="{AFB184C7-9AC0-4DCB-9074-5AC3DD317001}" type="slidenum">
              <a:rPr lang="en-US" altLang="zh-CN" smtClean="0"/>
              <a:pPr defTabSz="913432">
                <a:defRPr/>
              </a:pPr>
              <a:t>‹#›</a:t>
            </a:fld>
            <a:r>
              <a:rPr lang="en-US" altLang="zh-CN" dirty="0"/>
              <a:t> </a:t>
            </a:r>
          </a:p>
        </p:txBody>
      </p:sp>
      <p:sp>
        <p:nvSpPr>
          <p:cNvPr id="4" name="TitleBottomPlaceholder"/>
          <p:cNvSpPr>
            <a:spLocks noChangeArrowheads="1"/>
          </p:cNvSpPr>
          <p:nvPr userDrawn="1"/>
        </p:nvSpPr>
        <p:spPr bwMode="auto">
          <a:xfrm>
            <a:off x="-25474" y="2277666"/>
            <a:ext cx="3110400" cy="4575219"/>
          </a:xfrm>
          <a:prstGeom prst="rect">
            <a:avLst/>
          </a:prstGeom>
          <a:solidFill>
            <a:srgbClr val="FCC7D4"/>
          </a:solidFill>
          <a:ln w="9525">
            <a:solidFill>
              <a:srgbClr val="FCC7D4"/>
            </a:solidFill>
            <a:miter lim="800000"/>
            <a:headEnd/>
            <a:tailEnd/>
          </a:ln>
        </p:spPr>
        <p:txBody>
          <a:bodyPr wrap="none" lIns="93196" tIns="46599" rIns="93196" bIns="46599" anchor="ctr"/>
          <a:lstStyle/>
          <a:p>
            <a:pPr defTabSz="914400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TitleTopPlaceholder"/>
          <p:cNvSpPr>
            <a:spLocks noChangeArrowheads="1"/>
          </p:cNvSpPr>
          <p:nvPr userDrawn="1"/>
        </p:nvSpPr>
        <p:spPr bwMode="auto">
          <a:xfrm>
            <a:off x="-25474" y="0"/>
            <a:ext cx="3114000" cy="2284371"/>
          </a:xfrm>
          <a:prstGeom prst="rect">
            <a:avLst/>
          </a:prstGeom>
          <a:solidFill>
            <a:srgbClr val="FFBFBB"/>
          </a:solidFill>
          <a:ln w="9525">
            <a:solidFill>
              <a:srgbClr val="FFBFBB"/>
            </a:solidFill>
            <a:miter lim="800000"/>
            <a:headEnd/>
            <a:tailEnd/>
          </a:ln>
        </p:spPr>
        <p:txBody>
          <a:bodyPr wrap="none" lIns="93196" tIns="46599" rIns="93196" bIns="46599" anchor="ctr"/>
          <a:lstStyle/>
          <a:p>
            <a:pPr defTabSz="914400"/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6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726177"/>
              </p:ext>
            </p:ext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  <a:noFill/>
        </p:spPr>
        <p:txBody>
          <a:bodyPr anchor="b" anchorCtr="0">
            <a:noAutofit/>
          </a:bodyPr>
          <a:lstStyle>
            <a:lvl1pPr marL="574675" marR="0" indent="-57467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533400" algn="r"/>
              </a:tabLst>
              <a:def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574675" marR="0" lvl="0" indent="-57467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533400" algn="r"/>
              </a:tabLst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1351" y="6538021"/>
            <a:ext cx="472079" cy="215444"/>
          </a:xfrm>
        </p:spPr>
        <p:txBody>
          <a:bodyPr/>
          <a:lstStyle/>
          <a:p>
            <a:pPr defTabSz="913432">
              <a:defRPr/>
            </a:pPr>
            <a:fld id="{AFB184C7-9AC0-4DCB-9074-5AC3DD317001}" type="slidenum">
              <a:rPr lang="en-US" altLang="zh-CN" smtClean="0"/>
              <a:pPr defTabSz="913432">
                <a:defRPr/>
              </a:pPr>
              <a:t>‹#›</a:t>
            </a:fld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0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7373858"/>
              </p:ext>
            </p:ext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0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1981" y="234920"/>
            <a:ext cx="11595453" cy="37692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  <a:noFill/>
        </p:spPr>
        <p:txBody>
          <a:bodyPr anchor="b" anchorCtr="0">
            <a:noAutofit/>
          </a:bodyPr>
          <a:lstStyle>
            <a:lvl1pPr marL="574675" marR="0" indent="-57467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533400" algn="r"/>
              </a:tabLst>
              <a:def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574675" marR="0" lvl="0" indent="-57467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533400" algn="r"/>
              </a:tabLst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1351" y="6538021"/>
            <a:ext cx="472079" cy="215444"/>
          </a:xfrm>
          <a:prstGeom prst="rect">
            <a:avLst/>
          </a:prstGeom>
        </p:spPr>
        <p:txBody>
          <a:bodyPr/>
          <a:lstStyle/>
          <a:p>
            <a:pPr defTabSz="913432">
              <a:defRPr/>
            </a:pPr>
            <a:fld id="{AFB184C7-9AC0-4DCB-9074-5AC3DD317001}" type="slidenum">
              <a:rPr lang="en-US" altLang="zh-CN" sz="2100">
                <a:solidFill>
                  <a:srgbClr val="000000"/>
                </a:solidFill>
              </a:rPr>
              <a:pPr defTabSz="913432">
                <a:defRPr/>
              </a:pPr>
              <a:t>‹#›</a:t>
            </a:fld>
            <a:r>
              <a:rPr lang="en-US" altLang="zh-CN" sz="21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6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04433236"/>
              </p:ext>
            </p:extLst>
          </p:nvPr>
        </p:nvGraphicFramePr>
        <p:xfrm>
          <a:off x="2118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2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2" y="6430267"/>
            <a:ext cx="12190413" cy="430952"/>
          </a:xfrm>
          <a:prstGeom prst="rect">
            <a:avLst/>
          </a:prstGeom>
          <a:solidFill>
            <a:srgbClr val="FAA7BB"/>
          </a:solidFill>
          <a:ln w="9525">
            <a:solidFill>
              <a:srgbClr val="FAA7BB"/>
            </a:solidFill>
            <a:miter lim="800000"/>
            <a:headEnd/>
            <a:tailEnd/>
          </a:ln>
          <a:effectLst/>
        </p:spPr>
        <p:txBody>
          <a:bodyPr wrap="none" lIns="93196" tIns="46599" rIns="93196" bIns="46599" anchor="ctr"/>
          <a:lstStyle/>
          <a:p>
            <a:pPr defTabSz="913432">
              <a:defRPr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5734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978" y="234928"/>
            <a:ext cx="11723958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61978" y="27543"/>
            <a:ext cx="841467" cy="2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3432">
              <a:defRPr/>
            </a:pPr>
            <a:r>
              <a:rPr lang="en-US" altLang="zh-CN" sz="1400" dirty="0">
                <a:solidFill>
                  <a:srgbClr val="808080"/>
                </a:solidFill>
                <a:ea typeface="宋体" pitchFamily="2" charset="-122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61965" y="542743"/>
            <a:ext cx="4973342" cy="21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12556">
              <a:defRPr/>
            </a:pPr>
            <a:r>
              <a:rPr lang="en-US" altLang="zh-CN" sz="1400" dirty="0">
                <a:solidFill>
                  <a:srgbClr val="808080"/>
                </a:solidFill>
                <a:ea typeface="宋体" pitchFamily="2" charset="-122"/>
              </a:rPr>
              <a:t>Unit of measure</a:t>
            </a:r>
          </a:p>
        </p:txBody>
      </p:sp>
      <p:grpSp>
        <p:nvGrpSpPr>
          <p:cNvPr id="2" name="McK Slide Elements"/>
          <p:cNvGrpSpPr>
            <a:grpSpLocks/>
          </p:cNvGrpSpPr>
          <p:nvPr/>
        </p:nvGrpSpPr>
        <p:grpSpPr bwMode="auto">
          <a:xfrm>
            <a:off x="161967" y="6205059"/>
            <a:ext cx="11628939" cy="518438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6789" indent="-106789" defTabSz="912556">
                <a:defRPr/>
              </a:pPr>
              <a:r>
                <a:rPr lang="en-US" altLang="zh-CN" sz="1000" dirty="0">
                  <a:solidFill>
                    <a:srgbClr val="000000"/>
                  </a:solidFill>
                  <a:ea typeface="宋体" pitchFamily="2" charset="-122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21316" indent="-621316" defTabSz="912556">
                <a:tabLst>
                  <a:tab pos="624551" algn="l"/>
                </a:tabLst>
                <a:defRPr/>
              </a:pPr>
              <a:r>
                <a:rPr lang="en-US" altLang="zh-CN" sz="1000" dirty="0">
                  <a:solidFill>
                    <a:srgbClr val="000000"/>
                  </a:solidFill>
                  <a:ea typeface="宋体" pitchFamily="2" charset="-122"/>
                </a:rPr>
                <a:t>SOURCE: Source</a:t>
              </a:r>
            </a:p>
          </p:txBody>
        </p:sp>
      </p:grpSp>
      <p:grpSp>
        <p:nvGrpSpPr>
          <p:cNvPr id="3" name="ACET" hidden="1"/>
          <p:cNvGrpSpPr>
            <a:grpSpLocks/>
          </p:cNvGrpSpPr>
          <p:nvPr/>
        </p:nvGrpSpPr>
        <p:grpSpPr bwMode="auto">
          <a:xfrm>
            <a:off x="1975951" y="1150286"/>
            <a:ext cx="5802594" cy="584863"/>
            <a:chOff x="915" y="710"/>
            <a:chExt cx="2687" cy="361"/>
          </a:xfrm>
        </p:grpSpPr>
        <p:cxnSp>
          <p:nvCxnSpPr>
            <p:cNvPr id="57357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 rot="16200000" flipH="1">
              <a:off x="2258" y="-272"/>
              <a:ext cx="1" cy="2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6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 defTabSz="913432">
                <a:defRPr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Title</a:t>
              </a:r>
            </a:p>
            <a:p>
              <a:pPr defTabSz="913432">
                <a:defRPr/>
              </a:pPr>
              <a:r>
                <a:rPr lang="en-US" altLang="zh-CN" sz="1800">
                  <a:solidFill>
                    <a:srgbClr val="808080"/>
                  </a:solidFill>
                  <a:ea typeface="宋体" pitchFamily="2" charset="-122"/>
                </a:rPr>
                <a:t>Unit of measure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21351" y="6538021"/>
            <a:ext cx="4720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defTabSz="913432">
              <a:defRPr/>
            </a:pPr>
            <a:fld id="{AFB184C7-9AC0-4DCB-9074-5AC3DD317001}" type="slidenum">
              <a:rPr lang="en-US" altLang="zh-CN" smtClean="0"/>
              <a:pPr defTabSz="913432">
                <a:defRPr/>
              </a:pPr>
              <a:t>‹#›</a:t>
            </a:fld>
            <a:r>
              <a:rPr lang="en-US" altLang="zh-CN" dirty="0"/>
              <a:t> </a:t>
            </a:r>
          </a:p>
        </p:txBody>
      </p:sp>
      <p:sp>
        <p:nvSpPr>
          <p:cNvPr id="57355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5959" y="1991128"/>
            <a:ext cx="5943215" cy="136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单击此处添加文本样式</a:t>
            </a:r>
          </a:p>
          <a:p>
            <a:pPr marL="144463" marR="0" lvl="1" indent="-14287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第二级</a:t>
            </a:r>
          </a:p>
          <a:p>
            <a:pPr marL="295275" marR="0" lvl="2" indent="-14922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第三级</a:t>
            </a:r>
          </a:p>
          <a:p>
            <a:pPr marL="431800" marR="0" lvl="3" indent="-134938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9000"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第四级</a:t>
            </a:r>
          </a:p>
          <a:p>
            <a:pPr marL="582613" marR="0" lvl="4" indent="-14922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第五级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4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18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</p:sldLayoutIdLst>
  <p:hf hdr="0" ftr="0" dt="0"/>
  <p:txStyles>
    <p:titleStyle>
      <a:lvl1pPr algn="l" defTabSz="912556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ea"/>
          <a:ea typeface="+mj-ea"/>
          <a:cs typeface="+mj-cs"/>
        </a:defRPr>
      </a:lvl1pPr>
      <a:lvl2pPr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Georgia" pitchFamily="18" charset="0"/>
          <a:ea typeface="华文楷体" pitchFamily="2" charset="-122"/>
        </a:defRPr>
      </a:lvl2pPr>
      <a:lvl3pPr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Georgia" pitchFamily="18" charset="0"/>
          <a:ea typeface="华文楷体" pitchFamily="2" charset="-122"/>
        </a:defRPr>
      </a:lvl3pPr>
      <a:lvl4pPr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Georgia" pitchFamily="18" charset="0"/>
          <a:ea typeface="华文楷体" pitchFamily="2" charset="-122"/>
        </a:defRPr>
      </a:lvl4pPr>
      <a:lvl5pPr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Georgia" pitchFamily="18" charset="0"/>
          <a:ea typeface="华文楷体" pitchFamily="2" charset="-122"/>
        </a:defRPr>
      </a:lvl5pPr>
      <a:lvl6pPr marL="465981"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1977"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7963"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3946" algn="l" defTabSz="91255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marR="0" indent="0" algn="l" defTabSz="89535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20000"/>
        <a:buFontTx/>
        <a:buNone/>
        <a:tabLst/>
        <a:defRPr sz="1600">
          <a:solidFill>
            <a:srgbClr val="601D1A"/>
          </a:solidFill>
          <a:latin typeface="+mn-lt"/>
          <a:ea typeface="+mn-ea"/>
          <a:cs typeface="+mn-cs"/>
        </a:defRPr>
      </a:lvl1pPr>
      <a:lvl2pPr marL="144463" marR="0" indent="-142875" algn="l" defTabSz="89535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20000"/>
        <a:buFontTx/>
        <a:buChar char="•"/>
        <a:tabLst/>
        <a:defRPr kumimoji="0" lang="zh-CN" altLang="en-US" sz="1600" b="0" i="0" u="none" strike="noStrike" kern="0" cap="none" spc="0" normalizeH="0" baseline="0" noProof="0">
          <a:ln>
            <a:noFill/>
          </a:ln>
          <a:solidFill>
            <a:srgbClr val="601D1A"/>
          </a:solidFill>
          <a:effectLst/>
          <a:uLnTx/>
          <a:uFillTx/>
          <a:latin typeface="+mn-lt"/>
          <a:ea typeface="华文楷体" pitchFamily="2" charset="-122"/>
        </a:defRPr>
      </a:lvl2pPr>
      <a:lvl3pPr marL="295275" marR="0" indent="-149225" algn="l" defTabSz="89535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Char char="–"/>
        <a:tabLst/>
        <a:defRPr kumimoji="0" lang="zh-CN" altLang="en-US" sz="1600" b="0" i="0" u="none" strike="noStrike" kern="0" cap="none" spc="0" normalizeH="0" baseline="0" noProof="0">
          <a:ln>
            <a:noFill/>
          </a:ln>
          <a:solidFill>
            <a:srgbClr val="601D1A"/>
          </a:solidFill>
          <a:effectLst/>
          <a:uLnTx/>
          <a:uFillTx/>
          <a:latin typeface="+mn-lt"/>
          <a:ea typeface="华文楷体" pitchFamily="2" charset="-122"/>
        </a:defRPr>
      </a:lvl3pPr>
      <a:lvl4pPr marL="431800" marR="0" indent="-134938" algn="l" defTabSz="89535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89000"/>
        <a:buFontTx/>
        <a:buChar char="•"/>
        <a:tabLst/>
        <a:defRPr kumimoji="0" lang="zh-CN" altLang="en-US" sz="1600" b="0" i="0" u="none" strike="noStrike" kern="0" cap="none" spc="0" normalizeH="0" baseline="0" noProof="0">
          <a:ln>
            <a:noFill/>
          </a:ln>
          <a:solidFill>
            <a:srgbClr val="601D1A"/>
          </a:solidFill>
          <a:effectLst/>
          <a:uLnTx/>
          <a:uFillTx/>
          <a:latin typeface="+mn-lt"/>
          <a:ea typeface="华文楷体" pitchFamily="2" charset="-122"/>
        </a:defRPr>
      </a:lvl4pPr>
      <a:lvl5pPr marL="582613" marR="0" indent="-149225" algn="l" defTabSz="89535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75000"/>
        <a:buFontTx/>
        <a:buChar char="–"/>
        <a:tabLst/>
        <a:defRPr kumimoji="0" lang="en-US" altLang="zh-CN" sz="1600" b="0" i="0" u="none" strike="noStrike" kern="0" cap="none" spc="0" normalizeH="0" baseline="0" noProof="0">
          <a:ln>
            <a:noFill/>
          </a:ln>
          <a:solidFill>
            <a:srgbClr val="601D1A"/>
          </a:solidFill>
          <a:effectLst/>
          <a:uLnTx/>
          <a:uFillTx/>
          <a:latin typeface="+mn-lt"/>
          <a:ea typeface="华文楷体" pitchFamily="2" charset="-122"/>
        </a:defRPr>
      </a:lvl5pPr>
      <a:lvl6pPr marL="1226452" indent="-132677" algn="l" defTabSz="91255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1692440" indent="-132677" algn="l" defTabSz="91255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2158425" indent="-132677" algn="l" defTabSz="91255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2624413" indent="-132677" algn="l" defTabSz="91255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981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977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963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946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9935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922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1907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7895" algn="l" defTabSz="931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oleObject" Target="../embeddings/oleObject8.bin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3.xml"/><Relationship Id="rId17" Type="http://schemas.microsoft.com/office/2007/relationships/hdphoto" Target="../media/hdphoto1.wdp"/><Relationship Id="rId2" Type="http://schemas.openxmlformats.org/officeDocument/2006/relationships/tags" Target="../tags/tag9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8.v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.xml"/><Relationship Id="rId15" Type="http://schemas.openxmlformats.org/officeDocument/2006/relationships/image" Target="../media/image2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19.xml"/><Relationship Id="rId21" Type="http://schemas.openxmlformats.org/officeDocument/2006/relationships/image" Target="../media/image18.png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18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.xml"/><Relationship Id="rId7" Type="http://schemas.openxmlformats.org/officeDocument/2006/relationships/image" Target="../media/image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5.xml"/><Relationship Id="rId10" Type="http://schemas.openxmlformats.org/officeDocument/2006/relationships/chart" Target="../charts/chart2.xml"/><Relationship Id="rId4" Type="http://schemas.openxmlformats.org/officeDocument/2006/relationships/slideLayout" Target="../slideLayouts/slideLayout3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3.xml"/><Relationship Id="rId7" Type="http://schemas.openxmlformats.org/officeDocument/2006/relationships/image" Target="../media/image4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.xml"/><Relationship Id="rId7" Type="http://schemas.openxmlformats.org/officeDocument/2006/relationships/image" Target="../media/image4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7.xml"/><Relationship Id="rId10" Type="http://schemas.microsoft.com/office/2007/relationships/hdphoto" Target="../media/hdphoto2.wdp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1723690/000110465919011287/a19-5547_1ex99d1.htm" TargetMode="External"/><Relationship Id="rId2" Type="http://schemas.openxmlformats.org/officeDocument/2006/relationships/hyperlink" Target="https://www.sec.gov/Archives/edgar/data/1723690/000110465919029106/a19-9961_1ex99d1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ec.gov/Archives/edgar/data/1723690/000104746918001244/a2234546zf-1.htm#dm18201_selected_consolidated_financial_data" TargetMode="External"/><Relationship Id="rId4" Type="http://schemas.openxmlformats.org/officeDocument/2006/relationships/hyperlink" Target="https://www.sec.gov/Archives/edgar/data/1723690/000110465918035725/a18-14299_1ex99d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A7BB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3BB9C9-7EC3-4490-99B6-C731799DF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088" y="1629594"/>
            <a:ext cx="2124236" cy="1819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4" name="对象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3874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0" name="think-cell Slide" r:id="rId6" imgW="378" imgH="377" progId="TCLayout.ActiveDocument.1">
                  <p:embed/>
                </p:oleObj>
              </mc:Choice>
              <mc:Fallback>
                <p:oleObj name="think-cell Slide" r:id="rId6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46070" y="3611192"/>
            <a:ext cx="3672408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/>
              </a:rPr>
              <a:t>哔哩哔哩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1189" y="4952995"/>
            <a:ext cx="27221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2019.07</a:t>
            </a:r>
            <a:endParaRPr lang="zh-CN" altLang="en-US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19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5683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1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8A93A22-3D3C-4DE1-9EAE-B96B1BCE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910" y="306936"/>
            <a:ext cx="2135874" cy="38655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D5C4D0-CFA2-4FA6-84DD-29DE41C8B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432">
              <a:defRPr/>
            </a:pPr>
            <a:fld id="{AFB184C7-9AC0-4DCB-9074-5AC3DD317001}" type="slidenum">
              <a:rPr lang="en-US" altLang="zh-CN" smtClean="0"/>
              <a:pPr defTabSz="913432">
                <a:defRPr/>
              </a:pPr>
              <a:t>2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EFDF3-A556-4AE2-90BD-E5165719C16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90950" y="2277666"/>
            <a:ext cx="7992888" cy="2305584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资本助推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站崛起，成为国内领先且独特的视频分享与交流社区，腾讯与阿里先后下注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横向支持呈现多元化内容，纵向积极布局二次元产业链，扩大用户群体提升用户粘性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19Q1</a:t>
            </a:r>
            <a:r>
              <a:rPr lang="zh-CN" altLang="en-US" dirty="0">
                <a:solidFill>
                  <a:schemeClr val="tx1"/>
                </a:solidFill>
              </a:rPr>
              <a:t>有喜有忧，</a:t>
            </a:r>
            <a:r>
              <a:rPr lang="en-US" altLang="zh-CN" dirty="0">
                <a:solidFill>
                  <a:schemeClr val="tx1"/>
                </a:solidFill>
              </a:rPr>
              <a:t>MAU</a:t>
            </a:r>
            <a:r>
              <a:rPr lang="zh-CN" altLang="en-US" dirty="0">
                <a:solidFill>
                  <a:schemeClr val="tx1"/>
                </a:solidFill>
              </a:rPr>
              <a:t>破亿、营收增长超预期、毛利下滑，但整体表现给出长期的信心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从手游、直播与增值服务、广告与电商等业务角度，全方位探索商业变现渠道</a:t>
            </a:r>
          </a:p>
        </p:txBody>
      </p:sp>
    </p:spTree>
    <p:extLst>
      <p:ext uri="{BB962C8B-B14F-4D97-AF65-F5344CB8AC3E}">
        <p14:creationId xmlns:p14="http://schemas.microsoft.com/office/powerpoint/2010/main" val="16962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 hidden="1">
            <a:extLst>
              <a:ext uri="{FF2B5EF4-FFF2-40B4-BE49-F238E27FC236}">
                <a16:creationId xmlns:a16="http://schemas.microsoft.com/office/drawing/2014/main" id="{E9161B38-E648-4CA8-BF91-1476E06E17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" name="think-cell Slide" r:id="rId13" imgW="501" imgH="502" progId="TCLayout.ActiveDocument.1">
                  <p:embed/>
                </p:oleObj>
              </mc:Choice>
              <mc:Fallback>
                <p:oleObj name="think-cell Slide" r:id="rId13" imgW="501" imgH="502" progId="TCLayout.ActiveDocument.1">
                  <p:embed/>
                  <p:pic>
                    <p:nvPicPr>
                      <p:cNvPr id="26" name="对象 25" hidden="1">
                        <a:extLst>
                          <a:ext uri="{FF2B5EF4-FFF2-40B4-BE49-F238E27FC236}">
                            <a16:creationId xmlns:a16="http://schemas.microsoft.com/office/drawing/2014/main" id="{E9161B38-E648-4CA8-BF91-1476E06E1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43CA6146-4D98-4AC6-AD66-24EFA4C3FB8D}"/>
              </a:ext>
            </a:extLst>
          </p:cNvPr>
          <p:cNvSpPr/>
          <p:nvPr/>
        </p:nvSpPr>
        <p:spPr bwMode="auto">
          <a:xfrm>
            <a:off x="6182630" y="1152838"/>
            <a:ext cx="5601208" cy="5085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144000" numCol="1" rtlCol="0" anchor="b" anchorCtr="0" compatLnSpc="1">
            <a:noAutofit/>
          </a:bodyPr>
          <a:lstStyle/>
          <a:p>
            <a:pPr marL="285750" lvl="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rPr>
              <a:t>哔哩哔哩创建于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rPr>
              <a:t>2009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latin typeface="Georgia"/>
                <a:ea typeface="华文楷体"/>
              </a:rPr>
              <a:t>月，以视频运营为核心，提供游戏、直播及虚拟增值服务与广告等多样化业务，号称“</a:t>
            </a:r>
            <a:r>
              <a:rPr lang="en-US" altLang="zh-CN" sz="1400" b="1" dirty="0">
                <a:solidFill>
                  <a:srgbClr val="000000"/>
                </a:solidFill>
              </a:rPr>
              <a:t>B </a:t>
            </a:r>
            <a:r>
              <a:rPr lang="zh-CN" altLang="en-US" sz="1400" b="1" dirty="0">
                <a:solidFill>
                  <a:srgbClr val="000000"/>
                </a:solidFill>
              </a:rPr>
              <a:t>站</a:t>
            </a:r>
            <a:r>
              <a:rPr lang="zh-CN" altLang="en-US" sz="1400" dirty="0">
                <a:solidFill>
                  <a:srgbClr val="000000"/>
                </a:solidFill>
                <a:latin typeface="Georgia"/>
                <a:ea typeface="华文楷体"/>
              </a:rPr>
              <a:t>”。</a:t>
            </a:r>
            <a:endParaRPr lang="en-US" altLang="zh-CN" sz="1400" dirty="0">
              <a:solidFill>
                <a:srgbClr val="000000"/>
              </a:solidFill>
              <a:latin typeface="Georgia"/>
              <a:ea typeface="华文楷体"/>
            </a:endParaRPr>
          </a:p>
          <a:p>
            <a:pPr marL="285750" lvl="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初创时定位于打造</a:t>
            </a:r>
            <a:r>
              <a:rPr lang="en-US" altLang="zh-CN" sz="1400" dirty="0">
                <a:solidFill>
                  <a:srgbClr val="000000"/>
                </a:solidFill>
              </a:rPr>
              <a:t>ACG</a:t>
            </a:r>
            <a:r>
              <a:rPr lang="zh-CN" altLang="en-US" sz="1400" dirty="0">
                <a:solidFill>
                  <a:srgbClr val="000000"/>
                </a:solidFill>
              </a:rPr>
              <a:t>（</a:t>
            </a:r>
            <a:r>
              <a:rPr lang="zh-CN" altLang="en-US" sz="1400" b="1" dirty="0">
                <a:solidFill>
                  <a:srgbClr val="000000"/>
                </a:solidFill>
              </a:rPr>
              <a:t>动漫、漫画和游戏</a:t>
            </a:r>
            <a:r>
              <a:rPr lang="zh-CN" altLang="en-US" sz="1400" dirty="0">
                <a:solidFill>
                  <a:srgbClr val="000000"/>
                </a:solidFill>
              </a:rPr>
              <a:t>）内容的视频社区，目前已拓展到更多垂直内容行业，如</a:t>
            </a:r>
            <a:r>
              <a:rPr lang="zh-CN" altLang="en-US" sz="1400" b="1" dirty="0">
                <a:solidFill>
                  <a:srgbClr val="000000"/>
                </a:solidFill>
              </a:rPr>
              <a:t>生活、科技及娱乐</a:t>
            </a:r>
            <a:r>
              <a:rPr lang="zh-CN" altLang="en-US" sz="1400" dirty="0">
                <a:solidFill>
                  <a:srgbClr val="000000"/>
                </a:solidFill>
              </a:rPr>
              <a:t>等，收获更广泛的目标用户群体，成为国内目前最大的二次元交流平台的同时也成为</a:t>
            </a:r>
            <a:r>
              <a:rPr lang="zh-CN" altLang="en-US" sz="1400" b="1" dirty="0">
                <a:solidFill>
                  <a:srgbClr val="000000"/>
                </a:solidFill>
              </a:rPr>
              <a:t>领先的视频分享与交流社区</a:t>
            </a:r>
            <a:r>
              <a:rPr lang="zh-CN" altLang="en-US" sz="1400" dirty="0">
                <a:solidFill>
                  <a:srgbClr val="000000"/>
                </a:solidFill>
              </a:rPr>
              <a:t>。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285750" indent="-285750" defTabSz="914400" fontAlgn="base">
              <a:spcBef>
                <a:spcPct val="5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在资本市场的格外青睐中实现高速发展，在</a:t>
            </a:r>
            <a:r>
              <a:rPr lang="en-US" altLang="zh-CN" sz="1400" dirty="0">
                <a:solidFill>
                  <a:srgbClr val="000000"/>
                </a:solidFill>
              </a:rPr>
              <a:t>2013</a:t>
            </a:r>
            <a:r>
              <a:rPr lang="zh-CN" altLang="en-US" sz="1400" dirty="0">
                <a:solidFill>
                  <a:srgbClr val="000000"/>
                </a:solidFill>
              </a:rPr>
              <a:t>年至</a:t>
            </a:r>
            <a:r>
              <a:rPr lang="en-US" altLang="zh-CN" sz="1400" dirty="0">
                <a:solidFill>
                  <a:srgbClr val="000000"/>
                </a:solidFill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</a:rPr>
              <a:t>年经历了</a:t>
            </a:r>
            <a:r>
              <a:rPr lang="en-US" altLang="zh-CN" sz="1400" dirty="0">
                <a:solidFill>
                  <a:srgbClr val="000000"/>
                </a:solidFill>
              </a:rPr>
              <a:t>A</a:t>
            </a:r>
            <a:r>
              <a:rPr lang="zh-CN" altLang="en-US" sz="1400" dirty="0">
                <a:solidFill>
                  <a:srgbClr val="000000"/>
                </a:solidFill>
              </a:rPr>
              <a:t>至</a:t>
            </a:r>
            <a:r>
              <a:rPr lang="en-US" altLang="zh-CN" sz="1400" dirty="0">
                <a:solidFill>
                  <a:srgbClr val="000000"/>
                </a:solidFill>
              </a:rPr>
              <a:t>E</a:t>
            </a:r>
            <a:r>
              <a:rPr lang="zh-CN" altLang="en-US" sz="1400" dirty="0">
                <a:solidFill>
                  <a:srgbClr val="000000"/>
                </a:solidFill>
              </a:rPr>
              <a:t>轮共</a:t>
            </a:r>
            <a:r>
              <a:rPr lang="en-US" altLang="zh-CN" sz="1400" dirty="0">
                <a:solidFill>
                  <a:srgbClr val="000000"/>
                </a:solidFill>
              </a:rPr>
              <a:t>5</a:t>
            </a:r>
            <a:r>
              <a:rPr lang="zh-CN" altLang="en-US" sz="1400" dirty="0">
                <a:solidFill>
                  <a:srgbClr val="000000"/>
                </a:solidFill>
              </a:rPr>
              <a:t>轮融资，于</a:t>
            </a:r>
            <a:r>
              <a:rPr lang="en-US" altLang="zh-CN" sz="1400" dirty="0">
                <a:solidFill>
                  <a:srgbClr val="000000"/>
                </a:solidFill>
              </a:rPr>
              <a:t>2018</a:t>
            </a:r>
            <a:r>
              <a:rPr lang="zh-CN" altLang="en-US" sz="1400" dirty="0">
                <a:solidFill>
                  <a:srgbClr val="000000"/>
                </a:solidFill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</a:rPr>
              <a:t>3</a:t>
            </a:r>
            <a:r>
              <a:rPr lang="zh-CN" altLang="en-US" sz="1400" dirty="0">
                <a:solidFill>
                  <a:srgbClr val="000000"/>
                </a:solidFill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</a:rPr>
              <a:t>28</a:t>
            </a:r>
            <a:r>
              <a:rPr lang="zh-CN" altLang="en-US" sz="1400" dirty="0">
                <a:solidFill>
                  <a:srgbClr val="000000"/>
                </a:solidFill>
              </a:rPr>
              <a:t>日在美国纳斯达克</a:t>
            </a:r>
            <a:r>
              <a:rPr lang="en-US" altLang="zh-CN" sz="1400" dirty="0">
                <a:solidFill>
                  <a:srgbClr val="000000"/>
                </a:solidFill>
              </a:rPr>
              <a:t>IPO</a:t>
            </a:r>
            <a:r>
              <a:rPr lang="zh-CN" altLang="en-US" sz="1400" dirty="0">
                <a:solidFill>
                  <a:srgbClr val="000000"/>
                </a:solidFill>
              </a:rPr>
              <a:t>，后一年内先后引入</a:t>
            </a:r>
            <a:r>
              <a:rPr lang="zh-CN" altLang="en-US" sz="1400" b="1" dirty="0">
                <a:solidFill>
                  <a:srgbClr val="000000"/>
                </a:solidFill>
              </a:rPr>
              <a:t>腾讯</a:t>
            </a:r>
            <a:r>
              <a:rPr lang="zh-CN" altLang="en-US" sz="1400" dirty="0">
                <a:solidFill>
                  <a:srgbClr val="000000"/>
                </a:solidFill>
              </a:rPr>
              <a:t>与</a:t>
            </a:r>
            <a:r>
              <a:rPr lang="zh-CN" altLang="en-US" sz="1400" b="1" dirty="0">
                <a:solidFill>
                  <a:srgbClr val="000000"/>
                </a:solidFill>
              </a:rPr>
              <a:t>阿里巴巴</a:t>
            </a:r>
            <a:r>
              <a:rPr lang="zh-CN" altLang="en-US" sz="1400" dirty="0">
                <a:solidFill>
                  <a:srgbClr val="000000"/>
                </a:solidFill>
              </a:rPr>
              <a:t>战略投资。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集腾讯与阿里两大巨头，发挥</a:t>
            </a:r>
            <a:r>
              <a:rPr lang="zh-CN" altLang="en-US" sz="1400" b="1" dirty="0"/>
              <a:t>协同效应</a:t>
            </a:r>
            <a:r>
              <a:rPr lang="zh-CN" altLang="en-US" sz="1400" dirty="0"/>
              <a:t>，包括视频版权、分发渠道，尤其</a:t>
            </a:r>
            <a:r>
              <a:rPr lang="zh-CN" altLang="en-US" sz="1400" b="1" dirty="0"/>
              <a:t>内容变现</a:t>
            </a:r>
            <a:r>
              <a:rPr lang="zh-CN" altLang="en-US" sz="1400" dirty="0"/>
              <a:t>方面：游戏业务一直是</a:t>
            </a:r>
            <a:r>
              <a:rPr lang="en-US" altLang="zh-CN" sz="1400" dirty="0"/>
              <a:t>B</a:t>
            </a:r>
            <a:r>
              <a:rPr lang="zh-CN" altLang="en-US" sz="1400" dirty="0"/>
              <a:t>站营收结构中的主力，与腾讯协同性较强；在与阿里联手后，二次元周边电商很可能会是</a:t>
            </a:r>
            <a:r>
              <a:rPr lang="en-US" altLang="zh-CN" sz="1400" dirty="0"/>
              <a:t>B</a:t>
            </a:r>
            <a:r>
              <a:rPr lang="zh-CN" altLang="en-US" sz="1400" dirty="0"/>
              <a:t>站未来拓展新业务的有效突破口，可深度挖掘</a:t>
            </a:r>
            <a:r>
              <a:rPr lang="en-US" altLang="zh-CN" sz="1400" dirty="0"/>
              <a:t>Z</a:t>
            </a:r>
            <a:r>
              <a:rPr lang="zh-CN" altLang="en-US" sz="1400" dirty="0"/>
              <a:t>世代群体的商业价值。</a:t>
            </a:r>
            <a:endParaRPr lang="en-US" altLang="zh-CN" sz="1400" dirty="0"/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43CA6146-4D98-4AC6-AD66-24EFA4C3FB8D}"/>
              </a:ext>
            </a:extLst>
          </p:cNvPr>
          <p:cNvSpPr/>
          <p:nvPr/>
        </p:nvSpPr>
        <p:spPr bwMode="auto">
          <a:xfrm>
            <a:off x="352738" y="1152838"/>
            <a:ext cx="5601208" cy="5122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华文楷体"/>
              <a:cs typeface="+mn-cs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0107" y="6522548"/>
            <a:ext cx="451763" cy="219614"/>
          </a:xfrm>
        </p:spPr>
        <p:txBody>
          <a:bodyPr/>
          <a:lstStyle/>
          <a:p>
            <a:pPr>
              <a:defRPr/>
            </a:pPr>
            <a:fld id="{57F6CE15-D7B0-46A4-B4A9-3E0FFE8BF35B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</p:spPr>
        <p:txBody>
          <a:bodyPr/>
          <a:lstStyle/>
          <a:p>
            <a:r>
              <a:rPr kumimoji="1" lang="zh-CN" altLang="en-US" dirty="0"/>
              <a:t>资料来源：哔哩哔哩招股书，哔哩哔哩公告，</a:t>
            </a:r>
            <a:r>
              <a:rPr kumimoji="1" lang="en-US" altLang="zh-CN" dirty="0"/>
              <a:t>IT</a:t>
            </a:r>
            <a:r>
              <a:rPr kumimoji="1" lang="zh-CN" altLang="en-US" dirty="0"/>
              <a:t>桔子，清科研究中心，天眼查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A8F7E-CBA1-4DAE-8497-C927905017BF}"/>
              </a:ext>
            </a:extLst>
          </p:cNvPr>
          <p:cNvSpPr/>
          <p:nvPr/>
        </p:nvSpPr>
        <p:spPr>
          <a:xfrm>
            <a:off x="631303" y="386247"/>
            <a:ext cx="5549235" cy="45125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2738" y="333450"/>
            <a:ext cx="557892" cy="540116"/>
          </a:xfrm>
          <a:prstGeom prst="ellipse">
            <a:avLst/>
          </a:prstGeom>
          <a:solidFill>
            <a:srgbClr val="FAA7BB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1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550590" y="837506"/>
            <a:ext cx="10526555" cy="30889"/>
          </a:xfrm>
          <a:prstGeom prst="line">
            <a:avLst/>
          </a:prstGeom>
          <a:ln w="38100">
            <a:solidFill>
              <a:srgbClr val="FAA7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7175" y="375841"/>
            <a:ext cx="10044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资本助推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站崛起，成为</a:t>
            </a:r>
            <a:r>
              <a:rPr lang="zh-CN" altLang="en-US" sz="2000" b="1" dirty="0">
                <a:solidFill>
                  <a:srgbClr val="000000"/>
                </a:solidFill>
              </a:rPr>
              <a:t>国内领先且独特的视频分享与交流社区，</a:t>
            </a:r>
            <a:r>
              <a:rPr lang="zh-CN" altLang="en-US" sz="2000" b="1" dirty="0"/>
              <a:t>腾讯与阿里先后下注</a:t>
            </a:r>
          </a:p>
        </p:txBody>
      </p:sp>
      <p:sp>
        <p:nvSpPr>
          <p:cNvPr id="42" name="Rectangle 286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152696" y="6041472"/>
            <a:ext cx="3175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 sz="1600">
                <a:solidFill>
                  <a:srgbClr val="601D1A"/>
                </a:solidFill>
                <a:latin typeface="+mn-lt"/>
                <a:ea typeface="+mn-ea"/>
                <a:cs typeface="+mn-cs"/>
              </a:defRPr>
            </a:lvl1pPr>
            <a:lvl2pPr marL="144463" marR="0" indent="-14287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601D1A"/>
                </a:solidFill>
                <a:effectLst/>
                <a:uLnTx/>
                <a:uFillTx/>
                <a:latin typeface="+mn-lt"/>
                <a:ea typeface="华文楷体" pitchFamily="2" charset="-122"/>
              </a:defRPr>
            </a:lvl2pPr>
            <a:lvl3pPr marL="295275" marR="0" indent="-14922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601D1A"/>
                </a:solidFill>
                <a:effectLst/>
                <a:uLnTx/>
                <a:uFillTx/>
                <a:latin typeface="+mn-lt"/>
                <a:ea typeface="华文楷体" pitchFamily="2" charset="-122"/>
              </a:defRPr>
            </a:lvl3pPr>
            <a:lvl4pPr marL="431800" marR="0" indent="-134938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9000"/>
              <a:buFontTx/>
              <a:buChar char="•"/>
              <a:tabLst/>
              <a:def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601D1A"/>
                </a:solidFill>
                <a:effectLst/>
                <a:uLnTx/>
                <a:uFillTx/>
                <a:latin typeface="+mn-lt"/>
                <a:ea typeface="华文楷体" pitchFamily="2" charset="-122"/>
              </a:defRPr>
            </a:lvl4pPr>
            <a:lvl5pPr marL="582613" marR="0" indent="-149225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601D1A"/>
                </a:solidFill>
                <a:effectLst/>
                <a:uLnTx/>
                <a:uFillTx/>
                <a:latin typeface="+mn-lt"/>
                <a:ea typeface="华文楷体" pitchFamily="2" charset="-122"/>
              </a:defRPr>
            </a:lvl5pPr>
            <a:lvl6pPr marL="1226452" indent="-132677" algn="l" defTabSz="91255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92440" indent="-132677" algn="l" defTabSz="91255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58425" indent="-132677" algn="l" defTabSz="91255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624413" indent="-132677" algn="l" defTabSz="91255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zh-CN" altLang="en-US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8" name="圆角矩形 79">
            <a:extLst>
              <a:ext uri="{FF2B5EF4-FFF2-40B4-BE49-F238E27FC236}">
                <a16:creationId xmlns:a16="http://schemas.microsoft.com/office/drawing/2014/main" id="{55FCD5E0-9689-4F96-AC6A-34C3EF7E23E8}"/>
              </a:ext>
            </a:extLst>
          </p:cNvPr>
          <p:cNvSpPr/>
          <p:nvPr/>
        </p:nvSpPr>
        <p:spPr>
          <a:xfrm>
            <a:off x="446765" y="1345201"/>
            <a:ext cx="1702180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公司网站首次推出</a:t>
            </a:r>
          </a:p>
        </p:txBody>
      </p:sp>
      <p:sp>
        <p:nvSpPr>
          <p:cNvPr id="70" name="圆角矩形 82">
            <a:extLst>
              <a:ext uri="{FF2B5EF4-FFF2-40B4-BE49-F238E27FC236}">
                <a16:creationId xmlns:a16="http://schemas.microsoft.com/office/drawing/2014/main" id="{C0AE8655-B52C-4F79-BF59-9DCDA92A4F84}"/>
              </a:ext>
            </a:extLst>
          </p:cNvPr>
          <p:cNvSpPr/>
          <p:nvPr/>
        </p:nvSpPr>
        <p:spPr>
          <a:xfrm>
            <a:off x="2220784" y="1703939"/>
            <a:ext cx="756439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2010.01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圆角矩形 83">
            <a:extLst>
              <a:ext uri="{FF2B5EF4-FFF2-40B4-BE49-F238E27FC236}">
                <a16:creationId xmlns:a16="http://schemas.microsoft.com/office/drawing/2014/main" id="{54DC0369-1F1F-4E0C-BFAB-C832FFD8FE46}"/>
              </a:ext>
            </a:extLst>
          </p:cNvPr>
          <p:cNvSpPr/>
          <p:nvPr/>
        </p:nvSpPr>
        <p:spPr>
          <a:xfrm>
            <a:off x="455786" y="1716877"/>
            <a:ext cx="1702180" cy="27515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正式更名为哔哩哔哩</a:t>
            </a:r>
          </a:p>
        </p:txBody>
      </p:sp>
      <p:sp>
        <p:nvSpPr>
          <p:cNvPr id="72" name="圆角矩形 84">
            <a:extLst>
              <a:ext uri="{FF2B5EF4-FFF2-40B4-BE49-F238E27FC236}">
                <a16:creationId xmlns:a16="http://schemas.microsoft.com/office/drawing/2014/main" id="{AC16770A-4374-4F2F-8995-F0951A0F5B73}"/>
              </a:ext>
            </a:extLst>
          </p:cNvPr>
          <p:cNvSpPr/>
          <p:nvPr/>
        </p:nvSpPr>
        <p:spPr>
          <a:xfrm>
            <a:off x="446765" y="2065281"/>
            <a:ext cx="1702180" cy="574544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成立上海幻电公司，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扩大业务规模，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在开曼成立</a:t>
            </a:r>
            <a:r>
              <a:rPr lang="en-US" altLang="zh-CN" sz="1200" dirty="0">
                <a:solidFill>
                  <a:schemeClr val="tx1"/>
                </a:solidFill>
              </a:rPr>
              <a:t>BILIBILI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圆角矩形 86">
            <a:extLst>
              <a:ext uri="{FF2B5EF4-FFF2-40B4-BE49-F238E27FC236}">
                <a16:creationId xmlns:a16="http://schemas.microsoft.com/office/drawing/2014/main" id="{E2A66DFF-FA45-40A1-A5E9-F36F0A7606BB}"/>
              </a:ext>
            </a:extLst>
          </p:cNvPr>
          <p:cNvSpPr/>
          <p:nvPr/>
        </p:nvSpPr>
        <p:spPr>
          <a:xfrm>
            <a:off x="2201133" y="3554215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圆角矩形 88">
            <a:extLst>
              <a:ext uri="{FF2B5EF4-FFF2-40B4-BE49-F238E27FC236}">
                <a16:creationId xmlns:a16="http://schemas.microsoft.com/office/drawing/2014/main" id="{AF5B4724-DDC1-45CB-BA91-38E3659C1B5C}"/>
              </a:ext>
            </a:extLst>
          </p:cNvPr>
          <p:cNvSpPr/>
          <p:nvPr/>
        </p:nvSpPr>
        <p:spPr>
          <a:xfrm>
            <a:off x="2201133" y="4277790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06112-B5C5-4772-96B6-07D6C56E8204}"/>
              </a:ext>
            </a:extLst>
          </p:cNvPr>
          <p:cNvGrpSpPr/>
          <p:nvPr/>
        </p:nvGrpSpPr>
        <p:grpSpPr>
          <a:xfrm>
            <a:off x="3299771" y="3691383"/>
            <a:ext cx="2560736" cy="602145"/>
            <a:chOff x="3302035" y="3465363"/>
            <a:chExt cx="2560736" cy="612503"/>
          </a:xfrm>
        </p:grpSpPr>
        <p:sp>
          <p:nvSpPr>
            <p:cNvPr id="73" name="圆角矩形 85">
              <a:extLst>
                <a:ext uri="{FF2B5EF4-FFF2-40B4-BE49-F238E27FC236}">
                  <a16:creationId xmlns:a16="http://schemas.microsoft.com/office/drawing/2014/main" id="{2D525D82-87F8-40FF-99E7-98782802A40F}"/>
                </a:ext>
              </a:extLst>
            </p:cNvPr>
            <p:cNvSpPr/>
            <p:nvPr/>
          </p:nvSpPr>
          <p:spPr>
            <a:xfrm>
              <a:off x="3302035" y="3631111"/>
              <a:ext cx="765397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2015.11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圆角矩形 89">
              <a:extLst>
                <a:ext uri="{FF2B5EF4-FFF2-40B4-BE49-F238E27FC236}">
                  <a16:creationId xmlns:a16="http://schemas.microsoft.com/office/drawing/2014/main" id="{516D4B27-135B-4E77-B9EB-171E54211483}"/>
                </a:ext>
              </a:extLst>
            </p:cNvPr>
            <p:cNvSpPr/>
            <p:nvPr/>
          </p:nvSpPr>
          <p:spPr>
            <a:xfrm>
              <a:off x="4160591" y="3465363"/>
              <a:ext cx="1702180" cy="612503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</a:t>
              </a:r>
              <a:r>
                <a:rPr lang="zh-CN" altLang="en-US" sz="1200" dirty="0">
                  <a:solidFill>
                    <a:schemeClr val="tx1"/>
                  </a:solidFill>
                </a:rPr>
                <a:t>轮（腾讯、华人文化、</a:t>
              </a:r>
              <a:r>
                <a:rPr lang="en-US" altLang="zh-CN" sz="1200" dirty="0">
                  <a:solidFill>
                    <a:schemeClr val="tx1"/>
                  </a:solidFill>
                </a:rPr>
                <a:t>H Capital</a:t>
              </a:r>
              <a:r>
                <a:rPr lang="zh-CN" altLang="en-US" sz="1200" dirty="0">
                  <a:solidFill>
                    <a:schemeClr val="tx1"/>
                  </a:solidFill>
                </a:rPr>
                <a:t>与正谷创新资本）融资上亿元</a:t>
              </a:r>
            </a:p>
          </p:txBody>
        </p:sp>
      </p:grpSp>
      <p:sp>
        <p:nvSpPr>
          <p:cNvPr id="79" name="圆角矩形 91">
            <a:extLst>
              <a:ext uri="{FF2B5EF4-FFF2-40B4-BE49-F238E27FC236}">
                <a16:creationId xmlns:a16="http://schemas.microsoft.com/office/drawing/2014/main" id="{F5AA3A96-F2B7-49AE-A2B9-6DF0838CFFE7}"/>
              </a:ext>
            </a:extLst>
          </p:cNvPr>
          <p:cNvSpPr/>
          <p:nvPr/>
        </p:nvSpPr>
        <p:spPr>
          <a:xfrm>
            <a:off x="434987" y="3274028"/>
            <a:ext cx="1702180" cy="804340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完成</a:t>
            </a:r>
            <a:r>
              <a:rPr lang="en-US" altLang="zh-CN" sz="1200" dirty="0">
                <a:solidFill>
                  <a:schemeClr val="tx1"/>
                </a:solidFill>
              </a:rPr>
              <a:t>C</a:t>
            </a:r>
            <a:r>
              <a:rPr lang="zh-CN" altLang="en-US" sz="1200" dirty="0">
                <a:solidFill>
                  <a:schemeClr val="tx1"/>
                </a:solidFill>
              </a:rPr>
              <a:t>轮与</a:t>
            </a:r>
            <a:r>
              <a:rPr lang="en-US" altLang="zh-CN" sz="1200" dirty="0">
                <a:solidFill>
                  <a:schemeClr val="tx1"/>
                </a:solidFill>
              </a:rPr>
              <a:t>D</a:t>
            </a:r>
            <a:r>
              <a:rPr lang="zh-CN" altLang="en-US" sz="1200" dirty="0">
                <a:solidFill>
                  <a:schemeClr val="tx1"/>
                </a:solidFill>
              </a:rPr>
              <a:t>轮融资，获得腾讯投资，开始寻求在商业化与用户体验之间的平衡</a:t>
            </a:r>
          </a:p>
        </p:txBody>
      </p:sp>
      <p:sp>
        <p:nvSpPr>
          <p:cNvPr id="80" name="圆角矩形 92">
            <a:extLst>
              <a:ext uri="{FF2B5EF4-FFF2-40B4-BE49-F238E27FC236}">
                <a16:creationId xmlns:a16="http://schemas.microsoft.com/office/drawing/2014/main" id="{6D98C247-043B-4836-835C-F52C62291FB5}"/>
              </a:ext>
            </a:extLst>
          </p:cNvPr>
          <p:cNvSpPr/>
          <p:nvPr/>
        </p:nvSpPr>
        <p:spPr>
          <a:xfrm>
            <a:off x="3285712" y="5868441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2019.02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圆角矩形 93">
            <a:extLst>
              <a:ext uri="{FF2B5EF4-FFF2-40B4-BE49-F238E27FC236}">
                <a16:creationId xmlns:a16="http://schemas.microsoft.com/office/drawing/2014/main" id="{DBF1DF7E-0EFE-45ED-B24E-EBA8A95CDAC4}"/>
              </a:ext>
            </a:extLst>
          </p:cNvPr>
          <p:cNvSpPr/>
          <p:nvPr/>
        </p:nvSpPr>
        <p:spPr>
          <a:xfrm>
            <a:off x="431184" y="4125293"/>
            <a:ext cx="1697501" cy="599258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“大会员”制度开始收费，投资二次元产业链上下游企业</a:t>
            </a:r>
          </a:p>
        </p:txBody>
      </p:sp>
      <p:sp>
        <p:nvSpPr>
          <p:cNvPr id="84" name="圆角矩形 96">
            <a:extLst>
              <a:ext uri="{FF2B5EF4-FFF2-40B4-BE49-F238E27FC236}">
                <a16:creationId xmlns:a16="http://schemas.microsoft.com/office/drawing/2014/main" id="{FDB65109-393D-4BF1-9D7A-DE8B6E25368B}"/>
              </a:ext>
            </a:extLst>
          </p:cNvPr>
          <p:cNvSpPr/>
          <p:nvPr/>
        </p:nvSpPr>
        <p:spPr>
          <a:xfrm>
            <a:off x="459927" y="4803510"/>
            <a:ext cx="1668758" cy="455841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在美国纳斯达克</a:t>
            </a:r>
            <a:r>
              <a:rPr lang="en-US" altLang="zh-CN" sz="1200" dirty="0">
                <a:solidFill>
                  <a:schemeClr val="tx1"/>
                </a:solidFill>
              </a:rPr>
              <a:t>IPO</a:t>
            </a:r>
            <a:r>
              <a:rPr lang="zh-CN" altLang="en-US" sz="1200" dirty="0">
                <a:solidFill>
                  <a:schemeClr val="tx1"/>
                </a:solidFill>
              </a:rPr>
              <a:t>，估值约</a:t>
            </a:r>
            <a:r>
              <a:rPr lang="en-US" altLang="zh-CN" sz="1200" dirty="0">
                <a:solidFill>
                  <a:schemeClr val="tx1"/>
                </a:solidFill>
              </a:rPr>
              <a:t>32</a:t>
            </a:r>
            <a:r>
              <a:rPr lang="zh-CN" altLang="en-US" sz="1200" dirty="0">
                <a:solidFill>
                  <a:schemeClr val="tx1"/>
                </a:solidFill>
              </a:rPr>
              <a:t>亿美元</a:t>
            </a:r>
          </a:p>
        </p:txBody>
      </p:sp>
      <p:sp>
        <p:nvSpPr>
          <p:cNvPr id="88" name="圆角矩形 105">
            <a:extLst>
              <a:ext uri="{FF2B5EF4-FFF2-40B4-BE49-F238E27FC236}">
                <a16:creationId xmlns:a16="http://schemas.microsoft.com/office/drawing/2014/main" id="{AB5A12ED-F964-4CA2-953D-9C76B4C3B500}"/>
              </a:ext>
            </a:extLst>
          </p:cNvPr>
          <p:cNvSpPr/>
          <p:nvPr/>
        </p:nvSpPr>
        <p:spPr>
          <a:xfrm>
            <a:off x="4156803" y="5868440"/>
            <a:ext cx="1691730" cy="301297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 战略融资（阿里巴巴）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A8A8530-8F53-4C55-AF6D-4B35CD27F94B}"/>
              </a:ext>
            </a:extLst>
          </p:cNvPr>
          <p:cNvCxnSpPr>
            <a:cxnSpLocks/>
          </p:cNvCxnSpPr>
          <p:nvPr/>
        </p:nvCxnSpPr>
        <p:spPr>
          <a:xfrm>
            <a:off x="3107012" y="1528865"/>
            <a:ext cx="18919" cy="4594216"/>
          </a:xfrm>
          <a:prstGeom prst="line">
            <a:avLst/>
          </a:prstGeom>
          <a:ln w="22225">
            <a:solidFill>
              <a:srgbClr val="FAA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3">
            <a:extLst>
              <a:ext uri="{FF2B5EF4-FFF2-40B4-BE49-F238E27FC236}">
                <a16:creationId xmlns:a16="http://schemas.microsoft.com/office/drawing/2014/main" id="{9C09AF2B-81EA-4B2D-B797-EA4A36E77E52}"/>
              </a:ext>
            </a:extLst>
          </p:cNvPr>
          <p:cNvSpPr/>
          <p:nvPr/>
        </p:nvSpPr>
        <p:spPr>
          <a:xfrm>
            <a:off x="3055100" y="1451162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3">
            <a:extLst>
              <a:ext uri="{FF2B5EF4-FFF2-40B4-BE49-F238E27FC236}">
                <a16:creationId xmlns:a16="http://schemas.microsoft.com/office/drawing/2014/main" id="{93BC974C-B109-46BD-B151-EBFBF74498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55100" y="1866459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3">
            <a:extLst>
              <a:ext uri="{FF2B5EF4-FFF2-40B4-BE49-F238E27FC236}">
                <a16:creationId xmlns:a16="http://schemas.microsoft.com/office/drawing/2014/main" id="{E41370B6-F59B-4DC9-A4F6-1B43C5ACDE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055100" y="2137289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3">
            <a:extLst>
              <a:ext uri="{FF2B5EF4-FFF2-40B4-BE49-F238E27FC236}">
                <a16:creationId xmlns:a16="http://schemas.microsoft.com/office/drawing/2014/main" id="{68FD32BE-F11C-4D38-8675-AA7BF1A945D1}"/>
              </a:ext>
            </a:extLst>
          </p:cNvPr>
          <p:cNvSpPr/>
          <p:nvPr/>
        </p:nvSpPr>
        <p:spPr>
          <a:xfrm>
            <a:off x="3055100" y="2785361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4" name="Oval 3">
            <a:extLst>
              <a:ext uri="{FF2B5EF4-FFF2-40B4-BE49-F238E27FC236}">
                <a16:creationId xmlns:a16="http://schemas.microsoft.com/office/drawing/2014/main" id="{F514B14C-AAF8-4C3C-AEDB-A90CD2F177D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055100" y="3058491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3">
            <a:extLst>
              <a:ext uri="{FF2B5EF4-FFF2-40B4-BE49-F238E27FC236}">
                <a16:creationId xmlns:a16="http://schemas.microsoft.com/office/drawing/2014/main" id="{042D0B12-4AA4-463F-BA88-F121FF9BD1C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055100" y="3460324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3">
            <a:extLst>
              <a:ext uri="{FF2B5EF4-FFF2-40B4-BE49-F238E27FC236}">
                <a16:creationId xmlns:a16="http://schemas.microsoft.com/office/drawing/2014/main" id="{B69FB419-2ED0-4E7B-859C-722EBBF0CFC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055100" y="3862156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3">
            <a:extLst>
              <a:ext uri="{FF2B5EF4-FFF2-40B4-BE49-F238E27FC236}">
                <a16:creationId xmlns:a16="http://schemas.microsoft.com/office/drawing/2014/main" id="{3860CF0A-BD69-48F1-B836-1475227A77F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055100" y="4263988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3">
            <a:extLst>
              <a:ext uri="{FF2B5EF4-FFF2-40B4-BE49-F238E27FC236}">
                <a16:creationId xmlns:a16="http://schemas.microsoft.com/office/drawing/2014/main" id="{5EABBD6E-E001-43DC-9FAA-C44F543E956F}"/>
              </a:ext>
            </a:extLst>
          </p:cNvPr>
          <p:cNvSpPr/>
          <p:nvPr/>
        </p:nvSpPr>
        <p:spPr>
          <a:xfrm>
            <a:off x="3055100" y="4665821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val 3">
            <a:extLst>
              <a:ext uri="{FF2B5EF4-FFF2-40B4-BE49-F238E27FC236}">
                <a16:creationId xmlns:a16="http://schemas.microsoft.com/office/drawing/2014/main" id="{C833AD7A-FD8C-448B-A649-1196EEB4C6AD}"/>
              </a:ext>
            </a:extLst>
          </p:cNvPr>
          <p:cNvSpPr/>
          <p:nvPr/>
        </p:nvSpPr>
        <p:spPr>
          <a:xfrm>
            <a:off x="3055100" y="5067653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Oval 3">
            <a:extLst>
              <a:ext uri="{FF2B5EF4-FFF2-40B4-BE49-F238E27FC236}">
                <a16:creationId xmlns:a16="http://schemas.microsoft.com/office/drawing/2014/main" id="{86C5028D-3996-4F8B-B29F-DF6650925E19}"/>
              </a:ext>
            </a:extLst>
          </p:cNvPr>
          <p:cNvSpPr/>
          <p:nvPr/>
        </p:nvSpPr>
        <p:spPr>
          <a:xfrm>
            <a:off x="3055100" y="5469485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Oval 3">
            <a:extLst>
              <a:ext uri="{FF2B5EF4-FFF2-40B4-BE49-F238E27FC236}">
                <a16:creationId xmlns:a16="http://schemas.microsoft.com/office/drawing/2014/main" id="{B93DF7C1-2383-4B26-BFE0-F2C422BFCFE9}"/>
              </a:ext>
            </a:extLst>
          </p:cNvPr>
          <p:cNvSpPr/>
          <p:nvPr/>
        </p:nvSpPr>
        <p:spPr>
          <a:xfrm>
            <a:off x="3055100" y="5871317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75">
            <a:extLst>
              <a:ext uri="{FF2B5EF4-FFF2-40B4-BE49-F238E27FC236}">
                <a16:creationId xmlns:a16="http://schemas.microsoft.com/office/drawing/2014/main" id="{3208BBAC-7625-454B-9703-A8F3D0296511}"/>
              </a:ext>
            </a:extLst>
          </p:cNvPr>
          <p:cNvSpPr/>
          <p:nvPr/>
        </p:nvSpPr>
        <p:spPr>
          <a:xfrm>
            <a:off x="2207346" y="1351051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2009.06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DD439F-8EC7-4320-9B9C-FBDF59F37FBC}"/>
              </a:ext>
            </a:extLst>
          </p:cNvPr>
          <p:cNvGrpSpPr/>
          <p:nvPr/>
        </p:nvGrpSpPr>
        <p:grpSpPr>
          <a:xfrm>
            <a:off x="3285352" y="1678402"/>
            <a:ext cx="2593789" cy="386879"/>
            <a:chOff x="3289743" y="1481148"/>
            <a:chExt cx="2575671" cy="386879"/>
          </a:xfrm>
        </p:grpSpPr>
        <p:sp>
          <p:nvSpPr>
            <p:cNvPr id="69" name="圆角矩形 80">
              <a:extLst>
                <a:ext uri="{FF2B5EF4-FFF2-40B4-BE49-F238E27FC236}">
                  <a16:creationId xmlns:a16="http://schemas.microsoft.com/office/drawing/2014/main" id="{489D8BCA-B0C7-4A2B-8FB4-FD56014C1576}"/>
                </a:ext>
              </a:extLst>
            </p:cNvPr>
            <p:cNvSpPr/>
            <p:nvPr/>
          </p:nvSpPr>
          <p:spPr>
            <a:xfrm>
              <a:off x="4163234" y="1481148"/>
              <a:ext cx="1702180" cy="38687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陈睿（现任董事长）注入天使投资</a:t>
              </a:r>
            </a:p>
          </p:txBody>
        </p:sp>
        <p:sp>
          <p:nvSpPr>
            <p:cNvPr id="114" name="圆角矩形 75">
              <a:extLst>
                <a:ext uri="{FF2B5EF4-FFF2-40B4-BE49-F238E27FC236}">
                  <a16:creationId xmlns:a16="http://schemas.microsoft.com/office/drawing/2014/main" id="{CB6157D7-5D24-4C3C-B8A0-3DC8E1AAD6EB}"/>
                </a:ext>
              </a:extLst>
            </p:cNvPr>
            <p:cNvSpPr/>
            <p:nvPr/>
          </p:nvSpPr>
          <p:spPr>
            <a:xfrm>
              <a:off x="3289743" y="1528869"/>
              <a:ext cx="774355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F7F7FA-0F42-42A3-A2C5-6C6AF1683284}"/>
              </a:ext>
            </a:extLst>
          </p:cNvPr>
          <p:cNvGrpSpPr/>
          <p:nvPr/>
        </p:nvGrpSpPr>
        <p:grpSpPr>
          <a:xfrm>
            <a:off x="3283367" y="2137289"/>
            <a:ext cx="2567364" cy="439243"/>
            <a:chOff x="3292404" y="1828229"/>
            <a:chExt cx="2567364" cy="439243"/>
          </a:xfrm>
        </p:grpSpPr>
        <p:sp>
          <p:nvSpPr>
            <p:cNvPr id="67" name="圆角矩形 75">
              <a:extLst>
                <a:ext uri="{FF2B5EF4-FFF2-40B4-BE49-F238E27FC236}">
                  <a16:creationId xmlns:a16="http://schemas.microsoft.com/office/drawing/2014/main" id="{D0C615FF-C033-4074-BDD8-E0BEC925FAB2}"/>
                </a:ext>
              </a:extLst>
            </p:cNvPr>
            <p:cNvSpPr/>
            <p:nvPr/>
          </p:nvSpPr>
          <p:spPr>
            <a:xfrm>
              <a:off x="3292404" y="1896847"/>
              <a:ext cx="774355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2013.10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圆角矩形 80">
              <a:extLst>
                <a:ext uri="{FF2B5EF4-FFF2-40B4-BE49-F238E27FC236}">
                  <a16:creationId xmlns:a16="http://schemas.microsoft.com/office/drawing/2014/main" id="{19FB79F7-D551-4F49-8D96-19674AAC4E87}"/>
                </a:ext>
              </a:extLst>
            </p:cNvPr>
            <p:cNvSpPr/>
            <p:nvPr/>
          </p:nvSpPr>
          <p:spPr>
            <a:xfrm>
              <a:off x="4150185" y="1828229"/>
              <a:ext cx="1709583" cy="439243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</a:t>
              </a:r>
              <a:r>
                <a:rPr lang="zh-CN" altLang="en-US" sz="1200" dirty="0">
                  <a:solidFill>
                    <a:schemeClr val="tx1"/>
                  </a:solidFill>
                </a:rPr>
                <a:t>轮（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IDG</a:t>
              </a:r>
              <a:r>
                <a:rPr lang="zh-CN" altLang="en-US" sz="1200" dirty="0">
                  <a:solidFill>
                    <a:schemeClr val="tx1"/>
                  </a:solidFill>
                </a:rPr>
                <a:t>资本）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融资数百万美元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7DAE426-6D53-454C-A1A6-B02C16421E69}"/>
              </a:ext>
            </a:extLst>
          </p:cNvPr>
          <p:cNvGrpSpPr/>
          <p:nvPr/>
        </p:nvGrpSpPr>
        <p:grpSpPr>
          <a:xfrm>
            <a:off x="3280678" y="2639849"/>
            <a:ext cx="2562651" cy="467312"/>
            <a:chOff x="3289715" y="2332181"/>
            <a:chExt cx="2562651" cy="467312"/>
          </a:xfrm>
        </p:grpSpPr>
        <p:sp>
          <p:nvSpPr>
            <p:cNvPr id="66" name="圆角矩形 63">
              <a:extLst>
                <a:ext uri="{FF2B5EF4-FFF2-40B4-BE49-F238E27FC236}">
                  <a16:creationId xmlns:a16="http://schemas.microsoft.com/office/drawing/2014/main" id="{B95CDAB4-A3A8-4A40-BE7C-7B2B3F1FF325}"/>
                </a:ext>
              </a:extLst>
            </p:cNvPr>
            <p:cNvSpPr/>
            <p:nvPr/>
          </p:nvSpPr>
          <p:spPr>
            <a:xfrm>
              <a:off x="3289715" y="2448037"/>
              <a:ext cx="774355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2014.10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圆角矩形 80">
              <a:extLst>
                <a:ext uri="{FF2B5EF4-FFF2-40B4-BE49-F238E27FC236}">
                  <a16:creationId xmlns:a16="http://schemas.microsoft.com/office/drawing/2014/main" id="{7F8A4323-A030-4094-A429-1784FAAD7992}"/>
                </a:ext>
              </a:extLst>
            </p:cNvPr>
            <p:cNvSpPr/>
            <p:nvPr/>
          </p:nvSpPr>
          <p:spPr>
            <a:xfrm>
              <a:off x="4150186" y="2332181"/>
              <a:ext cx="1702180" cy="467312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</a:t>
              </a:r>
              <a:r>
                <a:rPr lang="zh-CN" altLang="en-US" sz="1200" dirty="0">
                  <a:solidFill>
                    <a:schemeClr val="tx1"/>
                  </a:solidFill>
                </a:rPr>
                <a:t>轮（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IDG</a:t>
              </a:r>
              <a:r>
                <a:rPr lang="zh-CN" altLang="en-US" sz="1200" dirty="0">
                  <a:solidFill>
                    <a:schemeClr val="tx1"/>
                  </a:solidFill>
                </a:rPr>
                <a:t>资本、启明创投）融资数千万美元</a:t>
              </a:r>
            </a:p>
          </p:txBody>
        </p:sp>
      </p:grpSp>
      <p:sp>
        <p:nvSpPr>
          <p:cNvPr id="117" name="圆角矩形 63">
            <a:extLst>
              <a:ext uri="{FF2B5EF4-FFF2-40B4-BE49-F238E27FC236}">
                <a16:creationId xmlns:a16="http://schemas.microsoft.com/office/drawing/2014/main" id="{66FD7EB1-63FD-49A1-B326-3FAAE1A035AA}"/>
              </a:ext>
            </a:extLst>
          </p:cNvPr>
          <p:cNvSpPr/>
          <p:nvPr/>
        </p:nvSpPr>
        <p:spPr>
          <a:xfrm>
            <a:off x="2215323" y="2241424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Oval 3">
            <a:extLst>
              <a:ext uri="{FF2B5EF4-FFF2-40B4-BE49-F238E27FC236}">
                <a16:creationId xmlns:a16="http://schemas.microsoft.com/office/drawing/2014/main" id="{C706BFC5-EFCD-4577-BF7D-1C0F504791D7}"/>
              </a:ext>
            </a:extLst>
          </p:cNvPr>
          <p:cNvSpPr/>
          <p:nvPr/>
        </p:nvSpPr>
        <p:spPr>
          <a:xfrm>
            <a:off x="3055100" y="2474631"/>
            <a:ext cx="131858" cy="126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13B2985-8BC3-42A3-BDDA-3BC8306D2CCA}"/>
              </a:ext>
            </a:extLst>
          </p:cNvPr>
          <p:cNvGrpSpPr/>
          <p:nvPr/>
        </p:nvGrpSpPr>
        <p:grpSpPr>
          <a:xfrm>
            <a:off x="3292681" y="3185312"/>
            <a:ext cx="2558051" cy="414785"/>
            <a:chOff x="3294315" y="2925734"/>
            <a:chExt cx="2558051" cy="448730"/>
          </a:xfrm>
        </p:grpSpPr>
        <p:sp>
          <p:nvSpPr>
            <p:cNvPr id="75" name="圆角矩形 87">
              <a:extLst>
                <a:ext uri="{FF2B5EF4-FFF2-40B4-BE49-F238E27FC236}">
                  <a16:creationId xmlns:a16="http://schemas.microsoft.com/office/drawing/2014/main" id="{492B8951-39F4-4104-933C-B594CF2D97CD}"/>
                </a:ext>
              </a:extLst>
            </p:cNvPr>
            <p:cNvSpPr/>
            <p:nvPr/>
          </p:nvSpPr>
          <p:spPr>
            <a:xfrm>
              <a:off x="4150186" y="2925734"/>
              <a:ext cx="1702180" cy="448730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</a:t>
              </a:r>
              <a:r>
                <a:rPr lang="zh-CN" altLang="en-US" sz="1200" dirty="0">
                  <a:solidFill>
                    <a:schemeClr val="tx1"/>
                  </a:solidFill>
                </a:rPr>
                <a:t>轮 （掌矩科技）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融资</a:t>
              </a:r>
              <a:r>
                <a:rPr lang="en-US" altLang="zh-CN" sz="1200" dirty="0">
                  <a:solidFill>
                    <a:schemeClr val="tx1"/>
                  </a:solidFill>
                </a:rPr>
                <a:t>1223</a:t>
              </a:r>
              <a:r>
                <a:rPr lang="zh-CN" altLang="en-US" sz="1200" dirty="0">
                  <a:solidFill>
                    <a:schemeClr val="tx1"/>
                  </a:solidFill>
                </a:rPr>
                <a:t>万元</a:t>
              </a:r>
            </a:p>
          </p:txBody>
        </p:sp>
        <p:sp>
          <p:nvSpPr>
            <p:cNvPr id="119" name="圆角矩形 85">
              <a:extLst>
                <a:ext uri="{FF2B5EF4-FFF2-40B4-BE49-F238E27FC236}">
                  <a16:creationId xmlns:a16="http://schemas.microsoft.com/office/drawing/2014/main" id="{C63D8B13-41C9-4EBD-9755-4C93C6A800F1}"/>
                </a:ext>
              </a:extLst>
            </p:cNvPr>
            <p:cNvSpPr/>
            <p:nvPr/>
          </p:nvSpPr>
          <p:spPr>
            <a:xfrm>
              <a:off x="3294315" y="3012228"/>
              <a:ext cx="765397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2015.08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圆角矩形 63">
            <a:extLst>
              <a:ext uri="{FF2B5EF4-FFF2-40B4-BE49-F238E27FC236}">
                <a16:creationId xmlns:a16="http://schemas.microsoft.com/office/drawing/2014/main" id="{3C1C7765-E0BD-4F5B-BC7F-5DD01D24C55F}"/>
              </a:ext>
            </a:extLst>
          </p:cNvPr>
          <p:cNvSpPr/>
          <p:nvPr/>
        </p:nvSpPr>
        <p:spPr>
          <a:xfrm>
            <a:off x="2215322" y="2853725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2014.09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圆角矩形 91">
            <a:extLst>
              <a:ext uri="{FF2B5EF4-FFF2-40B4-BE49-F238E27FC236}">
                <a16:creationId xmlns:a16="http://schemas.microsoft.com/office/drawing/2014/main" id="{39865160-F8B3-4090-AFCF-ED469FD38CFD}"/>
              </a:ext>
            </a:extLst>
          </p:cNvPr>
          <p:cNvSpPr/>
          <p:nvPr/>
        </p:nvSpPr>
        <p:spPr>
          <a:xfrm>
            <a:off x="446765" y="2785361"/>
            <a:ext cx="1702180" cy="41355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WOFE</a:t>
            </a:r>
            <a:r>
              <a:rPr lang="zh-CN" altLang="en-US" sz="1200" dirty="0">
                <a:solidFill>
                  <a:schemeClr val="tx1"/>
                </a:solidFill>
              </a:rPr>
              <a:t>：幻电科技（上海成立）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6AFB891-289A-461C-9F8B-18186B3E01DF}"/>
              </a:ext>
            </a:extLst>
          </p:cNvPr>
          <p:cNvGrpSpPr/>
          <p:nvPr/>
        </p:nvGrpSpPr>
        <p:grpSpPr>
          <a:xfrm>
            <a:off x="3292681" y="4371346"/>
            <a:ext cx="2558472" cy="455793"/>
            <a:chOff x="3293894" y="4161556"/>
            <a:chExt cx="2558472" cy="448731"/>
          </a:xfrm>
        </p:grpSpPr>
        <p:sp>
          <p:nvSpPr>
            <p:cNvPr id="78" name="圆角矩形 90">
              <a:extLst>
                <a:ext uri="{FF2B5EF4-FFF2-40B4-BE49-F238E27FC236}">
                  <a16:creationId xmlns:a16="http://schemas.microsoft.com/office/drawing/2014/main" id="{F46AD126-C22F-4B88-83F8-B19E9F8D2FC2}"/>
                </a:ext>
              </a:extLst>
            </p:cNvPr>
            <p:cNvSpPr/>
            <p:nvPr/>
          </p:nvSpPr>
          <p:spPr>
            <a:xfrm>
              <a:off x="3293894" y="4257960"/>
              <a:ext cx="774355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2017.06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2" name="圆角矩形 89">
              <a:extLst>
                <a:ext uri="{FF2B5EF4-FFF2-40B4-BE49-F238E27FC236}">
                  <a16:creationId xmlns:a16="http://schemas.microsoft.com/office/drawing/2014/main" id="{716CD831-0BA2-4E74-A900-939F71E67864}"/>
                </a:ext>
              </a:extLst>
            </p:cNvPr>
            <p:cNvSpPr/>
            <p:nvPr/>
          </p:nvSpPr>
          <p:spPr>
            <a:xfrm>
              <a:off x="4150186" y="4161556"/>
              <a:ext cx="1702180" cy="448731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</a:t>
              </a:r>
              <a:r>
                <a:rPr lang="zh-CN" altLang="en-US" sz="1200" dirty="0">
                  <a:solidFill>
                    <a:schemeClr val="tx1"/>
                  </a:solidFill>
                </a:rPr>
                <a:t>轮（高瓴资本、君联资本）融数千万美元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AC7B50-72CE-4551-B385-2E6C8EC018F1}"/>
              </a:ext>
            </a:extLst>
          </p:cNvPr>
          <p:cNvGrpSpPr/>
          <p:nvPr/>
        </p:nvGrpSpPr>
        <p:grpSpPr>
          <a:xfrm>
            <a:off x="3300160" y="4890856"/>
            <a:ext cx="2556645" cy="414785"/>
            <a:chOff x="3301702" y="4709255"/>
            <a:chExt cx="2556645" cy="448731"/>
          </a:xfrm>
        </p:grpSpPr>
        <p:sp>
          <p:nvSpPr>
            <p:cNvPr id="123" name="圆角矩形 90">
              <a:extLst>
                <a:ext uri="{FF2B5EF4-FFF2-40B4-BE49-F238E27FC236}">
                  <a16:creationId xmlns:a16="http://schemas.microsoft.com/office/drawing/2014/main" id="{69E0DAA8-3111-4666-B69F-9AF26EB835E7}"/>
                </a:ext>
              </a:extLst>
            </p:cNvPr>
            <p:cNvSpPr/>
            <p:nvPr/>
          </p:nvSpPr>
          <p:spPr>
            <a:xfrm>
              <a:off x="3301702" y="4814878"/>
              <a:ext cx="774355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2018.03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4" name="圆角矩形 89">
              <a:extLst>
                <a:ext uri="{FF2B5EF4-FFF2-40B4-BE49-F238E27FC236}">
                  <a16:creationId xmlns:a16="http://schemas.microsoft.com/office/drawing/2014/main" id="{E3E4DD23-23B1-41B5-A8FB-6E729B4A53B8}"/>
                </a:ext>
              </a:extLst>
            </p:cNvPr>
            <p:cNvSpPr/>
            <p:nvPr/>
          </p:nvSpPr>
          <p:spPr>
            <a:xfrm>
              <a:off x="4156167" y="4709255"/>
              <a:ext cx="1702180" cy="448731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IPO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，纳斯达克上市，约融资</a:t>
              </a:r>
              <a:r>
                <a:rPr lang="en-US" altLang="zh-CN" sz="1200" dirty="0">
                  <a:solidFill>
                    <a:schemeClr val="tx1"/>
                  </a:solidFill>
                </a:rPr>
                <a:t>4.83</a:t>
              </a:r>
              <a:r>
                <a:rPr lang="zh-CN" altLang="en-US" sz="1200" dirty="0">
                  <a:solidFill>
                    <a:schemeClr val="tx1"/>
                  </a:solidFill>
                </a:rPr>
                <a:t>亿美元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5331C65-716E-421F-9D90-B243CC3612A6}"/>
              </a:ext>
            </a:extLst>
          </p:cNvPr>
          <p:cNvGrpSpPr/>
          <p:nvPr/>
        </p:nvGrpSpPr>
        <p:grpSpPr>
          <a:xfrm>
            <a:off x="3280776" y="5370654"/>
            <a:ext cx="2569956" cy="429672"/>
            <a:chOff x="3293095" y="5271104"/>
            <a:chExt cx="2569956" cy="428880"/>
          </a:xfrm>
        </p:grpSpPr>
        <p:sp>
          <p:nvSpPr>
            <p:cNvPr id="86" name="圆角矩形 103">
              <a:extLst>
                <a:ext uri="{FF2B5EF4-FFF2-40B4-BE49-F238E27FC236}">
                  <a16:creationId xmlns:a16="http://schemas.microsoft.com/office/drawing/2014/main" id="{5CFD63C5-9B3F-4F09-A43B-A4700E143ECA}"/>
                </a:ext>
              </a:extLst>
            </p:cNvPr>
            <p:cNvSpPr/>
            <p:nvPr/>
          </p:nvSpPr>
          <p:spPr>
            <a:xfrm>
              <a:off x="4146567" y="5271104"/>
              <a:ext cx="1716484" cy="428880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战略投资（腾讯），获资金</a:t>
              </a:r>
              <a:r>
                <a:rPr lang="en-US" altLang="zh-CN" sz="1200" dirty="0">
                  <a:solidFill>
                    <a:schemeClr val="tx1"/>
                  </a:solidFill>
                </a:rPr>
                <a:t>3176</a:t>
              </a:r>
              <a:r>
                <a:rPr lang="zh-CN" altLang="en-US" sz="1200" dirty="0">
                  <a:solidFill>
                    <a:schemeClr val="tx1"/>
                  </a:solidFill>
                </a:rPr>
                <a:t>亿美元</a:t>
              </a:r>
            </a:p>
          </p:txBody>
        </p:sp>
        <p:sp>
          <p:nvSpPr>
            <p:cNvPr id="125" name="圆角矩形 90">
              <a:extLst>
                <a:ext uri="{FF2B5EF4-FFF2-40B4-BE49-F238E27FC236}">
                  <a16:creationId xmlns:a16="http://schemas.microsoft.com/office/drawing/2014/main" id="{7D03BB52-F445-4A0E-B09C-4797D6CA6662}"/>
                </a:ext>
              </a:extLst>
            </p:cNvPr>
            <p:cNvSpPr/>
            <p:nvPr/>
          </p:nvSpPr>
          <p:spPr>
            <a:xfrm>
              <a:off x="3293095" y="5351066"/>
              <a:ext cx="774355" cy="288099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2018.10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圆角矩形 92">
            <a:extLst>
              <a:ext uri="{FF2B5EF4-FFF2-40B4-BE49-F238E27FC236}">
                <a16:creationId xmlns:a16="http://schemas.microsoft.com/office/drawing/2014/main" id="{6AFC8820-E5BC-477C-B36B-1D098D42C997}"/>
              </a:ext>
            </a:extLst>
          </p:cNvPr>
          <p:cNvSpPr/>
          <p:nvPr/>
        </p:nvSpPr>
        <p:spPr>
          <a:xfrm>
            <a:off x="2212921" y="4896070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圆角矩形 96">
            <a:extLst>
              <a:ext uri="{FF2B5EF4-FFF2-40B4-BE49-F238E27FC236}">
                <a16:creationId xmlns:a16="http://schemas.microsoft.com/office/drawing/2014/main" id="{7AF5CE79-217B-4476-9E81-58CEF7B6475A}"/>
              </a:ext>
            </a:extLst>
          </p:cNvPr>
          <p:cNvSpPr/>
          <p:nvPr/>
        </p:nvSpPr>
        <p:spPr>
          <a:xfrm>
            <a:off x="472497" y="5344100"/>
            <a:ext cx="1668758" cy="455841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在战略投资交易后，腾讯持股增至</a:t>
            </a:r>
            <a:r>
              <a:rPr lang="en-US" altLang="zh-CN" sz="1200" dirty="0">
                <a:solidFill>
                  <a:schemeClr val="tx1"/>
                </a:solidFill>
              </a:rPr>
              <a:t>11.5%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圆角矩形 96">
            <a:extLst>
              <a:ext uri="{FF2B5EF4-FFF2-40B4-BE49-F238E27FC236}">
                <a16:creationId xmlns:a16="http://schemas.microsoft.com/office/drawing/2014/main" id="{DAF32B08-AF48-4C0E-8659-AC670AB33E0C}"/>
              </a:ext>
            </a:extLst>
          </p:cNvPr>
          <p:cNvSpPr/>
          <p:nvPr/>
        </p:nvSpPr>
        <p:spPr>
          <a:xfrm>
            <a:off x="466089" y="5875048"/>
            <a:ext cx="1668758" cy="290050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交易后阿里持股</a:t>
            </a:r>
            <a:r>
              <a:rPr lang="en-US" altLang="zh-CN" sz="1200" dirty="0">
                <a:solidFill>
                  <a:schemeClr val="tx1"/>
                </a:solidFill>
              </a:rPr>
              <a:t>7.3%</a:t>
            </a:r>
          </a:p>
        </p:txBody>
      </p:sp>
      <p:sp>
        <p:nvSpPr>
          <p:cNvPr id="131" name="圆角矩形 92">
            <a:extLst>
              <a:ext uri="{FF2B5EF4-FFF2-40B4-BE49-F238E27FC236}">
                <a16:creationId xmlns:a16="http://schemas.microsoft.com/office/drawing/2014/main" id="{E767196E-9230-4ECB-AF71-793E5305DA09}"/>
              </a:ext>
            </a:extLst>
          </p:cNvPr>
          <p:cNvSpPr/>
          <p:nvPr/>
        </p:nvSpPr>
        <p:spPr>
          <a:xfrm>
            <a:off x="2214983" y="5444039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2018.10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圆角矩形 92">
            <a:extLst>
              <a:ext uri="{FF2B5EF4-FFF2-40B4-BE49-F238E27FC236}">
                <a16:creationId xmlns:a16="http://schemas.microsoft.com/office/drawing/2014/main" id="{A8359EF8-D4FF-4485-A895-1C1CD0541A55}"/>
              </a:ext>
            </a:extLst>
          </p:cNvPr>
          <p:cNvSpPr/>
          <p:nvPr/>
        </p:nvSpPr>
        <p:spPr>
          <a:xfrm>
            <a:off x="2214983" y="5872683"/>
            <a:ext cx="774355" cy="288099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圆角矩形 75">
            <a:extLst>
              <a:ext uri="{FF2B5EF4-FFF2-40B4-BE49-F238E27FC236}">
                <a16:creationId xmlns:a16="http://schemas.microsoft.com/office/drawing/2014/main" id="{A1EE5827-C127-45AF-902E-22F00C53922F}"/>
              </a:ext>
            </a:extLst>
          </p:cNvPr>
          <p:cNvSpPr/>
          <p:nvPr/>
        </p:nvSpPr>
        <p:spPr>
          <a:xfrm>
            <a:off x="3286491" y="1341562"/>
            <a:ext cx="2556838" cy="252196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r>
              <a:rPr lang="zh-CN" altLang="en-US" sz="1200" b="1" dirty="0">
                <a:solidFill>
                  <a:schemeClr val="bg1"/>
                </a:solidFill>
              </a:rPr>
              <a:t>站融资历程</a:t>
            </a:r>
          </a:p>
        </p:txBody>
      </p:sp>
      <p:sp>
        <p:nvSpPr>
          <p:cNvPr id="138" name="标题 1">
            <a:extLst>
              <a:ext uri="{FF2B5EF4-FFF2-40B4-BE49-F238E27FC236}">
                <a16:creationId xmlns:a16="http://schemas.microsoft.com/office/drawing/2014/main" id="{B5520597-0614-464A-AAE4-23B5F02E780D}"/>
              </a:ext>
            </a:extLst>
          </p:cNvPr>
          <p:cNvSpPr txBox="1">
            <a:spLocks/>
          </p:cNvSpPr>
          <p:nvPr/>
        </p:nvSpPr>
        <p:spPr bwMode="auto">
          <a:xfrm>
            <a:off x="1810320" y="997751"/>
            <a:ext cx="2593383" cy="2936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2pPr>
            <a:lvl3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3pPr>
            <a:lvl4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4pPr>
            <a:lvl5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5pPr>
            <a:lvl6pPr marL="465981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1977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7963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3946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1400" dirty="0"/>
              <a:t>资本助推下的发展历程</a:t>
            </a:r>
            <a:endParaRPr lang="en-US" altLang="zh-CN" sz="1400" dirty="0"/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6790EF0C-FBFD-4D57-8921-BB79839202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77145" y="209846"/>
            <a:ext cx="768843" cy="65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2A33DC7-8C4F-4859-8581-A722C7D33A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8120" y="1256966"/>
            <a:ext cx="5319438" cy="142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77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 hidden="1">
            <a:extLst>
              <a:ext uri="{FF2B5EF4-FFF2-40B4-BE49-F238E27FC236}">
                <a16:creationId xmlns:a16="http://schemas.microsoft.com/office/drawing/2014/main" id="{E9161B38-E648-4CA8-BF91-1476E06E17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think-cell Slide" r:id="rId6" imgW="501" imgH="502" progId="TCLayout.ActiveDocument.1">
                  <p:embed/>
                </p:oleObj>
              </mc:Choice>
              <mc:Fallback>
                <p:oleObj name="think-cell Slide" r:id="rId6" imgW="501" imgH="502" progId="TCLayout.ActiveDocument.1">
                  <p:embed/>
                  <p:pic>
                    <p:nvPicPr>
                      <p:cNvPr id="26" name="对象 25" hidden="1">
                        <a:extLst>
                          <a:ext uri="{FF2B5EF4-FFF2-40B4-BE49-F238E27FC236}">
                            <a16:creationId xmlns:a16="http://schemas.microsoft.com/office/drawing/2014/main" id="{E9161B38-E648-4CA8-BF91-1476E06E1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0107" y="6522548"/>
            <a:ext cx="451763" cy="219614"/>
          </a:xfrm>
        </p:spPr>
        <p:txBody>
          <a:bodyPr/>
          <a:lstStyle/>
          <a:p>
            <a:pPr>
              <a:defRPr/>
            </a:pPr>
            <a:fld id="{57F6CE15-D7B0-46A4-B4A9-3E0FFE8BF35B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</p:spPr>
        <p:txBody>
          <a:bodyPr/>
          <a:lstStyle/>
          <a:p>
            <a:r>
              <a:rPr kumimoji="1" lang="zh-CN" altLang="en-US" dirty="0"/>
              <a:t>资料来源：</a:t>
            </a:r>
            <a:r>
              <a:rPr kumimoji="1" lang="en-US" altLang="zh-CN" dirty="0"/>
              <a:t>IT</a:t>
            </a:r>
            <a:r>
              <a:rPr kumimoji="1" lang="zh-CN" altLang="en-US" dirty="0"/>
              <a:t>桔子，天眼查，</a:t>
            </a:r>
            <a:r>
              <a:rPr kumimoji="1" lang="en-US" altLang="zh-CN" dirty="0"/>
              <a:t>36Kr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A8F7E-CBA1-4DAE-8497-C927905017BF}"/>
              </a:ext>
            </a:extLst>
          </p:cNvPr>
          <p:cNvSpPr/>
          <p:nvPr/>
        </p:nvSpPr>
        <p:spPr>
          <a:xfrm>
            <a:off x="631303" y="386247"/>
            <a:ext cx="5549235" cy="45125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2738" y="333450"/>
            <a:ext cx="557892" cy="540116"/>
          </a:xfrm>
          <a:prstGeom prst="ellipse">
            <a:avLst/>
          </a:prstGeom>
          <a:solidFill>
            <a:srgbClr val="FAA7BB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/>
              </a:rPr>
              <a:t>2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550590" y="837506"/>
            <a:ext cx="10526555" cy="0"/>
          </a:xfrm>
          <a:prstGeom prst="line">
            <a:avLst/>
          </a:prstGeom>
          <a:ln w="38100">
            <a:solidFill>
              <a:srgbClr val="FAA7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7175" y="375841"/>
            <a:ext cx="10044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横向支持呈现多元化内容，纵向积极布局二次元产业链，扩大用户群体提升用户粘性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6790EF0C-FBFD-4D57-8921-BB7983920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7145" y="209846"/>
            <a:ext cx="768843" cy="65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9" name="Rectangle 40">
            <a:extLst>
              <a:ext uri="{FF2B5EF4-FFF2-40B4-BE49-F238E27FC236}">
                <a16:creationId xmlns:a16="http://schemas.microsoft.com/office/drawing/2014/main" id="{58C23055-0764-4F28-81C4-F03B2AC536E5}"/>
              </a:ext>
            </a:extLst>
          </p:cNvPr>
          <p:cNvSpPr/>
          <p:nvPr/>
        </p:nvSpPr>
        <p:spPr bwMode="auto">
          <a:xfrm>
            <a:off x="375173" y="1138385"/>
            <a:ext cx="2655801" cy="51329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华文楷体"/>
              <a:cs typeface="+mn-cs"/>
            </a:endParaRPr>
          </a:p>
        </p:txBody>
      </p:sp>
      <p:sp>
        <p:nvSpPr>
          <p:cNvPr id="114" name="圆角矩形 75">
            <a:extLst>
              <a:ext uri="{FF2B5EF4-FFF2-40B4-BE49-F238E27FC236}">
                <a16:creationId xmlns:a16="http://schemas.microsoft.com/office/drawing/2014/main" id="{CB6157D7-5D24-4C3C-B8A0-3DC8E1AAD6EB}"/>
              </a:ext>
            </a:extLst>
          </p:cNvPr>
          <p:cNvSpPr/>
          <p:nvPr/>
        </p:nvSpPr>
        <p:spPr>
          <a:xfrm>
            <a:off x="550590" y="2925738"/>
            <a:ext cx="2304256" cy="756621"/>
          </a:xfrm>
          <a:prstGeom prst="roundRect">
            <a:avLst/>
          </a:prstGeom>
          <a:noFill/>
          <a:ln w="19050">
            <a:solidFill>
              <a:srgbClr val="FAA7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zh-CN" altLang="en-US" sz="1300" dirty="0">
                <a:solidFill>
                  <a:schemeClr val="tx1"/>
                </a:solidFill>
              </a:rPr>
              <a:t>主要通过</a:t>
            </a:r>
            <a:r>
              <a:rPr lang="zh-CN" altLang="en-US" sz="1300" b="1" dirty="0">
                <a:solidFill>
                  <a:schemeClr val="tx1"/>
                </a:solidFill>
              </a:rPr>
              <a:t>版权交易</a:t>
            </a:r>
            <a:r>
              <a:rPr lang="zh-CN" altLang="en-US" sz="1300" dirty="0">
                <a:solidFill>
                  <a:schemeClr val="tx1"/>
                </a:solidFill>
              </a:rPr>
              <a:t>变现，投入成本高，盈利不确定性大</a:t>
            </a:r>
          </a:p>
        </p:txBody>
      </p:sp>
      <p:sp>
        <p:nvSpPr>
          <p:cNvPr id="134" name="圆角矩形 75">
            <a:extLst>
              <a:ext uri="{FF2B5EF4-FFF2-40B4-BE49-F238E27FC236}">
                <a16:creationId xmlns:a16="http://schemas.microsoft.com/office/drawing/2014/main" id="{A1EE5827-C127-45AF-902E-22F00C53922F}"/>
              </a:ext>
            </a:extLst>
          </p:cNvPr>
          <p:cNvSpPr/>
          <p:nvPr/>
        </p:nvSpPr>
        <p:spPr>
          <a:xfrm>
            <a:off x="578170" y="1014531"/>
            <a:ext cx="2232000" cy="252196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上游</a:t>
            </a:r>
          </a:p>
        </p:txBody>
      </p:sp>
      <p:sp>
        <p:nvSpPr>
          <p:cNvPr id="85" name="圆角矩形 75">
            <a:extLst>
              <a:ext uri="{FF2B5EF4-FFF2-40B4-BE49-F238E27FC236}">
                <a16:creationId xmlns:a16="http://schemas.microsoft.com/office/drawing/2014/main" id="{678B7C61-181E-4D80-8633-F362EBFC1E08}"/>
              </a:ext>
            </a:extLst>
          </p:cNvPr>
          <p:cNvSpPr/>
          <p:nvPr/>
        </p:nvSpPr>
        <p:spPr>
          <a:xfrm>
            <a:off x="550590" y="1415787"/>
            <a:ext cx="2304256" cy="1370592"/>
          </a:xfrm>
          <a:prstGeom prst="roundRect">
            <a:avLst/>
          </a:prstGeom>
          <a:noFill/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t" anchorCtr="0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300" b="1" dirty="0">
                <a:solidFill>
                  <a:schemeClr val="tx1"/>
                </a:solidFill>
              </a:rPr>
              <a:t>内容设计与制作</a:t>
            </a:r>
            <a:endParaRPr lang="en-US" altLang="zh-CN" sz="1300" b="1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chemeClr val="tx1"/>
                </a:solidFill>
              </a:rPr>
              <a:t>营利性</a:t>
            </a:r>
            <a:r>
              <a:rPr lang="en-US" altLang="zh-CN" sz="1300" dirty="0">
                <a:solidFill>
                  <a:schemeClr val="tx1"/>
                </a:solidFill>
              </a:rPr>
              <a:t>PGC</a:t>
            </a:r>
            <a:r>
              <a:rPr lang="zh-CN" altLang="en-US" sz="1300" dirty="0">
                <a:solidFill>
                  <a:schemeClr val="tx1"/>
                </a:solidFill>
              </a:rPr>
              <a:t>：动画制作、漫画设计、游戏制作</a:t>
            </a:r>
            <a:endParaRPr lang="en-US" altLang="zh-CN" sz="13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chemeClr val="tx1"/>
                </a:solidFill>
              </a:rPr>
              <a:t>非营利性</a:t>
            </a:r>
            <a:r>
              <a:rPr lang="en-US" altLang="zh-CN" sz="1300" dirty="0">
                <a:solidFill>
                  <a:schemeClr val="tx1"/>
                </a:solidFill>
              </a:rPr>
              <a:t>UGC</a:t>
            </a:r>
            <a:r>
              <a:rPr lang="zh-CN" altLang="en-US" sz="1300" dirty="0">
                <a:solidFill>
                  <a:schemeClr val="tx1"/>
                </a:solidFill>
              </a:rPr>
              <a:t>：原创、同人制作</a:t>
            </a:r>
            <a:endParaRPr lang="en-US" altLang="zh-CN" sz="1300" dirty="0">
              <a:solidFill>
                <a:schemeClr val="tx1"/>
              </a:solidFill>
            </a:endParaRPr>
          </a:p>
        </p:txBody>
      </p:sp>
      <p:sp>
        <p:nvSpPr>
          <p:cNvPr id="9" name="箭头: 虚尾 8">
            <a:extLst>
              <a:ext uri="{FF2B5EF4-FFF2-40B4-BE49-F238E27FC236}">
                <a16:creationId xmlns:a16="http://schemas.microsoft.com/office/drawing/2014/main" id="{4EE30BE8-2CF3-4AA1-B7DA-F0DB0E1BF03A}"/>
              </a:ext>
            </a:extLst>
          </p:cNvPr>
          <p:cNvSpPr/>
          <p:nvPr/>
        </p:nvSpPr>
        <p:spPr>
          <a:xfrm>
            <a:off x="3145985" y="3378535"/>
            <a:ext cx="396830" cy="504102"/>
          </a:xfrm>
          <a:prstGeom prst="stripedRightArrow">
            <a:avLst/>
          </a:prstGeom>
          <a:gradFill>
            <a:gsLst>
              <a:gs pos="0">
                <a:srgbClr val="FAA7BB"/>
              </a:gs>
              <a:gs pos="17000">
                <a:srgbClr val="FCC7D4"/>
              </a:gs>
              <a:gs pos="81000">
                <a:schemeClr val="bg1"/>
              </a:gs>
              <a:gs pos="59000">
                <a:srgbClr val="FCC9D6"/>
              </a:gs>
              <a:gs pos="36000">
                <a:srgbClr val="FFBFBB"/>
              </a:gs>
            </a:gsLst>
            <a:lin ang="5400000" scaled="1"/>
          </a:gradFill>
          <a:ln>
            <a:solidFill>
              <a:srgbClr val="FCC7D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箭头: 虚尾 134">
            <a:extLst>
              <a:ext uri="{FF2B5EF4-FFF2-40B4-BE49-F238E27FC236}">
                <a16:creationId xmlns:a16="http://schemas.microsoft.com/office/drawing/2014/main" id="{B58AB3CE-E746-433F-9FD7-219F6EA70495}"/>
              </a:ext>
            </a:extLst>
          </p:cNvPr>
          <p:cNvSpPr/>
          <p:nvPr/>
        </p:nvSpPr>
        <p:spPr>
          <a:xfrm>
            <a:off x="6365805" y="3378535"/>
            <a:ext cx="396000" cy="504102"/>
          </a:xfrm>
          <a:prstGeom prst="stripedRightArrow">
            <a:avLst/>
          </a:prstGeom>
          <a:gradFill>
            <a:gsLst>
              <a:gs pos="0">
                <a:srgbClr val="FAA7BB"/>
              </a:gs>
              <a:gs pos="17000">
                <a:srgbClr val="FCC7D4"/>
              </a:gs>
              <a:gs pos="81000">
                <a:schemeClr val="bg1"/>
              </a:gs>
              <a:gs pos="59000">
                <a:srgbClr val="FCC9D6"/>
              </a:gs>
              <a:gs pos="36000">
                <a:srgbClr val="FFBFBB"/>
              </a:gs>
            </a:gsLst>
            <a:lin ang="5400000" scaled="1"/>
          </a:gradFill>
          <a:ln>
            <a:solidFill>
              <a:srgbClr val="FCC7D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tangle 40">
            <a:extLst>
              <a:ext uri="{FF2B5EF4-FFF2-40B4-BE49-F238E27FC236}">
                <a16:creationId xmlns:a16="http://schemas.microsoft.com/office/drawing/2014/main" id="{6F25C09B-CEFE-4B67-89F0-B989943CFF74}"/>
              </a:ext>
            </a:extLst>
          </p:cNvPr>
          <p:cNvSpPr/>
          <p:nvPr/>
        </p:nvSpPr>
        <p:spPr bwMode="auto">
          <a:xfrm>
            <a:off x="9883980" y="1152838"/>
            <a:ext cx="1899858" cy="5118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108000" rIns="144000" bIns="144000" numCol="1" rtlCol="0" anchor="ctr" anchorCtr="0" compatLnSpc="1">
            <a:noAutofit/>
          </a:bodyPr>
          <a:lstStyle/>
          <a:p>
            <a:pPr marL="285750" lvl="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二次元产业链围绕</a:t>
            </a:r>
            <a:r>
              <a:rPr lang="en-US" altLang="zh-CN" sz="1400" b="1" dirty="0">
                <a:solidFill>
                  <a:srgbClr val="000000"/>
                </a:solidFill>
              </a:rPr>
              <a:t>IP</a:t>
            </a:r>
            <a:r>
              <a:rPr lang="zh-CN" altLang="en-US" sz="1400" dirty="0">
                <a:solidFill>
                  <a:srgbClr val="000000"/>
                </a:solidFill>
              </a:rPr>
              <a:t>展开，覆盖动画、漫画、游戏、小说、影视及周边娱乐产品。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28575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B</a:t>
            </a:r>
            <a:r>
              <a:rPr lang="zh-CN" altLang="en-US" sz="1400" dirty="0">
                <a:solidFill>
                  <a:srgbClr val="000000"/>
                </a:solidFill>
              </a:rPr>
              <a:t>站</a:t>
            </a:r>
            <a:r>
              <a:rPr lang="zh-CN" altLang="en-US" sz="1400" b="1" dirty="0">
                <a:solidFill>
                  <a:srgbClr val="000000"/>
                </a:solidFill>
              </a:rPr>
              <a:t>横向拓展：</a:t>
            </a:r>
            <a:r>
              <a:rPr lang="zh-CN" altLang="en-US" sz="1400" dirty="0">
                <a:solidFill>
                  <a:srgbClr val="000000"/>
                </a:solidFill>
              </a:rPr>
              <a:t>丰富二次元产出的同时，扶持国产漫画、引进日本漫画番剧等；泛化覆盖古风、舞蹈、鬼畜等内容。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285750" lvl="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B</a:t>
            </a:r>
            <a:r>
              <a:rPr lang="zh-CN" altLang="en-US" sz="1400" dirty="0">
                <a:solidFill>
                  <a:srgbClr val="000000"/>
                </a:solidFill>
              </a:rPr>
              <a:t>站</a:t>
            </a:r>
            <a:r>
              <a:rPr lang="zh-CN" altLang="en-US" sz="1400" b="1" dirty="0">
                <a:solidFill>
                  <a:srgbClr val="000000"/>
                </a:solidFill>
              </a:rPr>
              <a:t>纵向扩展</a:t>
            </a:r>
            <a:r>
              <a:rPr lang="zh-CN" altLang="en-US" sz="1400" dirty="0">
                <a:solidFill>
                  <a:srgbClr val="000000"/>
                </a:solidFill>
              </a:rPr>
              <a:t>：积极利用</a:t>
            </a:r>
            <a:r>
              <a:rPr lang="zh-CN" altLang="en-US" sz="1400" b="1" dirty="0">
                <a:solidFill>
                  <a:srgbClr val="000000"/>
                </a:solidFill>
              </a:rPr>
              <a:t>投资</a:t>
            </a:r>
            <a:r>
              <a:rPr lang="zh-CN" altLang="en-US" sz="1400" dirty="0">
                <a:solidFill>
                  <a:srgbClr val="000000"/>
                </a:solidFill>
              </a:rPr>
              <a:t>布局产业链，已投资</a:t>
            </a:r>
            <a:r>
              <a:rPr lang="en-US" altLang="zh-CN" sz="1400" dirty="0">
                <a:solidFill>
                  <a:srgbClr val="000000"/>
                </a:solidFill>
              </a:rPr>
              <a:t>60</a:t>
            </a:r>
            <a:r>
              <a:rPr lang="zh-CN" altLang="en-US" sz="1400" dirty="0">
                <a:solidFill>
                  <a:srgbClr val="000000"/>
                </a:solidFill>
              </a:rPr>
              <a:t>余家二次元行业上下游企业，包括动漫游戏制作、直播与周边娱乐产品等，覆盖天使轮到中后期各阶段。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4A88A0BC-A23B-46E8-87D7-287B94564AF3}"/>
              </a:ext>
            </a:extLst>
          </p:cNvPr>
          <p:cNvSpPr/>
          <p:nvPr/>
        </p:nvSpPr>
        <p:spPr bwMode="auto">
          <a:xfrm>
            <a:off x="550590" y="3933850"/>
            <a:ext cx="2304256" cy="2186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CC7D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23BD50F-85FE-49F0-8FB9-63F2DFBA4CCD}"/>
              </a:ext>
            </a:extLst>
          </p:cNvPr>
          <p:cNvGrpSpPr/>
          <p:nvPr/>
        </p:nvGrpSpPr>
        <p:grpSpPr>
          <a:xfrm>
            <a:off x="729999" y="4094685"/>
            <a:ext cx="1945437" cy="1966318"/>
            <a:chOff x="708799" y="4162648"/>
            <a:chExt cx="1945437" cy="196631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A319D8F-B8C6-4F84-A4B5-016739117475}"/>
                </a:ext>
              </a:extLst>
            </p:cNvPr>
            <p:cNvSpPr txBox="1"/>
            <p:nvPr/>
          </p:nvSpPr>
          <p:spPr>
            <a:xfrm>
              <a:off x="708799" y="4638267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 err="1"/>
                <a:t>MissEvan</a:t>
              </a:r>
              <a:endParaRPr lang="zh-CN" altLang="en-US" sz="10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4491731-6BC7-49DC-B402-A1F0BDFF4852}"/>
                </a:ext>
              </a:extLst>
            </p:cNvPr>
            <p:cNvSpPr txBox="1"/>
            <p:nvPr/>
          </p:nvSpPr>
          <p:spPr>
            <a:xfrm>
              <a:off x="795873" y="4186394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0EE01AD-5A8B-426E-B04D-13CCA82ED540}"/>
                </a:ext>
              </a:extLst>
            </p:cNvPr>
            <p:cNvSpPr txBox="1"/>
            <p:nvPr/>
          </p:nvSpPr>
          <p:spPr>
            <a:xfrm>
              <a:off x="1355641" y="4631582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择立仕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426F83E-B492-4999-9E70-82648CA5AB49}"/>
                </a:ext>
              </a:extLst>
            </p:cNvPr>
            <p:cNvSpPr txBox="1"/>
            <p:nvPr/>
          </p:nvSpPr>
          <p:spPr>
            <a:xfrm>
              <a:off x="1442715" y="4179710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773C404-E0D4-4435-A614-CD69B3FFF63B}"/>
                </a:ext>
              </a:extLst>
            </p:cNvPr>
            <p:cNvSpPr txBox="1"/>
            <p:nvPr/>
          </p:nvSpPr>
          <p:spPr>
            <a:xfrm>
              <a:off x="2007093" y="4638267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鲜漫动漫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A4DF8F4-C993-4D0D-8DA1-CDDDA38324AF}"/>
                </a:ext>
              </a:extLst>
            </p:cNvPr>
            <p:cNvSpPr txBox="1"/>
            <p:nvPr/>
          </p:nvSpPr>
          <p:spPr>
            <a:xfrm>
              <a:off x="2094167" y="4186394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E61ED46-AE28-4994-A2A9-B9786157F5EF}"/>
                </a:ext>
              </a:extLst>
            </p:cNvPr>
            <p:cNvSpPr txBox="1"/>
            <p:nvPr/>
          </p:nvSpPr>
          <p:spPr>
            <a:xfrm>
              <a:off x="729271" y="5296136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天工艺彩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C6D1F5A-66A3-462D-92FE-F08A4480C6E1}"/>
                </a:ext>
              </a:extLst>
            </p:cNvPr>
            <p:cNvSpPr txBox="1"/>
            <p:nvPr/>
          </p:nvSpPr>
          <p:spPr>
            <a:xfrm>
              <a:off x="816345" y="4844263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5CA07D2-EEF0-49D1-A2F3-192AC14B7740}"/>
                </a:ext>
              </a:extLst>
            </p:cNvPr>
            <p:cNvSpPr txBox="1"/>
            <p:nvPr/>
          </p:nvSpPr>
          <p:spPr>
            <a:xfrm>
              <a:off x="719038" y="5938802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天津动漫堂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ED665B9-6CDD-47BB-B318-FBD97BC1A5C8}"/>
                </a:ext>
              </a:extLst>
            </p:cNvPr>
            <p:cNvSpPr txBox="1"/>
            <p:nvPr/>
          </p:nvSpPr>
          <p:spPr>
            <a:xfrm>
              <a:off x="816345" y="5495255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12D8024-DD19-4D2D-ADF1-85FC8495C858}"/>
                </a:ext>
              </a:extLst>
            </p:cNvPr>
            <p:cNvSpPr txBox="1"/>
            <p:nvPr/>
          </p:nvSpPr>
          <p:spPr>
            <a:xfrm>
              <a:off x="1351509" y="5291479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有度文化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C43FDBA-5AF7-43D1-923E-F6BBF7B82872}"/>
                </a:ext>
              </a:extLst>
            </p:cNvPr>
            <p:cNvSpPr txBox="1"/>
            <p:nvPr/>
          </p:nvSpPr>
          <p:spPr>
            <a:xfrm>
              <a:off x="2002784" y="5304180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中影年年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C0B044C-2ED0-45CD-9551-7AAA79618F3B}"/>
                </a:ext>
              </a:extLst>
            </p:cNvPr>
            <p:cNvSpPr txBox="1"/>
            <p:nvPr/>
          </p:nvSpPr>
          <p:spPr>
            <a:xfrm>
              <a:off x="2003814" y="5944690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艺画开天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3C38C57-20BE-42D3-98C8-836436D6813B}"/>
                </a:ext>
              </a:extLst>
            </p:cNvPr>
            <p:cNvSpPr txBox="1"/>
            <p:nvPr/>
          </p:nvSpPr>
          <p:spPr>
            <a:xfrm>
              <a:off x="1442715" y="4826460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D9DCAD0-90B7-4644-A208-CAE5B056047F}"/>
                </a:ext>
              </a:extLst>
            </p:cNvPr>
            <p:cNvSpPr txBox="1"/>
            <p:nvPr/>
          </p:nvSpPr>
          <p:spPr>
            <a:xfrm>
              <a:off x="2094167" y="4833145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E5E5D34-379D-4D9C-BD6E-2B78758CB333}"/>
                </a:ext>
              </a:extLst>
            </p:cNvPr>
            <p:cNvSpPr txBox="1"/>
            <p:nvPr/>
          </p:nvSpPr>
          <p:spPr>
            <a:xfrm>
              <a:off x="2096162" y="5493128"/>
              <a:ext cx="452530" cy="4518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000" dirty="0"/>
                <a:t>logo</a:t>
              </a:r>
              <a:endParaRPr lang="zh-CN" altLang="en-US" sz="1000" dirty="0"/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3A3D20BC-5718-4ED5-9662-B9654AE9D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0722" y="4176591"/>
              <a:ext cx="443212" cy="461462"/>
            </a:xfrm>
            <a:prstGeom prst="rect">
              <a:avLst/>
            </a:prstGeom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62902E2A-D749-4051-A47E-FC8F5DD64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2715" y="4162648"/>
              <a:ext cx="469315" cy="516672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43D89AD-28BD-419E-AFCF-1AEFC626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84906" y="4813692"/>
              <a:ext cx="471148" cy="477787"/>
            </a:xfrm>
            <a:prstGeom prst="rect">
              <a:avLst/>
            </a:prstGeom>
          </p:spPr>
        </p:pic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49579477-3D9B-4E8B-92D2-550814D74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83860" y="4183404"/>
              <a:ext cx="469314" cy="465775"/>
            </a:xfrm>
            <a:prstGeom prst="rect">
              <a:avLst/>
            </a:prstGeom>
          </p:spPr>
        </p:pic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80827DA8-DC55-45C0-B607-538022006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3099" y="4841783"/>
              <a:ext cx="471148" cy="462397"/>
            </a:xfrm>
            <a:prstGeom prst="rect">
              <a:avLst/>
            </a:prstGeom>
          </p:spPr>
        </p:pic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AE4662B3-74F7-4F94-B916-C30B054D2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25266" y="4817439"/>
              <a:ext cx="486763" cy="477787"/>
            </a:xfrm>
            <a:prstGeom prst="rect">
              <a:avLst/>
            </a:prstGeom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848EB843-021C-4DFF-8D23-2FF665AB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3166" y="5501158"/>
              <a:ext cx="460008" cy="443318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27FE2229-6884-4917-8C38-78A4E56E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2509" y="5493122"/>
              <a:ext cx="471739" cy="451353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B186656-6D80-4311-8F7A-2AB7A920F453}"/>
                </a:ext>
              </a:extLst>
            </p:cNvPr>
            <p:cNvSpPr txBox="1"/>
            <p:nvPr/>
          </p:nvSpPr>
          <p:spPr>
            <a:xfrm>
              <a:off x="1353449" y="5940018"/>
              <a:ext cx="647143" cy="1842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000" dirty="0"/>
                <a:t>御宅游戏</a:t>
              </a:r>
            </a:p>
          </p:txBody>
        </p: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21FC57C4-4C5E-41E4-A9A1-8D0BFD298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35054" y="5488456"/>
              <a:ext cx="488295" cy="481506"/>
            </a:xfrm>
            <a:prstGeom prst="rect">
              <a:avLst/>
            </a:prstGeom>
          </p:spPr>
        </p:pic>
      </p:grpSp>
      <p:sp>
        <p:nvSpPr>
          <p:cNvPr id="131" name="标题 1">
            <a:extLst>
              <a:ext uri="{FF2B5EF4-FFF2-40B4-BE49-F238E27FC236}">
                <a16:creationId xmlns:a16="http://schemas.microsoft.com/office/drawing/2014/main" id="{A76F268A-3834-4425-8A89-14A7B37BC4B0}"/>
              </a:ext>
            </a:extLst>
          </p:cNvPr>
          <p:cNvSpPr txBox="1">
            <a:spLocks/>
          </p:cNvSpPr>
          <p:nvPr/>
        </p:nvSpPr>
        <p:spPr bwMode="auto">
          <a:xfrm>
            <a:off x="928427" y="3783312"/>
            <a:ext cx="1548582" cy="281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2pPr>
            <a:lvl3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3pPr>
            <a:lvl4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4pPr>
            <a:lvl5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5pPr>
            <a:lvl6pPr marL="465981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1977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7963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3946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1200" dirty="0"/>
              <a:t>B</a:t>
            </a:r>
            <a:r>
              <a:rPr lang="zh-CN" altLang="en-US" sz="1200" dirty="0"/>
              <a:t>站投资的上游企业</a:t>
            </a:r>
            <a:endParaRPr lang="en-US" altLang="zh-CN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847EE7-2983-4298-B001-15A1506251A8}"/>
              </a:ext>
            </a:extLst>
          </p:cNvPr>
          <p:cNvGrpSpPr/>
          <p:nvPr/>
        </p:nvGrpSpPr>
        <p:grpSpPr>
          <a:xfrm>
            <a:off x="3590924" y="1014531"/>
            <a:ext cx="2656800" cy="5256755"/>
            <a:chOff x="3718942" y="1014531"/>
            <a:chExt cx="2656800" cy="5256755"/>
          </a:xfrm>
        </p:grpSpPr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689280DD-487D-41E3-AC1D-71C7704EEDF9}"/>
                </a:ext>
              </a:extLst>
            </p:cNvPr>
            <p:cNvSpPr/>
            <p:nvPr/>
          </p:nvSpPr>
          <p:spPr bwMode="auto">
            <a:xfrm>
              <a:off x="3718942" y="1121668"/>
              <a:ext cx="2656800" cy="51496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endParaRPr>
            </a:p>
          </p:txBody>
        </p:sp>
        <p:sp>
          <p:nvSpPr>
            <p:cNvPr id="94" name="圆角矩形 75">
              <a:extLst>
                <a:ext uri="{FF2B5EF4-FFF2-40B4-BE49-F238E27FC236}">
                  <a16:creationId xmlns:a16="http://schemas.microsoft.com/office/drawing/2014/main" id="{EAA2F16B-FA74-4586-81A7-8BF72E1C15C2}"/>
                </a:ext>
              </a:extLst>
            </p:cNvPr>
            <p:cNvSpPr/>
            <p:nvPr/>
          </p:nvSpPr>
          <p:spPr>
            <a:xfrm>
              <a:off x="3899085" y="2925738"/>
              <a:ext cx="2281450" cy="752996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zh-CN" altLang="en-US" sz="1300" dirty="0">
                  <a:solidFill>
                    <a:schemeClr val="tx1"/>
                  </a:solidFill>
                </a:rPr>
                <a:t>通过</a:t>
              </a:r>
              <a:r>
                <a:rPr lang="zh-CN" altLang="en-US" sz="1300" b="1" dirty="0">
                  <a:solidFill>
                    <a:schemeClr val="tx1"/>
                  </a:solidFill>
                </a:rPr>
                <a:t>版权代理服务、广告费、会员费、营销商品分成</a:t>
              </a:r>
              <a:r>
                <a:rPr lang="zh-CN" altLang="en-US" sz="1300" dirty="0">
                  <a:solidFill>
                    <a:schemeClr val="tx1"/>
                  </a:solidFill>
                </a:rPr>
                <a:t>等方式实现资源变现</a:t>
              </a:r>
            </a:p>
          </p:txBody>
        </p:sp>
        <p:sp>
          <p:nvSpPr>
            <p:cNvPr id="95" name="圆角矩形 75">
              <a:extLst>
                <a:ext uri="{FF2B5EF4-FFF2-40B4-BE49-F238E27FC236}">
                  <a16:creationId xmlns:a16="http://schemas.microsoft.com/office/drawing/2014/main" id="{71C2BD82-6C08-4F8C-93E0-E80852829957}"/>
                </a:ext>
              </a:extLst>
            </p:cNvPr>
            <p:cNvSpPr/>
            <p:nvPr/>
          </p:nvSpPr>
          <p:spPr>
            <a:xfrm>
              <a:off x="3918339" y="1014531"/>
              <a:ext cx="2232000" cy="253943"/>
            </a:xfrm>
            <a:prstGeom prst="roundRect">
              <a:avLst/>
            </a:prstGeom>
            <a:solidFill>
              <a:srgbClr val="FAA7BB"/>
            </a:solidFill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中游</a:t>
              </a:r>
            </a:p>
          </p:txBody>
        </p:sp>
        <p:sp>
          <p:nvSpPr>
            <p:cNvPr id="96" name="圆角矩形 75">
              <a:extLst>
                <a:ext uri="{FF2B5EF4-FFF2-40B4-BE49-F238E27FC236}">
                  <a16:creationId xmlns:a16="http://schemas.microsoft.com/office/drawing/2014/main" id="{B3C8D72F-3621-4060-806B-F399ADDCFC45}"/>
                </a:ext>
              </a:extLst>
            </p:cNvPr>
            <p:cNvSpPr/>
            <p:nvPr/>
          </p:nvSpPr>
          <p:spPr>
            <a:xfrm>
              <a:off x="3899085" y="1418565"/>
              <a:ext cx="2281451" cy="1367813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0" rtlCol="0" anchor="t" anchorCtr="0"/>
            <a:lstStyle/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300" b="1" dirty="0">
                  <a:solidFill>
                    <a:schemeClr val="tx1"/>
                  </a:solidFill>
                </a:rPr>
                <a:t>版权代理与内容分发</a:t>
              </a:r>
              <a:endParaRPr lang="en-US" altLang="zh-CN" sz="1300" b="1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300" dirty="0">
                  <a:solidFill>
                    <a:schemeClr val="tx1"/>
                  </a:solidFill>
                </a:rPr>
                <a:t>版权代理平台：动漫电视台、杂志社、漫画出版社</a:t>
              </a:r>
              <a:endParaRPr lang="en-US" altLang="zh-CN" sz="1300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300" dirty="0">
                  <a:solidFill>
                    <a:schemeClr val="tx1"/>
                  </a:solidFill>
                </a:rPr>
                <a:t>内容与社交平台：视频网站、阅读网站、</a:t>
              </a:r>
              <a:r>
                <a:rPr lang="en-US" altLang="zh-CN" sz="1300" dirty="0">
                  <a:solidFill>
                    <a:schemeClr val="tx1"/>
                  </a:solidFill>
                </a:rPr>
                <a:t>APP</a:t>
              </a:r>
              <a:r>
                <a:rPr lang="zh-CN" altLang="en-US" sz="1300" dirty="0">
                  <a:solidFill>
                    <a:schemeClr val="tx1"/>
                  </a:solidFill>
                </a:rPr>
                <a:t>等</a:t>
              </a:r>
              <a:endParaRPr lang="en-US" altLang="zh-CN" sz="13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E3588980-AC02-4BD2-96A8-82EE7FB1E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3582" y="3797483"/>
              <a:ext cx="869225" cy="7445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E5A799A-1EEB-49D7-8FAC-97A202A50254}"/>
                </a:ext>
              </a:extLst>
            </p:cNvPr>
            <p:cNvSpPr txBox="1"/>
            <p:nvPr/>
          </p:nvSpPr>
          <p:spPr>
            <a:xfrm>
              <a:off x="4608076" y="4569020"/>
              <a:ext cx="80303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1200" dirty="0"/>
                <a:t>哔哩哔哩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D3C3DCA8-9E31-426B-B900-ED67C300D8B3}"/>
                </a:ext>
              </a:extLst>
            </p:cNvPr>
            <p:cNvSpPr/>
            <p:nvPr/>
          </p:nvSpPr>
          <p:spPr bwMode="auto">
            <a:xfrm>
              <a:off x="3936638" y="4962008"/>
              <a:ext cx="2304256" cy="115805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CC7D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108000" rIns="144000" bIns="45720" numCol="1" rtlCol="0" anchor="ctr" anchorCtr="0" compatLnSpc="1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sp>
          <p:nvSpPr>
            <p:cNvPr id="133" name="标题 1">
              <a:extLst>
                <a:ext uri="{FF2B5EF4-FFF2-40B4-BE49-F238E27FC236}">
                  <a16:creationId xmlns:a16="http://schemas.microsoft.com/office/drawing/2014/main" id="{1D9C59D7-5A27-4956-AC45-A59F1E12AC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475" y="4811470"/>
              <a:ext cx="1548582" cy="2814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  <a:lvl2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2pPr>
              <a:lvl3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3pPr>
              <a:lvl4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4pPr>
              <a:lvl5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5pPr>
              <a:lvl6pPr marL="465981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6pPr>
              <a:lvl7pPr marL="931977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7pPr>
              <a:lvl8pPr marL="1397963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8pPr>
              <a:lvl9pPr marL="1863946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dirty="0"/>
                <a:t>B</a:t>
              </a:r>
              <a:r>
                <a:rPr lang="zh-CN" altLang="en-US" sz="1200" dirty="0"/>
                <a:t>站投资的中游企业</a:t>
              </a:r>
              <a:endParaRPr lang="en-US" altLang="zh-CN" sz="1200" dirty="0"/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8F595AF8-997C-4078-8119-122C540F6FAE}"/>
                </a:ext>
              </a:extLst>
            </p:cNvPr>
            <p:cNvGrpSpPr/>
            <p:nvPr/>
          </p:nvGrpSpPr>
          <p:grpSpPr>
            <a:xfrm>
              <a:off x="5056763" y="5300235"/>
              <a:ext cx="546393" cy="598912"/>
              <a:chOff x="1206869" y="5453331"/>
              <a:chExt cx="803033" cy="751420"/>
            </a:xfrm>
          </p:grpSpPr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D9D9934-358E-4E48-99B6-DEF4FE6FDBFE}"/>
                  </a:ext>
                </a:extLst>
              </p:cNvPr>
              <p:cNvSpPr txBox="1"/>
              <p:nvPr/>
            </p:nvSpPr>
            <p:spPr>
              <a:xfrm>
                <a:off x="1206869" y="5989307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日更计划</a:t>
                </a:r>
              </a:p>
            </p:txBody>
          </p:sp>
          <p:pic>
            <p:nvPicPr>
              <p:cNvPr id="148" name="图片 147">
                <a:extLst>
                  <a:ext uri="{FF2B5EF4-FFF2-40B4-BE49-F238E27FC236}">
                    <a16:creationId xmlns:a16="http://schemas.microsoft.com/office/drawing/2014/main" id="{C12DD240-7F77-4BAB-BD62-62ED8356B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40941" y="5453331"/>
                <a:ext cx="576049" cy="535725"/>
              </a:xfrm>
              <a:prstGeom prst="rect">
                <a:avLst/>
              </a:prstGeom>
            </p:spPr>
          </p:pic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36977208-3A24-4EAE-8A21-AAD7FD9CA6C1}"/>
                </a:ext>
              </a:extLst>
            </p:cNvPr>
            <p:cNvGrpSpPr/>
            <p:nvPr/>
          </p:nvGrpSpPr>
          <p:grpSpPr>
            <a:xfrm>
              <a:off x="3964063" y="5312497"/>
              <a:ext cx="546393" cy="610983"/>
              <a:chOff x="3783372" y="5262038"/>
              <a:chExt cx="803033" cy="766565"/>
            </a:xfrm>
          </p:grpSpPr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80509E7-4B8F-4F4D-8F70-DDDA38F62438}"/>
                  </a:ext>
                </a:extLst>
              </p:cNvPr>
              <p:cNvSpPr txBox="1"/>
              <p:nvPr/>
            </p:nvSpPr>
            <p:spPr>
              <a:xfrm>
                <a:off x="3783372" y="5813159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映客</a:t>
                </a:r>
              </a:p>
            </p:txBody>
          </p:sp>
          <p:pic>
            <p:nvPicPr>
              <p:cNvPr id="180" name="图片 179">
                <a:extLst>
                  <a:ext uri="{FF2B5EF4-FFF2-40B4-BE49-F238E27FC236}">
                    <a16:creationId xmlns:a16="http://schemas.microsoft.com/office/drawing/2014/main" id="{86614118-1F6C-484B-8AD2-1980EF3FF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1213" y="5262038"/>
                <a:ext cx="605359" cy="551122"/>
              </a:xfrm>
              <a:prstGeom prst="rect">
                <a:avLst/>
              </a:prstGeom>
            </p:spPr>
          </p:pic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F92311E5-B6E2-41BE-BB7B-0678395AC6BB}"/>
                </a:ext>
              </a:extLst>
            </p:cNvPr>
            <p:cNvGrpSpPr/>
            <p:nvPr/>
          </p:nvGrpSpPr>
          <p:grpSpPr>
            <a:xfrm>
              <a:off x="4511248" y="5297022"/>
              <a:ext cx="546393" cy="616071"/>
              <a:chOff x="4646809" y="5249133"/>
              <a:chExt cx="803033" cy="772949"/>
            </a:xfrm>
          </p:grpSpPr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D1F3903-0633-484D-B554-F5BAE9D978A5}"/>
                  </a:ext>
                </a:extLst>
              </p:cNvPr>
              <p:cNvSpPr txBox="1"/>
              <p:nvPr/>
            </p:nvSpPr>
            <p:spPr>
              <a:xfrm>
                <a:off x="4646809" y="5806638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加一次元</a:t>
                </a:r>
              </a:p>
            </p:txBody>
          </p:sp>
          <p:pic>
            <p:nvPicPr>
              <p:cNvPr id="184" name="图片 183">
                <a:extLst>
                  <a:ext uri="{FF2B5EF4-FFF2-40B4-BE49-F238E27FC236}">
                    <a16:creationId xmlns:a16="http://schemas.microsoft.com/office/drawing/2014/main" id="{8798E7BF-D5CC-4D32-8D58-38C785DB8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6453" y="5249133"/>
                <a:ext cx="581291" cy="564026"/>
              </a:xfrm>
              <a:prstGeom prst="rect">
                <a:avLst/>
              </a:prstGeom>
            </p:spPr>
          </p:pic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86465959-4A12-4E75-BD95-9EE7B427B1DA}"/>
                </a:ext>
              </a:extLst>
            </p:cNvPr>
            <p:cNvGrpSpPr/>
            <p:nvPr/>
          </p:nvGrpSpPr>
          <p:grpSpPr>
            <a:xfrm>
              <a:off x="5623577" y="5311269"/>
              <a:ext cx="546393" cy="593944"/>
              <a:chOff x="5476805" y="5276895"/>
              <a:chExt cx="803033" cy="745187"/>
            </a:xfrm>
          </p:grpSpPr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4DE424B5-0CFB-4CF1-A0E5-41A2FE634E80}"/>
                  </a:ext>
                </a:extLst>
              </p:cNvPr>
              <p:cNvSpPr txBox="1"/>
              <p:nvPr/>
            </p:nvSpPr>
            <p:spPr>
              <a:xfrm>
                <a:off x="5476805" y="5806638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次维文化</a:t>
                </a:r>
              </a:p>
            </p:txBody>
          </p:sp>
          <p:pic>
            <p:nvPicPr>
              <p:cNvPr id="187" name="图片 186">
                <a:extLst>
                  <a:ext uri="{FF2B5EF4-FFF2-40B4-BE49-F238E27FC236}">
                    <a16:creationId xmlns:a16="http://schemas.microsoft.com/office/drawing/2014/main" id="{0D381FE5-53E2-4B85-959E-A14F8F550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63508" y="5276895"/>
                <a:ext cx="617029" cy="536263"/>
              </a:xfrm>
              <a:prstGeom prst="rect">
                <a:avLst/>
              </a:prstGeom>
            </p:spPr>
          </p:pic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A7229A-B3A6-4F19-A5B5-422A9D79FBD2}"/>
              </a:ext>
            </a:extLst>
          </p:cNvPr>
          <p:cNvGrpSpPr/>
          <p:nvPr/>
        </p:nvGrpSpPr>
        <p:grpSpPr>
          <a:xfrm>
            <a:off x="6857015" y="996507"/>
            <a:ext cx="2656800" cy="5274779"/>
            <a:chOff x="7031310" y="996501"/>
            <a:chExt cx="2656800" cy="5274779"/>
          </a:xfrm>
        </p:grpSpPr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1CE60675-CF92-48A0-8031-8A8C53CA4212}"/>
                </a:ext>
              </a:extLst>
            </p:cNvPr>
            <p:cNvSpPr/>
            <p:nvPr/>
          </p:nvSpPr>
          <p:spPr bwMode="auto">
            <a:xfrm>
              <a:off x="7031310" y="1127671"/>
              <a:ext cx="2656800" cy="51436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endParaRPr>
            </a:p>
          </p:txBody>
        </p:sp>
        <p:sp>
          <p:nvSpPr>
            <p:cNvPr id="98" name="圆角矩形 75">
              <a:extLst>
                <a:ext uri="{FF2B5EF4-FFF2-40B4-BE49-F238E27FC236}">
                  <a16:creationId xmlns:a16="http://schemas.microsoft.com/office/drawing/2014/main" id="{10CACEC4-57F6-4672-8331-95B8994AB123}"/>
                </a:ext>
              </a:extLst>
            </p:cNvPr>
            <p:cNvSpPr/>
            <p:nvPr/>
          </p:nvSpPr>
          <p:spPr>
            <a:xfrm>
              <a:off x="7227718" y="2925738"/>
              <a:ext cx="2323872" cy="752996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zh-CN" altLang="en-US" sz="1300" dirty="0">
                  <a:solidFill>
                    <a:schemeClr val="tx1"/>
                  </a:solidFill>
                </a:rPr>
                <a:t>基于</a:t>
              </a:r>
              <a:r>
                <a:rPr lang="en-US" altLang="zh-CN" sz="1300" dirty="0">
                  <a:solidFill>
                    <a:schemeClr val="tx1"/>
                  </a:solidFill>
                </a:rPr>
                <a:t>IP</a:t>
              </a:r>
              <a:r>
                <a:rPr lang="zh-CN" altLang="en-US" sz="1300" dirty="0">
                  <a:solidFill>
                    <a:schemeClr val="tx1"/>
                  </a:solidFill>
                </a:rPr>
                <a:t>具有较稳定受众群体，</a:t>
              </a:r>
              <a:r>
                <a:rPr lang="zh-CN" altLang="en-US" sz="1300" b="1" dirty="0">
                  <a:solidFill>
                    <a:schemeClr val="tx1"/>
                  </a:solidFill>
                </a:rPr>
                <a:t>消费品销售</a:t>
              </a:r>
              <a:r>
                <a:rPr lang="zh-CN" altLang="en-US" sz="1300" dirty="0">
                  <a:solidFill>
                    <a:schemeClr val="tx1"/>
                  </a:solidFill>
                </a:rPr>
                <a:t>收益有所保障</a:t>
              </a:r>
            </a:p>
          </p:txBody>
        </p:sp>
        <p:sp>
          <p:nvSpPr>
            <p:cNvPr id="99" name="圆角矩形 75">
              <a:extLst>
                <a:ext uri="{FF2B5EF4-FFF2-40B4-BE49-F238E27FC236}">
                  <a16:creationId xmlns:a16="http://schemas.microsoft.com/office/drawing/2014/main" id="{CE81152A-7828-4CA0-BA85-3021C4EB9B0B}"/>
                </a:ext>
              </a:extLst>
            </p:cNvPr>
            <p:cNvSpPr/>
            <p:nvPr/>
          </p:nvSpPr>
          <p:spPr>
            <a:xfrm>
              <a:off x="7227718" y="996501"/>
              <a:ext cx="2232000" cy="251431"/>
            </a:xfrm>
            <a:prstGeom prst="roundRect">
              <a:avLst/>
            </a:prstGeom>
            <a:solidFill>
              <a:srgbClr val="FAA7BB"/>
            </a:solidFill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下游</a:t>
              </a:r>
            </a:p>
          </p:txBody>
        </p:sp>
        <p:sp>
          <p:nvSpPr>
            <p:cNvPr id="112" name="圆角矩形 75">
              <a:extLst>
                <a:ext uri="{FF2B5EF4-FFF2-40B4-BE49-F238E27FC236}">
                  <a16:creationId xmlns:a16="http://schemas.microsoft.com/office/drawing/2014/main" id="{DB974FEE-351A-42A0-8EB8-138A1CA6DDC9}"/>
                </a:ext>
              </a:extLst>
            </p:cNvPr>
            <p:cNvSpPr/>
            <p:nvPr/>
          </p:nvSpPr>
          <p:spPr>
            <a:xfrm>
              <a:off x="7227718" y="1415787"/>
              <a:ext cx="2323872" cy="1370591"/>
            </a:xfrm>
            <a:prstGeom prst="roundRect">
              <a:avLst/>
            </a:prstGeom>
            <a:noFill/>
            <a:ln w="19050">
              <a:solidFill>
                <a:srgbClr val="FA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8800" rtlCol="0" anchor="t" anchorCtr="0"/>
            <a:lstStyle/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300" dirty="0">
                  <a:solidFill>
                    <a:schemeClr val="tx1"/>
                  </a:solidFill>
                </a:rPr>
                <a:t>基于</a:t>
              </a:r>
              <a:r>
                <a:rPr lang="en-US" altLang="zh-CN" sz="1300" dirty="0">
                  <a:solidFill>
                    <a:schemeClr val="tx1"/>
                  </a:solidFill>
                </a:rPr>
                <a:t>IP</a:t>
              </a:r>
              <a:r>
                <a:rPr lang="zh-CN" altLang="en-US" sz="1300" dirty="0">
                  <a:solidFill>
                    <a:schemeClr val="tx1"/>
                  </a:solidFill>
                </a:rPr>
                <a:t>的</a:t>
              </a:r>
              <a:r>
                <a:rPr lang="zh-CN" altLang="en-US" sz="1300" b="1" dirty="0">
                  <a:solidFill>
                    <a:schemeClr val="tx1"/>
                  </a:solidFill>
                </a:rPr>
                <a:t>衍生品设计</a:t>
              </a:r>
              <a:r>
                <a:rPr lang="zh-CN" altLang="en-US" sz="1300" dirty="0">
                  <a:solidFill>
                    <a:schemeClr val="tx1"/>
                  </a:solidFill>
                </a:rPr>
                <a:t>与</a:t>
              </a:r>
              <a:r>
                <a:rPr lang="zh-CN" altLang="en-US" sz="1300" b="1" dirty="0">
                  <a:solidFill>
                    <a:schemeClr val="tx1"/>
                  </a:solidFill>
                </a:rPr>
                <a:t>消费品销售</a:t>
              </a:r>
              <a:endParaRPr lang="en-US" altLang="zh-CN" sz="1300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300" dirty="0">
                  <a:solidFill>
                    <a:schemeClr val="tx1"/>
                  </a:solidFill>
                </a:rPr>
                <a:t>服饰制作、漫展、同人展、舞台剧、主题乐园、演唱会、周边制作与贩售</a:t>
              </a:r>
              <a:endParaRPr lang="en-US" altLang="zh-CN" sz="13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B9223429-B493-406E-9593-6A2C73790E4F}"/>
                </a:ext>
              </a:extLst>
            </p:cNvPr>
            <p:cNvSpPr/>
            <p:nvPr/>
          </p:nvSpPr>
          <p:spPr bwMode="auto">
            <a:xfrm>
              <a:off x="7227717" y="3933850"/>
              <a:ext cx="2331285" cy="21862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CC7D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108000" rIns="144000" bIns="45720" numCol="1" rtlCol="0" anchor="ctr" anchorCtr="0" compatLnSpc="1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EEF68914-6AAC-43A8-BD1F-2FE0B3EFF6C9}"/>
                </a:ext>
              </a:extLst>
            </p:cNvPr>
            <p:cNvGrpSpPr/>
            <p:nvPr/>
          </p:nvGrpSpPr>
          <p:grpSpPr>
            <a:xfrm>
              <a:off x="7585000" y="4332112"/>
              <a:ext cx="1609307" cy="1482548"/>
              <a:chOff x="7366083" y="4232997"/>
              <a:chExt cx="1859466" cy="1734993"/>
            </a:xfrm>
          </p:grpSpPr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6600E92-7F9F-4281-A09D-FC90D8628476}"/>
                  </a:ext>
                </a:extLst>
              </p:cNvPr>
              <p:cNvSpPr txBox="1"/>
              <p:nvPr/>
            </p:nvSpPr>
            <p:spPr>
              <a:xfrm>
                <a:off x="7366083" y="4818962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潮玩星球</a:t>
                </a: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26BD625-E8B7-4654-A28C-B266A24A00F9}"/>
                  </a:ext>
                </a:extLst>
              </p:cNvPr>
              <p:cNvSpPr txBox="1"/>
              <p:nvPr/>
            </p:nvSpPr>
            <p:spPr>
              <a:xfrm>
                <a:off x="8422516" y="4828837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兽耳科技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497CE194-C7AC-417A-AF2E-91ED326C82E1}"/>
                  </a:ext>
                </a:extLst>
              </p:cNvPr>
              <p:cNvSpPr txBox="1"/>
              <p:nvPr/>
            </p:nvSpPr>
            <p:spPr>
              <a:xfrm>
                <a:off x="7380968" y="5752546"/>
                <a:ext cx="8030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zh-CN" altLang="en-US" sz="1000" dirty="0"/>
                  <a:t>魔都同人祭</a:t>
                </a: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1DFCDBDA-3E92-4E51-AE64-8B85641FA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63358" y="4288948"/>
                <a:ext cx="568639" cy="525794"/>
              </a:xfrm>
              <a:prstGeom prst="rect">
                <a:avLst/>
              </a:prstGeom>
            </p:spPr>
          </p:pic>
          <p:pic>
            <p:nvPicPr>
              <p:cNvPr id="193" name="图片 192">
                <a:extLst>
                  <a:ext uri="{FF2B5EF4-FFF2-40B4-BE49-F238E27FC236}">
                    <a16:creationId xmlns:a16="http://schemas.microsoft.com/office/drawing/2014/main" id="{34027543-6C1F-44E5-B62C-F8CF9DB22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9344" y="4232997"/>
                <a:ext cx="561540" cy="564949"/>
              </a:xfrm>
              <a:prstGeom prst="rect">
                <a:avLst/>
              </a:prstGeom>
            </p:spPr>
          </p:pic>
          <p:pic>
            <p:nvPicPr>
              <p:cNvPr id="194" name="图片 193">
                <a:extLst>
                  <a:ext uri="{FF2B5EF4-FFF2-40B4-BE49-F238E27FC236}">
                    <a16:creationId xmlns:a16="http://schemas.microsoft.com/office/drawing/2014/main" id="{8E0C20A8-BF4F-4497-9F29-62BFEE95B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87714" y="5208876"/>
                <a:ext cx="561540" cy="557955"/>
              </a:xfrm>
              <a:prstGeom prst="rect">
                <a:avLst/>
              </a:prstGeom>
            </p:spPr>
          </p:pic>
        </p:grp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D8EF4DD1-752C-4687-BFEE-44ED3DF8656E}"/>
                </a:ext>
              </a:extLst>
            </p:cNvPr>
            <p:cNvSpPr txBox="1"/>
            <p:nvPr/>
          </p:nvSpPr>
          <p:spPr>
            <a:xfrm>
              <a:off x="8529592" y="5370846"/>
              <a:ext cx="561540" cy="528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400" dirty="0"/>
                <a:t>···</a:t>
              </a:r>
              <a:endParaRPr lang="zh-CN" altLang="en-US" sz="1400" dirty="0"/>
            </a:p>
          </p:txBody>
        </p:sp>
        <p:sp>
          <p:nvSpPr>
            <p:cNvPr id="197" name="标题 1">
              <a:extLst>
                <a:ext uri="{FF2B5EF4-FFF2-40B4-BE49-F238E27FC236}">
                  <a16:creationId xmlns:a16="http://schemas.microsoft.com/office/drawing/2014/main" id="{C5F7CBEA-1732-4080-927B-5143BCA9AFA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97882" y="3783312"/>
              <a:ext cx="1548582" cy="2814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  <a:lvl2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2pPr>
              <a:lvl3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3pPr>
              <a:lvl4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4pPr>
              <a:lvl5pPr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Georgia" pitchFamily="18" charset="0"/>
                  <a:ea typeface="华文楷体" pitchFamily="2" charset="-122"/>
                </a:defRPr>
              </a:lvl5pPr>
              <a:lvl6pPr marL="465981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6pPr>
              <a:lvl7pPr marL="931977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7pPr>
              <a:lvl8pPr marL="1397963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8pPr>
              <a:lvl9pPr marL="1863946" algn="l" defTabSz="912556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dirty="0"/>
                <a:t>B</a:t>
              </a:r>
              <a:r>
                <a:rPr lang="zh-CN" altLang="en-US" sz="1200" dirty="0"/>
                <a:t>站投资的下游企业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68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0">
            <a:extLst>
              <a:ext uri="{FF2B5EF4-FFF2-40B4-BE49-F238E27FC236}">
                <a16:creationId xmlns:a16="http://schemas.microsoft.com/office/drawing/2014/main" id="{523D6A7C-B83A-4FB4-930A-76340460CD7C}"/>
              </a:ext>
            </a:extLst>
          </p:cNvPr>
          <p:cNvSpPr/>
          <p:nvPr/>
        </p:nvSpPr>
        <p:spPr bwMode="auto">
          <a:xfrm>
            <a:off x="352738" y="4305492"/>
            <a:ext cx="4333709" cy="2016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华文楷体"/>
              <a:cs typeface="+mn-cs"/>
            </a:endParaRP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384AAB36-F21E-4047-8D58-CEE8FB31E02A}"/>
              </a:ext>
            </a:extLst>
          </p:cNvPr>
          <p:cNvSpPr/>
          <p:nvPr/>
        </p:nvSpPr>
        <p:spPr bwMode="auto">
          <a:xfrm>
            <a:off x="352738" y="1138386"/>
            <a:ext cx="4333709" cy="2902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华文楷体"/>
              <a:cs typeface="+mn-cs"/>
            </a:endParaRPr>
          </a:p>
        </p:txBody>
      </p:sp>
      <p:graphicFrame>
        <p:nvGraphicFramePr>
          <p:cNvPr id="26" name="对象 25" hidden="1">
            <a:extLst>
              <a:ext uri="{FF2B5EF4-FFF2-40B4-BE49-F238E27FC236}">
                <a16:creationId xmlns:a16="http://schemas.microsoft.com/office/drawing/2014/main" id="{E9161B38-E648-4CA8-BF91-1476E06E17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think-cell Slide" r:id="rId6" imgW="501" imgH="502" progId="TCLayout.ActiveDocument.1">
                  <p:embed/>
                </p:oleObj>
              </mc:Choice>
              <mc:Fallback>
                <p:oleObj name="think-cell Slide" r:id="rId6" imgW="501" imgH="502" progId="TCLayout.ActiveDocument.1">
                  <p:embed/>
                  <p:pic>
                    <p:nvPicPr>
                      <p:cNvPr id="26" name="对象 25" hidden="1">
                        <a:extLst>
                          <a:ext uri="{FF2B5EF4-FFF2-40B4-BE49-F238E27FC236}">
                            <a16:creationId xmlns:a16="http://schemas.microsoft.com/office/drawing/2014/main" id="{E9161B38-E648-4CA8-BF91-1476E06E1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0107" y="6522548"/>
            <a:ext cx="451763" cy="219614"/>
          </a:xfrm>
        </p:spPr>
        <p:txBody>
          <a:bodyPr/>
          <a:lstStyle/>
          <a:p>
            <a:pPr>
              <a:defRPr/>
            </a:pPr>
            <a:fld id="{57F6CE15-D7B0-46A4-B4A9-3E0FFE8BF35B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</p:spPr>
        <p:txBody>
          <a:bodyPr/>
          <a:lstStyle/>
          <a:p>
            <a:r>
              <a:rPr kumimoji="1" lang="zh-CN" altLang="en-US" dirty="0"/>
              <a:t>资料来源：哔哩哔哩财务报告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A8F7E-CBA1-4DAE-8497-C927905017BF}"/>
              </a:ext>
            </a:extLst>
          </p:cNvPr>
          <p:cNvSpPr/>
          <p:nvPr/>
        </p:nvSpPr>
        <p:spPr>
          <a:xfrm>
            <a:off x="631303" y="386247"/>
            <a:ext cx="5549235" cy="45125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2738" y="333450"/>
            <a:ext cx="557892" cy="540116"/>
          </a:xfrm>
          <a:prstGeom prst="ellipse">
            <a:avLst/>
          </a:prstGeom>
          <a:solidFill>
            <a:srgbClr val="FAA7BB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/>
              </a:rPr>
              <a:t>3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7175" y="375841"/>
            <a:ext cx="10044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19Q1</a:t>
            </a:r>
            <a:r>
              <a:rPr lang="zh-CN" altLang="en-US" sz="2000" b="1" dirty="0"/>
              <a:t>有喜有忧，</a:t>
            </a:r>
            <a:r>
              <a:rPr lang="en-US" altLang="zh-CN" sz="2000" b="1" dirty="0"/>
              <a:t>MAU</a:t>
            </a:r>
            <a:r>
              <a:rPr lang="zh-CN" altLang="en-US" sz="2000" b="1" dirty="0"/>
              <a:t>破亿、</a:t>
            </a:r>
            <a:r>
              <a:rPr lang="zh-CN" altLang="en-US" sz="2000" b="1" dirty="0">
                <a:solidFill>
                  <a:srgbClr val="000000"/>
                </a:solidFill>
              </a:rPr>
              <a:t>营收增长超预期、毛利下滑，但整体表现给出长期的信心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6790EF0C-FBFD-4D57-8921-BB7983920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7145" y="209846"/>
            <a:ext cx="768843" cy="65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6B6F9E-1695-4659-9B27-68737E7F4399}"/>
              </a:ext>
            </a:extLst>
          </p:cNvPr>
          <p:cNvCxnSpPr>
            <a:cxnSpLocks/>
          </p:cNvCxnSpPr>
          <p:nvPr/>
        </p:nvCxnSpPr>
        <p:spPr>
          <a:xfrm>
            <a:off x="550590" y="837506"/>
            <a:ext cx="10526555" cy="0"/>
          </a:xfrm>
          <a:prstGeom prst="line">
            <a:avLst/>
          </a:prstGeom>
          <a:ln w="38100">
            <a:solidFill>
              <a:srgbClr val="FAA7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0">
            <a:extLst>
              <a:ext uri="{FF2B5EF4-FFF2-40B4-BE49-F238E27FC236}">
                <a16:creationId xmlns:a16="http://schemas.microsoft.com/office/drawing/2014/main" id="{FA689510-7FF5-4612-A76B-B4D3D8113286}"/>
              </a:ext>
            </a:extLst>
          </p:cNvPr>
          <p:cNvSpPr/>
          <p:nvPr/>
        </p:nvSpPr>
        <p:spPr bwMode="auto">
          <a:xfrm>
            <a:off x="5015086" y="1143259"/>
            <a:ext cx="6830902" cy="5179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marL="285750" lvl="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</a:rPr>
              <a:t>盈利能力方面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手游收入继续增长，主要是因为</a:t>
            </a:r>
            <a:r>
              <a:rPr lang="en-US" altLang="zh-CN" sz="1400" dirty="0">
                <a:solidFill>
                  <a:srgbClr val="000000"/>
                </a:solidFill>
              </a:rPr>
              <a:t>FGO</a:t>
            </a:r>
            <a:r>
              <a:rPr lang="zh-CN" altLang="en-US" sz="1400" dirty="0">
                <a:solidFill>
                  <a:srgbClr val="000000"/>
                </a:solidFill>
              </a:rPr>
              <a:t>，需要寻找下一个爆款游戏</a:t>
            </a: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直播增值业务巩固二次元文化和游戏的核心优势，虚拟主播为增长亮点</a:t>
            </a: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广告业务增长不及预期（尤其是品牌类广告），在收入占比下降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毛利下滑，净亏损率下降，在成本结构中内容成本（主要包含版权内容的摊销）占比明显提升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28575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</a:rPr>
              <a:t>现金流方面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19Q1</a:t>
            </a:r>
            <a:r>
              <a:rPr lang="zh-CN" altLang="en-US" sz="1400" dirty="0">
                <a:solidFill>
                  <a:srgbClr val="000000"/>
                </a:solidFill>
              </a:rPr>
              <a:t>净现金达到了</a:t>
            </a:r>
            <a:r>
              <a:rPr lang="en-US" altLang="zh-CN" sz="1400" dirty="0">
                <a:solidFill>
                  <a:srgbClr val="000000"/>
                </a:solidFill>
              </a:rPr>
              <a:t>35</a:t>
            </a:r>
            <a:r>
              <a:rPr lang="zh-CN" altLang="en-US" sz="1400" dirty="0">
                <a:solidFill>
                  <a:srgbClr val="000000"/>
                </a:solidFill>
              </a:rPr>
              <a:t>亿人民币，加之过去一年的融资（</a:t>
            </a:r>
            <a:r>
              <a:rPr lang="en-US" altLang="zh-CN" sz="1400" dirty="0">
                <a:solidFill>
                  <a:srgbClr val="000000"/>
                </a:solidFill>
              </a:rPr>
              <a:t>IPO</a:t>
            </a:r>
            <a:r>
              <a:rPr lang="zh-CN" altLang="en-US" sz="1400" dirty="0">
                <a:solidFill>
                  <a:srgbClr val="000000"/>
                </a:solidFill>
              </a:rPr>
              <a:t>、腾讯与阿里的战略投资），现金流充沛且现金流为正</a:t>
            </a:r>
          </a:p>
          <a:p>
            <a:pPr marL="285750" lvl="0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</a:rPr>
              <a:t>用户方面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MAU</a:t>
            </a:r>
            <a:r>
              <a:rPr lang="zh-CN" altLang="en-US" sz="1400" dirty="0">
                <a:solidFill>
                  <a:srgbClr val="000000"/>
                </a:solidFill>
              </a:rPr>
              <a:t>达</a:t>
            </a:r>
            <a:r>
              <a:rPr lang="en-US" altLang="zh-CN" sz="1400" dirty="0">
                <a:solidFill>
                  <a:srgbClr val="000000"/>
                </a:solidFill>
              </a:rPr>
              <a:t>1.013</a:t>
            </a:r>
            <a:r>
              <a:rPr lang="zh-CN" altLang="en-US" sz="1400" dirty="0">
                <a:solidFill>
                  <a:srgbClr val="000000"/>
                </a:solidFill>
              </a:rPr>
              <a:t>亿，同比增长</a:t>
            </a:r>
            <a:r>
              <a:rPr lang="en-US" altLang="zh-CN" sz="1400" dirty="0">
                <a:solidFill>
                  <a:srgbClr val="000000"/>
                </a:solidFill>
              </a:rPr>
              <a:t>31%</a:t>
            </a:r>
            <a:r>
              <a:rPr lang="zh-CN" altLang="en-US" sz="1400" dirty="0">
                <a:solidFill>
                  <a:srgbClr val="000000"/>
                </a:solidFill>
              </a:rPr>
              <a:t>，成为月活过亿的超级</a:t>
            </a:r>
            <a:r>
              <a:rPr lang="en-US" altLang="zh-CN" sz="1400" dirty="0">
                <a:solidFill>
                  <a:srgbClr val="000000"/>
                </a:solidFill>
              </a:rPr>
              <a:t>app</a:t>
            </a: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月付费用户达到</a:t>
            </a:r>
            <a:r>
              <a:rPr lang="en-US" altLang="zh-CN" sz="1400" dirty="0">
                <a:solidFill>
                  <a:srgbClr val="000000"/>
                </a:solidFill>
              </a:rPr>
              <a:t>570</a:t>
            </a:r>
            <a:r>
              <a:rPr lang="zh-CN" altLang="en-US" sz="1400" dirty="0">
                <a:solidFill>
                  <a:srgbClr val="000000"/>
                </a:solidFill>
              </a:rPr>
              <a:t>万，同比增长</a:t>
            </a:r>
            <a:r>
              <a:rPr lang="en-US" altLang="zh-CN" sz="1400" dirty="0">
                <a:solidFill>
                  <a:srgbClr val="000000"/>
                </a:solidFill>
              </a:rPr>
              <a:t>132%</a:t>
            </a:r>
            <a:r>
              <a:rPr lang="zh-CN" altLang="en-US" sz="1400" dirty="0">
                <a:solidFill>
                  <a:srgbClr val="000000"/>
                </a:solidFill>
              </a:rPr>
              <a:t>，月付费用户增速高于</a:t>
            </a:r>
            <a:r>
              <a:rPr lang="en-US" altLang="zh-CN" sz="1400" dirty="0">
                <a:solidFill>
                  <a:srgbClr val="000000"/>
                </a:solidFill>
              </a:rPr>
              <a:t>MAU</a:t>
            </a:r>
            <a:r>
              <a:rPr lang="zh-CN" altLang="en-US" sz="1400" dirty="0">
                <a:solidFill>
                  <a:srgbClr val="000000"/>
                </a:solidFill>
              </a:rPr>
              <a:t>增速 ：流量逐渐货币化，社区为优质内容付费意愿上升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月活跃用户与月付费用户比值</a:t>
            </a:r>
            <a:r>
              <a:rPr lang="en-US" altLang="zh-CN" sz="1400" dirty="0">
                <a:solidFill>
                  <a:srgbClr val="000000"/>
                </a:solidFill>
              </a:rPr>
              <a:t>20:1</a:t>
            </a:r>
          </a:p>
          <a:p>
            <a:pPr marL="895335" lvl="1" indent="-28575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月均用户互动量（评论、弹幕、私信、投币等）</a:t>
            </a:r>
            <a:r>
              <a:rPr lang="en-US" altLang="zh-CN" sz="1400" dirty="0">
                <a:solidFill>
                  <a:srgbClr val="000000"/>
                </a:solidFill>
              </a:rPr>
              <a:t>14</a:t>
            </a:r>
            <a:r>
              <a:rPr lang="zh-CN" altLang="en-US" sz="1400" dirty="0">
                <a:solidFill>
                  <a:srgbClr val="000000"/>
                </a:solidFill>
              </a:rPr>
              <a:t>亿，同比增长</a:t>
            </a:r>
            <a:r>
              <a:rPr lang="en-US" altLang="zh-CN" sz="1400" dirty="0">
                <a:solidFill>
                  <a:srgbClr val="000000"/>
                </a:solidFill>
              </a:rPr>
              <a:t>361%</a:t>
            </a:r>
            <a:r>
              <a:rPr lang="zh-CN" altLang="en-US" sz="1400" dirty="0">
                <a:solidFill>
                  <a:srgbClr val="000000"/>
                </a:solidFill>
              </a:rPr>
              <a:t>：用户参与社区建设的积极程度上升，互动习惯养成有利于提高用户粘性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F086D300-D6B6-4F33-936B-CC14973FC65B}"/>
              </a:ext>
            </a:extLst>
          </p:cNvPr>
          <p:cNvSpPr txBox="1">
            <a:spLocks/>
          </p:cNvSpPr>
          <p:nvPr/>
        </p:nvSpPr>
        <p:spPr bwMode="auto">
          <a:xfrm>
            <a:off x="1117812" y="4164910"/>
            <a:ext cx="2593383" cy="2936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2pPr>
            <a:lvl3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3pPr>
            <a:lvl4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4pPr>
            <a:lvl5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5pPr>
            <a:lvl6pPr marL="465981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1977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7963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3946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1200" dirty="0"/>
              <a:t>哔哩哔哩月活跃用户与月付费用户数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EDF7CA35-B23C-4EBC-BE75-B769250FCAF2}"/>
              </a:ext>
            </a:extLst>
          </p:cNvPr>
          <p:cNvSpPr txBox="1">
            <a:spLocks/>
          </p:cNvSpPr>
          <p:nvPr/>
        </p:nvSpPr>
        <p:spPr bwMode="auto">
          <a:xfrm>
            <a:off x="6039710" y="1018525"/>
            <a:ext cx="4927352" cy="2936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2pPr>
            <a:lvl3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3pPr>
            <a:lvl4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4pPr>
            <a:lvl5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5pPr>
            <a:lvl6pPr marL="465981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1977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7963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3946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1400" dirty="0"/>
              <a:t>现金充沛确保当下资金充足，用户数据预期未来乐观发展</a:t>
            </a:r>
            <a:endParaRPr lang="en-US" altLang="zh-CN" sz="1400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763B727A-BED1-4221-AB42-D6A0845A7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240967"/>
              </p:ext>
            </p:extLst>
          </p:nvPr>
        </p:nvGraphicFramePr>
        <p:xfrm>
          <a:off x="440078" y="1221847"/>
          <a:ext cx="4415728" cy="290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E666D639-3A0A-4B8E-A136-E18EE9E2D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973414"/>
              </p:ext>
            </p:extLst>
          </p:nvPr>
        </p:nvGraphicFramePr>
        <p:xfrm>
          <a:off x="440079" y="4458569"/>
          <a:ext cx="4142960" cy="186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标题 1">
            <a:extLst>
              <a:ext uri="{FF2B5EF4-FFF2-40B4-BE49-F238E27FC236}">
                <a16:creationId xmlns:a16="http://schemas.microsoft.com/office/drawing/2014/main" id="{A1A1879F-1E5C-458F-9325-7BED7ECADC5A}"/>
              </a:ext>
            </a:extLst>
          </p:cNvPr>
          <p:cNvSpPr txBox="1">
            <a:spLocks/>
          </p:cNvSpPr>
          <p:nvPr/>
        </p:nvSpPr>
        <p:spPr bwMode="auto">
          <a:xfrm>
            <a:off x="1117812" y="995106"/>
            <a:ext cx="2593383" cy="2936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2pPr>
            <a:lvl3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3pPr>
            <a:lvl4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4pPr>
            <a:lvl5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5pPr>
            <a:lvl6pPr marL="465981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1977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7963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3946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1200" dirty="0"/>
              <a:t>哔哩哔哩营业收入分布</a:t>
            </a:r>
          </a:p>
        </p:txBody>
      </p:sp>
    </p:spTree>
    <p:extLst>
      <p:ext uri="{BB962C8B-B14F-4D97-AF65-F5344CB8AC3E}">
        <p14:creationId xmlns:p14="http://schemas.microsoft.com/office/powerpoint/2010/main" val="56603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0">
            <a:extLst>
              <a:ext uri="{FF2B5EF4-FFF2-40B4-BE49-F238E27FC236}">
                <a16:creationId xmlns:a16="http://schemas.microsoft.com/office/drawing/2014/main" id="{384AAB36-F21E-4047-8D58-CEE8FB31E02A}"/>
              </a:ext>
            </a:extLst>
          </p:cNvPr>
          <p:cNvSpPr/>
          <p:nvPr/>
        </p:nvSpPr>
        <p:spPr bwMode="auto">
          <a:xfrm>
            <a:off x="550590" y="1138385"/>
            <a:ext cx="8352928" cy="472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华文楷体"/>
              <a:cs typeface="+mn-cs"/>
            </a:endParaRPr>
          </a:p>
        </p:txBody>
      </p:sp>
      <p:graphicFrame>
        <p:nvGraphicFramePr>
          <p:cNvPr id="26" name="对象 25" hidden="1">
            <a:extLst>
              <a:ext uri="{FF2B5EF4-FFF2-40B4-BE49-F238E27FC236}">
                <a16:creationId xmlns:a16="http://schemas.microsoft.com/office/drawing/2014/main" id="{E9161B38-E648-4CA8-BF91-1476E06E17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think-cell Slide" r:id="rId6" imgW="501" imgH="502" progId="TCLayout.ActiveDocument.1">
                  <p:embed/>
                </p:oleObj>
              </mc:Choice>
              <mc:Fallback>
                <p:oleObj name="think-cell Slide" r:id="rId6" imgW="501" imgH="502" progId="TCLayout.ActiveDocument.1">
                  <p:embed/>
                  <p:pic>
                    <p:nvPicPr>
                      <p:cNvPr id="26" name="对象 25" hidden="1">
                        <a:extLst>
                          <a:ext uri="{FF2B5EF4-FFF2-40B4-BE49-F238E27FC236}">
                            <a16:creationId xmlns:a16="http://schemas.microsoft.com/office/drawing/2014/main" id="{E9161B38-E648-4CA8-BF91-1476E06E1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0107" y="6522548"/>
            <a:ext cx="451763" cy="219614"/>
          </a:xfrm>
        </p:spPr>
        <p:txBody>
          <a:bodyPr/>
          <a:lstStyle/>
          <a:p>
            <a:pPr>
              <a:defRPr/>
            </a:pPr>
            <a:fld id="{57F6CE15-D7B0-46A4-B4A9-3E0FFE8BF35B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</p:spPr>
        <p:txBody>
          <a:bodyPr/>
          <a:lstStyle/>
          <a:p>
            <a:r>
              <a:rPr kumimoji="1" lang="zh-CN" altLang="en-US" dirty="0"/>
              <a:t>资料来源：哔哩哔哩财务报告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A8F7E-CBA1-4DAE-8497-C927905017BF}"/>
              </a:ext>
            </a:extLst>
          </p:cNvPr>
          <p:cNvSpPr/>
          <p:nvPr/>
        </p:nvSpPr>
        <p:spPr>
          <a:xfrm>
            <a:off x="631303" y="386247"/>
            <a:ext cx="5549235" cy="45125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2738" y="333450"/>
            <a:ext cx="557892" cy="540116"/>
          </a:xfrm>
          <a:prstGeom prst="ellipse">
            <a:avLst/>
          </a:prstGeom>
          <a:solidFill>
            <a:srgbClr val="FAA7BB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/>
              </a:rPr>
              <a:t>3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7175" y="375841"/>
            <a:ext cx="10044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19Q1</a:t>
            </a:r>
            <a:r>
              <a:rPr lang="zh-CN" altLang="en-US" sz="2000" b="1" dirty="0"/>
              <a:t>有喜有忧，</a:t>
            </a:r>
            <a:r>
              <a:rPr lang="en-US" altLang="zh-CN" sz="2000" b="1" dirty="0"/>
              <a:t>MAU</a:t>
            </a:r>
            <a:r>
              <a:rPr lang="zh-CN" altLang="en-US" sz="2000" b="1" dirty="0"/>
              <a:t>破亿、</a:t>
            </a:r>
            <a:r>
              <a:rPr lang="zh-CN" altLang="en-US" sz="2000" b="1" dirty="0">
                <a:solidFill>
                  <a:srgbClr val="000000"/>
                </a:solidFill>
              </a:rPr>
              <a:t>营收增长超预期、毛利下滑，但整体表现给出长期的信心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6790EF0C-FBFD-4D57-8921-BB7983920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7145" y="209846"/>
            <a:ext cx="768843" cy="65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6B6F9E-1695-4659-9B27-68737E7F4399}"/>
              </a:ext>
            </a:extLst>
          </p:cNvPr>
          <p:cNvCxnSpPr>
            <a:cxnSpLocks/>
          </p:cNvCxnSpPr>
          <p:nvPr/>
        </p:nvCxnSpPr>
        <p:spPr>
          <a:xfrm>
            <a:off x="550590" y="837506"/>
            <a:ext cx="10526555" cy="0"/>
          </a:xfrm>
          <a:prstGeom prst="line">
            <a:avLst/>
          </a:prstGeom>
          <a:ln w="38100">
            <a:solidFill>
              <a:srgbClr val="FAA7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763B727A-BED1-4221-AB42-D6A0845A7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74667"/>
              </p:ext>
            </p:extLst>
          </p:nvPr>
        </p:nvGraphicFramePr>
        <p:xfrm>
          <a:off x="440078" y="1221845"/>
          <a:ext cx="9255528" cy="495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标题 1">
            <a:extLst>
              <a:ext uri="{FF2B5EF4-FFF2-40B4-BE49-F238E27FC236}">
                <a16:creationId xmlns:a16="http://schemas.microsoft.com/office/drawing/2014/main" id="{A1A1879F-1E5C-458F-9325-7BED7ECADC5A}"/>
              </a:ext>
            </a:extLst>
          </p:cNvPr>
          <p:cNvSpPr txBox="1">
            <a:spLocks/>
          </p:cNvSpPr>
          <p:nvPr/>
        </p:nvSpPr>
        <p:spPr bwMode="auto">
          <a:xfrm>
            <a:off x="3430910" y="986348"/>
            <a:ext cx="2593383" cy="2936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2pPr>
            <a:lvl3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3pPr>
            <a:lvl4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4pPr>
            <a:lvl5pPr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Georgia" pitchFamily="18" charset="0"/>
                <a:ea typeface="华文楷体" pitchFamily="2" charset="-122"/>
              </a:defRPr>
            </a:lvl5pPr>
            <a:lvl6pPr marL="465981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1977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7963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3946" algn="l" defTabSz="91255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1400" dirty="0"/>
              <a:t>哔哩哔哩营业收入分布</a:t>
            </a:r>
          </a:p>
        </p:txBody>
      </p:sp>
    </p:spTree>
    <p:extLst>
      <p:ext uri="{BB962C8B-B14F-4D97-AF65-F5344CB8AC3E}">
        <p14:creationId xmlns:p14="http://schemas.microsoft.com/office/powerpoint/2010/main" val="27303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88FAF799-621D-49FD-B287-9EFCF837E50D}"/>
              </a:ext>
            </a:extLst>
          </p:cNvPr>
          <p:cNvSpPr/>
          <p:nvPr/>
        </p:nvSpPr>
        <p:spPr bwMode="auto">
          <a:xfrm>
            <a:off x="3216002" y="1269554"/>
            <a:ext cx="726295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CC7D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1300" dirty="0">
                <a:solidFill>
                  <a:srgbClr val="000000"/>
                </a:solidFill>
              </a:rPr>
              <a:t>过去三年</a:t>
            </a:r>
            <a:r>
              <a:rPr lang="en-US" altLang="zh-CN" sz="1300" dirty="0">
                <a:solidFill>
                  <a:srgbClr val="000000"/>
                </a:solidFill>
              </a:rPr>
              <a:t>ACG </a:t>
            </a:r>
            <a:r>
              <a:rPr lang="zh-CN" altLang="en-US" sz="1300" dirty="0">
                <a:solidFill>
                  <a:srgbClr val="000000"/>
                </a:solidFill>
              </a:rPr>
              <a:t>手游市场占手游市场总规模逐年上年，表明市场对</a:t>
            </a:r>
            <a:r>
              <a:rPr lang="en-US" altLang="zh-CN" sz="1300" dirty="0">
                <a:solidFill>
                  <a:srgbClr val="000000"/>
                </a:solidFill>
              </a:rPr>
              <a:t>ACG</a:t>
            </a:r>
            <a:r>
              <a:rPr lang="zh-CN" altLang="en-US" sz="1300" dirty="0">
                <a:solidFill>
                  <a:srgbClr val="000000"/>
                </a:solidFill>
              </a:rPr>
              <a:t>手游关注度提升，竞争加剧，</a:t>
            </a:r>
            <a:r>
              <a:rPr lang="en-US" altLang="zh-CN" sz="1300" dirty="0">
                <a:solidFill>
                  <a:srgbClr val="000000"/>
                </a:solidFill>
              </a:rPr>
              <a:t>B</a:t>
            </a:r>
            <a:r>
              <a:rPr lang="zh-CN" altLang="en-US" sz="1300" dirty="0">
                <a:solidFill>
                  <a:srgbClr val="000000"/>
                </a:solidFill>
              </a:rPr>
              <a:t>站优势在于</a:t>
            </a:r>
            <a:r>
              <a:rPr lang="zh-CN" altLang="en-US" sz="1300" b="1" dirty="0">
                <a:solidFill>
                  <a:srgbClr val="000000"/>
                </a:solidFill>
              </a:rPr>
              <a:t>积累大量用户数据和独特高粘性社区，可挑选受欢迎的</a:t>
            </a:r>
            <a:r>
              <a:rPr lang="en-US" altLang="zh-CN" sz="1300" b="1" dirty="0">
                <a:solidFill>
                  <a:srgbClr val="000000"/>
                </a:solidFill>
              </a:rPr>
              <a:t>ACG IP</a:t>
            </a:r>
            <a:r>
              <a:rPr lang="zh-CN" altLang="en-US" sz="1300" b="1" dirty="0">
                <a:solidFill>
                  <a:srgbClr val="000000"/>
                </a:solidFill>
              </a:rPr>
              <a:t>进行手游发行</a:t>
            </a:r>
            <a:endParaRPr lang="en-US" altLang="zh-CN" sz="1300" b="1" dirty="0"/>
          </a:p>
        </p:txBody>
      </p:sp>
      <p:graphicFrame>
        <p:nvGraphicFramePr>
          <p:cNvPr id="26" name="对象 25" hidden="1">
            <a:extLst>
              <a:ext uri="{FF2B5EF4-FFF2-40B4-BE49-F238E27FC236}">
                <a16:creationId xmlns:a16="http://schemas.microsoft.com/office/drawing/2014/main" id="{E9161B38-E648-4CA8-BF91-1476E06E17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4" name="think-cell Slide" r:id="rId6" imgW="501" imgH="502" progId="TCLayout.ActiveDocument.1">
                  <p:embed/>
                </p:oleObj>
              </mc:Choice>
              <mc:Fallback>
                <p:oleObj name="think-cell Slide" r:id="rId6" imgW="501" imgH="502" progId="TCLayout.ActiveDocument.1">
                  <p:embed/>
                  <p:pic>
                    <p:nvPicPr>
                      <p:cNvPr id="26" name="对象 25" hidden="1">
                        <a:extLst>
                          <a:ext uri="{FF2B5EF4-FFF2-40B4-BE49-F238E27FC236}">
                            <a16:creationId xmlns:a16="http://schemas.microsoft.com/office/drawing/2014/main" id="{E9161B38-E648-4CA8-BF91-1476E06E1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620107" y="6522548"/>
            <a:ext cx="451763" cy="219614"/>
          </a:xfrm>
        </p:spPr>
        <p:txBody>
          <a:bodyPr/>
          <a:lstStyle/>
          <a:p>
            <a:pPr>
              <a:defRPr/>
            </a:pPr>
            <a:fld id="{57F6CE15-D7B0-46A4-B4A9-3E0FFE8BF35B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9318" y="6238812"/>
            <a:ext cx="10366650" cy="504117"/>
          </a:xfrm>
        </p:spPr>
        <p:txBody>
          <a:bodyPr/>
          <a:lstStyle/>
          <a:p>
            <a:r>
              <a:rPr kumimoji="1" lang="zh-CN" altLang="en-US" dirty="0"/>
              <a:t>资料来源： 哔哩哔哩财务报告，</a:t>
            </a:r>
            <a:r>
              <a:rPr kumimoji="1" lang="en-US" altLang="zh-CN" dirty="0"/>
              <a:t> CNG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36Kr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A8F7E-CBA1-4DAE-8497-C927905017BF}"/>
              </a:ext>
            </a:extLst>
          </p:cNvPr>
          <p:cNvSpPr/>
          <p:nvPr/>
        </p:nvSpPr>
        <p:spPr>
          <a:xfrm>
            <a:off x="631303" y="386247"/>
            <a:ext cx="5549235" cy="45125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2738" y="333450"/>
            <a:ext cx="557892" cy="540116"/>
          </a:xfrm>
          <a:prstGeom prst="ellipse">
            <a:avLst/>
          </a:prstGeom>
          <a:solidFill>
            <a:srgbClr val="FAA7BB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4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550590" y="837506"/>
            <a:ext cx="10526555" cy="0"/>
          </a:xfrm>
          <a:prstGeom prst="line">
            <a:avLst/>
          </a:prstGeom>
          <a:ln w="38100">
            <a:solidFill>
              <a:srgbClr val="FAA7B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7175" y="375841"/>
            <a:ext cx="10044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从手游、直播与增值服务、广告与电商等业务角度，全方位探索商业变现渠道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6790EF0C-FBFD-4D57-8921-BB7983920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7145" y="209846"/>
            <a:ext cx="768843" cy="65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圆角矩形 75">
            <a:extLst>
              <a:ext uri="{FF2B5EF4-FFF2-40B4-BE49-F238E27FC236}">
                <a16:creationId xmlns:a16="http://schemas.microsoft.com/office/drawing/2014/main" id="{DF3BE308-B987-47DC-8099-7CE19B974A45}"/>
              </a:ext>
            </a:extLst>
          </p:cNvPr>
          <p:cNvSpPr/>
          <p:nvPr/>
        </p:nvSpPr>
        <p:spPr>
          <a:xfrm>
            <a:off x="1662901" y="1443880"/>
            <a:ext cx="1440160" cy="398239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手游</a:t>
            </a:r>
          </a:p>
        </p:txBody>
      </p:sp>
      <p:sp>
        <p:nvSpPr>
          <p:cNvPr id="83" name="圆角矩形 75">
            <a:extLst>
              <a:ext uri="{FF2B5EF4-FFF2-40B4-BE49-F238E27FC236}">
                <a16:creationId xmlns:a16="http://schemas.microsoft.com/office/drawing/2014/main" id="{8C93FC93-C641-445E-9D25-76713D18EA58}"/>
              </a:ext>
            </a:extLst>
          </p:cNvPr>
          <p:cNvSpPr/>
          <p:nvPr/>
        </p:nvSpPr>
        <p:spPr>
          <a:xfrm>
            <a:off x="1662901" y="2417886"/>
            <a:ext cx="1440160" cy="398239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直播</a:t>
            </a:r>
          </a:p>
        </p:txBody>
      </p:sp>
      <p:sp>
        <p:nvSpPr>
          <p:cNvPr id="85" name="圆角矩形 75">
            <a:extLst>
              <a:ext uri="{FF2B5EF4-FFF2-40B4-BE49-F238E27FC236}">
                <a16:creationId xmlns:a16="http://schemas.microsoft.com/office/drawing/2014/main" id="{D4EEBE3A-EECA-4EB7-AE62-9C550560C4DC}"/>
              </a:ext>
            </a:extLst>
          </p:cNvPr>
          <p:cNvSpPr/>
          <p:nvPr/>
        </p:nvSpPr>
        <p:spPr>
          <a:xfrm>
            <a:off x="1662901" y="3391892"/>
            <a:ext cx="1440160" cy="398239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增值服务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7" name="圆角矩形 75">
            <a:extLst>
              <a:ext uri="{FF2B5EF4-FFF2-40B4-BE49-F238E27FC236}">
                <a16:creationId xmlns:a16="http://schemas.microsoft.com/office/drawing/2014/main" id="{76824B7F-4F64-4133-9BCD-453889CC728A}"/>
              </a:ext>
            </a:extLst>
          </p:cNvPr>
          <p:cNvSpPr/>
          <p:nvPr/>
        </p:nvSpPr>
        <p:spPr>
          <a:xfrm>
            <a:off x="1662901" y="4365898"/>
            <a:ext cx="1440160" cy="398239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广告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圆角矩形 75">
            <a:extLst>
              <a:ext uri="{FF2B5EF4-FFF2-40B4-BE49-F238E27FC236}">
                <a16:creationId xmlns:a16="http://schemas.microsoft.com/office/drawing/2014/main" id="{D4408AFF-AB7A-4721-8E55-4B695E1485B1}"/>
              </a:ext>
            </a:extLst>
          </p:cNvPr>
          <p:cNvSpPr/>
          <p:nvPr/>
        </p:nvSpPr>
        <p:spPr>
          <a:xfrm>
            <a:off x="1662901" y="5339905"/>
            <a:ext cx="1440160" cy="398239"/>
          </a:xfrm>
          <a:prstGeom prst="roundRect">
            <a:avLst/>
          </a:prstGeom>
          <a:solidFill>
            <a:srgbClr val="FAA7BB"/>
          </a:solidFill>
          <a:ln w="19050">
            <a:solidFill>
              <a:srgbClr val="FAA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电商（其他）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3" name="肘形连接符 33">
            <a:extLst>
              <a:ext uri="{FF2B5EF4-FFF2-40B4-BE49-F238E27FC236}">
                <a16:creationId xmlns:a16="http://schemas.microsoft.com/office/drawing/2014/main" id="{1DF615FA-DAAA-4112-82B6-3248770C2B6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rot="10800000">
            <a:off x="10487695" y="2636892"/>
            <a:ext cx="663157" cy="970070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BE1B144-6997-4A86-8364-A05D056DF85C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rot="10800000">
            <a:off x="10478953" y="3606962"/>
            <a:ext cx="671899" cy="12700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738951E-BD2D-4D90-AD8B-1F79021BA494}"/>
              </a:ext>
            </a:extLst>
          </p:cNvPr>
          <p:cNvCxnSpPr>
            <a:cxnSpLocks/>
            <a:stCxn id="57" idx="1"/>
            <a:endCxn id="60" idx="3"/>
          </p:cNvCxnSpPr>
          <p:nvPr/>
        </p:nvCxnSpPr>
        <p:spPr>
          <a:xfrm rot="10800000" flipV="1">
            <a:off x="10478953" y="3606962"/>
            <a:ext cx="671899" cy="994796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A229E0A-D9F0-405C-A738-231FC6CB31FA}"/>
              </a:ext>
            </a:extLst>
          </p:cNvPr>
          <p:cNvCxnSpPr>
            <a:cxnSpLocks/>
            <a:stCxn id="57" idx="1"/>
            <a:endCxn id="61" idx="3"/>
          </p:cNvCxnSpPr>
          <p:nvPr/>
        </p:nvCxnSpPr>
        <p:spPr>
          <a:xfrm rot="10800000" flipV="1">
            <a:off x="10487695" y="3606962"/>
            <a:ext cx="663157" cy="1970944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40">
            <a:extLst>
              <a:ext uri="{FF2B5EF4-FFF2-40B4-BE49-F238E27FC236}">
                <a16:creationId xmlns:a16="http://schemas.microsoft.com/office/drawing/2014/main" id="{4F956E72-A338-4B12-9EB0-F3089818C45A}"/>
              </a:ext>
            </a:extLst>
          </p:cNvPr>
          <p:cNvSpPr/>
          <p:nvPr/>
        </p:nvSpPr>
        <p:spPr bwMode="auto">
          <a:xfrm>
            <a:off x="3224744" y="2276892"/>
            <a:ext cx="726295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CC7D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1300" dirty="0">
                <a:solidFill>
                  <a:srgbClr val="000000"/>
                </a:solidFill>
              </a:rPr>
              <a:t>利用</a:t>
            </a:r>
            <a:r>
              <a:rPr lang="zh-CN" altLang="en-US" sz="1300" b="1" dirty="0">
                <a:solidFill>
                  <a:srgbClr val="000000"/>
                </a:solidFill>
              </a:rPr>
              <a:t>游戏直播来导入流量</a:t>
            </a:r>
            <a:r>
              <a:rPr lang="zh-CN" altLang="en-US" sz="1300" dirty="0">
                <a:solidFill>
                  <a:srgbClr val="000000"/>
                </a:solidFill>
              </a:rPr>
              <a:t>，同时利用</a:t>
            </a:r>
            <a:r>
              <a:rPr lang="zh-CN" altLang="en-US" sz="1300" b="1" dirty="0">
                <a:solidFill>
                  <a:srgbClr val="000000"/>
                </a:solidFill>
              </a:rPr>
              <a:t>秀场类直播增加收入</a:t>
            </a:r>
            <a:r>
              <a:rPr lang="zh-CN" altLang="en-US" sz="1300" dirty="0">
                <a:solidFill>
                  <a:srgbClr val="000000"/>
                </a:solidFill>
              </a:rPr>
              <a:t>；</a:t>
            </a:r>
            <a:r>
              <a:rPr lang="en-US" altLang="zh-CN" sz="1300" dirty="0">
                <a:solidFill>
                  <a:srgbClr val="000000"/>
                </a:solidFill>
              </a:rPr>
              <a:t>B </a:t>
            </a:r>
            <a:r>
              <a:rPr lang="zh-CN" altLang="en-US" sz="1300" dirty="0">
                <a:solidFill>
                  <a:srgbClr val="000000"/>
                </a:solidFill>
              </a:rPr>
              <a:t>站在直播品类上具有“虚拟主播”和“语音主播”的特殊竞争优势，可基于自己的高人气</a:t>
            </a:r>
            <a:r>
              <a:rPr lang="zh-CN" altLang="en-US" sz="1300" b="1" dirty="0">
                <a:solidFill>
                  <a:srgbClr val="000000"/>
                </a:solidFill>
              </a:rPr>
              <a:t>虚拟</a:t>
            </a:r>
            <a:r>
              <a:rPr lang="en-US" altLang="zh-CN" sz="1300" b="1" dirty="0">
                <a:solidFill>
                  <a:srgbClr val="000000"/>
                </a:solidFill>
              </a:rPr>
              <a:t>IP</a:t>
            </a:r>
            <a:r>
              <a:rPr lang="zh-CN" altLang="en-US" sz="1300" dirty="0">
                <a:solidFill>
                  <a:srgbClr val="000000"/>
                </a:solidFill>
              </a:rPr>
              <a:t>（如洛天依等）进行价值挖掘</a:t>
            </a: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39DCD0F1-4A46-4089-944D-8125959302E6}"/>
              </a:ext>
            </a:extLst>
          </p:cNvPr>
          <p:cNvSpPr/>
          <p:nvPr/>
        </p:nvSpPr>
        <p:spPr bwMode="auto">
          <a:xfrm>
            <a:off x="3216002" y="3246962"/>
            <a:ext cx="726295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CC7D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1300" dirty="0">
                <a:solidFill>
                  <a:srgbClr val="000000"/>
                </a:solidFill>
              </a:rPr>
              <a:t>与爱奇艺等类似，平台以一定成本获得内容的分发权后，</a:t>
            </a:r>
            <a:r>
              <a:rPr lang="zh-CN" altLang="en-US" sz="1300" b="1" dirty="0">
                <a:solidFill>
                  <a:srgbClr val="000000"/>
                </a:solidFill>
              </a:rPr>
              <a:t>向用户收取会员费</a:t>
            </a:r>
            <a:r>
              <a:rPr lang="zh-CN" altLang="en-US" sz="1300" dirty="0">
                <a:solidFill>
                  <a:srgbClr val="000000"/>
                </a:solidFill>
              </a:rPr>
              <a:t>，会员</a:t>
            </a:r>
            <a:r>
              <a:rPr lang="zh-CN" altLang="en-US" sz="1300" dirty="0"/>
              <a:t>可以比普通用户优先观看最新动画动漫，也可以免费观看一些付费剧集</a:t>
            </a:r>
            <a:endParaRPr lang="zh-CN" altLang="en-US" sz="1300" b="1" dirty="0">
              <a:solidFill>
                <a:srgbClr val="000000"/>
              </a:solidFill>
            </a:endParaRPr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6D9A311D-E408-4C1A-BB8C-63BE23A89B1E}"/>
              </a:ext>
            </a:extLst>
          </p:cNvPr>
          <p:cNvSpPr/>
          <p:nvPr/>
        </p:nvSpPr>
        <p:spPr bwMode="auto">
          <a:xfrm>
            <a:off x="3216002" y="4241758"/>
            <a:ext cx="726295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CC7D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1300" dirty="0">
                <a:solidFill>
                  <a:srgbClr val="000000"/>
                </a:solidFill>
              </a:rPr>
              <a:t>适当放置优质广告，可</a:t>
            </a:r>
            <a:r>
              <a:rPr lang="zh-CN" altLang="en-US" sz="1300" b="1" dirty="0">
                <a:solidFill>
                  <a:srgbClr val="000000"/>
                </a:solidFill>
              </a:rPr>
              <a:t>借鉴</a:t>
            </a:r>
            <a:r>
              <a:rPr lang="en-US" altLang="zh-CN" sz="1300" b="1" dirty="0" err="1">
                <a:solidFill>
                  <a:srgbClr val="000000"/>
                </a:solidFill>
              </a:rPr>
              <a:t>youtube</a:t>
            </a:r>
            <a:r>
              <a:rPr lang="zh-CN" altLang="en-US" sz="1300" b="1" dirty="0">
                <a:solidFill>
                  <a:srgbClr val="000000"/>
                </a:solidFill>
              </a:rPr>
              <a:t>对广告的处理</a:t>
            </a:r>
            <a:r>
              <a:rPr lang="zh-CN" altLang="en-US" sz="1300" dirty="0">
                <a:solidFill>
                  <a:srgbClr val="000000"/>
                </a:solidFill>
              </a:rPr>
              <a:t>（</a:t>
            </a:r>
            <a:r>
              <a:rPr lang="en-US" altLang="zh-CN" sz="1300" dirty="0">
                <a:solidFill>
                  <a:srgbClr val="000000"/>
                </a:solidFill>
              </a:rPr>
              <a:t>5</a:t>
            </a:r>
            <a:r>
              <a:rPr lang="zh-CN" altLang="en-US" sz="1300" dirty="0">
                <a:solidFill>
                  <a:srgbClr val="000000"/>
                </a:solidFill>
              </a:rPr>
              <a:t>秒后可自由选择是否继续看广告）；通过</a:t>
            </a:r>
            <a:r>
              <a:rPr lang="zh-CN" altLang="en-US" sz="1300" b="1" dirty="0">
                <a:solidFill>
                  <a:srgbClr val="000000"/>
                </a:solidFill>
              </a:rPr>
              <a:t>算法技术实现有效广告分发</a:t>
            </a:r>
            <a:r>
              <a:rPr lang="zh-CN" altLang="en-US" sz="1300" dirty="0">
                <a:solidFill>
                  <a:srgbClr val="000000"/>
                </a:solidFill>
              </a:rPr>
              <a:t>提高销售效率，增加对广告主的吸引力有利于提升广告单价</a:t>
            </a:r>
            <a:endParaRPr lang="zh-CN" altLang="en-US" sz="1300" b="1" dirty="0">
              <a:solidFill>
                <a:srgbClr val="000000"/>
              </a:solidFill>
            </a:endParaRPr>
          </a:p>
        </p:txBody>
      </p:sp>
      <p:sp>
        <p:nvSpPr>
          <p:cNvPr id="61" name="Rectangle 40">
            <a:extLst>
              <a:ext uri="{FF2B5EF4-FFF2-40B4-BE49-F238E27FC236}">
                <a16:creationId xmlns:a16="http://schemas.microsoft.com/office/drawing/2014/main" id="{EA6861D3-0925-42AC-9DF8-B5FE94DA43CD}"/>
              </a:ext>
            </a:extLst>
          </p:cNvPr>
          <p:cNvSpPr/>
          <p:nvPr/>
        </p:nvSpPr>
        <p:spPr bwMode="auto">
          <a:xfrm>
            <a:off x="3224744" y="5217906"/>
            <a:ext cx="726295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CC7D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108000" rIns="144000" bIns="45720" numCol="1" rtlCol="0" anchor="ctr" anchorCtr="0" compatLnSpc="1">
            <a:no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1300" dirty="0"/>
              <a:t>增加</a:t>
            </a:r>
            <a:r>
              <a:rPr lang="en-US" altLang="zh-CN" sz="1300" dirty="0"/>
              <a:t>ACG </a:t>
            </a:r>
            <a:r>
              <a:rPr lang="zh-CN" altLang="en-US" sz="1300" b="1" dirty="0"/>
              <a:t>相关周边产品的宣传与销售</a:t>
            </a:r>
            <a:r>
              <a:rPr lang="zh-CN" altLang="en-US" sz="1300" dirty="0"/>
              <a:t>，如漫展门票等；建立</a:t>
            </a:r>
            <a:r>
              <a:rPr lang="zh-CN" altLang="en-US" sz="1300" b="1" dirty="0"/>
              <a:t>从阿里巴巴采购产品并由</a:t>
            </a:r>
            <a:r>
              <a:rPr lang="en-US" altLang="zh-CN" sz="1300" b="1" dirty="0"/>
              <a:t>UP </a:t>
            </a:r>
            <a:r>
              <a:rPr lang="zh-CN" altLang="en-US" sz="1300" b="1" dirty="0"/>
              <a:t>主进行宣传</a:t>
            </a:r>
            <a:r>
              <a:rPr lang="zh-CN" altLang="en-US" sz="1300" dirty="0"/>
              <a:t>的合作模式</a:t>
            </a:r>
            <a:r>
              <a:rPr lang="zh-CN" altLang="en-US" sz="1300" dirty="0">
                <a:solidFill>
                  <a:srgbClr val="262626"/>
                </a:solidFill>
                <a:latin typeface="PingFang SC"/>
              </a:rPr>
              <a:t>（去年双十二，淘宝二次元市场增长达到</a:t>
            </a:r>
            <a:r>
              <a:rPr lang="en-US" altLang="zh-CN" sz="1300" dirty="0">
                <a:solidFill>
                  <a:srgbClr val="262626"/>
                </a:solidFill>
                <a:latin typeface="PingFang SC"/>
              </a:rPr>
              <a:t>90%</a:t>
            </a:r>
            <a:r>
              <a:rPr lang="zh-CN" altLang="en-US" sz="1300" dirty="0">
                <a:solidFill>
                  <a:srgbClr val="262626"/>
                </a:solidFill>
                <a:latin typeface="PingFang SC"/>
              </a:rPr>
              <a:t>，七家二次元店铺成交过百万）</a:t>
            </a:r>
            <a:endParaRPr lang="zh-CN" altLang="en-US" sz="1300" b="1" dirty="0">
              <a:solidFill>
                <a:srgbClr val="000000"/>
              </a:solidFill>
            </a:endParaRPr>
          </a:p>
        </p:txBody>
      </p:sp>
      <p:cxnSp>
        <p:nvCxnSpPr>
          <p:cNvPr id="36" name="肘形连接符 26">
            <a:extLst>
              <a:ext uri="{FF2B5EF4-FFF2-40B4-BE49-F238E27FC236}">
                <a16:creationId xmlns:a16="http://schemas.microsoft.com/office/drawing/2014/main" id="{E73330A5-9350-4CC5-8DB6-AC9CFD2EA9C0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 flipV="1">
            <a:off x="894711" y="1643000"/>
            <a:ext cx="768190" cy="1947932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3">
            <a:extLst>
              <a:ext uri="{FF2B5EF4-FFF2-40B4-BE49-F238E27FC236}">
                <a16:creationId xmlns:a16="http://schemas.microsoft.com/office/drawing/2014/main" id="{843DB2D6-8FCD-47B3-8FA8-623F8BA5F288}"/>
              </a:ext>
            </a:extLst>
          </p:cNvPr>
          <p:cNvCxnSpPr>
            <a:cxnSpLocks/>
            <a:stCxn id="41" idx="3"/>
            <a:endCxn id="89" idx="1"/>
          </p:cNvCxnSpPr>
          <p:nvPr/>
        </p:nvCxnSpPr>
        <p:spPr>
          <a:xfrm>
            <a:off x="894711" y="3590932"/>
            <a:ext cx="768190" cy="1948093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0ADB44C-6BF2-416F-93B9-9B48313DB3E9}"/>
              </a:ext>
            </a:extLst>
          </p:cNvPr>
          <p:cNvCxnSpPr>
            <a:cxnSpLocks/>
            <a:stCxn id="41" idx="3"/>
            <a:endCxn id="87" idx="1"/>
          </p:cNvCxnSpPr>
          <p:nvPr/>
        </p:nvCxnSpPr>
        <p:spPr>
          <a:xfrm>
            <a:off x="894711" y="3590932"/>
            <a:ext cx="768190" cy="974086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F7E83430-8990-4029-B419-5DB2E53B5E30}"/>
              </a:ext>
            </a:extLst>
          </p:cNvPr>
          <p:cNvCxnSpPr>
            <a:cxnSpLocks/>
            <a:stCxn id="41" idx="3"/>
            <a:endCxn id="83" idx="1"/>
          </p:cNvCxnSpPr>
          <p:nvPr/>
        </p:nvCxnSpPr>
        <p:spPr>
          <a:xfrm flipV="1">
            <a:off x="894711" y="2617006"/>
            <a:ext cx="768190" cy="973926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45D42D5-87BB-470A-BBF0-70E79E2BD07B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894711" y="3590932"/>
            <a:ext cx="768190" cy="80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B85EEFC-D286-400F-BA43-2E4B627C6EA1}"/>
              </a:ext>
            </a:extLst>
          </p:cNvPr>
          <p:cNvSpPr/>
          <p:nvPr/>
        </p:nvSpPr>
        <p:spPr bwMode="auto">
          <a:xfrm>
            <a:off x="352738" y="2095100"/>
            <a:ext cx="541973" cy="2991664"/>
          </a:xfrm>
          <a:prstGeom prst="rect">
            <a:avLst/>
          </a:prstGeom>
          <a:solidFill>
            <a:srgbClr val="FCC7D4"/>
          </a:solidFill>
          <a:ln w="9525" cap="flat" cmpd="sng" algn="ctr">
            <a:solidFill>
              <a:srgbClr val="FCC7D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lIns="72000" tIns="45720" rIns="72000" bIns="45720" numCol="1" rtlCol="0" anchor="ctr" anchorCtr="0" compatLnSpc="1">
            <a:noAutofit/>
          </a:bodyPr>
          <a:lstStyle/>
          <a:p>
            <a:pPr marL="167005" marR="0" lvl="0" indent="-16700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华文楷体"/>
                <a:cs typeface="+mn-cs"/>
              </a:rPr>
              <a:t>哔哩哔哩营业收入主要来源</a:t>
            </a:r>
          </a:p>
        </p:txBody>
      </p:sp>
      <p:cxnSp>
        <p:nvCxnSpPr>
          <p:cNvPr id="44" name="肘形连接符 26">
            <a:extLst>
              <a:ext uri="{FF2B5EF4-FFF2-40B4-BE49-F238E27FC236}">
                <a16:creationId xmlns:a16="http://schemas.microsoft.com/office/drawing/2014/main" id="{4AD848A5-FEAB-439A-8587-E2C71550B1C2}"/>
              </a:ext>
            </a:extLst>
          </p:cNvPr>
          <p:cNvCxnSpPr>
            <a:cxnSpLocks/>
            <a:stCxn id="57" idx="1"/>
            <a:endCxn id="27" idx="3"/>
          </p:cNvCxnSpPr>
          <p:nvPr/>
        </p:nvCxnSpPr>
        <p:spPr>
          <a:xfrm rot="10800000">
            <a:off x="10478953" y="1629554"/>
            <a:ext cx="671899" cy="1977408"/>
          </a:xfrm>
          <a:prstGeom prst="bentConnector3">
            <a:avLst>
              <a:gd name="adj1" fmla="val 50000"/>
            </a:avLst>
          </a:prstGeom>
          <a:ln w="31750">
            <a:solidFill>
              <a:srgbClr val="FCC7D4"/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632E4F4D-6413-4682-8F92-AA2FD79856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0851" y="3277687"/>
            <a:ext cx="695137" cy="6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6D81FD-96FC-4F34-BE3F-9172674ADC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AD874F-8BD9-459D-AC02-7E7A77F7CC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432">
              <a:defRPr/>
            </a:pPr>
            <a:fld id="{AFB184C7-9AC0-4DCB-9074-5AC3DD317001}" type="slidenum">
              <a:rPr lang="en-US" altLang="zh-CN" smtClean="0"/>
              <a:pPr defTabSz="913432">
                <a:defRPr/>
              </a:pPr>
              <a:t>8</a:t>
            </a:fld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C89D2-CA95-41CB-A97F-0262AD8AF3A3}"/>
              </a:ext>
            </a:extLst>
          </p:cNvPr>
          <p:cNvSpPr txBox="1"/>
          <p:nvPr/>
        </p:nvSpPr>
        <p:spPr>
          <a:xfrm>
            <a:off x="1270670" y="981522"/>
            <a:ext cx="9649072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/>
              <a:t>财报与招股说明书链接：</a:t>
            </a:r>
            <a:endParaRPr lang="en-US" altLang="zh-CN" sz="1600" b="1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2019Q1</a:t>
            </a:r>
            <a:r>
              <a:rPr lang="zh-CN" altLang="en-US" sz="1400" dirty="0"/>
              <a:t>财报报告 </a:t>
            </a:r>
            <a:endParaRPr lang="en-US" altLang="zh-CN" sz="1400" dirty="0"/>
          </a:p>
          <a:p>
            <a:r>
              <a:rPr lang="en-US" altLang="zh-CN" sz="1400" dirty="0">
                <a:hlinkClick r:id="rId2"/>
              </a:rPr>
              <a:t>https://www.sec.gov/Archives/edgar/data/1723690/000110465919029106/a19-9961_1ex99d1.htm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2018Q4</a:t>
            </a:r>
            <a:r>
              <a:rPr lang="zh-CN" altLang="en-US" sz="1400" dirty="0"/>
              <a:t>与</a:t>
            </a:r>
            <a:r>
              <a:rPr lang="en-US" altLang="zh-CN" sz="1400" dirty="0"/>
              <a:t>2018</a:t>
            </a:r>
            <a:r>
              <a:rPr lang="zh-CN" altLang="en-US" sz="1400" dirty="0"/>
              <a:t>年财务报告</a:t>
            </a:r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https://www.sec.gov/Archives/edgar/data/1723690/000110465919011287/a19-5547_1ex99d1.htm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2018Q1</a:t>
            </a:r>
            <a:r>
              <a:rPr lang="zh-CN" altLang="en-US" sz="1400" dirty="0"/>
              <a:t>财报报告 </a:t>
            </a:r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https://www.sec.gov/Archives/edgar/data/1723690/000110465918035725/a18-14299_1ex99d1.htm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招股说明书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https://www.sec.gov/Archives/edgar/data/1723690/000104746918001244/a2234546zf1.htm#dm18201_selected_consolidated_financial_data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281879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988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3.47496148900000001447E+00&quot;&gt;&lt;m_msothmcolidx val=&quot;0&quot;/&gt;&lt;m_rgb r=&quot;B4&quot; g=&quot;C0&quot; b=&quot;B8&quot;/&gt;&lt;m_nBrightness tagver0=&quot;26206&quot; tagname0=&quot;m_nBrightnessUNRECOGNIZED&quot; val=&quot;0&quot;/&gt;&lt;/elem&gt;&lt;elem m_fUsage=&quot;3.42422958332700888562E+00&quot;&gt;&lt;m_msothmcolidx val=&quot;0&quot;/&gt;&lt;m_rgb r=&quot;FC&quot; g=&quot;A7&quot; b=&quot;67&quot;/&gt;&lt;m_nBrightness tagver0=&quot;26206&quot; tagname0=&quot;m_nBrightnessUNRECOGNIZED&quot; val=&quot;0&quot;/&gt;&lt;/elem&gt;&lt;elem m_fUsage=&quot;1.74995721000000004075E+00&quot;&gt;&lt;m_msothmcolidx val=&quot;0&quot;/&gt;&lt;m_rgb r=&quot;F8&quot; g=&quot;DA&quot; b=&quot;B8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yOU7LSRGCuT2PtCDQz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obHtaHQWCMalLz_Da08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36e7158-472e-48f7-9c53-f818475c3b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36e7158-472e-48f7-9c53-f818475c3b8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36e7158-472e-48f7-9c53-f818475c3b8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36e7158-472e-48f7-9c53-f818475c3b8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36e7158-472e-48f7-9c53-f818475c3b8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36e7158-472e-48f7-9c53-f818475c3b8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yOU7LSRGCuT2PtCDQz8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yOU7LSRGCuT2PtCDQz8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yOU7LSRGCuT2PtCDQz8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yOU7LSRGCuT2PtCDQz8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ILIBILI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华文楷体/Georgia">
      <a:majorFont>
        <a:latin typeface="Georgia"/>
        <a:ea typeface="华文楷体"/>
        <a:cs typeface=""/>
      </a:majorFont>
      <a:minorFont>
        <a:latin typeface="Georg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1"/>
          </a:solidFill>
        </a:ln>
        <a:effectLst/>
      </a:spPr>
      <a:bodyPr rtlCol="0" anchor="ctr"/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Words>1720</Words>
  <Application>Microsoft Office PowerPoint</Application>
  <PresentationFormat>自定义</PresentationFormat>
  <Paragraphs>179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PingFang SC</vt:lpstr>
      <vt:lpstr>华文楷体</vt:lpstr>
      <vt:lpstr>Arial</vt:lpstr>
      <vt:lpstr>Calibri</vt:lpstr>
      <vt:lpstr>Georgia</vt:lpstr>
      <vt:lpstr>Times New Roman</vt:lpstr>
      <vt:lpstr>BILIBILI</vt:lpstr>
      <vt:lpstr>think-cell Slide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chen jiahuan</cp:lastModifiedBy>
  <cp:revision>553</cp:revision>
  <dcterms:created xsi:type="dcterms:W3CDTF">2018-08-14T11:50:34Z</dcterms:created>
  <dcterms:modified xsi:type="dcterms:W3CDTF">2019-07-25T11:48:55Z</dcterms:modified>
  <cp:contentStatus/>
</cp:coreProperties>
</file>