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5" r:id="rId5"/>
    <p:sldId id="261" r:id="rId6"/>
    <p:sldId id="262" r:id="rId7"/>
    <p:sldId id="276" r:id="rId8"/>
    <p:sldId id="269" r:id="rId9"/>
    <p:sldId id="271" r:id="rId10"/>
    <p:sldId id="277" r:id="rId11"/>
    <p:sldId id="260" r:id="rId12"/>
    <p:sldId id="266" r:id="rId13"/>
    <p:sldId id="264" r:id="rId14"/>
    <p:sldId id="265" r:id="rId15"/>
    <p:sldId id="274" r:id="rId16"/>
    <p:sldId id="273" r:id="rId17"/>
    <p:sldId id="263" r:id="rId18"/>
    <p:sldId id="268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3"/>
    <p:restoredTop sz="82614"/>
  </p:normalViewPr>
  <p:slideViewPr>
    <p:cSldViewPr snapToGrid="0">
      <p:cViewPr>
        <p:scale>
          <a:sx n="120" d="100"/>
          <a:sy n="120" d="100"/>
        </p:scale>
        <p:origin x="2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F02DC-46A3-414B-8870-FA1BD65CA973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9C3F-ED8E-DE49-AA5B-1EC6777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9C3F-ED8E-DE49-AA5B-1EC677715B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9C3F-ED8E-DE49-AA5B-1EC677715B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9C3F-ED8E-DE49-AA5B-1EC677715B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9C3F-ED8E-DE49-AA5B-1EC677715B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9C3F-ED8E-DE49-AA5B-1EC677715B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9C3F-ED8E-DE49-AA5B-1EC677715B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0ED2-2B86-61DA-65E4-FDBB0633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07EB5-D374-640D-CCBB-BEE27F16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30AC-0D1C-FA52-A6E5-80E0550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797589BF-CFC9-CF48-940E-291E3268039B}" type="datetime1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9147-1DEA-5D13-6C52-B7D20751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B568-C88F-77E2-F079-9D1CE38D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AE7557-B919-AD4E-8615-AEC997A6D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8FEB-F355-8597-A172-1D76C9B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6632-02C7-73B0-798A-198DEA1C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641B-415A-E54C-5B23-830A85CE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82F4-8877-E44A-BD0C-7DF100FA0613}" type="datetime1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FBCD-A922-CE68-246F-D4B7826B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804F-3E9E-EB43-A389-984A83F2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55E3A-2964-E8E5-FF6F-605F2ED65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A87EE-9D31-2727-386C-E5C0E1A0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C42F-D23D-7CCC-981C-136F61C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E0A5-388F-A346-B18C-294B3E6C9897}" type="datetime1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A360-AC7F-6756-EE96-1583A2F6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3812-A8D4-0053-9EAD-75264349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8BEF-1865-A588-06BA-68D0337E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C58A-F514-80A0-C3B4-0CBF3766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AFAD-625F-2ECA-6843-FD0EB257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A990-0663-9B40-B1E1-1C175F9EC374}" type="datetime1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80E2-B8E4-6156-B5E9-0F70BC00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D371-3959-1713-FAE7-D24458AC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AFD5-904A-F5E3-46F2-E360F327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D572-7B50-D296-D1E1-022FE790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E73E-41FE-882F-B6E8-0D24510D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517-661A-8B49-A35F-BCD53D7EDA6D}" type="datetime1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9F37-EFF8-BE0A-AFF9-D88CC8FB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4B89-AC27-3F2E-B01C-15A6E57A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2954-E103-6431-DE12-DB1CFC37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D3D5-80B3-1890-6714-7CDE2EB5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C68C-F36F-C301-0929-4E38ECB1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E585-5E3F-2941-9D15-9704EA81B35D}" type="datetime1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0D3E-3BAE-99D7-1F97-0E370B1F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27063-3BE4-5F5A-4904-25F8AA78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4222FC7-3C05-A60E-3574-F01C7104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27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D5E4-4115-1D09-F494-9DAC7098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B974-2874-280F-AF19-90E7691C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CF0E-43D8-C806-062F-820AA540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76EAB-0866-223F-BCD6-D3E1B332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7BABE-9F2B-DC19-C1DD-0114C2BAA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1364E-14F3-5EF7-7334-640FFC23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09A2-A5F9-5A40-AF91-3B1E9F2D3DAE}" type="datetime1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FE23-BEA9-5728-BD76-F57BB837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76FDA-2162-14FD-67AD-53A8F58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560B-57E6-FFDF-01C3-82A89DDA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03564-0AC6-29F0-8C4A-06C30ABC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FE90-706C-AE45-B82D-117EED82B2D8}" type="datetime1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75F54-5425-529B-5B9D-4F1D1E7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42EFA-82A0-28C8-77D5-B1D953D4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39A84-139F-A92F-C38A-9732011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C252-66F6-5047-AE2B-6D5920FF8D0E}" type="datetime1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5E604-6C39-7A0D-115C-AE1E7581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B4FF-2132-6002-05BA-68A00B20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0DE3-D083-5B60-D20C-7445EB8E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DC10-6627-9B9A-D33B-D64DAB7B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A145-55AF-0E03-8EE4-70E725C9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5D825-112B-6354-A013-C9C8456D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238-A7CF-5F48-959E-A229667FF85A}" type="datetime1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E117-3BB5-ACFA-7D27-2224953E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3FD11-A5DC-3B9A-C2A5-28C23E3F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ADF5-F5D8-57CB-7C8E-C0A4CE9C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75799-F455-849F-F88F-C9CAF4BD4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AC78-4E77-BFC9-93AF-D46FAEB0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1C6F-2ADD-8769-0846-2465F0D5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DCB6-4A51-0A40-98D4-795A9C85DB93}" type="datetime1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498B-6DFD-3EE1-C71F-7A16EAE8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D063E-E6DD-E20A-EB95-4823ADF8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D246E-0F0E-FC8D-FD62-F758ACB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71F9-7A50-F4CB-4D25-18309E37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A200-A53B-8690-19C7-2600D7DA3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AD660EF-3837-0B4C-9CB3-997F0B387B8E}" type="datetime1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9A2D-DBE8-1161-3439-3BF4584A1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0CC6-CE50-FF3B-AE8D-1E62C497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AE7557-B919-AD4E-8615-AEC997A6D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Sans Serif" panose="020B0604020202020204" pitchFamily="34" charset="0"/>
          <a:ea typeface="+mj-ea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18" Type="http://schemas.openxmlformats.org/officeDocument/2006/relationships/image" Target="../media/image35.emf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17" Type="http://schemas.openxmlformats.org/officeDocument/2006/relationships/image" Target="../media/image34.emf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svg"/><Relationship Id="rId5" Type="http://schemas.openxmlformats.org/officeDocument/2006/relationships/image" Target="../media/image16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32.png"/><Relationship Id="rId7" Type="http://schemas.openxmlformats.org/officeDocument/2006/relationships/image" Target="../media/image50.svg"/><Relationship Id="rId12" Type="http://schemas.openxmlformats.org/officeDocument/2006/relationships/image" Target="../media/image5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svg"/><Relationship Id="rId9" Type="http://schemas.openxmlformats.org/officeDocument/2006/relationships/image" Target="../media/image54.png"/><Relationship Id="rId1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4.png"/><Relationship Id="rId21" Type="http://schemas.openxmlformats.org/officeDocument/2006/relationships/image" Target="../media/image27.svg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30.png"/><Relationship Id="rId5" Type="http://schemas.openxmlformats.org/officeDocument/2006/relationships/image" Target="../media/image1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7.svg"/><Relationship Id="rId19" Type="http://schemas.openxmlformats.org/officeDocument/2006/relationships/image" Target="../media/image25.svg"/><Relationship Id="rId4" Type="http://schemas.openxmlformats.org/officeDocument/2006/relationships/image" Target="../media/image15.svg"/><Relationship Id="rId9" Type="http://schemas.openxmlformats.org/officeDocument/2006/relationships/image" Target="../media/image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png"/><Relationship Id="rId18" Type="http://schemas.openxmlformats.org/officeDocument/2006/relationships/image" Target="../media/image34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sv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19" Type="http://schemas.openxmlformats.org/officeDocument/2006/relationships/image" Target="../media/image35.emf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2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svg"/><Relationship Id="rId20" Type="http://schemas.openxmlformats.org/officeDocument/2006/relationships/image" Target="../media/image39.png"/><Relationship Id="rId1" Type="http://schemas.openxmlformats.org/officeDocument/2006/relationships/tags" Target="../tags/tag3.xml"/><Relationship Id="rId6" Type="http://schemas.openxmlformats.org/officeDocument/2006/relationships/image" Target="../media/image37.png"/><Relationship Id="rId11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6.svg"/><Relationship Id="rId19" Type="http://schemas.openxmlformats.org/officeDocument/2006/relationships/image" Target="../media/image38.png"/><Relationship Id="rId9" Type="http://schemas.openxmlformats.org/officeDocument/2006/relationships/image" Target="../media/image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sv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3.svg"/><Relationship Id="rId7" Type="http://schemas.openxmlformats.org/officeDocument/2006/relationships/image" Target="../media/image16.svg"/><Relationship Id="rId12" Type="http://schemas.openxmlformats.org/officeDocument/2006/relationships/image" Target="../media/image20.png"/><Relationship Id="rId17" Type="http://schemas.openxmlformats.org/officeDocument/2006/relationships/image" Target="../media/image37.svg"/><Relationship Id="rId25" Type="http://schemas.openxmlformats.org/officeDocument/2006/relationships/image" Target="../media/image4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24" Type="http://schemas.openxmlformats.org/officeDocument/2006/relationships/image" Target="../media/image46.png"/><Relationship Id="rId5" Type="http://schemas.openxmlformats.org/officeDocument/2006/relationships/image" Target="../media/image2.svg"/><Relationship Id="rId15" Type="http://schemas.openxmlformats.org/officeDocument/2006/relationships/image" Target="../media/image23.svg"/><Relationship Id="rId23" Type="http://schemas.openxmlformats.org/officeDocument/2006/relationships/image" Target="../media/image45.svg"/><Relationship Id="rId10" Type="http://schemas.openxmlformats.org/officeDocument/2006/relationships/image" Target="../media/image7.png"/><Relationship Id="rId19" Type="http://schemas.openxmlformats.org/officeDocument/2006/relationships/image" Target="../media/image41.svg"/><Relationship Id="rId4" Type="http://schemas.openxmlformats.org/officeDocument/2006/relationships/image" Target="../media/image1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Relationship Id="rId22" Type="http://schemas.openxmlformats.org/officeDocument/2006/relationships/image" Target="../media/image44.png"/><Relationship Id="rId27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18" Type="http://schemas.openxmlformats.org/officeDocument/2006/relationships/image" Target="../media/image35.emf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17" Type="http://schemas.openxmlformats.org/officeDocument/2006/relationships/image" Target="../media/image34.emf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svg"/><Relationship Id="rId5" Type="http://schemas.openxmlformats.org/officeDocument/2006/relationships/image" Target="../media/image16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322EB-11E2-5078-CF3A-B195F198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cs typeface="Microsoft Sans Serif" panose="020B0604020202020204" pitchFamily="34" charset="0"/>
              </a:rPr>
              <a:t>Fair Grading Algorithms for Randomized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BB61F-DBD9-A44B-906D-FAD3FB49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 lnSpcReduction="10000"/>
          </a:bodyPr>
          <a:lstStyle/>
          <a:p>
            <a:r>
              <a:rPr lang="en-US" i="1" dirty="0">
                <a:cs typeface="Microsoft Sans Serif" panose="020B0604020202020204" pitchFamily="34" charset="0"/>
              </a:rPr>
              <a:t>Jiale Chen</a:t>
            </a:r>
            <a:r>
              <a:rPr lang="en-US" dirty="0">
                <a:cs typeface="Microsoft Sans Serif" panose="020B0604020202020204" pitchFamily="34" charset="0"/>
              </a:rPr>
              <a:t>, Jason Hartline and </a:t>
            </a:r>
            <a:r>
              <a:rPr lang="en-US" dirty="0" err="1">
                <a:cs typeface="Microsoft Sans Serif" panose="020B0604020202020204" pitchFamily="34" charset="0"/>
              </a:rPr>
              <a:t>Onno</a:t>
            </a:r>
            <a:r>
              <a:rPr lang="en-US" dirty="0">
                <a:cs typeface="Microsoft Sans Serif" panose="020B0604020202020204" pitchFamily="34" charset="0"/>
              </a:rPr>
              <a:t> </a:t>
            </a:r>
            <a:r>
              <a:rPr lang="en-US" dirty="0" err="1">
                <a:cs typeface="Microsoft Sans Serif" panose="020B0604020202020204" pitchFamily="34" charset="0"/>
              </a:rPr>
              <a:t>Zoeter</a:t>
            </a:r>
            <a:endParaRPr lang="en-US" dirty="0">
              <a:cs typeface="Microsoft Sans Serif" panose="020B0604020202020204" pitchFamily="34" charset="0"/>
            </a:endParaRPr>
          </a:p>
          <a:p>
            <a:r>
              <a:rPr lang="en-US" dirty="0"/>
              <a:t>FORC 2023</a:t>
            </a:r>
            <a:endParaRPr lang="en-US" dirty="0">
              <a:cs typeface="Microsoft Sans Serif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A2271-AA2B-D141-38D6-2358882C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4364-8771-C828-E99C-37689BC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96DA-44ED-B65D-4E1F-04F673CF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 setting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randomized exam?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to measure the fairness of an algorithm?</a:t>
            </a:r>
          </a:p>
          <a:p>
            <a:pPr lvl="1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Simulation result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Visualization of simple averaging’s unfairness</a:t>
            </a:r>
          </a:p>
          <a:p>
            <a:pPr lvl="1"/>
            <a:endParaRPr lang="en-US" dirty="0"/>
          </a:p>
          <a:p>
            <a:r>
              <a:rPr lang="en-US" dirty="0"/>
              <a:t>Our algorithm and theoretical result</a:t>
            </a:r>
          </a:p>
          <a:p>
            <a:pPr lvl="1"/>
            <a:r>
              <a:rPr lang="en-US" dirty="0"/>
              <a:t>How many questions do we need to ask?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5E4ABE-F800-EABD-D0F1-DBBA82A03C60}"/>
              </a:ext>
            </a:extLst>
          </p:cNvPr>
          <p:cNvGrpSpPr/>
          <p:nvPr/>
        </p:nvGrpSpPr>
        <p:grpSpPr>
          <a:xfrm>
            <a:off x="6315584" y="453533"/>
            <a:ext cx="2109550" cy="1524000"/>
            <a:chOff x="6096000" y="2133600"/>
            <a:chExt cx="2109550" cy="1524000"/>
          </a:xfrm>
        </p:grpSpPr>
        <p:pic>
          <p:nvPicPr>
            <p:cNvPr id="5" name="Content Placeholder 4" descr="User with solid fill">
              <a:extLst>
                <a:ext uri="{FF2B5EF4-FFF2-40B4-BE49-F238E27FC236}">
                  <a16:creationId xmlns:a16="http://schemas.microsoft.com/office/drawing/2014/main" id="{29C76444-110F-55AE-089F-B1E68D0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6" name="Content Placeholder 4" descr="User with solid fill">
              <a:extLst>
                <a:ext uri="{FF2B5EF4-FFF2-40B4-BE49-F238E27FC236}">
                  <a16:creationId xmlns:a16="http://schemas.microsoft.com/office/drawing/2014/main" id="{D31C0AAA-B879-AFEB-E05A-AA065A6C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7" name="Content Placeholder 4" descr="User with solid fill">
              <a:extLst>
                <a:ext uri="{FF2B5EF4-FFF2-40B4-BE49-F238E27FC236}">
                  <a16:creationId xmlns:a16="http://schemas.microsoft.com/office/drawing/2014/main" id="{D1531D30-CBF3-3D71-C7F1-66D461B2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8" name="Content Placeholder 4" descr="User with solid fill">
              <a:extLst>
                <a:ext uri="{FF2B5EF4-FFF2-40B4-BE49-F238E27FC236}">
                  <a16:creationId xmlns:a16="http://schemas.microsoft.com/office/drawing/2014/main" id="{1AE28E42-23B1-ED92-5AED-549D7968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9" name="Content Placeholder 4" descr="User with solid fill">
              <a:extLst>
                <a:ext uri="{FF2B5EF4-FFF2-40B4-BE49-F238E27FC236}">
                  <a16:creationId xmlns:a16="http://schemas.microsoft.com/office/drawing/2014/main" id="{13593698-BF46-6FB3-0689-25AE6D8A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10" name="Graphic 9" descr="Puzzle pieces with solid fill">
              <a:extLst>
                <a:ext uri="{FF2B5EF4-FFF2-40B4-BE49-F238E27FC236}">
                  <a16:creationId xmlns:a16="http://schemas.microsoft.com/office/drawing/2014/main" id="{0950B2BA-AD80-15CA-20BC-C19C0D19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11" name="Graphic 10" descr="Maze with solid fill">
              <a:extLst>
                <a:ext uri="{FF2B5EF4-FFF2-40B4-BE49-F238E27FC236}">
                  <a16:creationId xmlns:a16="http://schemas.microsoft.com/office/drawing/2014/main" id="{9E24C272-E5CF-B06F-64A5-0E7080BA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12" name="Graphic 11" descr="Playbook with solid fill">
              <a:extLst>
                <a:ext uri="{FF2B5EF4-FFF2-40B4-BE49-F238E27FC236}">
                  <a16:creationId xmlns:a16="http://schemas.microsoft.com/office/drawing/2014/main" id="{C7B47EFA-AD3D-0E9E-F97C-2FA43833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13" name="Graphic 12" descr="Tic Tac Toe with solid fill">
              <a:extLst>
                <a:ext uri="{FF2B5EF4-FFF2-40B4-BE49-F238E27FC236}">
                  <a16:creationId xmlns:a16="http://schemas.microsoft.com/office/drawing/2014/main" id="{0D93FC11-3568-7BB6-B54D-2BCE69F39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14" name="Graphic 13" descr="Playing card with solid fill">
              <a:extLst>
                <a:ext uri="{FF2B5EF4-FFF2-40B4-BE49-F238E27FC236}">
                  <a16:creationId xmlns:a16="http://schemas.microsoft.com/office/drawing/2014/main" id="{34ABECA8-61F6-6AE4-B759-1C342517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37B1A7-0467-D37E-3F52-F0CB665B36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91CB90-FDC8-7279-96BE-DA112E11CA4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CBC18A-0970-8B21-6DA4-623A29778E4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44EA1E-BF99-957F-D319-8E0D0397753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801995-C9CF-D88A-FF67-877881F5C80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CF9B4D-F63E-8B56-EF4B-FEBBDFA4A1C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63AA6E-CB53-4560-D49C-61DEF509D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3BC100-3787-EEBD-156E-54606EA4DDB8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A31682-1929-C54D-D424-D2ABD6401CEB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AF9E13-8DE6-811E-A07F-BC41CFC22227}"/>
                </a:ext>
              </a:extLst>
            </p:cNvPr>
            <p:cNvCxnSpPr>
              <a:stCxn id="11" idx="1"/>
              <a:endCxn id="5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3D1AF0-28F7-818A-CB33-CF98CE8EC084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19C24-B3EE-D0C2-798E-73DDD621D09C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D289C8-0113-DDCE-EF17-C5251FA31103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AF6D30-7839-76C3-D37C-2A500FA0628E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74E707-B9FE-5A36-0E68-9626607A5DA5}"/>
                </a:ext>
              </a:extLst>
            </p:cNvPr>
            <p:cNvCxnSpPr>
              <a:stCxn id="10" idx="1"/>
              <a:endCxn id="6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AA16-6B7E-1C96-5E42-24E02F2E6EE9}"/>
                  </a:ext>
                </a:extLst>
              </p:cNvPr>
              <p:cNvSpPr txBox="1"/>
              <p:nvPr/>
            </p:nvSpPr>
            <p:spPr>
              <a:xfrm>
                <a:off x="7156247" y="2431758"/>
                <a:ext cx="209839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AA16-6B7E-1C96-5E42-24E02F2E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47" y="2431758"/>
                <a:ext cx="209839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17643703-2381-2F09-2352-D0E3DDA6CE1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887" t="7735" r="6421" b="5441"/>
          <a:stretch/>
        </p:blipFill>
        <p:spPr>
          <a:xfrm>
            <a:off x="9715158" y="3255315"/>
            <a:ext cx="2098399" cy="15406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2573B1-E6D2-CAD5-8F65-4D0E3B013CA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376" t="7735" r="5931" b="5441"/>
          <a:stretch/>
        </p:blipFill>
        <p:spPr>
          <a:xfrm>
            <a:off x="7616759" y="3255315"/>
            <a:ext cx="2098399" cy="15406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829EF82-8BD2-D212-EEF7-EE03BF37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083A-8A69-4D7A-A3B0-15135BDB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[Bradley and Terry 1952, Rasch 19</a:t>
            </a:r>
            <a:r>
              <a:rPr lang="en-US" altLang="zh-CN" sz="2800" dirty="0"/>
              <a:t>93</a:t>
            </a:r>
            <a:r>
              <a:rPr lang="en-US" sz="28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0097F-B6B6-A7F1-9663-4EC8C75AB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One-dimensional model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an unknown parameter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Result of answering process</a:t>
                </a:r>
                <a:r>
                  <a:rPr lang="en-US" dirty="0"/>
                  <a:t>: a Bernoulli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B050"/>
                    </a:solidFill>
                  </a:rPr>
                  <a:t>Probability distribution</a:t>
                </a:r>
                <a:r>
                  <a:rPr lang="en-US" sz="2000" dirty="0"/>
                  <a:t>:</a:t>
                </a:r>
                <a:r>
                  <a:rPr lang="en-US" dirty="0"/>
                  <a:t> </a:t>
                </a:r>
                <a:r>
                  <a:rPr lang="en-US" dirty="0" err="1"/>
                  <a:t>softmax</a:t>
                </a:r>
                <a:r>
                  <a:rPr lang="en-US" dirty="0"/>
                  <a:t> of student ability and question difficulty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0097F-B6B6-A7F1-9663-4EC8C75AB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88CDB4-F136-E91B-CD31-131DBC62EE50}"/>
              </a:ext>
            </a:extLst>
          </p:cNvPr>
          <p:cNvSpPr txBox="1"/>
          <p:nvPr/>
        </p:nvSpPr>
        <p:spPr>
          <a:xfrm>
            <a:off x="838200" y="5388570"/>
            <a:ext cx="1043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IRT models and related methods </a:t>
            </a:r>
            <a:r>
              <a:rPr lang="en-US" dirty="0"/>
              <a:t>are used in </a:t>
            </a:r>
            <a:r>
              <a:rPr lang="en-US" dirty="0">
                <a:solidFill>
                  <a:srgbClr val="00B050"/>
                </a:solidFill>
              </a:rPr>
              <a:t>standardized tests</a:t>
            </a:r>
            <a:r>
              <a:rPr lang="en-US" dirty="0"/>
              <a:t> including SAT and GRE to generate score scales for </a:t>
            </a:r>
            <a:r>
              <a:rPr lang="en-US" dirty="0">
                <a:solidFill>
                  <a:srgbClr val="00B050"/>
                </a:solidFill>
              </a:rPr>
              <a:t>alternative forms </a:t>
            </a:r>
            <a:r>
              <a:rPr lang="en-US" dirty="0"/>
              <a:t>[An and Yung, 2014]. They are at an </a:t>
            </a:r>
            <a:r>
              <a:rPr lang="en-US" dirty="0">
                <a:solidFill>
                  <a:srgbClr val="00B050"/>
                </a:solidFill>
              </a:rPr>
              <a:t>entirely different scale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259-6937-EA84-6213-FD6E1DCD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9FCDF31-12D3-5E6C-04C6-77B25CCB107B}"/>
              </a:ext>
            </a:extLst>
          </p:cNvPr>
          <p:cNvSpPr/>
          <p:nvPr/>
        </p:nvSpPr>
        <p:spPr>
          <a:xfrm>
            <a:off x="3212804" y="96246"/>
            <a:ext cx="1392866" cy="584791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Noisy Comparison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490B578-B09F-DE28-6EB4-335A81D9E535}"/>
              </a:ext>
            </a:extLst>
          </p:cNvPr>
          <p:cNvSpPr/>
          <p:nvPr/>
        </p:nvSpPr>
        <p:spPr>
          <a:xfrm>
            <a:off x="6428267" y="96246"/>
            <a:ext cx="1731335" cy="584791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Response Theory (IRT)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1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D85C1E-0991-2DCB-0B6C-32689EC8396D}"/>
              </a:ext>
            </a:extLst>
          </p:cNvPr>
          <p:cNvSpPr/>
          <p:nvPr/>
        </p:nvSpPr>
        <p:spPr>
          <a:xfrm>
            <a:off x="632791" y="2536153"/>
            <a:ext cx="10860155" cy="31161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C15F-8458-FC67-8166-A8FD302D88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804433"/>
                <a:ext cx="5181600" cy="15950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Existence and Uniqueness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Uniform Consistency</a:t>
                </a:r>
                <a:r>
                  <a:rPr lang="en-US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groupCh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C15F-8458-FC67-8166-A8FD302D8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804433"/>
                <a:ext cx="5181600" cy="1595050"/>
              </a:xfrm>
              <a:blipFill>
                <a:blip r:embed="rId6"/>
                <a:stretch>
                  <a:fillRect l="-978" t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897E309-880F-3B97-049E-0AAE3C185D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8" y="3804433"/>
                <a:ext cx="5463209" cy="15950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→0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897E309-880F-3B97-049E-0AAE3C185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8" y="3804433"/>
                <a:ext cx="5463209" cy="1595050"/>
              </a:xfrm>
              <a:blipFill>
                <a:blip r:embed="rId7"/>
                <a:stretch>
                  <a:fillRect l="-926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679574-E0DD-7361-A090-6A914189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Likelihood Estimators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55AD0-EF99-E074-97BE-40C6101AB268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Thm</a:t>
            </a:r>
            <a:r>
              <a:rPr lang="en-US" sz="2000" dirty="0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[</a:t>
            </a:r>
            <a:r>
              <a:rPr lang="en-US" sz="2000" dirty="0" err="1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Zermelo</a:t>
            </a:r>
            <a:r>
              <a:rPr lang="en-US" sz="2000" dirty="0">
                <a:solidFill>
                  <a:srgbClr val="00B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1929, Ford 1957]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The MLEs exist and are unique </a:t>
            </a:r>
            <a:r>
              <a:rPr lang="en-US" sz="20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iff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the exam result graph is strongly connected.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54AA34-6E0A-C11E-C717-C19C4FFC0509}"/>
                  </a:ext>
                </a:extLst>
              </p:cNvPr>
              <p:cNvSpPr txBox="1"/>
              <p:nvPr/>
            </p:nvSpPr>
            <p:spPr>
              <a:xfrm>
                <a:off x="9610845" y="0"/>
                <a:ext cx="2581155" cy="188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: parameters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: MLEs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54AA34-6E0A-C11E-C717-C19C4FFC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845" y="0"/>
                <a:ext cx="2581155" cy="1883272"/>
              </a:xfrm>
              <a:prstGeom prst="rect">
                <a:avLst/>
              </a:prstGeom>
              <a:blipFill>
                <a:blip r:embed="rId8"/>
                <a:stretch>
                  <a:fillRect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0EBFA8-9162-7B73-4E9F-746D1472CBFC}"/>
              </a:ext>
            </a:extLst>
          </p:cNvPr>
          <p:cNvSpPr txBox="1"/>
          <p:nvPr/>
        </p:nvSpPr>
        <p:spPr>
          <a:xfrm>
            <a:off x="4048803" y="2642215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 theoretical result of MLE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72893-E2FE-0302-F92B-0C0D77FBD86E}"/>
              </a:ext>
            </a:extLst>
          </p:cNvPr>
          <p:cNvSpPr txBox="1"/>
          <p:nvPr/>
        </p:nvSpPr>
        <p:spPr>
          <a:xfrm>
            <a:off x="838199" y="3175582"/>
            <a:ext cx="115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B0467-FD94-1D65-779D-90FC764DFC1C}"/>
                  </a:ext>
                </a:extLst>
              </p:cNvPr>
              <p:cNvSpPr txBox="1"/>
              <p:nvPr/>
            </p:nvSpPr>
            <p:spPr>
              <a:xfrm>
                <a:off x="6235145" y="3175582"/>
                <a:ext cx="5463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Condition</a:t>
                </a:r>
                <a:r>
                  <a:rPr lang="zh-CN" altLang="en-US" sz="20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(when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B0467-FD94-1D65-779D-90FC764DF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145" y="3175582"/>
                <a:ext cx="5463209" cy="400110"/>
              </a:xfrm>
              <a:prstGeom prst="rect">
                <a:avLst/>
              </a:prstGeom>
              <a:blipFill>
                <a:blip r:embed="rId9"/>
                <a:stretch>
                  <a:fillRect l="-139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FFC6353-2EC1-94A4-2B00-765750B3577F}"/>
              </a:ext>
            </a:extLst>
          </p:cNvPr>
          <p:cNvSpPr txBox="1"/>
          <p:nvPr/>
        </p:nvSpPr>
        <p:spPr>
          <a:xfrm>
            <a:off x="838199" y="5952783"/>
            <a:ext cx="108601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 theory is an extension of [Han et. al, 2020] which focuses on </a:t>
            </a:r>
            <a:r>
              <a:rPr lang="en-US" sz="20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Erdős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</a:t>
            </a:r>
            <a:r>
              <a:rPr lang="en-US" sz="20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Rényi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graphs.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DD0B-E846-178E-5516-57FDD9D0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6" grpId="0" build="p"/>
      <p:bldP spid="7" grpId="0"/>
      <p:bldP spid="8" grpId="0"/>
      <p:bldP spid="10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3375D5-C78E-FCD7-1CA2-3BFFBF679D68}"/>
              </a:ext>
            </a:extLst>
          </p:cNvPr>
          <p:cNvSpPr/>
          <p:nvPr/>
        </p:nvSpPr>
        <p:spPr>
          <a:xfrm>
            <a:off x="6790409" y="2525580"/>
            <a:ext cx="3646025" cy="21238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78C4-DFC2-D598-D7B2-2823782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D085C-0C43-98A6-8E34-36F4BFBD79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Different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:r>
                  <a:rPr lang="en-US" dirty="0"/>
                  <a:t>d</a:t>
                </a:r>
                <a:r>
                  <a:rPr lang="en-US" sz="2000" dirty="0"/>
                  <a:t>ifferent types of student-question pairs.</a:t>
                </a:r>
              </a:p>
              <a:p>
                <a:pPr lvl="1"/>
                <a:r>
                  <a:rPr lang="en-US" sz="1600" dirty="0">
                    <a:solidFill>
                      <a:srgbClr val="00B050"/>
                    </a:solidFill>
                  </a:rPr>
                  <a:t>Existing Edge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600" dirty="0">
                    <a:solidFill>
                      <a:srgbClr val="00B050"/>
                    </a:solidFill>
                  </a:rPr>
                  <a:t>Same Component</a:t>
                </a:r>
              </a:p>
              <a:p>
                <a:pPr lvl="2"/>
                <a:r>
                  <a:rPr lang="en-US" sz="1200" dirty="0"/>
                  <a:t>MLEs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exist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600" dirty="0">
                    <a:solidFill>
                      <a:srgbClr val="00B050"/>
                    </a:solidFill>
                  </a:rPr>
                  <a:t>Comparable Components</a:t>
                </a:r>
              </a:p>
              <a:p>
                <a:pPr lvl="2"/>
                <a:r>
                  <a:rPr lang="en-US" sz="1200" dirty="0"/>
                  <a:t>All directed paths have the same direction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 if it goes from the student to the question,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otherwise.</a:t>
                </a:r>
              </a:p>
              <a:p>
                <a:pPr lvl="1"/>
                <a:r>
                  <a:rPr lang="en-US" sz="1600" dirty="0">
                    <a:solidFill>
                      <a:srgbClr val="00B050"/>
                    </a:solidFill>
                  </a:rPr>
                  <a:t>Incomparable Components</a:t>
                </a:r>
              </a:p>
              <a:p>
                <a:pPr lvl="2"/>
                <a:r>
                  <a:rPr lang="en-US" sz="1200" dirty="0"/>
                  <a:t>Average grade over the above three types</a:t>
                </a:r>
              </a:p>
              <a:p>
                <a:pPr lvl="2"/>
                <a:endParaRPr lang="en-US" sz="12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D085C-0C43-98A6-8E34-36F4BFBD7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User with solid fill">
            <a:extLst>
              <a:ext uri="{FF2B5EF4-FFF2-40B4-BE49-F238E27FC236}">
                <a16:creationId xmlns:a16="http://schemas.microsoft.com/office/drawing/2014/main" id="{DD54DBE6-4A90-76AA-1D91-0C025724C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874" y="2600158"/>
            <a:ext cx="493776" cy="493776"/>
          </a:xfrm>
          <a:prstGeom prst="rect">
            <a:avLst/>
          </a:prstGeom>
        </p:spPr>
      </p:pic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F70F4D4E-0347-586D-6C6A-1CBA765B8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875" y="4073829"/>
            <a:ext cx="489095" cy="489095"/>
          </a:xfrm>
          <a:prstGeom prst="rect">
            <a:avLst/>
          </a:prstGeom>
        </p:spPr>
      </p:pic>
      <p:pic>
        <p:nvPicPr>
          <p:cNvPr id="6" name="Content Placeholder 4" descr="User with solid fill">
            <a:extLst>
              <a:ext uri="{FF2B5EF4-FFF2-40B4-BE49-F238E27FC236}">
                <a16:creationId xmlns:a16="http://schemas.microsoft.com/office/drawing/2014/main" id="{2B7D04B8-734C-BED7-D76B-E4A7BA7A9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0598" y="4649394"/>
            <a:ext cx="489095" cy="489095"/>
          </a:xfrm>
          <a:prstGeom prst="rect">
            <a:avLst/>
          </a:prstGeom>
        </p:spPr>
      </p:pic>
      <p:pic>
        <p:nvPicPr>
          <p:cNvPr id="7" name="Content Placeholder 4" descr="User with solid fill">
            <a:extLst>
              <a:ext uri="{FF2B5EF4-FFF2-40B4-BE49-F238E27FC236}">
                <a16:creationId xmlns:a16="http://schemas.microsoft.com/office/drawing/2014/main" id="{362A0FC3-AA0F-8FA4-0156-CF3623E0A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50627" y="4649394"/>
            <a:ext cx="489095" cy="489095"/>
          </a:xfrm>
          <a:prstGeom prst="rect">
            <a:avLst/>
          </a:prstGeom>
        </p:spPr>
      </p:pic>
      <p:pic>
        <p:nvPicPr>
          <p:cNvPr id="31" name="Graphic 30" descr="Puzzle pieces with solid fill">
            <a:extLst>
              <a:ext uri="{FF2B5EF4-FFF2-40B4-BE49-F238E27FC236}">
                <a16:creationId xmlns:a16="http://schemas.microsoft.com/office/drawing/2014/main" id="{086F4823-4EF1-3985-16B0-FDFBE027A3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0543" y="3342418"/>
            <a:ext cx="484632" cy="484632"/>
          </a:xfrm>
          <a:prstGeom prst="rect">
            <a:avLst/>
          </a:prstGeom>
        </p:spPr>
      </p:pic>
      <p:pic>
        <p:nvPicPr>
          <p:cNvPr id="32" name="Graphic 31" descr="Tic Tac Toe with solid fill">
            <a:extLst>
              <a:ext uri="{FF2B5EF4-FFF2-40B4-BE49-F238E27FC236}">
                <a16:creationId xmlns:a16="http://schemas.microsoft.com/office/drawing/2014/main" id="{1A17A219-42E1-3504-E971-C283D2ED9F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7377" y="3342418"/>
            <a:ext cx="484632" cy="484632"/>
          </a:xfrm>
          <a:prstGeom prst="rect">
            <a:avLst/>
          </a:prstGeom>
        </p:spPr>
      </p:pic>
      <p:pic>
        <p:nvPicPr>
          <p:cNvPr id="33" name="Graphic 32" descr="Playing card with solid fill">
            <a:extLst>
              <a:ext uri="{FF2B5EF4-FFF2-40B4-BE49-F238E27FC236}">
                <a16:creationId xmlns:a16="http://schemas.microsoft.com/office/drawing/2014/main" id="{7B29F5EB-8895-B6AB-ECA8-30A2E9B0D1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73338" y="5625238"/>
            <a:ext cx="484632" cy="4846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035E00-CE83-995C-DBBC-B83EEC4CA287}"/>
              </a:ext>
            </a:extLst>
          </p:cNvPr>
          <p:cNvCxnSpPr>
            <a:cxnSpLocks/>
            <a:stCxn id="4" idx="1"/>
            <a:endCxn id="32" idx="0"/>
          </p:cNvCxnSpPr>
          <p:nvPr/>
        </p:nvCxnSpPr>
        <p:spPr>
          <a:xfrm flipH="1">
            <a:off x="7529693" y="2847046"/>
            <a:ext cx="839181" cy="49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FC8ED5-F08C-7AAA-2B7B-A96F8F598F92}"/>
              </a:ext>
            </a:extLst>
          </p:cNvPr>
          <p:cNvCxnSpPr>
            <a:cxnSpLocks/>
            <a:stCxn id="31" idx="0"/>
            <a:endCxn id="4" idx="3"/>
          </p:cNvCxnSpPr>
          <p:nvPr/>
        </p:nvCxnSpPr>
        <p:spPr>
          <a:xfrm flipH="1" flipV="1">
            <a:off x="8862650" y="2847046"/>
            <a:ext cx="790209" cy="49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896DC3-4E14-DCCD-0C9C-A9724D537212}"/>
              </a:ext>
            </a:extLst>
          </p:cNvPr>
          <p:cNvCxnSpPr>
            <a:cxnSpLocks/>
            <a:stCxn id="32" idx="2"/>
            <a:endCxn id="5" idx="1"/>
          </p:cNvCxnSpPr>
          <p:nvPr/>
        </p:nvCxnSpPr>
        <p:spPr>
          <a:xfrm>
            <a:off x="7529693" y="3827050"/>
            <a:ext cx="839182" cy="49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FCAB21-667C-887C-9D9D-DA901CEEF994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8857970" y="3827050"/>
            <a:ext cx="794889" cy="49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C3892A-AB71-15F5-FD8C-1EDC5A6338ED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flipH="1">
            <a:off x="7285146" y="3827050"/>
            <a:ext cx="244547" cy="82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BD1D86-B874-0AA9-26F0-39A050E48781}"/>
              </a:ext>
            </a:extLst>
          </p:cNvPr>
          <p:cNvCxnSpPr>
            <a:stCxn id="6" idx="2"/>
            <a:endCxn id="33" idx="1"/>
          </p:cNvCxnSpPr>
          <p:nvPr/>
        </p:nvCxnSpPr>
        <p:spPr>
          <a:xfrm>
            <a:off x="7285146" y="5138489"/>
            <a:ext cx="1088192" cy="72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D39BF-C0C7-7CB8-9ED1-6EEF8BBC57C8}"/>
              </a:ext>
            </a:extLst>
          </p:cNvPr>
          <p:cNvCxnSpPr>
            <a:stCxn id="31" idx="2"/>
            <a:endCxn id="7" idx="0"/>
          </p:cNvCxnSpPr>
          <p:nvPr/>
        </p:nvCxnSpPr>
        <p:spPr>
          <a:xfrm>
            <a:off x="9652859" y="3827050"/>
            <a:ext cx="242316" cy="82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AC152F-18D8-1B14-D320-43DD9CD24768}"/>
              </a:ext>
            </a:extLst>
          </p:cNvPr>
          <p:cNvCxnSpPr>
            <a:stCxn id="7" idx="2"/>
            <a:endCxn id="33" idx="3"/>
          </p:cNvCxnSpPr>
          <p:nvPr/>
        </p:nvCxnSpPr>
        <p:spPr>
          <a:xfrm flipH="1">
            <a:off x="8857970" y="5138489"/>
            <a:ext cx="1037205" cy="72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4A8B6-004D-0091-2DF3-44BBC80975EF}"/>
              </a:ext>
            </a:extLst>
          </p:cNvPr>
          <p:cNvCxnSpPr>
            <a:cxnSpLocks/>
          </p:cNvCxnSpPr>
          <p:nvPr/>
        </p:nvCxnSpPr>
        <p:spPr>
          <a:xfrm flipV="1">
            <a:off x="8859576" y="3827050"/>
            <a:ext cx="794889" cy="4913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580A0-C890-164A-63F7-DCEB51059F32}"/>
              </a:ext>
            </a:extLst>
          </p:cNvPr>
          <p:cNvCxnSpPr/>
          <p:nvPr/>
        </p:nvCxnSpPr>
        <p:spPr>
          <a:xfrm>
            <a:off x="9654465" y="3827050"/>
            <a:ext cx="242316" cy="8223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A76588-E367-3E02-FE8E-47D7973687D8}"/>
              </a:ext>
            </a:extLst>
          </p:cNvPr>
          <p:cNvCxnSpPr/>
          <p:nvPr/>
        </p:nvCxnSpPr>
        <p:spPr>
          <a:xfrm flipH="1">
            <a:off x="8859576" y="5138489"/>
            <a:ext cx="1037205" cy="729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D908542-A0CE-3A6F-258B-FB632D2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9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92E1-A2ED-8157-A5EA-77B5780D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1DC0-52B6-C697-37EE-D41B1195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Our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153CD2-BECC-CC38-FC2E-11B8ECDFB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Gives prediction on </a:t>
            </a:r>
            <a:r>
              <a:rPr lang="en-US" dirty="0">
                <a:solidFill>
                  <a:srgbClr val="00B050"/>
                </a:solidFill>
              </a:rPr>
              <a:t>every student-question pair</a:t>
            </a:r>
          </a:p>
          <a:p>
            <a:r>
              <a:rPr lang="en-US" dirty="0"/>
              <a:t>Uses more </a:t>
            </a:r>
            <a:r>
              <a:rPr lang="en-US" dirty="0">
                <a:solidFill>
                  <a:srgbClr val="00B050"/>
                </a:solidFill>
              </a:rPr>
              <a:t>structural information </a:t>
            </a:r>
            <a:r>
              <a:rPr lang="en-US" dirty="0"/>
              <a:t>about the exam result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2A6E5-043A-9938-1946-80DBCF09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Simple Averaging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53AC6B-22F3-977D-3C05-0AAA0F86CC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Gives prediction only on </a:t>
            </a:r>
            <a:r>
              <a:rPr lang="en-US" dirty="0">
                <a:solidFill>
                  <a:srgbClr val="00B050"/>
                </a:solidFill>
              </a:rPr>
              <a:t>final grade</a:t>
            </a:r>
          </a:p>
          <a:p>
            <a:r>
              <a:rPr lang="en-US" dirty="0"/>
              <a:t>Only takes </a:t>
            </a:r>
            <a:r>
              <a:rPr lang="en-US" dirty="0">
                <a:solidFill>
                  <a:srgbClr val="00B050"/>
                </a:solidFill>
              </a:rPr>
              <a:t>local information </a:t>
            </a:r>
            <a:r>
              <a:rPr lang="en-US" dirty="0"/>
              <a:t>of the students, i.e., their indegrees and outdegrees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4A7EC-7F87-6B2F-BFB4-F4C26256E6F7}"/>
                  </a:ext>
                </a:extLst>
              </p:cNvPr>
              <p:cNvSpPr txBox="1"/>
              <p:nvPr/>
            </p:nvSpPr>
            <p:spPr>
              <a:xfrm>
                <a:off x="836612" y="4905242"/>
                <a:ext cx="10656059" cy="77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800" dirty="0" err="1">
                    <a:solidFill>
                      <a:srgbClr val="00B05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Thm</a:t>
                </a:r>
                <a:r>
                  <a:rPr lang="en-US" altLang="zh-CN" sz="1800" dirty="0">
                    <a:solidFill>
                      <a:srgbClr val="00B05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 (Ex-post Error).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	In the case where the MLEs exist and are unique</a:t>
                </a:r>
                <a:r>
                  <a:rPr lang="en-US" altLang="zh-CN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, </a:t>
                </a:r>
                <a:r>
                  <a:rPr lang="en-US" altLang="zh-CN" sz="18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alg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opt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4A7EC-7F87-6B2F-BFB4-F4C26256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4905242"/>
                <a:ext cx="10656059" cy="779252"/>
              </a:xfrm>
              <a:prstGeom prst="rect">
                <a:avLst/>
              </a:prstGeom>
              <a:blipFill>
                <a:blip r:embed="rId5"/>
                <a:stretch>
                  <a:fillRect l="-476" t="-3226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26D41-6F59-D00A-892C-B0A9AFBF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0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6EEE-0D17-FD17-3E24-99374A18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4661-55CC-9400-E051-F0F824DF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from one-dimensional model to </a:t>
            </a:r>
            <a:r>
              <a:rPr lang="en-US" dirty="0">
                <a:solidFill>
                  <a:srgbClr val="00B050"/>
                </a:solidFill>
              </a:rPr>
              <a:t>multi-dimensional model</a:t>
            </a:r>
          </a:p>
          <a:p>
            <a:r>
              <a:rPr lang="en-US" dirty="0"/>
              <a:t>Provide a </a:t>
            </a:r>
            <a:r>
              <a:rPr lang="en-US" dirty="0">
                <a:solidFill>
                  <a:srgbClr val="00B050"/>
                </a:solidFill>
              </a:rPr>
              <a:t>simple and clear explanation </a:t>
            </a:r>
            <a:r>
              <a:rPr lang="en-US" dirty="0"/>
              <a:t>to students for practical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7BDA-626A-0847-82B4-E661F95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4819-A255-86FD-9DF6-C82E91FF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CBF5-CFD9-9D02-79AD-393EE3FC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Jiale Chen</a:t>
            </a:r>
          </a:p>
          <a:p>
            <a:pPr marL="0" indent="0">
              <a:buNone/>
            </a:pPr>
            <a:r>
              <a:rPr lang="en-US" sz="2200"/>
              <a:t>Stanford University</a:t>
            </a:r>
          </a:p>
          <a:p>
            <a:pPr marL="0" indent="0">
              <a:buNone/>
            </a:pPr>
            <a:r>
              <a:rPr lang="en-US" sz="2200"/>
              <a:t>jialec@stanford.edu</a:t>
            </a:r>
          </a:p>
        </p:txBody>
      </p:sp>
      <p:pic>
        <p:nvPicPr>
          <p:cNvPr id="5" name="Picture 4" descr="A qr code with a dinosaur&#10;&#10;Description automatically generated">
            <a:extLst>
              <a:ext uri="{FF2B5EF4-FFF2-40B4-BE49-F238E27FC236}">
                <a16:creationId xmlns:a16="http://schemas.microsoft.com/office/drawing/2014/main" id="{807D39C9-0F85-DAD0-8B55-29CCBB4B8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" r="2381" b="-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A460-4AA8-C5D9-C406-54896786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6C25-2302-C08F-AED5-5DEF82A2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Averaging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77105-99FB-74D4-0BD5-FCB3350FB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Definition</a:t>
                </a:r>
                <a:r>
                  <a:rPr lang="en-US" dirty="0"/>
                  <a:t>:</a:t>
                </a:r>
                <a:r>
                  <a:rPr lang="en-US" sz="2000" dirty="0"/>
                  <a:t> Given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 exam result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, simple averaging grades student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vg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𝑎𝑠𝑘𝑒𝑑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b="0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b="0" dirty="0"/>
                  <a:t> represents the outdegree and indegree.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>
                    <a:solidFill>
                      <a:srgbClr val="00B050"/>
                    </a:solidFill>
                  </a:rPr>
                  <a:t>Fact (Ex-ante Fairness)</a:t>
                </a:r>
                <a:r>
                  <a:rPr lang="en-US" dirty="0"/>
                  <a:t>:</a:t>
                </a:r>
                <a:r>
                  <a:rPr lang="en-US" sz="2000" dirty="0"/>
                  <a:t> </a:t>
                </a:r>
                <a:r>
                  <a:rPr lang="en-US" sz="2000" b="0" dirty="0"/>
                  <a:t>Simple averaging is </a:t>
                </a:r>
                <a:r>
                  <a:rPr lang="en-US" sz="2000" b="0" dirty="0">
                    <a:solidFill>
                      <a:srgbClr val="00B050"/>
                    </a:solidFill>
                  </a:rPr>
                  <a:t>ex-ante fair </a:t>
                </a:r>
                <a:r>
                  <a:rPr lang="en-US" sz="2000" b="0" dirty="0"/>
                  <a:t>over any family of task assignment graphs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000" b="0" dirty="0"/>
                  <a:t> that is </a:t>
                </a:r>
                <a:r>
                  <a:rPr lang="en-US" sz="2000" b="0" dirty="0">
                    <a:solidFill>
                      <a:srgbClr val="00B050"/>
                    </a:solidFill>
                  </a:rPr>
                  <a:t>symmetric </a:t>
                </a:r>
                <a:r>
                  <a:rPr lang="en-US" sz="2000" b="0" dirty="0" err="1">
                    <a:solidFill>
                      <a:srgbClr val="00B050"/>
                    </a:solidFill>
                  </a:rPr>
                  <a:t>w.r.t.</a:t>
                </a:r>
                <a:r>
                  <a:rPr lang="en-US" sz="2000" b="0" dirty="0">
                    <a:solidFill>
                      <a:srgbClr val="00B050"/>
                    </a:solidFill>
                  </a:rPr>
                  <a:t> the questions</a:t>
                </a:r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77105-99FB-74D4-0BD5-FCB3350FB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778D9-7BEB-28D7-4E11-A63C792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DC5C3C-A884-D20E-A2B1-3ADF7E63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45569F-E443-5701-A171-06602804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35 students, 22 questions</a:t>
            </a:r>
          </a:p>
          <a:p>
            <a:r>
              <a:rPr lang="en-US" sz="2000" dirty="0"/>
              <a:t>Complete bipartite task assignment graph</a:t>
            </a:r>
          </a:p>
          <a:p>
            <a:r>
              <a:rPr lang="en-US" sz="2000" dirty="0"/>
              <a:t>Strongly connected exam result graph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MLE exists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794EB-5445-659A-52B6-8ADC8722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64" y="3056389"/>
            <a:ext cx="4578671" cy="34364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8C483C-C335-A669-C2F7-D706977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2795-7530-F92E-C4A0-17B38106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Simulation on Ex-post Bias: The Effect of the Degree Constraint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E91C1-E747-9C07-8CDD-867EAC046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Random task assignment graphs, Random exam results</a:t>
                </a:r>
              </a:p>
              <a:p>
                <a:r>
                  <a:rPr lang="en-US" dirty="0"/>
                  <a:t>Consider</a:t>
                </a:r>
              </a:p>
              <a:p>
                <a:pPr lvl="1"/>
                <a:r>
                  <a:rPr lang="en-US" dirty="0"/>
                  <a:t>the expected maximum ex-post bias,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al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op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the expected average ex-post bias, i.e.,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al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op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E91C1-E747-9C07-8CDD-867EAC046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45CF6C0-1678-50C6-B24E-798F77F7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72" y="3533173"/>
            <a:ext cx="4085168" cy="306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4819B-03E0-552B-671C-25C91706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33173"/>
            <a:ext cx="4085168" cy="3063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3CA3-9BBC-B8D6-98A7-9850CD62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C7DC863-BD78-B47C-FA57-6689A18906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sz="2000" dirty="0">
                <a:solidFill>
                  <a:srgbClr val="00B050"/>
                </a:solidFill>
              </a:rPr>
              <a:t>raditional exam</a:t>
            </a:r>
            <a:r>
              <a:rPr lang="en-US" dirty="0"/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same question set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E98E07A-0589-07F4-EBE9-50396C6394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Simple averaging</a:t>
            </a:r>
            <a:r>
              <a:rPr lang="en-US" dirty="0"/>
              <a:t>: </a:t>
            </a:r>
            <a:r>
              <a:rPr lang="en-US" sz="2000" dirty="0"/>
              <a:t>ratio of correct answers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BB477-D636-DBFA-F741-53A61A3F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Exam and Simple Averaging</a:t>
            </a:r>
          </a:p>
        </p:txBody>
      </p:sp>
      <p:pic>
        <p:nvPicPr>
          <p:cNvPr id="22" name="Content Placeholder 4" descr="User with solid fill">
            <a:extLst>
              <a:ext uri="{FF2B5EF4-FFF2-40B4-BE49-F238E27FC236}">
                <a16:creationId xmlns:a16="http://schemas.microsoft.com/office/drawing/2014/main" id="{A640DC9A-006D-7E5D-5C59-E686F7C6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20" y="2897466"/>
            <a:ext cx="489095" cy="489095"/>
          </a:xfrm>
          <a:prstGeom prst="rect">
            <a:avLst/>
          </a:prstGeom>
        </p:spPr>
      </p:pic>
      <p:pic>
        <p:nvPicPr>
          <p:cNvPr id="23" name="Content Placeholder 4" descr="User with solid fill">
            <a:extLst>
              <a:ext uri="{FF2B5EF4-FFF2-40B4-BE49-F238E27FC236}">
                <a16:creationId xmlns:a16="http://schemas.microsoft.com/office/drawing/2014/main" id="{E88FD793-0101-F091-50CF-3B5CA85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20" y="3458398"/>
            <a:ext cx="489095" cy="489095"/>
          </a:xfrm>
          <a:prstGeom prst="rect">
            <a:avLst/>
          </a:prstGeom>
        </p:spPr>
      </p:pic>
      <p:pic>
        <p:nvPicPr>
          <p:cNvPr id="24" name="Content Placeholder 4" descr="User with solid fill">
            <a:extLst>
              <a:ext uri="{FF2B5EF4-FFF2-40B4-BE49-F238E27FC236}">
                <a16:creationId xmlns:a16="http://schemas.microsoft.com/office/drawing/2014/main" id="{5527B812-1069-C6A7-ECDF-6E6167BB5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20" y="4019330"/>
            <a:ext cx="489095" cy="489095"/>
          </a:xfrm>
          <a:prstGeom prst="rect">
            <a:avLst/>
          </a:prstGeom>
        </p:spPr>
      </p:pic>
      <p:pic>
        <p:nvPicPr>
          <p:cNvPr id="25" name="Content Placeholder 4" descr="User with solid fill">
            <a:extLst>
              <a:ext uri="{FF2B5EF4-FFF2-40B4-BE49-F238E27FC236}">
                <a16:creationId xmlns:a16="http://schemas.microsoft.com/office/drawing/2014/main" id="{CEE20226-EC13-DF4F-BBFC-16F49647B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20" y="4580262"/>
            <a:ext cx="489095" cy="489095"/>
          </a:xfrm>
          <a:prstGeom prst="rect">
            <a:avLst/>
          </a:prstGeom>
        </p:spPr>
      </p:pic>
      <p:pic>
        <p:nvPicPr>
          <p:cNvPr id="26" name="Content Placeholder 4" descr="User with solid fill">
            <a:extLst>
              <a:ext uri="{FF2B5EF4-FFF2-40B4-BE49-F238E27FC236}">
                <a16:creationId xmlns:a16="http://schemas.microsoft.com/office/drawing/2014/main" id="{20A5F5FA-1494-53C1-F9A9-E287EE46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20" y="5141194"/>
            <a:ext cx="489095" cy="489095"/>
          </a:xfrm>
          <a:prstGeom prst="rect">
            <a:avLst/>
          </a:prstGeom>
        </p:spPr>
      </p:pic>
      <p:sp>
        <p:nvSpPr>
          <p:cNvPr id="27" name="Cloud 26">
            <a:extLst>
              <a:ext uri="{FF2B5EF4-FFF2-40B4-BE49-F238E27FC236}">
                <a16:creationId xmlns:a16="http://schemas.microsoft.com/office/drawing/2014/main" id="{92353EEB-3269-B4AE-46F5-5827318FD0D5}"/>
              </a:ext>
            </a:extLst>
          </p:cNvPr>
          <p:cNvSpPr/>
          <p:nvPr/>
        </p:nvSpPr>
        <p:spPr>
          <a:xfrm>
            <a:off x="3050011" y="3429000"/>
            <a:ext cx="2144494" cy="154505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Puzzle pieces with solid fill">
            <a:extLst>
              <a:ext uri="{FF2B5EF4-FFF2-40B4-BE49-F238E27FC236}">
                <a16:creationId xmlns:a16="http://schemas.microsoft.com/office/drawing/2014/main" id="{1BF96A9D-49E4-8156-C10A-92C75D8DC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670" y="4245654"/>
            <a:ext cx="586477" cy="586477"/>
          </a:xfrm>
          <a:prstGeom prst="rect">
            <a:avLst/>
          </a:prstGeom>
        </p:spPr>
      </p:pic>
      <p:pic>
        <p:nvPicPr>
          <p:cNvPr id="29" name="Graphic 28" descr="Maze with solid fill">
            <a:extLst>
              <a:ext uri="{FF2B5EF4-FFF2-40B4-BE49-F238E27FC236}">
                <a16:creationId xmlns:a16="http://schemas.microsoft.com/office/drawing/2014/main" id="{B7F368FE-8597-D6D6-C8BD-5A3D6D0BB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7351" y="3616635"/>
            <a:ext cx="586477" cy="586477"/>
          </a:xfrm>
          <a:prstGeom prst="rect">
            <a:avLst/>
          </a:prstGeom>
        </p:spPr>
      </p:pic>
      <p:pic>
        <p:nvPicPr>
          <p:cNvPr id="30" name="Graphic 29" descr="Playbook with solid fill">
            <a:extLst>
              <a:ext uri="{FF2B5EF4-FFF2-40B4-BE49-F238E27FC236}">
                <a16:creationId xmlns:a16="http://schemas.microsoft.com/office/drawing/2014/main" id="{49D31634-31D1-EFB7-ACE2-B545956A1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873" y="3772731"/>
            <a:ext cx="586477" cy="5864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F1588C-5F74-A770-1E33-1EB326A1B70E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>
            <a:off x="1736115" y="3142014"/>
            <a:ext cx="1320548" cy="10595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411266-59EC-7DC7-8462-1D2E5DFAE50B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>
            <a:off x="1736115" y="3702946"/>
            <a:ext cx="1320548" cy="4985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CEE7AB-B8B8-53D3-93A6-F47AC143402B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 flipV="1">
            <a:off x="1736115" y="4201529"/>
            <a:ext cx="1320548" cy="623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3768F3-D9F5-25A7-B4F5-DB4B5544A1A5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1736115" y="4201529"/>
            <a:ext cx="1320548" cy="6232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43E566-1895-9084-4252-35FA106AAA85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1736115" y="4201529"/>
            <a:ext cx="1320548" cy="11842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8CD32D-F04B-A8FD-D5CE-D206C4ACC9E7}"/>
              </a:ext>
            </a:extLst>
          </p:cNvPr>
          <p:cNvGrpSpPr/>
          <p:nvPr/>
        </p:nvGrpSpPr>
        <p:grpSpPr>
          <a:xfrm>
            <a:off x="6508401" y="3444559"/>
            <a:ext cx="4740050" cy="1513939"/>
            <a:chOff x="6112811" y="3188170"/>
            <a:chExt cx="5494074" cy="1754769"/>
          </a:xfrm>
        </p:grpSpPr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A7EAF104-BEFF-6EF9-A0B1-9F1BBFC2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24139" y="4160857"/>
              <a:ext cx="641434" cy="641434"/>
            </a:xfrm>
            <a:prstGeom prst="rect">
              <a:avLst/>
            </a:prstGeom>
          </p:spPr>
        </p:pic>
        <p:pic>
          <p:nvPicPr>
            <p:cNvPr id="38" name="Graphic 37" descr="Close with solid fill">
              <a:extLst>
                <a:ext uri="{FF2B5EF4-FFF2-40B4-BE49-F238E27FC236}">
                  <a16:creationId xmlns:a16="http://schemas.microsoft.com/office/drawing/2014/main" id="{DE4A0C10-87CE-B497-59CC-4FE8A2AC0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17280" y="3406787"/>
              <a:ext cx="641434" cy="641434"/>
            </a:xfrm>
            <a:prstGeom prst="rect">
              <a:avLst/>
            </a:prstGeom>
          </p:spPr>
        </p:pic>
        <p:pic>
          <p:nvPicPr>
            <p:cNvPr id="39" name="Graphic 38" descr="Close with solid fill">
              <a:extLst>
                <a:ext uri="{FF2B5EF4-FFF2-40B4-BE49-F238E27FC236}">
                  <a16:creationId xmlns:a16="http://schemas.microsoft.com/office/drawing/2014/main" id="{A30820E6-73C5-CF4B-116F-A6228E0A7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69058" y="3586975"/>
              <a:ext cx="641434" cy="641434"/>
            </a:xfrm>
            <a:prstGeom prst="rect">
              <a:avLst/>
            </a:prstGeom>
          </p:spPr>
        </p:pic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EA179645-6185-626F-CC01-5F7FE19AC2A4}"/>
                </a:ext>
              </a:extLst>
            </p:cNvPr>
            <p:cNvSpPr/>
            <p:nvPr/>
          </p:nvSpPr>
          <p:spPr>
            <a:xfrm>
              <a:off x="6112811" y="3188170"/>
              <a:ext cx="2435567" cy="1754769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9B05B5-DA1C-FB62-7944-559CEBBA90A6}"/>
                </a:ext>
              </a:extLst>
            </p:cNvPr>
            <p:cNvGrpSpPr/>
            <p:nvPr/>
          </p:nvGrpSpPr>
          <p:grpSpPr>
            <a:xfrm>
              <a:off x="9360901" y="3586975"/>
              <a:ext cx="1117682" cy="894598"/>
              <a:chOff x="9582370" y="3396350"/>
              <a:chExt cx="1117682" cy="894598"/>
            </a:xfrm>
          </p:grpSpPr>
          <p:pic>
            <p:nvPicPr>
              <p:cNvPr id="45" name="Graphic 44" descr="Checkmark with solid fill">
                <a:extLst>
                  <a:ext uri="{FF2B5EF4-FFF2-40B4-BE49-F238E27FC236}">
                    <a16:creationId xmlns:a16="http://schemas.microsoft.com/office/drawing/2014/main" id="{44028C3D-9ABE-86C1-DDD9-115F1D764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82370" y="3931594"/>
                <a:ext cx="359354" cy="359354"/>
              </a:xfrm>
              <a:prstGeom prst="rect">
                <a:avLst/>
              </a:prstGeom>
            </p:spPr>
          </p:pic>
          <p:pic>
            <p:nvPicPr>
              <p:cNvPr id="46" name="Graphic 45" descr="Close with solid fill">
                <a:extLst>
                  <a:ext uri="{FF2B5EF4-FFF2-40B4-BE49-F238E27FC236}">
                    <a16:creationId xmlns:a16="http://schemas.microsoft.com/office/drawing/2014/main" id="{0C516734-48AE-7824-F2E4-4C1AEFAB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981344" y="3931594"/>
                <a:ext cx="359354" cy="359354"/>
              </a:xfrm>
              <a:prstGeom prst="rect">
                <a:avLst/>
              </a:prstGeom>
            </p:spPr>
          </p:pic>
          <p:pic>
            <p:nvPicPr>
              <p:cNvPr id="47" name="Graphic 46" descr="Close with solid fill">
                <a:extLst>
                  <a:ext uri="{FF2B5EF4-FFF2-40B4-BE49-F238E27FC236}">
                    <a16:creationId xmlns:a16="http://schemas.microsoft.com/office/drawing/2014/main" id="{D8890D91-7F52-B120-324D-437103DA1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340698" y="3931594"/>
                <a:ext cx="359354" cy="359354"/>
              </a:xfrm>
              <a:prstGeom prst="rect">
                <a:avLst/>
              </a:prstGeom>
            </p:spPr>
          </p:pic>
          <p:pic>
            <p:nvPicPr>
              <p:cNvPr id="48" name="Graphic 47" descr="Checkmark with solid fill">
                <a:extLst>
                  <a:ext uri="{FF2B5EF4-FFF2-40B4-BE49-F238E27FC236}">
                    <a16:creationId xmlns:a16="http://schemas.microsoft.com/office/drawing/2014/main" id="{5C3FABC0-66AC-F120-E529-75AF1EC47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66844" y="3396350"/>
                <a:ext cx="359354" cy="359354"/>
              </a:xfrm>
              <a:prstGeom prst="rect">
                <a:avLst/>
              </a:prstGeom>
            </p:spPr>
          </p:pic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3D2CB51-4328-F171-3565-5DB20E41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370" y="3833091"/>
                <a:ext cx="11176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Equal 41">
              <a:extLst>
                <a:ext uri="{FF2B5EF4-FFF2-40B4-BE49-F238E27FC236}">
                  <a16:creationId xmlns:a16="http://schemas.microsoft.com/office/drawing/2014/main" id="{2FDA3923-7652-EAC5-C29C-6DE7953073BC}"/>
                </a:ext>
              </a:extLst>
            </p:cNvPr>
            <p:cNvSpPr/>
            <p:nvPr/>
          </p:nvSpPr>
          <p:spPr>
            <a:xfrm>
              <a:off x="8654751" y="3819843"/>
              <a:ext cx="526473" cy="428862"/>
            </a:xfrm>
            <a:prstGeom prst="mathEqual">
              <a:avLst>
                <a:gd name="adj1" fmla="val 12751"/>
                <a:gd name="adj2" fmla="val 11760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Equal 42">
              <a:extLst>
                <a:ext uri="{FF2B5EF4-FFF2-40B4-BE49-F238E27FC236}">
                  <a16:creationId xmlns:a16="http://schemas.microsoft.com/office/drawing/2014/main" id="{DA29ADEF-CBC2-BBA6-6424-91167386D2C2}"/>
                </a:ext>
              </a:extLst>
            </p:cNvPr>
            <p:cNvSpPr/>
            <p:nvPr/>
          </p:nvSpPr>
          <p:spPr>
            <a:xfrm>
              <a:off x="10668880" y="3819454"/>
              <a:ext cx="526473" cy="428862"/>
            </a:xfrm>
            <a:prstGeom prst="mathEqual">
              <a:avLst>
                <a:gd name="adj1" fmla="val 12751"/>
                <a:gd name="adj2" fmla="val 11760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90EFAB9-E48D-7941-A969-B5341015C853}"/>
                    </a:ext>
                  </a:extLst>
                </p:cNvPr>
                <p:cNvSpPr txBox="1"/>
                <p:nvPr/>
              </p:nvSpPr>
              <p:spPr>
                <a:xfrm>
                  <a:off x="11339420" y="3749429"/>
                  <a:ext cx="267465" cy="520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90EFAB9-E48D-7941-A969-B5341015C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9420" y="3749429"/>
                  <a:ext cx="267465" cy="520399"/>
                </a:xfrm>
                <a:prstGeom prst="rect">
                  <a:avLst/>
                </a:prstGeom>
                <a:blipFill>
                  <a:blip r:embed="rId16"/>
                  <a:stretch>
                    <a:fillRect l="-15789" t="-5556" r="-15789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3F3C5-7907-8A03-CC95-4553752F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B26-6934-980F-2487-748B58C8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Data Experiment: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A547-5060-1F54-6F61-1D76307C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Cannot repeat an exam for the randomness of student answering process</a:t>
            </a:r>
          </a:p>
          <a:p>
            <a:r>
              <a:rPr lang="en-US" sz="2000" dirty="0"/>
              <a:t>Sample part of the data as the new exam result graph and predict the actual average</a:t>
            </a:r>
          </a:p>
          <a:p>
            <a:r>
              <a:rPr lang="en-US" sz="2000" dirty="0"/>
              <a:t>Consider the mean square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52A21-7F18-8054-214B-CF27AD7A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493"/>
            <a:ext cx="4521843" cy="3391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2B969-BA7A-13BB-2AC3-B35897CC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1493"/>
            <a:ext cx="4521843" cy="3391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4F67-FEB2-128E-8398-912B3717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075-1AE7-6C94-C169-1A2D741C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Randomized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3DC6-420E-AB66-4A39-E7D9B02E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92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Problem of traditional exam design</a:t>
            </a:r>
            <a:r>
              <a:rPr lang="en-US" dirty="0"/>
              <a:t>: risk of cheating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random question assignment</a:t>
            </a:r>
          </a:p>
          <a:p>
            <a:r>
              <a:rPr lang="en-US" dirty="0">
                <a:solidFill>
                  <a:srgbClr val="00B050"/>
                </a:solidFill>
              </a:rPr>
              <a:t>Problem of simple averaging</a:t>
            </a:r>
            <a:r>
              <a:rPr lang="en-US" dirty="0"/>
              <a:t>: ignorance of different question difficulties</a:t>
            </a:r>
          </a:p>
        </p:txBody>
      </p:sp>
      <p:pic>
        <p:nvPicPr>
          <p:cNvPr id="18" name="Graphic 17" descr="Chat bubble outline">
            <a:extLst>
              <a:ext uri="{FF2B5EF4-FFF2-40B4-BE49-F238E27FC236}">
                <a16:creationId xmlns:a16="http://schemas.microsoft.com/office/drawing/2014/main" id="{1C676BC8-CDA1-A926-EC10-6E6662FB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624" y="2106561"/>
            <a:ext cx="489096" cy="489096"/>
          </a:xfrm>
          <a:prstGeom prst="rect">
            <a:avLst/>
          </a:prstGeom>
        </p:spPr>
      </p:pic>
      <p:pic>
        <p:nvPicPr>
          <p:cNvPr id="4" name="Content Placeholder 4" descr="User with solid fill">
            <a:extLst>
              <a:ext uri="{FF2B5EF4-FFF2-40B4-BE49-F238E27FC236}">
                <a16:creationId xmlns:a16="http://schemas.microsoft.com/office/drawing/2014/main" id="{AF61DBE3-88EA-8B40-0E15-0CAC3FB76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214" y="2298116"/>
            <a:ext cx="489095" cy="489095"/>
          </a:xfrm>
          <a:prstGeom prst="rect">
            <a:avLst/>
          </a:prstGeom>
        </p:spPr>
      </p:pic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51834E61-4DE5-5D80-B18D-6CEFE105E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214" y="2859048"/>
            <a:ext cx="489095" cy="489095"/>
          </a:xfrm>
          <a:prstGeom prst="rect">
            <a:avLst/>
          </a:prstGeom>
        </p:spPr>
      </p:pic>
      <p:pic>
        <p:nvPicPr>
          <p:cNvPr id="6" name="Content Placeholder 4" descr="User with solid fill">
            <a:extLst>
              <a:ext uri="{FF2B5EF4-FFF2-40B4-BE49-F238E27FC236}">
                <a16:creationId xmlns:a16="http://schemas.microsoft.com/office/drawing/2014/main" id="{BA8DC5B1-8ED9-487C-463A-99F3D44F3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214" y="3419980"/>
            <a:ext cx="489095" cy="489095"/>
          </a:xfrm>
          <a:prstGeom prst="rect">
            <a:avLst/>
          </a:prstGeom>
        </p:spPr>
      </p:pic>
      <p:pic>
        <p:nvPicPr>
          <p:cNvPr id="7" name="Content Placeholder 4" descr="User with solid fill">
            <a:extLst>
              <a:ext uri="{FF2B5EF4-FFF2-40B4-BE49-F238E27FC236}">
                <a16:creationId xmlns:a16="http://schemas.microsoft.com/office/drawing/2014/main" id="{9B7FDF74-222E-33F7-1E36-1EA1E3D47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214" y="3980912"/>
            <a:ext cx="489095" cy="489095"/>
          </a:xfrm>
          <a:prstGeom prst="rect">
            <a:avLst/>
          </a:prstGeom>
        </p:spPr>
      </p:pic>
      <p:pic>
        <p:nvPicPr>
          <p:cNvPr id="8" name="Content Placeholder 4" descr="User with solid fill">
            <a:extLst>
              <a:ext uri="{FF2B5EF4-FFF2-40B4-BE49-F238E27FC236}">
                <a16:creationId xmlns:a16="http://schemas.microsoft.com/office/drawing/2014/main" id="{EA22FF4A-05DF-E008-8865-0CA972F2F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214" y="4541844"/>
            <a:ext cx="489095" cy="489095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88CDDDF4-456C-643F-ADA8-49F08CF6F621}"/>
              </a:ext>
            </a:extLst>
          </p:cNvPr>
          <p:cNvSpPr/>
          <p:nvPr/>
        </p:nvSpPr>
        <p:spPr>
          <a:xfrm>
            <a:off x="3442205" y="2829650"/>
            <a:ext cx="2144494" cy="154505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uzzle pieces with solid fill">
            <a:extLst>
              <a:ext uri="{FF2B5EF4-FFF2-40B4-BE49-F238E27FC236}">
                <a16:creationId xmlns:a16="http://schemas.microsoft.com/office/drawing/2014/main" id="{16730F54-2095-FE56-1406-D00522C68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2864" y="3646304"/>
            <a:ext cx="586477" cy="586477"/>
          </a:xfrm>
          <a:prstGeom prst="rect">
            <a:avLst/>
          </a:prstGeom>
        </p:spPr>
      </p:pic>
      <p:pic>
        <p:nvPicPr>
          <p:cNvPr id="11" name="Graphic 10" descr="Maze with solid fill">
            <a:extLst>
              <a:ext uri="{FF2B5EF4-FFF2-40B4-BE49-F238E27FC236}">
                <a16:creationId xmlns:a16="http://schemas.microsoft.com/office/drawing/2014/main" id="{5E98A614-A6AF-8AD2-8950-FC4F5488EF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9545" y="3017285"/>
            <a:ext cx="586477" cy="586477"/>
          </a:xfrm>
          <a:prstGeom prst="rect">
            <a:avLst/>
          </a:prstGeom>
        </p:spPr>
      </p:pic>
      <p:pic>
        <p:nvPicPr>
          <p:cNvPr id="12" name="Graphic 11" descr="Playbook with solid fill">
            <a:extLst>
              <a:ext uri="{FF2B5EF4-FFF2-40B4-BE49-F238E27FC236}">
                <a16:creationId xmlns:a16="http://schemas.microsoft.com/office/drawing/2014/main" id="{D03F4454-2006-685F-3B9D-817B2A2252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2450" y="3209171"/>
            <a:ext cx="586477" cy="58647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3C4CF1-DF0D-FF5D-FB27-B6E0F686D4F7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128309" y="2542664"/>
            <a:ext cx="1320548" cy="1059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E6AF78-C255-265D-4C38-CBE472EAB629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2128309" y="3103596"/>
            <a:ext cx="1320548" cy="4985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83BE6-7CA9-809E-44B8-F6083F71D3EF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2128309" y="3602179"/>
            <a:ext cx="1320548" cy="623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E77DD7-E984-5635-138A-8D6A86F5FA02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2128309" y="3602179"/>
            <a:ext cx="1320548" cy="6232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FE8FAE-8D6E-55FD-BDA3-4D9200E23AF4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2128309" y="3602179"/>
            <a:ext cx="1320548" cy="11842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Chat bubble outline">
            <a:extLst>
              <a:ext uri="{FF2B5EF4-FFF2-40B4-BE49-F238E27FC236}">
                <a16:creationId xmlns:a16="http://schemas.microsoft.com/office/drawing/2014/main" id="{525307E6-763B-D915-DB7A-54499CC7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466" y="2650418"/>
            <a:ext cx="489096" cy="489096"/>
          </a:xfrm>
          <a:prstGeom prst="rect">
            <a:avLst/>
          </a:prstGeom>
        </p:spPr>
      </p:pic>
      <p:pic>
        <p:nvPicPr>
          <p:cNvPr id="20" name="Content Placeholder 4" descr="User with solid fill">
            <a:extLst>
              <a:ext uri="{FF2B5EF4-FFF2-40B4-BE49-F238E27FC236}">
                <a16:creationId xmlns:a16="http://schemas.microsoft.com/office/drawing/2014/main" id="{0905901D-150B-034E-2A28-AD7B509CE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4091" y="2299798"/>
            <a:ext cx="489095" cy="489095"/>
          </a:xfrm>
          <a:prstGeom prst="rect">
            <a:avLst/>
          </a:prstGeom>
        </p:spPr>
      </p:pic>
      <p:pic>
        <p:nvPicPr>
          <p:cNvPr id="21" name="Content Placeholder 4" descr="User with solid fill">
            <a:extLst>
              <a:ext uri="{FF2B5EF4-FFF2-40B4-BE49-F238E27FC236}">
                <a16:creationId xmlns:a16="http://schemas.microsoft.com/office/drawing/2014/main" id="{8249839F-C37C-304C-A7AE-72785DA7B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4091" y="2860730"/>
            <a:ext cx="489095" cy="489095"/>
          </a:xfrm>
          <a:prstGeom prst="rect">
            <a:avLst/>
          </a:prstGeom>
        </p:spPr>
      </p:pic>
      <p:pic>
        <p:nvPicPr>
          <p:cNvPr id="22" name="Content Placeholder 4" descr="User with solid fill">
            <a:extLst>
              <a:ext uri="{FF2B5EF4-FFF2-40B4-BE49-F238E27FC236}">
                <a16:creationId xmlns:a16="http://schemas.microsoft.com/office/drawing/2014/main" id="{F544D2C1-11A4-715C-A557-9FA691EC7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4091" y="3421662"/>
            <a:ext cx="489095" cy="489095"/>
          </a:xfrm>
          <a:prstGeom prst="rect">
            <a:avLst/>
          </a:prstGeom>
        </p:spPr>
      </p:pic>
      <p:pic>
        <p:nvPicPr>
          <p:cNvPr id="23" name="Content Placeholder 4" descr="User with solid fill">
            <a:extLst>
              <a:ext uri="{FF2B5EF4-FFF2-40B4-BE49-F238E27FC236}">
                <a16:creationId xmlns:a16="http://schemas.microsoft.com/office/drawing/2014/main" id="{F51AB943-BFE8-E1B2-5088-E0BB88F05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4091" y="3982594"/>
            <a:ext cx="489095" cy="489095"/>
          </a:xfrm>
          <a:prstGeom prst="rect">
            <a:avLst/>
          </a:prstGeom>
        </p:spPr>
      </p:pic>
      <p:pic>
        <p:nvPicPr>
          <p:cNvPr id="24" name="Content Placeholder 4" descr="User with solid fill">
            <a:extLst>
              <a:ext uri="{FF2B5EF4-FFF2-40B4-BE49-F238E27FC236}">
                <a16:creationId xmlns:a16="http://schemas.microsoft.com/office/drawing/2014/main" id="{16EC284F-4A66-57AE-718A-4617B0988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4091" y="4543526"/>
            <a:ext cx="489095" cy="489095"/>
          </a:xfrm>
          <a:prstGeom prst="rect">
            <a:avLst/>
          </a:prstGeom>
        </p:spPr>
      </p:pic>
      <p:pic>
        <p:nvPicPr>
          <p:cNvPr id="42" name="Graphic 41" descr="Puzzle pieces with solid fill">
            <a:extLst>
              <a:ext uri="{FF2B5EF4-FFF2-40B4-BE49-F238E27FC236}">
                <a16:creationId xmlns:a16="http://schemas.microsoft.com/office/drawing/2014/main" id="{8CA495E2-A810-AAAD-7A7C-3EFC8746BA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2283" y="3987369"/>
            <a:ext cx="484632" cy="484632"/>
          </a:xfrm>
          <a:prstGeom prst="rect">
            <a:avLst/>
          </a:prstGeom>
        </p:spPr>
      </p:pic>
      <p:pic>
        <p:nvPicPr>
          <p:cNvPr id="43" name="Graphic 42" descr="Maze with solid fill">
            <a:extLst>
              <a:ext uri="{FF2B5EF4-FFF2-40B4-BE49-F238E27FC236}">
                <a16:creationId xmlns:a16="http://schemas.microsoft.com/office/drawing/2014/main" id="{D797AFD4-DD22-9F8B-8802-2808E27C1E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2283" y="2376098"/>
            <a:ext cx="484632" cy="484632"/>
          </a:xfrm>
          <a:prstGeom prst="rect">
            <a:avLst/>
          </a:prstGeom>
        </p:spPr>
      </p:pic>
      <p:pic>
        <p:nvPicPr>
          <p:cNvPr id="44" name="Graphic 43" descr="Playbook with solid fill">
            <a:extLst>
              <a:ext uri="{FF2B5EF4-FFF2-40B4-BE49-F238E27FC236}">
                <a16:creationId xmlns:a16="http://schemas.microsoft.com/office/drawing/2014/main" id="{EB5E9374-E3AB-F6FD-3964-19CE12E5CF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2283" y="3457462"/>
            <a:ext cx="484632" cy="484632"/>
          </a:xfrm>
          <a:prstGeom prst="rect">
            <a:avLst/>
          </a:prstGeom>
        </p:spPr>
      </p:pic>
      <p:pic>
        <p:nvPicPr>
          <p:cNvPr id="46" name="Graphic 45" descr="Tic Tac Toe with solid fill">
            <a:extLst>
              <a:ext uri="{FF2B5EF4-FFF2-40B4-BE49-F238E27FC236}">
                <a16:creationId xmlns:a16="http://schemas.microsoft.com/office/drawing/2014/main" id="{D841AFC9-A562-DD79-92C0-B567BF51D1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2283" y="2939909"/>
            <a:ext cx="484632" cy="484632"/>
          </a:xfrm>
          <a:prstGeom prst="rect">
            <a:avLst/>
          </a:prstGeom>
        </p:spPr>
      </p:pic>
      <p:pic>
        <p:nvPicPr>
          <p:cNvPr id="50" name="Graphic 49" descr="Playing card with solid fill">
            <a:extLst>
              <a:ext uri="{FF2B5EF4-FFF2-40B4-BE49-F238E27FC236}">
                <a16:creationId xmlns:a16="http://schemas.microsoft.com/office/drawing/2014/main" id="{12CE8042-4F9B-8579-9E66-25C78D0F66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62283" y="4494953"/>
            <a:ext cx="484632" cy="48463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9BAFC2-916F-8184-C3D2-7759636236AD}"/>
              </a:ext>
            </a:extLst>
          </p:cNvPr>
          <p:cNvCxnSpPr>
            <a:stCxn id="20" idx="3"/>
            <a:endCxn id="43" idx="1"/>
          </p:cNvCxnSpPr>
          <p:nvPr/>
        </p:nvCxnSpPr>
        <p:spPr>
          <a:xfrm>
            <a:off x="7053186" y="2544346"/>
            <a:ext cx="2809097" cy="74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BCFE87-CB88-5194-3A26-1847B16ACCD1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7053186" y="2544346"/>
            <a:ext cx="2809097" cy="1155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E4AC2B-E076-8E5C-7BC8-5CE377EDF06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048354" y="2544346"/>
            <a:ext cx="2813929" cy="168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671FA0-7B7B-635D-8953-93845AEBECD4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>
            <a:off x="7053186" y="3105278"/>
            <a:ext cx="2809097" cy="7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5EC23B-F3CD-DEC6-9DD5-DC7BD13E1867}"/>
              </a:ext>
            </a:extLst>
          </p:cNvPr>
          <p:cNvCxnSpPr>
            <a:cxnSpLocks/>
            <a:stCxn id="21" idx="3"/>
            <a:endCxn id="50" idx="1"/>
          </p:cNvCxnSpPr>
          <p:nvPr/>
        </p:nvCxnSpPr>
        <p:spPr>
          <a:xfrm>
            <a:off x="7053186" y="3105278"/>
            <a:ext cx="2809097" cy="1631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B728EB-6149-438B-313D-710B0517F7A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058018" y="3105278"/>
            <a:ext cx="2804265" cy="1124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3A5A8B-20AA-C72B-D840-E0F3A5B3B10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053186" y="3457462"/>
            <a:ext cx="411243" cy="2087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0A738A-E62C-908D-3A48-26583752714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053186" y="3666210"/>
            <a:ext cx="411243" cy="615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8B56ED-CAC3-415E-4F8C-1AD93C9E3A5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053186" y="3666210"/>
            <a:ext cx="426150" cy="2871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3DADC6-8AB4-BE72-A69B-C9D883A7595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053186" y="3963104"/>
            <a:ext cx="384345" cy="2640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E8BEE30-9628-5928-6777-7CC47D1E74D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53186" y="4227142"/>
            <a:ext cx="384345" cy="63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3B5120-7F54-A87E-0870-636DCA9D5BB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53186" y="4227142"/>
            <a:ext cx="399252" cy="2318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7359B4-8A4A-6FF8-B5F5-7F0AC7B13082}"/>
              </a:ext>
            </a:extLst>
          </p:cNvPr>
          <p:cNvCxnSpPr>
            <a:cxnSpLocks/>
          </p:cNvCxnSpPr>
          <p:nvPr/>
        </p:nvCxnSpPr>
        <p:spPr>
          <a:xfrm flipV="1">
            <a:off x="7048354" y="4529583"/>
            <a:ext cx="384345" cy="2640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75B6592-00A9-5635-CA59-F848C91539ED}"/>
              </a:ext>
            </a:extLst>
          </p:cNvPr>
          <p:cNvCxnSpPr>
            <a:cxnSpLocks/>
          </p:cNvCxnSpPr>
          <p:nvPr/>
        </p:nvCxnSpPr>
        <p:spPr>
          <a:xfrm>
            <a:off x="7048354" y="4793621"/>
            <a:ext cx="384345" cy="63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C79989-58A8-3515-71C4-01F3391F6716}"/>
              </a:ext>
            </a:extLst>
          </p:cNvPr>
          <p:cNvCxnSpPr>
            <a:cxnSpLocks/>
          </p:cNvCxnSpPr>
          <p:nvPr/>
        </p:nvCxnSpPr>
        <p:spPr>
          <a:xfrm>
            <a:off x="7048354" y="4793621"/>
            <a:ext cx="399252" cy="2318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Maze with solid fill">
            <a:extLst>
              <a:ext uri="{FF2B5EF4-FFF2-40B4-BE49-F238E27FC236}">
                <a16:creationId xmlns:a16="http://schemas.microsoft.com/office/drawing/2014/main" id="{A0E6EEF1-1C66-6E8D-8E12-0217F0B8EA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62283" y="2376098"/>
            <a:ext cx="484632" cy="484632"/>
          </a:xfrm>
          <a:prstGeom prst="rect">
            <a:avLst/>
          </a:prstGeom>
        </p:spPr>
      </p:pic>
      <p:pic>
        <p:nvPicPr>
          <p:cNvPr id="90" name="Graphic 89" descr="Playbook with solid fill">
            <a:extLst>
              <a:ext uri="{FF2B5EF4-FFF2-40B4-BE49-F238E27FC236}">
                <a16:creationId xmlns:a16="http://schemas.microsoft.com/office/drawing/2014/main" id="{2A8DBFA1-B21E-B860-8DBD-F8324A189B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62283" y="3457462"/>
            <a:ext cx="484632" cy="484632"/>
          </a:xfrm>
          <a:prstGeom prst="rect">
            <a:avLst/>
          </a:prstGeom>
        </p:spPr>
      </p:pic>
      <p:pic>
        <p:nvPicPr>
          <p:cNvPr id="91" name="Graphic 90" descr="Puzzle pieces with solid fill">
            <a:extLst>
              <a:ext uri="{FF2B5EF4-FFF2-40B4-BE49-F238E27FC236}">
                <a16:creationId xmlns:a16="http://schemas.microsoft.com/office/drawing/2014/main" id="{9CA0F490-2371-4B3B-CBCF-8D2F030844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62283" y="3987369"/>
            <a:ext cx="484632" cy="484632"/>
          </a:xfrm>
          <a:prstGeom prst="rect">
            <a:avLst/>
          </a:prstGeom>
        </p:spPr>
      </p:pic>
      <p:pic>
        <p:nvPicPr>
          <p:cNvPr id="92" name="Graphic 91" descr="Tic Tac Toe with solid fill">
            <a:extLst>
              <a:ext uri="{FF2B5EF4-FFF2-40B4-BE49-F238E27FC236}">
                <a16:creationId xmlns:a16="http://schemas.microsoft.com/office/drawing/2014/main" id="{9E34666B-C075-27A8-09F8-C5648C30FE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62283" y="2939909"/>
            <a:ext cx="484632" cy="484632"/>
          </a:xfrm>
          <a:prstGeom prst="rect">
            <a:avLst/>
          </a:prstGeom>
        </p:spPr>
      </p:pic>
      <p:pic>
        <p:nvPicPr>
          <p:cNvPr id="93" name="Graphic 92" descr="Playing card with solid fill">
            <a:extLst>
              <a:ext uri="{FF2B5EF4-FFF2-40B4-BE49-F238E27FC236}">
                <a16:creationId xmlns:a16="http://schemas.microsoft.com/office/drawing/2014/main" id="{4A4DAE40-09F1-9C08-652E-6F295738005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2283" y="4494953"/>
            <a:ext cx="484632" cy="484632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A3132C8-475F-A989-C6DD-FEDCBB2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9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4364-8771-C828-E99C-37689BC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96DA-44ED-B65D-4E1F-04F673CF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  <a:p>
            <a:pPr lvl="1"/>
            <a:r>
              <a:rPr lang="en-US" dirty="0"/>
              <a:t>Formal definition of randomized exams</a:t>
            </a:r>
          </a:p>
          <a:p>
            <a:pPr lvl="1"/>
            <a:r>
              <a:rPr lang="en-US" dirty="0"/>
              <a:t>How to measure the fairness of an algorithm?</a:t>
            </a:r>
          </a:p>
          <a:p>
            <a:pPr lvl="1"/>
            <a:endParaRPr lang="en-US" dirty="0"/>
          </a:p>
          <a:p>
            <a:r>
              <a:rPr lang="en-US" dirty="0"/>
              <a:t>Simulation result</a:t>
            </a:r>
          </a:p>
          <a:p>
            <a:pPr lvl="1"/>
            <a:r>
              <a:rPr lang="en-US" dirty="0"/>
              <a:t>Visualization of simple averaging’s unfairness</a:t>
            </a:r>
          </a:p>
          <a:p>
            <a:pPr lvl="1"/>
            <a:endParaRPr lang="en-US" dirty="0"/>
          </a:p>
          <a:p>
            <a:r>
              <a:rPr lang="en-US" dirty="0"/>
              <a:t>Our algorithm and theoretical result</a:t>
            </a:r>
          </a:p>
          <a:p>
            <a:pPr lvl="1"/>
            <a:r>
              <a:rPr lang="en-US" dirty="0"/>
              <a:t>How many questions do we need to ask?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5E4ABE-F800-EABD-D0F1-DBBA82A03C60}"/>
              </a:ext>
            </a:extLst>
          </p:cNvPr>
          <p:cNvGrpSpPr/>
          <p:nvPr/>
        </p:nvGrpSpPr>
        <p:grpSpPr>
          <a:xfrm>
            <a:off x="6315584" y="453533"/>
            <a:ext cx="2109550" cy="1524000"/>
            <a:chOff x="6096000" y="2133600"/>
            <a:chExt cx="2109550" cy="1524000"/>
          </a:xfrm>
        </p:grpSpPr>
        <p:pic>
          <p:nvPicPr>
            <p:cNvPr id="5" name="Content Placeholder 4" descr="User with solid fill">
              <a:extLst>
                <a:ext uri="{FF2B5EF4-FFF2-40B4-BE49-F238E27FC236}">
                  <a16:creationId xmlns:a16="http://schemas.microsoft.com/office/drawing/2014/main" id="{29C76444-110F-55AE-089F-B1E68D0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6" name="Content Placeholder 4" descr="User with solid fill">
              <a:extLst>
                <a:ext uri="{FF2B5EF4-FFF2-40B4-BE49-F238E27FC236}">
                  <a16:creationId xmlns:a16="http://schemas.microsoft.com/office/drawing/2014/main" id="{D31C0AAA-B879-AFEB-E05A-AA065A6C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7" name="Content Placeholder 4" descr="User with solid fill">
              <a:extLst>
                <a:ext uri="{FF2B5EF4-FFF2-40B4-BE49-F238E27FC236}">
                  <a16:creationId xmlns:a16="http://schemas.microsoft.com/office/drawing/2014/main" id="{D1531D30-CBF3-3D71-C7F1-66D461B2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8" name="Content Placeholder 4" descr="User with solid fill">
              <a:extLst>
                <a:ext uri="{FF2B5EF4-FFF2-40B4-BE49-F238E27FC236}">
                  <a16:creationId xmlns:a16="http://schemas.microsoft.com/office/drawing/2014/main" id="{1AE28E42-23B1-ED92-5AED-549D7968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9" name="Content Placeholder 4" descr="User with solid fill">
              <a:extLst>
                <a:ext uri="{FF2B5EF4-FFF2-40B4-BE49-F238E27FC236}">
                  <a16:creationId xmlns:a16="http://schemas.microsoft.com/office/drawing/2014/main" id="{13593698-BF46-6FB3-0689-25AE6D8A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10" name="Graphic 9" descr="Puzzle pieces with solid fill">
              <a:extLst>
                <a:ext uri="{FF2B5EF4-FFF2-40B4-BE49-F238E27FC236}">
                  <a16:creationId xmlns:a16="http://schemas.microsoft.com/office/drawing/2014/main" id="{0950B2BA-AD80-15CA-20BC-C19C0D19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11" name="Graphic 10" descr="Maze with solid fill">
              <a:extLst>
                <a:ext uri="{FF2B5EF4-FFF2-40B4-BE49-F238E27FC236}">
                  <a16:creationId xmlns:a16="http://schemas.microsoft.com/office/drawing/2014/main" id="{9E24C272-E5CF-B06F-64A5-0E7080BA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12" name="Graphic 11" descr="Playbook with solid fill">
              <a:extLst>
                <a:ext uri="{FF2B5EF4-FFF2-40B4-BE49-F238E27FC236}">
                  <a16:creationId xmlns:a16="http://schemas.microsoft.com/office/drawing/2014/main" id="{C7B47EFA-AD3D-0E9E-F97C-2FA43833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13" name="Graphic 12" descr="Tic Tac Toe with solid fill">
              <a:extLst>
                <a:ext uri="{FF2B5EF4-FFF2-40B4-BE49-F238E27FC236}">
                  <a16:creationId xmlns:a16="http://schemas.microsoft.com/office/drawing/2014/main" id="{0D93FC11-3568-7BB6-B54D-2BCE69F39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14" name="Graphic 13" descr="Playing card with solid fill">
              <a:extLst>
                <a:ext uri="{FF2B5EF4-FFF2-40B4-BE49-F238E27FC236}">
                  <a16:creationId xmlns:a16="http://schemas.microsoft.com/office/drawing/2014/main" id="{34ABECA8-61F6-6AE4-B759-1C342517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37B1A7-0467-D37E-3F52-F0CB665B36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91CB90-FDC8-7279-96BE-DA112E11CA4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CBC18A-0970-8B21-6DA4-623A29778E4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44EA1E-BF99-957F-D319-8E0D0397753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801995-C9CF-D88A-FF67-877881F5C80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CF9B4D-F63E-8B56-EF4B-FEBBDFA4A1C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63AA6E-CB53-4560-D49C-61DEF509D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3BC100-3787-EEBD-156E-54606EA4DDB8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A31682-1929-C54D-D424-D2ABD6401CEB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AF9E13-8DE6-811E-A07F-BC41CFC22227}"/>
                </a:ext>
              </a:extLst>
            </p:cNvPr>
            <p:cNvCxnSpPr>
              <a:stCxn id="11" idx="1"/>
              <a:endCxn id="5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3D1AF0-28F7-818A-CB33-CF98CE8EC084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19C24-B3EE-D0C2-798E-73DDD621D09C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D289C8-0113-DDCE-EF17-C5251FA31103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AF6D30-7839-76C3-D37C-2A500FA0628E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74E707-B9FE-5A36-0E68-9626607A5DA5}"/>
                </a:ext>
              </a:extLst>
            </p:cNvPr>
            <p:cNvCxnSpPr>
              <a:stCxn id="10" idx="1"/>
              <a:endCxn id="6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AA16-6B7E-1C96-5E42-24E02F2E6EE9}"/>
                  </a:ext>
                </a:extLst>
              </p:cNvPr>
              <p:cNvSpPr txBox="1"/>
              <p:nvPr/>
            </p:nvSpPr>
            <p:spPr>
              <a:xfrm>
                <a:off x="7156247" y="2431758"/>
                <a:ext cx="209839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AA16-6B7E-1C96-5E42-24E02F2E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47" y="2431758"/>
                <a:ext cx="209839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17643703-2381-2F09-2352-D0E3DDA6CE1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887" t="7735" r="6421" b="5441"/>
          <a:stretch/>
        </p:blipFill>
        <p:spPr>
          <a:xfrm>
            <a:off x="7436402" y="3157745"/>
            <a:ext cx="2098399" cy="15406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2573B1-E6D2-CAD5-8F65-4D0E3B013CA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376" t="7735" r="5931" b="5441"/>
          <a:stretch/>
        </p:blipFill>
        <p:spPr>
          <a:xfrm>
            <a:off x="9534801" y="3157744"/>
            <a:ext cx="2098399" cy="1540645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8220E6F-90A7-966E-1479-AEA0AAFF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4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2048A-602D-3FA8-0B1C-3B9A07982A63}"/>
              </a:ext>
            </a:extLst>
          </p:cNvPr>
          <p:cNvSpPr txBox="1"/>
          <p:nvPr/>
        </p:nvSpPr>
        <p:spPr>
          <a:xfrm>
            <a:off x="7934216" y="2997750"/>
            <a:ext cx="1352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Simple Averaging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55C12-E56D-3928-6B13-AC14072B00A0}"/>
              </a:ext>
            </a:extLst>
          </p:cNvPr>
          <p:cNvSpPr txBox="1"/>
          <p:nvPr/>
        </p:nvSpPr>
        <p:spPr>
          <a:xfrm>
            <a:off x="10067357" y="2997750"/>
            <a:ext cx="10332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C9C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F844-1430-B48E-9AF2-4B5A0423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Randomized 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329E9-5FD6-4FC4-5864-FDFD11509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464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1. Assign a small number of random questions to</a:t>
                </a:r>
                <a:r>
                  <a:rPr lang="zh-CN" altLang="en-US" sz="2000" dirty="0">
                    <a:effectLst/>
                  </a:rPr>
                  <a:t> </a:t>
                </a:r>
                <a:r>
                  <a:rPr lang="en-US" sz="2000" dirty="0">
                    <a:effectLst/>
                  </a:rPr>
                  <a:t>each student </a:t>
                </a:r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(task assignment graph</a:t>
                </a:r>
                <a:r>
                  <a:rPr lang="zh-CN" altLang="en-US" sz="2000" dirty="0">
                    <a:solidFill>
                      <a:srgbClr val="00B05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)</a:t>
                </a:r>
                <a:endParaRPr lang="en-US" sz="2000" dirty="0">
                  <a:effectLst/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2. </a:t>
                </a:r>
                <a:r>
                  <a:rPr lang="en-US" dirty="0"/>
                  <a:t>G</a:t>
                </a:r>
                <a:r>
                  <a:rPr lang="en-US" sz="2000" dirty="0">
                    <a:effectLst/>
                  </a:rPr>
                  <a:t>rade students according to the exam result </a:t>
                </a:r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(exam result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50"/>
                    </a:solidFill>
                    <a:effectLst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329E9-5FD6-4FC4-5864-FDFD11509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46488"/>
              </a:xfrm>
              <a:blipFill>
                <a:blip r:embed="rId6"/>
                <a:stretch>
                  <a:fillRect l="-724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A0BBBD1-EB7B-204C-F150-5C16169FC4BB}"/>
              </a:ext>
            </a:extLst>
          </p:cNvPr>
          <p:cNvGrpSpPr/>
          <p:nvPr/>
        </p:nvGrpSpPr>
        <p:grpSpPr>
          <a:xfrm>
            <a:off x="3712516" y="2205933"/>
            <a:ext cx="2109550" cy="1524000"/>
            <a:chOff x="6447138" y="2285320"/>
            <a:chExt cx="3782824" cy="2732823"/>
          </a:xfrm>
        </p:grpSpPr>
        <p:pic>
          <p:nvPicPr>
            <p:cNvPr id="4" name="Content Placeholder 4" descr="User with solid fill">
              <a:extLst>
                <a:ext uri="{FF2B5EF4-FFF2-40B4-BE49-F238E27FC236}">
                  <a16:creationId xmlns:a16="http://schemas.microsoft.com/office/drawing/2014/main" id="{682BB18D-148B-7A1B-B7CD-00D148AC4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7138" y="2285320"/>
              <a:ext cx="489095" cy="489095"/>
            </a:xfrm>
            <a:prstGeom prst="rect">
              <a:avLst/>
            </a:prstGeom>
          </p:spPr>
        </p:pic>
        <p:pic>
          <p:nvPicPr>
            <p:cNvPr id="5" name="Content Placeholder 4" descr="User with solid fill">
              <a:extLst>
                <a:ext uri="{FF2B5EF4-FFF2-40B4-BE49-F238E27FC236}">
                  <a16:creationId xmlns:a16="http://schemas.microsoft.com/office/drawing/2014/main" id="{3E50BB28-47D4-A3DB-CBA9-499487A9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7138" y="2846252"/>
              <a:ext cx="489095" cy="489095"/>
            </a:xfrm>
            <a:prstGeom prst="rect">
              <a:avLst/>
            </a:prstGeom>
          </p:spPr>
        </p:pic>
        <p:pic>
          <p:nvPicPr>
            <p:cNvPr id="6" name="Content Placeholder 4" descr="User with solid fill">
              <a:extLst>
                <a:ext uri="{FF2B5EF4-FFF2-40B4-BE49-F238E27FC236}">
                  <a16:creationId xmlns:a16="http://schemas.microsoft.com/office/drawing/2014/main" id="{8677EC5D-4450-75FB-F8EF-C5BC1991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7138" y="3407184"/>
              <a:ext cx="489095" cy="489095"/>
            </a:xfrm>
            <a:prstGeom prst="rect">
              <a:avLst/>
            </a:prstGeom>
          </p:spPr>
        </p:pic>
        <p:pic>
          <p:nvPicPr>
            <p:cNvPr id="7" name="Content Placeholder 4" descr="User with solid fill">
              <a:extLst>
                <a:ext uri="{FF2B5EF4-FFF2-40B4-BE49-F238E27FC236}">
                  <a16:creationId xmlns:a16="http://schemas.microsoft.com/office/drawing/2014/main" id="{3EC18AE0-65BA-F716-38F7-34E5524F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7138" y="3968116"/>
              <a:ext cx="489095" cy="489095"/>
            </a:xfrm>
            <a:prstGeom prst="rect">
              <a:avLst/>
            </a:prstGeom>
          </p:spPr>
        </p:pic>
        <p:pic>
          <p:nvPicPr>
            <p:cNvPr id="8" name="Content Placeholder 4" descr="User with solid fill">
              <a:extLst>
                <a:ext uri="{FF2B5EF4-FFF2-40B4-BE49-F238E27FC236}">
                  <a16:creationId xmlns:a16="http://schemas.microsoft.com/office/drawing/2014/main" id="{5A5290A7-E9DB-23B1-65C2-2D982159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7138" y="4529048"/>
              <a:ext cx="489095" cy="489095"/>
            </a:xfrm>
            <a:prstGeom prst="rect">
              <a:avLst/>
            </a:prstGeom>
          </p:spPr>
        </p:pic>
        <p:pic>
          <p:nvPicPr>
            <p:cNvPr id="9" name="Graphic 8" descr="Puzzle pieces with solid fill">
              <a:extLst>
                <a:ext uri="{FF2B5EF4-FFF2-40B4-BE49-F238E27FC236}">
                  <a16:creationId xmlns:a16="http://schemas.microsoft.com/office/drawing/2014/main" id="{D76A87DB-977A-CE00-18E2-0DA2418B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45330" y="3972891"/>
              <a:ext cx="484632" cy="484632"/>
            </a:xfrm>
            <a:prstGeom prst="rect">
              <a:avLst/>
            </a:prstGeom>
          </p:spPr>
        </p:pic>
        <p:pic>
          <p:nvPicPr>
            <p:cNvPr id="10" name="Graphic 9" descr="Maze with solid fill">
              <a:extLst>
                <a:ext uri="{FF2B5EF4-FFF2-40B4-BE49-F238E27FC236}">
                  <a16:creationId xmlns:a16="http://schemas.microsoft.com/office/drawing/2014/main" id="{43E347CA-AD1B-9600-5B5E-67E4B6F5C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45330" y="2361620"/>
              <a:ext cx="484632" cy="484632"/>
            </a:xfrm>
            <a:prstGeom prst="rect">
              <a:avLst/>
            </a:prstGeom>
          </p:spPr>
        </p:pic>
        <p:pic>
          <p:nvPicPr>
            <p:cNvPr id="11" name="Graphic 10" descr="Playbook with solid fill">
              <a:extLst>
                <a:ext uri="{FF2B5EF4-FFF2-40B4-BE49-F238E27FC236}">
                  <a16:creationId xmlns:a16="http://schemas.microsoft.com/office/drawing/2014/main" id="{4AF98764-F487-83C3-7609-B69AC4644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745330" y="3442984"/>
              <a:ext cx="484632" cy="484632"/>
            </a:xfrm>
            <a:prstGeom prst="rect">
              <a:avLst/>
            </a:prstGeom>
          </p:spPr>
        </p:pic>
        <p:pic>
          <p:nvPicPr>
            <p:cNvPr id="12" name="Graphic 11" descr="Tic Tac Toe with solid fill">
              <a:extLst>
                <a:ext uri="{FF2B5EF4-FFF2-40B4-BE49-F238E27FC236}">
                  <a16:creationId xmlns:a16="http://schemas.microsoft.com/office/drawing/2014/main" id="{637343C8-E931-E794-353F-CB29C98C6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745330" y="2925431"/>
              <a:ext cx="484632" cy="484632"/>
            </a:xfrm>
            <a:prstGeom prst="rect">
              <a:avLst/>
            </a:prstGeom>
          </p:spPr>
        </p:pic>
        <p:pic>
          <p:nvPicPr>
            <p:cNvPr id="13" name="Graphic 12" descr="Playing card with solid fill">
              <a:extLst>
                <a:ext uri="{FF2B5EF4-FFF2-40B4-BE49-F238E27FC236}">
                  <a16:creationId xmlns:a16="http://schemas.microsoft.com/office/drawing/2014/main" id="{26C137AD-4D01-F6DF-86A1-E78A9A6F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745330" y="4480475"/>
              <a:ext cx="484632" cy="484632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071857-2842-BFDE-D34D-41275CE71E48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6936233" y="2529868"/>
              <a:ext cx="2809097" cy="74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60C56B-4F3C-6621-CCCC-745E916159F5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6936233" y="2529868"/>
              <a:ext cx="2809097" cy="1155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56EC82-E513-319D-410D-2A1AA133E9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31401" y="2529868"/>
              <a:ext cx="2813929" cy="1685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85539D-7E85-4E75-33CB-502A4710DCCD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6936233" y="3090800"/>
              <a:ext cx="2809097" cy="76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91A081-A0FC-C38E-39B5-C03914470097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6936233" y="3090800"/>
              <a:ext cx="2809097" cy="1631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E90D8D-3BB1-DEA2-C5E2-8D20952E7A3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41065" y="3090800"/>
              <a:ext cx="2804265" cy="1124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71547E-A284-184A-496B-E4642C6920B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6936233" y="3442984"/>
              <a:ext cx="411243" cy="2087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238F75-3C7E-69F1-F7CC-46F19656BF3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936233" y="3651732"/>
              <a:ext cx="411243" cy="615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5CB351-FA91-52DF-6F53-6BE50A8D32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936233" y="3651732"/>
              <a:ext cx="426150" cy="2871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E58D60-BA20-1032-EBDA-C502C6D308E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936233" y="3948626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BC3A5B-C9B9-A62A-D5B3-4882B1F00A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36233" y="4212664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0BCA29-925F-6814-9E9C-B3541AE108F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36233" y="4212664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CDBEAE-D7B0-A35C-17A4-018AF48B0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1401" y="4515105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2FAEA-FFA8-06E7-2EA8-01F076783653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A6C070-54EB-895A-43EF-42CFDD1AF9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8EE6A9-D074-C5DA-578E-C0785037845A}"/>
              </a:ext>
            </a:extLst>
          </p:cNvPr>
          <p:cNvGrpSpPr/>
          <p:nvPr/>
        </p:nvGrpSpPr>
        <p:grpSpPr>
          <a:xfrm>
            <a:off x="3712516" y="4343788"/>
            <a:ext cx="2109550" cy="1524000"/>
            <a:chOff x="6096000" y="2133600"/>
            <a:chExt cx="2109550" cy="1524000"/>
          </a:xfrm>
        </p:grpSpPr>
        <p:pic>
          <p:nvPicPr>
            <p:cNvPr id="36" name="Content Placeholder 4" descr="User with solid fill">
              <a:extLst>
                <a:ext uri="{FF2B5EF4-FFF2-40B4-BE49-F238E27FC236}">
                  <a16:creationId xmlns:a16="http://schemas.microsoft.com/office/drawing/2014/main" id="{C0A5A044-A9E5-4DD5-F470-425EF252D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37" name="Content Placeholder 4" descr="User with solid fill">
              <a:extLst>
                <a:ext uri="{FF2B5EF4-FFF2-40B4-BE49-F238E27FC236}">
                  <a16:creationId xmlns:a16="http://schemas.microsoft.com/office/drawing/2014/main" id="{7196C25E-DF8A-4867-6BF5-4602BCCE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38" name="Content Placeholder 4" descr="User with solid fill">
              <a:extLst>
                <a:ext uri="{FF2B5EF4-FFF2-40B4-BE49-F238E27FC236}">
                  <a16:creationId xmlns:a16="http://schemas.microsoft.com/office/drawing/2014/main" id="{1BD501D9-2345-95EE-BC93-B6C3D82E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39" name="Content Placeholder 4" descr="User with solid fill">
              <a:extLst>
                <a:ext uri="{FF2B5EF4-FFF2-40B4-BE49-F238E27FC236}">
                  <a16:creationId xmlns:a16="http://schemas.microsoft.com/office/drawing/2014/main" id="{BBFEA961-65C4-0CDA-FB2C-8A359DDA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40" name="Content Placeholder 4" descr="User with solid fill">
              <a:extLst>
                <a:ext uri="{FF2B5EF4-FFF2-40B4-BE49-F238E27FC236}">
                  <a16:creationId xmlns:a16="http://schemas.microsoft.com/office/drawing/2014/main" id="{1EC76523-147C-281F-5779-31552E17B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41" name="Graphic 40" descr="Puzzle pieces with solid fill">
              <a:extLst>
                <a:ext uri="{FF2B5EF4-FFF2-40B4-BE49-F238E27FC236}">
                  <a16:creationId xmlns:a16="http://schemas.microsoft.com/office/drawing/2014/main" id="{E4BCB18D-A18B-FE36-9E1C-C34F90ED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42" name="Graphic 41" descr="Maze with solid fill">
              <a:extLst>
                <a:ext uri="{FF2B5EF4-FFF2-40B4-BE49-F238E27FC236}">
                  <a16:creationId xmlns:a16="http://schemas.microsoft.com/office/drawing/2014/main" id="{FF6FD281-8C0A-EBD9-04E1-76EF18EA0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43" name="Graphic 42" descr="Playbook with solid fill">
              <a:extLst>
                <a:ext uri="{FF2B5EF4-FFF2-40B4-BE49-F238E27FC236}">
                  <a16:creationId xmlns:a16="http://schemas.microsoft.com/office/drawing/2014/main" id="{1A95A717-B8FF-37F9-17C7-66D771884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44" name="Graphic 43" descr="Tic Tac Toe with solid fill">
              <a:extLst>
                <a:ext uri="{FF2B5EF4-FFF2-40B4-BE49-F238E27FC236}">
                  <a16:creationId xmlns:a16="http://schemas.microsoft.com/office/drawing/2014/main" id="{AD1EEB56-E51B-D560-DE93-DD9E5C4C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45" name="Graphic 44" descr="Playing card with solid fill">
              <a:extLst>
                <a:ext uri="{FF2B5EF4-FFF2-40B4-BE49-F238E27FC236}">
                  <a16:creationId xmlns:a16="http://schemas.microsoft.com/office/drawing/2014/main" id="{2EB98079-8329-4EBA-824C-2BC1D3FB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AC21E6B-4D1C-747F-129E-F7B61646FE0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FADFCE-347E-8B41-8C09-969E0E77677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96FE9A-659D-34EA-0B54-BAD493A5C64F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1266FC-2CA0-D222-AA06-CD3D08C4519E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A3B762-8918-5F95-0A51-009A4DA6AA8B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B64D3D8-31BC-8195-4FB3-6A530EB93776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D418ED-2085-5062-2CE3-F7AEF7E92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17E8CE-E727-D5A0-37B9-2E601F4DC9D3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B57D66-376D-5716-01B0-039E7F15A5DF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7F4F946-321B-86F8-9235-E960EF6F96AB}"/>
                </a:ext>
              </a:extLst>
            </p:cNvPr>
            <p:cNvCxnSpPr>
              <a:stCxn id="42" idx="1"/>
              <a:endCxn id="36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1CF1BF9-6DE3-93F2-733A-B48EB4DB5038}"/>
                </a:ext>
              </a:extLst>
            </p:cNvPr>
            <p:cNvCxnSpPr>
              <a:cxnSpLocks/>
              <a:stCxn id="43" idx="1"/>
              <a:endCxn id="36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2FF9013-8480-563F-40CD-D0E03938E4B0}"/>
                </a:ext>
              </a:extLst>
            </p:cNvPr>
            <p:cNvCxnSpPr>
              <a:endCxn id="41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0AB96CE-458A-EB0C-94C8-5B5B77F46589}"/>
                </a:ext>
              </a:extLst>
            </p:cNvPr>
            <p:cNvCxnSpPr>
              <a:cxnSpLocks/>
              <a:stCxn id="37" idx="3"/>
              <a:endCxn id="44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72C612C-2CD1-6F7F-934B-A04B59C3C5B5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59348B7-11FC-D742-1F82-F5DBBEF686F7}"/>
                </a:ext>
              </a:extLst>
            </p:cNvPr>
            <p:cNvCxnSpPr>
              <a:stCxn id="41" idx="1"/>
              <a:endCxn id="37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60A07-0485-A1D3-76C5-D0C5C824247A}"/>
                  </a:ext>
                </a:extLst>
              </p:cNvPr>
              <p:cNvSpPr txBox="1"/>
              <p:nvPr/>
            </p:nvSpPr>
            <p:spPr>
              <a:xfrm>
                <a:off x="5825022" y="2806176"/>
                <a:ext cx="118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MR1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60A07-0485-A1D3-76C5-D0C5C824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22" y="2806176"/>
                <a:ext cx="1187577" cy="369332"/>
              </a:xfrm>
              <a:prstGeom prst="rect">
                <a:avLst/>
              </a:prstGeom>
              <a:blipFill>
                <a:blip r:embed="rId19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9B88CE-531A-E2B1-426A-EB842D4EF694}"/>
                  </a:ext>
                </a:extLst>
              </p:cNvPr>
              <p:cNvSpPr txBox="1"/>
              <p:nvPr/>
            </p:nvSpPr>
            <p:spPr>
              <a:xfrm>
                <a:off x="5821860" y="4966723"/>
                <a:ext cx="291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model in theory/simulation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9B88CE-531A-E2B1-426A-EB842D4EF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60" y="4966723"/>
                <a:ext cx="2917209" cy="369332"/>
              </a:xfrm>
              <a:prstGeom prst="rect">
                <a:avLst/>
              </a:prstGeom>
              <a:blipFill>
                <a:blip r:embed="rId20"/>
                <a:stretch>
                  <a:fillRect t="-10000" r="-4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E04F39A-8B78-EEAE-7D67-DADD715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3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BC0C-CF7F-DAA3-8F98-DD1B7D42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95EB-5389-2804-DB35-552C06A4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563" y="1690688"/>
            <a:ext cx="10515600" cy="4976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Algorithm</a:t>
            </a:r>
            <a:r>
              <a:rPr lang="en-US" dirty="0"/>
              <a:t>: mapping from exam result to grades</a:t>
            </a:r>
          </a:p>
          <a:p>
            <a:r>
              <a:rPr lang="en-US" dirty="0">
                <a:solidFill>
                  <a:srgbClr val="00B050"/>
                </a:solidFill>
              </a:rPr>
              <a:t>Benchmark</a:t>
            </a:r>
            <a:r>
              <a:rPr lang="en-US" dirty="0"/>
              <a:t>: expected grade in traditional exam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Source of randomness</a:t>
            </a:r>
            <a:r>
              <a:rPr lang="en-US" dirty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Ex-ante Bias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		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Ex-post Bias</a:t>
            </a:r>
            <a:r>
              <a:rPr lang="en-US" dirty="0"/>
              <a:t>:		</a:t>
            </a:r>
            <a:endParaRPr lang="en-US" b="0" dirty="0">
              <a:ea typeface="Cambria Math" panose="02040503050406030204" pitchFamily="18" charset="0"/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Ex-post Error</a:t>
            </a:r>
            <a:r>
              <a:rPr lang="en-US" dirty="0"/>
              <a:t>:	 	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3552730D-BF59-4472-7AC1-11BAE6708634}"/>
              </a:ext>
            </a:extLst>
          </p:cNvPr>
          <p:cNvSpPr/>
          <p:nvPr/>
        </p:nvSpPr>
        <p:spPr>
          <a:xfrm>
            <a:off x="6805135" y="4326471"/>
            <a:ext cx="2673344" cy="153585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CCD8-42CF-5050-60B3-315A8AF56B56}"/>
              </a:ext>
            </a:extLst>
          </p:cNvPr>
          <p:cNvSpPr txBox="1"/>
          <p:nvPr/>
        </p:nvSpPr>
        <p:spPr>
          <a:xfrm>
            <a:off x="7072902" y="4832789"/>
            <a:ext cx="254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Best-of-Both-Worlds fairness</a:t>
            </a:r>
          </a:p>
          <a:p>
            <a:r>
              <a:rPr lang="en-US" sz="1400" dirty="0"/>
              <a:t>in fair allocation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CCC2327-DBA7-D685-51E5-F224DB1A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6</a:t>
            </a:fld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8B0A5C-9940-2DF4-EBC8-5419E38FA635}"/>
              </a:ext>
            </a:extLst>
          </p:cNvPr>
          <p:cNvGrpSpPr/>
          <p:nvPr/>
        </p:nvGrpSpPr>
        <p:grpSpPr>
          <a:xfrm>
            <a:off x="5067467" y="2618500"/>
            <a:ext cx="1582396" cy="1143169"/>
            <a:chOff x="6447138" y="2285320"/>
            <a:chExt cx="3782824" cy="2732823"/>
          </a:xfrm>
        </p:grpSpPr>
        <p:pic>
          <p:nvPicPr>
            <p:cNvPr id="122" name="Content Placeholder 4" descr="User with solid fill">
              <a:extLst>
                <a:ext uri="{FF2B5EF4-FFF2-40B4-BE49-F238E27FC236}">
                  <a16:creationId xmlns:a16="http://schemas.microsoft.com/office/drawing/2014/main" id="{4EBEE8E4-ADAE-62F2-CA1C-46E32F34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2285320"/>
              <a:ext cx="489095" cy="489095"/>
            </a:xfrm>
            <a:prstGeom prst="rect">
              <a:avLst/>
            </a:prstGeom>
          </p:spPr>
        </p:pic>
        <p:pic>
          <p:nvPicPr>
            <p:cNvPr id="123" name="Content Placeholder 4" descr="User with solid fill">
              <a:extLst>
                <a:ext uri="{FF2B5EF4-FFF2-40B4-BE49-F238E27FC236}">
                  <a16:creationId xmlns:a16="http://schemas.microsoft.com/office/drawing/2014/main" id="{33B7F44D-7E05-FD25-5BB7-5BF412134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2846252"/>
              <a:ext cx="489095" cy="489095"/>
            </a:xfrm>
            <a:prstGeom prst="rect">
              <a:avLst/>
            </a:prstGeom>
          </p:spPr>
        </p:pic>
        <p:pic>
          <p:nvPicPr>
            <p:cNvPr id="124" name="Content Placeholder 4" descr="User with solid fill">
              <a:extLst>
                <a:ext uri="{FF2B5EF4-FFF2-40B4-BE49-F238E27FC236}">
                  <a16:creationId xmlns:a16="http://schemas.microsoft.com/office/drawing/2014/main" id="{EA9FEA75-4831-9C4A-B4C6-6B617E57B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3407184"/>
              <a:ext cx="489095" cy="489095"/>
            </a:xfrm>
            <a:prstGeom prst="rect">
              <a:avLst/>
            </a:prstGeom>
          </p:spPr>
        </p:pic>
        <p:pic>
          <p:nvPicPr>
            <p:cNvPr id="125" name="Content Placeholder 4" descr="User with solid fill">
              <a:extLst>
                <a:ext uri="{FF2B5EF4-FFF2-40B4-BE49-F238E27FC236}">
                  <a16:creationId xmlns:a16="http://schemas.microsoft.com/office/drawing/2014/main" id="{DF564CD7-0A28-4C18-8389-CF44989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3968116"/>
              <a:ext cx="489095" cy="489095"/>
            </a:xfrm>
            <a:prstGeom prst="rect">
              <a:avLst/>
            </a:prstGeom>
          </p:spPr>
        </p:pic>
        <p:pic>
          <p:nvPicPr>
            <p:cNvPr id="126" name="Content Placeholder 4" descr="User with solid fill">
              <a:extLst>
                <a:ext uri="{FF2B5EF4-FFF2-40B4-BE49-F238E27FC236}">
                  <a16:creationId xmlns:a16="http://schemas.microsoft.com/office/drawing/2014/main" id="{A3691BF6-F22F-53C1-D085-5DD7F610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4529048"/>
              <a:ext cx="489095" cy="489095"/>
            </a:xfrm>
            <a:prstGeom prst="rect">
              <a:avLst/>
            </a:prstGeom>
          </p:spPr>
        </p:pic>
        <p:pic>
          <p:nvPicPr>
            <p:cNvPr id="127" name="Graphic 126" descr="Puzzle pieces with solid fill">
              <a:extLst>
                <a:ext uri="{FF2B5EF4-FFF2-40B4-BE49-F238E27FC236}">
                  <a16:creationId xmlns:a16="http://schemas.microsoft.com/office/drawing/2014/main" id="{35C8D64E-3605-29B5-043B-4EA9AF25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330" y="3972891"/>
              <a:ext cx="484632" cy="484632"/>
            </a:xfrm>
            <a:prstGeom prst="rect">
              <a:avLst/>
            </a:prstGeom>
          </p:spPr>
        </p:pic>
        <p:pic>
          <p:nvPicPr>
            <p:cNvPr id="128" name="Graphic 127" descr="Maze with solid fill">
              <a:extLst>
                <a:ext uri="{FF2B5EF4-FFF2-40B4-BE49-F238E27FC236}">
                  <a16:creationId xmlns:a16="http://schemas.microsoft.com/office/drawing/2014/main" id="{9C67772A-9636-8C7A-65C2-2EC0192F5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45330" y="2361620"/>
              <a:ext cx="484632" cy="484632"/>
            </a:xfrm>
            <a:prstGeom prst="rect">
              <a:avLst/>
            </a:prstGeom>
          </p:spPr>
        </p:pic>
        <p:pic>
          <p:nvPicPr>
            <p:cNvPr id="129" name="Graphic 128" descr="Playbook with solid fill">
              <a:extLst>
                <a:ext uri="{FF2B5EF4-FFF2-40B4-BE49-F238E27FC236}">
                  <a16:creationId xmlns:a16="http://schemas.microsoft.com/office/drawing/2014/main" id="{7BD7AE13-CED1-118B-6278-3E653103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45330" y="3442984"/>
              <a:ext cx="484632" cy="484632"/>
            </a:xfrm>
            <a:prstGeom prst="rect">
              <a:avLst/>
            </a:prstGeom>
          </p:spPr>
        </p:pic>
        <p:pic>
          <p:nvPicPr>
            <p:cNvPr id="130" name="Graphic 129" descr="Tic Tac Toe with solid fill">
              <a:extLst>
                <a:ext uri="{FF2B5EF4-FFF2-40B4-BE49-F238E27FC236}">
                  <a16:creationId xmlns:a16="http://schemas.microsoft.com/office/drawing/2014/main" id="{D4A93383-C627-C9BB-D945-6D4FD86A4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45330" y="2925431"/>
              <a:ext cx="484632" cy="484632"/>
            </a:xfrm>
            <a:prstGeom prst="rect">
              <a:avLst/>
            </a:prstGeom>
          </p:spPr>
        </p:pic>
        <p:pic>
          <p:nvPicPr>
            <p:cNvPr id="131" name="Graphic 130" descr="Playing card with solid fill">
              <a:extLst>
                <a:ext uri="{FF2B5EF4-FFF2-40B4-BE49-F238E27FC236}">
                  <a16:creationId xmlns:a16="http://schemas.microsoft.com/office/drawing/2014/main" id="{9B2D265D-BF1C-5E6C-B20F-8967A759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45330" y="4480475"/>
              <a:ext cx="484632" cy="484632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EA3530-FE0F-A42B-0276-6419576404B7}"/>
                </a:ext>
              </a:extLst>
            </p:cNvPr>
            <p:cNvCxnSpPr>
              <a:stCxn id="122" idx="3"/>
              <a:endCxn id="128" idx="1"/>
            </p:cNvCxnSpPr>
            <p:nvPr/>
          </p:nvCxnSpPr>
          <p:spPr>
            <a:xfrm>
              <a:off x="6936233" y="2529868"/>
              <a:ext cx="2809097" cy="74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85E7759-E63E-4F45-3E31-0AC4F1B79A47}"/>
                </a:ext>
              </a:extLst>
            </p:cNvPr>
            <p:cNvCxnSpPr>
              <a:cxnSpLocks/>
              <a:stCxn id="122" idx="3"/>
              <a:endCxn id="129" idx="1"/>
            </p:cNvCxnSpPr>
            <p:nvPr/>
          </p:nvCxnSpPr>
          <p:spPr>
            <a:xfrm>
              <a:off x="6936233" y="2529868"/>
              <a:ext cx="2809097" cy="1155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A50BCC-4C1E-964E-C351-0E2D4161ED01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6931401" y="2529868"/>
              <a:ext cx="2813929" cy="1685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F5C03AD-8E9F-72A1-D23D-42618F79508F}"/>
                </a:ext>
              </a:extLst>
            </p:cNvPr>
            <p:cNvCxnSpPr>
              <a:cxnSpLocks/>
              <a:stCxn id="123" idx="3"/>
              <a:endCxn id="130" idx="1"/>
            </p:cNvCxnSpPr>
            <p:nvPr/>
          </p:nvCxnSpPr>
          <p:spPr>
            <a:xfrm>
              <a:off x="6936233" y="3090800"/>
              <a:ext cx="2809097" cy="76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D49E16-1939-460F-0CCC-039568599DC0}"/>
                </a:ext>
              </a:extLst>
            </p:cNvPr>
            <p:cNvCxnSpPr>
              <a:cxnSpLocks/>
              <a:stCxn id="123" idx="3"/>
              <a:endCxn id="131" idx="1"/>
            </p:cNvCxnSpPr>
            <p:nvPr/>
          </p:nvCxnSpPr>
          <p:spPr>
            <a:xfrm>
              <a:off x="6936233" y="3090800"/>
              <a:ext cx="2809097" cy="1631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E6AC588-CDB8-787C-05E1-4B9EB67BF5AA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6941065" y="3090800"/>
              <a:ext cx="2804265" cy="1124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E59B6FC-DBCD-3925-C641-F09B43B6273D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 flipV="1">
              <a:off x="6936233" y="3442984"/>
              <a:ext cx="411243" cy="2087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AF02625-F160-A4E1-2439-7E2277C4B3EC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6936233" y="3651732"/>
              <a:ext cx="411243" cy="615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22F7445-4CE8-D4AB-D9C9-730DC49B8E0F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6936233" y="3651732"/>
              <a:ext cx="426150" cy="2871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24A055-9754-0C1B-F413-EA8485A20F7B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6936233" y="3948626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636D8EC-F091-0126-868E-49A3F67A2768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6936233" y="4212664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ADEAF2-EF9D-F62F-F8E9-5813A2C28C7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6936233" y="4212664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C3F8098-9519-500C-6A28-8C794076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1401" y="4515105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F78FB-4CEC-F539-7854-10AB2AC4B0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9AC88B5-DD93-53BE-5CBE-6E9993F5D558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8BDE06A-32CA-7F9B-92D0-5B8A1DC6EDF6}"/>
              </a:ext>
            </a:extLst>
          </p:cNvPr>
          <p:cNvGrpSpPr/>
          <p:nvPr/>
        </p:nvGrpSpPr>
        <p:grpSpPr>
          <a:xfrm>
            <a:off x="7244545" y="2608228"/>
            <a:ext cx="1582396" cy="1143169"/>
            <a:chOff x="6096000" y="2133600"/>
            <a:chExt cx="2109550" cy="1524000"/>
          </a:xfrm>
        </p:grpSpPr>
        <p:pic>
          <p:nvPicPr>
            <p:cNvPr id="148" name="Content Placeholder 4" descr="User with solid fill">
              <a:extLst>
                <a:ext uri="{FF2B5EF4-FFF2-40B4-BE49-F238E27FC236}">
                  <a16:creationId xmlns:a16="http://schemas.microsoft.com/office/drawing/2014/main" id="{B20E6095-291F-90B5-4B0A-687AC8C85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149" name="Content Placeholder 4" descr="User with solid fill">
              <a:extLst>
                <a:ext uri="{FF2B5EF4-FFF2-40B4-BE49-F238E27FC236}">
                  <a16:creationId xmlns:a16="http://schemas.microsoft.com/office/drawing/2014/main" id="{4A2C446D-13E7-D2A3-91DA-F84E9704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150" name="Content Placeholder 4" descr="User with solid fill">
              <a:extLst>
                <a:ext uri="{FF2B5EF4-FFF2-40B4-BE49-F238E27FC236}">
                  <a16:creationId xmlns:a16="http://schemas.microsoft.com/office/drawing/2014/main" id="{25760E62-910C-2959-C661-E78A85DF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151" name="Content Placeholder 4" descr="User with solid fill">
              <a:extLst>
                <a:ext uri="{FF2B5EF4-FFF2-40B4-BE49-F238E27FC236}">
                  <a16:creationId xmlns:a16="http://schemas.microsoft.com/office/drawing/2014/main" id="{89F38A7A-AA24-ADEC-AACB-128977CB6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152" name="Content Placeholder 4" descr="User with solid fill">
              <a:extLst>
                <a:ext uri="{FF2B5EF4-FFF2-40B4-BE49-F238E27FC236}">
                  <a16:creationId xmlns:a16="http://schemas.microsoft.com/office/drawing/2014/main" id="{6AB4A6DC-F8D9-5206-7F73-1A53684A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153" name="Graphic 152" descr="Puzzle pieces with solid fill">
              <a:extLst>
                <a:ext uri="{FF2B5EF4-FFF2-40B4-BE49-F238E27FC236}">
                  <a16:creationId xmlns:a16="http://schemas.microsoft.com/office/drawing/2014/main" id="{23D88B85-BACF-669A-9084-6369F89BD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154" name="Graphic 153" descr="Maze with solid fill">
              <a:extLst>
                <a:ext uri="{FF2B5EF4-FFF2-40B4-BE49-F238E27FC236}">
                  <a16:creationId xmlns:a16="http://schemas.microsoft.com/office/drawing/2014/main" id="{5CF479E0-5824-696B-7081-BD68D7A4B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155" name="Graphic 154" descr="Playbook with solid fill">
              <a:extLst>
                <a:ext uri="{FF2B5EF4-FFF2-40B4-BE49-F238E27FC236}">
                  <a16:creationId xmlns:a16="http://schemas.microsoft.com/office/drawing/2014/main" id="{7B61DFC7-143C-89C4-3B06-1918C02F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156" name="Graphic 155" descr="Tic Tac Toe with solid fill">
              <a:extLst>
                <a:ext uri="{FF2B5EF4-FFF2-40B4-BE49-F238E27FC236}">
                  <a16:creationId xmlns:a16="http://schemas.microsoft.com/office/drawing/2014/main" id="{F7142E47-3B8B-DC67-5245-623B00585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157" name="Graphic 156" descr="Playing card with solid fill">
              <a:extLst>
                <a:ext uri="{FF2B5EF4-FFF2-40B4-BE49-F238E27FC236}">
                  <a16:creationId xmlns:a16="http://schemas.microsoft.com/office/drawing/2014/main" id="{E361A1D3-8173-1FCC-D26F-0E1F62431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EB5E97F-9C35-3DE7-DF6D-24724DE22BD7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363DA9D-896E-FC0D-A38C-033F30B95B13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83D1FBC-F225-0F1B-06A3-A7285AE9C41B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CE6241-03EE-1F4A-F164-AFB73FA7A384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D38F791-69F0-DF84-6F2D-4EB8E423C070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FBAFFF2-2C82-7122-0E53-EB2B1BC5B20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63203F9-5FE7-726B-971D-4BFD7DDAE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3E6593-0B9D-A128-9803-EBA275E4388E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22BE249-2F00-F46B-B26A-E62F0B4EEB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53EB15-44CD-4558-DB03-DA3A618EF508}"/>
                </a:ext>
              </a:extLst>
            </p:cNvPr>
            <p:cNvCxnSpPr>
              <a:stCxn id="154" idx="1"/>
              <a:endCxn id="148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DD8F157-6173-CB9A-E1AD-7AAC423ABA03}"/>
                </a:ext>
              </a:extLst>
            </p:cNvPr>
            <p:cNvCxnSpPr>
              <a:cxnSpLocks/>
              <a:stCxn id="155" idx="1"/>
              <a:endCxn id="148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7EF773BB-1789-C61E-79BD-72F712374AE6}"/>
                </a:ext>
              </a:extLst>
            </p:cNvPr>
            <p:cNvCxnSpPr>
              <a:endCxn id="153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4302CA2-89FF-8392-BE54-4E94597D1713}"/>
                </a:ext>
              </a:extLst>
            </p:cNvPr>
            <p:cNvCxnSpPr>
              <a:cxnSpLocks/>
              <a:stCxn id="149" idx="3"/>
              <a:endCxn id="156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B8F0BAA-1BC6-6B81-1E6A-456386423EFF}"/>
                </a:ext>
              </a:extLst>
            </p:cNvPr>
            <p:cNvCxnSpPr>
              <a:endCxn id="157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AC74BB2-67C6-E439-4A9C-E494E12A35B2}"/>
                </a:ext>
              </a:extLst>
            </p:cNvPr>
            <p:cNvCxnSpPr>
              <a:stCxn id="153" idx="1"/>
              <a:endCxn id="149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ED166F3-1AC1-AD1F-83B4-6DE82B784745}"/>
              </a:ext>
            </a:extLst>
          </p:cNvPr>
          <p:cNvGrpSpPr/>
          <p:nvPr/>
        </p:nvGrpSpPr>
        <p:grpSpPr>
          <a:xfrm>
            <a:off x="3309562" y="4002648"/>
            <a:ext cx="755552" cy="545833"/>
            <a:chOff x="6447138" y="2285320"/>
            <a:chExt cx="3782824" cy="2732823"/>
          </a:xfrm>
          <a:solidFill>
            <a:schemeClr val="bg1">
              <a:lumMod val="65000"/>
            </a:schemeClr>
          </a:solidFill>
        </p:grpSpPr>
        <p:pic>
          <p:nvPicPr>
            <p:cNvPr id="174" name="Content Placeholder 4" descr="User with solid fill">
              <a:extLst>
                <a:ext uri="{FF2B5EF4-FFF2-40B4-BE49-F238E27FC236}">
                  <a16:creationId xmlns:a16="http://schemas.microsoft.com/office/drawing/2014/main" id="{30B8348C-F31A-CE36-9573-1449D33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47138" y="2285320"/>
              <a:ext cx="489095" cy="489095"/>
            </a:xfrm>
            <a:prstGeom prst="rect">
              <a:avLst/>
            </a:prstGeom>
          </p:spPr>
        </p:pic>
        <p:pic>
          <p:nvPicPr>
            <p:cNvPr id="175" name="Content Placeholder 4" descr="User with solid fill">
              <a:extLst>
                <a:ext uri="{FF2B5EF4-FFF2-40B4-BE49-F238E27FC236}">
                  <a16:creationId xmlns:a16="http://schemas.microsoft.com/office/drawing/2014/main" id="{C299456E-E1C8-A768-9AB9-1CD3C423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47138" y="2846252"/>
              <a:ext cx="489095" cy="489095"/>
            </a:xfrm>
            <a:prstGeom prst="rect">
              <a:avLst/>
            </a:prstGeom>
          </p:spPr>
        </p:pic>
        <p:pic>
          <p:nvPicPr>
            <p:cNvPr id="176" name="Content Placeholder 4" descr="User with solid fill">
              <a:extLst>
                <a:ext uri="{FF2B5EF4-FFF2-40B4-BE49-F238E27FC236}">
                  <a16:creationId xmlns:a16="http://schemas.microsoft.com/office/drawing/2014/main" id="{0C6B279B-B931-1F66-0205-323A26252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47138" y="3407184"/>
              <a:ext cx="489095" cy="489095"/>
            </a:xfrm>
            <a:prstGeom prst="rect">
              <a:avLst/>
            </a:prstGeom>
          </p:spPr>
        </p:pic>
        <p:pic>
          <p:nvPicPr>
            <p:cNvPr id="177" name="Content Placeholder 4" descr="User with solid fill">
              <a:extLst>
                <a:ext uri="{FF2B5EF4-FFF2-40B4-BE49-F238E27FC236}">
                  <a16:creationId xmlns:a16="http://schemas.microsoft.com/office/drawing/2014/main" id="{141F2894-7D4D-D6B6-3EAE-5773D8AA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47138" y="3968116"/>
              <a:ext cx="489095" cy="489095"/>
            </a:xfrm>
            <a:prstGeom prst="rect">
              <a:avLst/>
            </a:prstGeom>
          </p:spPr>
        </p:pic>
        <p:pic>
          <p:nvPicPr>
            <p:cNvPr id="178" name="Content Placeholder 4" descr="User with solid fill">
              <a:extLst>
                <a:ext uri="{FF2B5EF4-FFF2-40B4-BE49-F238E27FC236}">
                  <a16:creationId xmlns:a16="http://schemas.microsoft.com/office/drawing/2014/main" id="{8E79B283-B5C3-DD00-DE89-01C945597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47138" y="4529048"/>
              <a:ext cx="489095" cy="489095"/>
            </a:xfrm>
            <a:prstGeom prst="rect">
              <a:avLst/>
            </a:prstGeom>
          </p:spPr>
        </p:pic>
        <p:pic>
          <p:nvPicPr>
            <p:cNvPr id="179" name="Graphic 178" descr="Puzzle pieces with solid fill">
              <a:extLst>
                <a:ext uri="{FF2B5EF4-FFF2-40B4-BE49-F238E27FC236}">
                  <a16:creationId xmlns:a16="http://schemas.microsoft.com/office/drawing/2014/main" id="{53014853-AD36-D4A5-D363-5C238998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745330" y="3972891"/>
              <a:ext cx="484632" cy="484632"/>
            </a:xfrm>
            <a:prstGeom prst="rect">
              <a:avLst/>
            </a:prstGeom>
          </p:spPr>
        </p:pic>
        <p:pic>
          <p:nvPicPr>
            <p:cNvPr id="180" name="Graphic 179" descr="Maze with solid fill">
              <a:extLst>
                <a:ext uri="{FF2B5EF4-FFF2-40B4-BE49-F238E27FC236}">
                  <a16:creationId xmlns:a16="http://schemas.microsoft.com/office/drawing/2014/main" id="{7499F496-4D16-3253-2DC3-BCAC7B687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745330" y="2361620"/>
              <a:ext cx="484632" cy="484632"/>
            </a:xfrm>
            <a:prstGeom prst="rect">
              <a:avLst/>
            </a:prstGeom>
          </p:spPr>
        </p:pic>
        <p:pic>
          <p:nvPicPr>
            <p:cNvPr id="181" name="Graphic 180" descr="Playbook with solid fill">
              <a:extLst>
                <a:ext uri="{FF2B5EF4-FFF2-40B4-BE49-F238E27FC236}">
                  <a16:creationId xmlns:a16="http://schemas.microsoft.com/office/drawing/2014/main" id="{CD2B3E69-0A08-9B66-90E2-71B73A49C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745330" y="3442984"/>
              <a:ext cx="484632" cy="484632"/>
            </a:xfrm>
            <a:prstGeom prst="rect">
              <a:avLst/>
            </a:prstGeom>
          </p:spPr>
        </p:pic>
        <p:pic>
          <p:nvPicPr>
            <p:cNvPr id="182" name="Graphic 181" descr="Tic Tac Toe with solid fill">
              <a:extLst>
                <a:ext uri="{FF2B5EF4-FFF2-40B4-BE49-F238E27FC236}">
                  <a16:creationId xmlns:a16="http://schemas.microsoft.com/office/drawing/2014/main" id="{BC473220-1BDB-DF18-737C-01B1D093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745330" y="2925431"/>
              <a:ext cx="484632" cy="484632"/>
            </a:xfrm>
            <a:prstGeom prst="rect">
              <a:avLst/>
            </a:prstGeom>
          </p:spPr>
        </p:pic>
        <p:pic>
          <p:nvPicPr>
            <p:cNvPr id="183" name="Graphic 182" descr="Playing card with solid fill">
              <a:extLst>
                <a:ext uri="{FF2B5EF4-FFF2-40B4-BE49-F238E27FC236}">
                  <a16:creationId xmlns:a16="http://schemas.microsoft.com/office/drawing/2014/main" id="{55EBEAFE-3ED0-EE44-9458-55134A548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745330" y="4480475"/>
              <a:ext cx="484632" cy="484632"/>
            </a:xfrm>
            <a:prstGeom prst="rect">
              <a:avLst/>
            </a:prstGeom>
          </p:spPr>
        </p:pic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9007CC7-0D5A-2406-C28A-A5DB7C0C52AF}"/>
                </a:ext>
              </a:extLst>
            </p:cNvPr>
            <p:cNvCxnSpPr>
              <a:stCxn id="174" idx="3"/>
              <a:endCxn id="180" idx="1"/>
            </p:cNvCxnSpPr>
            <p:nvPr/>
          </p:nvCxnSpPr>
          <p:spPr>
            <a:xfrm>
              <a:off x="6936233" y="2529868"/>
              <a:ext cx="2809097" cy="74068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5D1461A-A973-A704-3E29-FDF5DF79E4BC}"/>
                </a:ext>
              </a:extLst>
            </p:cNvPr>
            <p:cNvCxnSpPr>
              <a:cxnSpLocks/>
              <a:stCxn id="174" idx="3"/>
              <a:endCxn id="181" idx="1"/>
            </p:cNvCxnSpPr>
            <p:nvPr/>
          </p:nvCxnSpPr>
          <p:spPr>
            <a:xfrm>
              <a:off x="6936233" y="2529868"/>
              <a:ext cx="2809097" cy="1155432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F4FABF-718D-B0DB-6E07-C90F5278388F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6931401" y="2529868"/>
              <a:ext cx="2813929" cy="1685339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22CB633-F161-7575-44FB-06C82BB336BF}"/>
                </a:ext>
              </a:extLst>
            </p:cNvPr>
            <p:cNvCxnSpPr>
              <a:cxnSpLocks/>
              <a:stCxn id="175" idx="3"/>
              <a:endCxn id="182" idx="1"/>
            </p:cNvCxnSpPr>
            <p:nvPr/>
          </p:nvCxnSpPr>
          <p:spPr>
            <a:xfrm>
              <a:off x="6936233" y="3090800"/>
              <a:ext cx="2809097" cy="76947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012C1D-5A18-9C08-60AC-81BDE8F8C5FF}"/>
                </a:ext>
              </a:extLst>
            </p:cNvPr>
            <p:cNvCxnSpPr>
              <a:cxnSpLocks/>
              <a:stCxn id="175" idx="3"/>
              <a:endCxn id="183" idx="1"/>
            </p:cNvCxnSpPr>
            <p:nvPr/>
          </p:nvCxnSpPr>
          <p:spPr>
            <a:xfrm>
              <a:off x="6936233" y="3090800"/>
              <a:ext cx="2809097" cy="1631991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C4A70A-A2E1-4AC7-4132-883F14C345B4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6941065" y="3090800"/>
              <a:ext cx="2804265" cy="1124407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F03BE36-92F4-EF1B-42B8-6E2FF6E217AF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 flipV="1">
              <a:off x="6936233" y="3442984"/>
              <a:ext cx="411243" cy="208748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903423F-E3DA-8610-415C-F248C2079197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>
              <a:off x="6936233" y="3651732"/>
              <a:ext cx="411243" cy="61593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E2A1BE-9C90-491E-183B-0A6E84FCDCBA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>
              <a:off x="6936233" y="3651732"/>
              <a:ext cx="426150" cy="28712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66B6016-E2DE-D712-81D0-D488C270FFBF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 flipV="1">
              <a:off x="6936233" y="3948626"/>
              <a:ext cx="384345" cy="264038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69AECE-0D18-F1EA-219A-2B41A19ADDDC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6936233" y="4212664"/>
              <a:ext cx="384345" cy="6303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9D9DEF1-E6F2-6821-5BE0-98F75E3121D8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6936233" y="4212664"/>
              <a:ext cx="399252" cy="23183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7B7B960-2B9E-5055-8589-B77DE3791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1401" y="4515105"/>
              <a:ext cx="384345" cy="264038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20B9BDE-66CC-9591-7A05-B4A63AF8309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84345" cy="6303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496CA97-402E-1E56-7F35-C73893573D73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99252" cy="23183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714D2D4-A9A3-29C0-FD97-831D0AAB2A89}"/>
              </a:ext>
            </a:extLst>
          </p:cNvPr>
          <p:cNvGrpSpPr/>
          <p:nvPr/>
        </p:nvGrpSpPr>
        <p:grpSpPr>
          <a:xfrm>
            <a:off x="4285477" y="4002647"/>
            <a:ext cx="755552" cy="545833"/>
            <a:chOff x="6096000" y="2133600"/>
            <a:chExt cx="2109550" cy="1524000"/>
          </a:xfrm>
          <a:solidFill>
            <a:schemeClr val="bg1">
              <a:lumMod val="65000"/>
            </a:schemeClr>
          </a:solidFill>
        </p:grpSpPr>
        <p:pic>
          <p:nvPicPr>
            <p:cNvPr id="200" name="Content Placeholder 4" descr="User with solid fill">
              <a:extLst>
                <a:ext uri="{FF2B5EF4-FFF2-40B4-BE49-F238E27FC236}">
                  <a16:creationId xmlns:a16="http://schemas.microsoft.com/office/drawing/2014/main" id="{28F39D1C-6259-F5AE-5C67-30A1B738F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201" name="Content Placeholder 4" descr="User with solid fill">
              <a:extLst>
                <a:ext uri="{FF2B5EF4-FFF2-40B4-BE49-F238E27FC236}">
                  <a16:creationId xmlns:a16="http://schemas.microsoft.com/office/drawing/2014/main" id="{285D5EC6-CE5A-CD05-E47B-01E47DF1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202" name="Content Placeholder 4" descr="User with solid fill">
              <a:extLst>
                <a:ext uri="{FF2B5EF4-FFF2-40B4-BE49-F238E27FC236}">
                  <a16:creationId xmlns:a16="http://schemas.microsoft.com/office/drawing/2014/main" id="{EC8468FC-5917-D102-21F2-B7F2F3731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203" name="Content Placeholder 4" descr="User with solid fill">
              <a:extLst>
                <a:ext uri="{FF2B5EF4-FFF2-40B4-BE49-F238E27FC236}">
                  <a16:creationId xmlns:a16="http://schemas.microsoft.com/office/drawing/2014/main" id="{166B7DBE-ED20-E432-8C7D-C5D9B62C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204" name="Content Placeholder 4" descr="User with solid fill">
              <a:extLst>
                <a:ext uri="{FF2B5EF4-FFF2-40B4-BE49-F238E27FC236}">
                  <a16:creationId xmlns:a16="http://schemas.microsoft.com/office/drawing/2014/main" id="{64FFADFE-5165-FA6E-CF8C-24D94D27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205" name="Graphic 204" descr="Puzzle pieces with solid fill">
              <a:extLst>
                <a:ext uri="{FF2B5EF4-FFF2-40B4-BE49-F238E27FC236}">
                  <a16:creationId xmlns:a16="http://schemas.microsoft.com/office/drawing/2014/main" id="{467609EF-A53A-1278-79D8-20BA63596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206" name="Graphic 205" descr="Maze with solid fill">
              <a:extLst>
                <a:ext uri="{FF2B5EF4-FFF2-40B4-BE49-F238E27FC236}">
                  <a16:creationId xmlns:a16="http://schemas.microsoft.com/office/drawing/2014/main" id="{C8EF55FC-9875-975A-4725-FAEF11A3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207" name="Graphic 206" descr="Playbook with solid fill">
              <a:extLst>
                <a:ext uri="{FF2B5EF4-FFF2-40B4-BE49-F238E27FC236}">
                  <a16:creationId xmlns:a16="http://schemas.microsoft.com/office/drawing/2014/main" id="{9396403C-3188-C7E3-E00F-3AF4135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208" name="Graphic 207" descr="Tic Tac Toe with solid fill">
              <a:extLst>
                <a:ext uri="{FF2B5EF4-FFF2-40B4-BE49-F238E27FC236}">
                  <a16:creationId xmlns:a16="http://schemas.microsoft.com/office/drawing/2014/main" id="{679EFC53-1DA1-75C4-E6CF-0BAFF3515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209" name="Graphic 208" descr="Playing card with solid fill">
              <a:extLst>
                <a:ext uri="{FF2B5EF4-FFF2-40B4-BE49-F238E27FC236}">
                  <a16:creationId xmlns:a16="http://schemas.microsoft.com/office/drawing/2014/main" id="{2F9C7021-26FE-9ED5-7FB7-6E9124915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91A95AF-7FC4-C6E0-616B-7444463589C1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16CE085-8964-D783-DE7E-E4E1294682F3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0E70060-92D2-B532-5DB1-FE18898D3555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5562E54-FCBE-4538-3CB4-753498B64583}"/>
                </a:ext>
              </a:extLst>
            </p:cNvPr>
            <p:cNvCxnSpPr>
              <a:cxnSpLocks/>
              <a:stCxn id="203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2AFC469-3A3B-1F60-069B-B2F9E0A8BBB1}"/>
                </a:ext>
              </a:extLst>
            </p:cNvPr>
            <p:cNvCxnSpPr>
              <a:cxnSpLocks/>
              <a:stCxn id="203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4829FC-FA0B-63CE-CBAA-76161FE9E448}"/>
                </a:ext>
              </a:extLst>
            </p:cNvPr>
            <p:cNvCxnSpPr>
              <a:cxnSpLocks/>
              <a:stCxn id="203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94B1BD5-B565-6657-A64E-FDCD4AD1B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A12C244-A667-7705-9124-59E7927E00BF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800EBB-2C08-B7DF-6F03-32FC60DAEF1E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DD0EABE-825A-A5E9-77C8-D9DE3FF34A14}"/>
                </a:ext>
              </a:extLst>
            </p:cNvPr>
            <p:cNvCxnSpPr>
              <a:stCxn id="206" idx="1"/>
              <a:endCxn id="200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25CF716-CAF4-4DED-9FC1-17312CC29DCA}"/>
                </a:ext>
              </a:extLst>
            </p:cNvPr>
            <p:cNvCxnSpPr>
              <a:cxnSpLocks/>
              <a:stCxn id="207" idx="1"/>
              <a:endCxn id="200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44DBE7AF-E40F-1FE7-A12B-698BECDBD961}"/>
                </a:ext>
              </a:extLst>
            </p:cNvPr>
            <p:cNvCxnSpPr>
              <a:endCxn id="205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4F140B2-44FC-79B4-68DB-E9D3668E81B7}"/>
                </a:ext>
              </a:extLst>
            </p:cNvPr>
            <p:cNvCxnSpPr>
              <a:cxnSpLocks/>
              <a:stCxn id="201" idx="3"/>
              <a:endCxn id="208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76FD236A-714D-7F8D-5B0D-F3F94314BF8B}"/>
                </a:ext>
              </a:extLst>
            </p:cNvPr>
            <p:cNvCxnSpPr>
              <a:endCxn id="209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0C15553-662D-1FC0-DC3C-49BA20BAEF0B}"/>
                </a:ext>
              </a:extLst>
            </p:cNvPr>
            <p:cNvCxnSpPr>
              <a:stCxn id="205" idx="1"/>
              <a:endCxn id="201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D410E4-7F3B-1EB7-0A21-B87580BC65CD}"/>
              </a:ext>
            </a:extLst>
          </p:cNvPr>
          <p:cNvGrpSpPr/>
          <p:nvPr/>
        </p:nvGrpSpPr>
        <p:grpSpPr>
          <a:xfrm>
            <a:off x="3309562" y="4814363"/>
            <a:ext cx="755552" cy="545833"/>
            <a:chOff x="6447138" y="2285320"/>
            <a:chExt cx="3782824" cy="2732823"/>
          </a:xfrm>
        </p:grpSpPr>
        <p:pic>
          <p:nvPicPr>
            <p:cNvPr id="331" name="Content Placeholder 4" descr="User with solid fill">
              <a:extLst>
                <a:ext uri="{FF2B5EF4-FFF2-40B4-BE49-F238E27FC236}">
                  <a16:creationId xmlns:a16="http://schemas.microsoft.com/office/drawing/2014/main" id="{47060F67-0DD2-BC7A-10FA-1C89CA94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2285320"/>
              <a:ext cx="489095" cy="489095"/>
            </a:xfrm>
            <a:prstGeom prst="rect">
              <a:avLst/>
            </a:prstGeom>
          </p:spPr>
        </p:pic>
        <p:pic>
          <p:nvPicPr>
            <p:cNvPr id="332" name="Content Placeholder 4" descr="User with solid fill">
              <a:extLst>
                <a:ext uri="{FF2B5EF4-FFF2-40B4-BE49-F238E27FC236}">
                  <a16:creationId xmlns:a16="http://schemas.microsoft.com/office/drawing/2014/main" id="{116DE6C7-95C9-F775-1E0A-43A52128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2846252"/>
              <a:ext cx="489095" cy="489095"/>
            </a:xfrm>
            <a:prstGeom prst="rect">
              <a:avLst/>
            </a:prstGeom>
          </p:spPr>
        </p:pic>
        <p:pic>
          <p:nvPicPr>
            <p:cNvPr id="333" name="Content Placeholder 4" descr="User with solid fill">
              <a:extLst>
                <a:ext uri="{FF2B5EF4-FFF2-40B4-BE49-F238E27FC236}">
                  <a16:creationId xmlns:a16="http://schemas.microsoft.com/office/drawing/2014/main" id="{215BFB6D-B164-C96E-CA32-7242269C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3407184"/>
              <a:ext cx="489095" cy="489095"/>
            </a:xfrm>
            <a:prstGeom prst="rect">
              <a:avLst/>
            </a:prstGeom>
          </p:spPr>
        </p:pic>
        <p:pic>
          <p:nvPicPr>
            <p:cNvPr id="334" name="Content Placeholder 4" descr="User with solid fill">
              <a:extLst>
                <a:ext uri="{FF2B5EF4-FFF2-40B4-BE49-F238E27FC236}">
                  <a16:creationId xmlns:a16="http://schemas.microsoft.com/office/drawing/2014/main" id="{587FD0E1-F19D-56C9-0AF5-9BB3482B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3968116"/>
              <a:ext cx="489095" cy="489095"/>
            </a:xfrm>
            <a:prstGeom prst="rect">
              <a:avLst/>
            </a:prstGeom>
          </p:spPr>
        </p:pic>
        <p:pic>
          <p:nvPicPr>
            <p:cNvPr id="335" name="Content Placeholder 4" descr="User with solid fill">
              <a:extLst>
                <a:ext uri="{FF2B5EF4-FFF2-40B4-BE49-F238E27FC236}">
                  <a16:creationId xmlns:a16="http://schemas.microsoft.com/office/drawing/2014/main" id="{E1DB078C-CF64-0BF7-E68D-AF92B143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4529048"/>
              <a:ext cx="489095" cy="489095"/>
            </a:xfrm>
            <a:prstGeom prst="rect">
              <a:avLst/>
            </a:prstGeom>
          </p:spPr>
        </p:pic>
        <p:pic>
          <p:nvPicPr>
            <p:cNvPr id="336" name="Graphic 335" descr="Puzzle pieces with solid fill">
              <a:extLst>
                <a:ext uri="{FF2B5EF4-FFF2-40B4-BE49-F238E27FC236}">
                  <a16:creationId xmlns:a16="http://schemas.microsoft.com/office/drawing/2014/main" id="{49342455-BFA0-B4E6-14ED-4C836BD1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330" y="3972891"/>
              <a:ext cx="484632" cy="484632"/>
            </a:xfrm>
            <a:prstGeom prst="rect">
              <a:avLst/>
            </a:prstGeom>
          </p:spPr>
        </p:pic>
        <p:pic>
          <p:nvPicPr>
            <p:cNvPr id="337" name="Graphic 336" descr="Maze with solid fill">
              <a:extLst>
                <a:ext uri="{FF2B5EF4-FFF2-40B4-BE49-F238E27FC236}">
                  <a16:creationId xmlns:a16="http://schemas.microsoft.com/office/drawing/2014/main" id="{AED2B2CA-7E8F-340A-1DE6-09498589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45330" y="2361620"/>
              <a:ext cx="484632" cy="484632"/>
            </a:xfrm>
            <a:prstGeom prst="rect">
              <a:avLst/>
            </a:prstGeom>
          </p:spPr>
        </p:pic>
        <p:pic>
          <p:nvPicPr>
            <p:cNvPr id="338" name="Graphic 337" descr="Playbook with solid fill">
              <a:extLst>
                <a:ext uri="{FF2B5EF4-FFF2-40B4-BE49-F238E27FC236}">
                  <a16:creationId xmlns:a16="http://schemas.microsoft.com/office/drawing/2014/main" id="{14729656-2018-71E2-C194-940A8BA42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45330" y="3442984"/>
              <a:ext cx="484632" cy="484632"/>
            </a:xfrm>
            <a:prstGeom prst="rect">
              <a:avLst/>
            </a:prstGeom>
          </p:spPr>
        </p:pic>
        <p:pic>
          <p:nvPicPr>
            <p:cNvPr id="339" name="Graphic 338" descr="Tic Tac Toe with solid fill">
              <a:extLst>
                <a:ext uri="{FF2B5EF4-FFF2-40B4-BE49-F238E27FC236}">
                  <a16:creationId xmlns:a16="http://schemas.microsoft.com/office/drawing/2014/main" id="{BB5BFCAE-FE2C-3BCA-98A6-07E03DF64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45330" y="2925431"/>
              <a:ext cx="484632" cy="484632"/>
            </a:xfrm>
            <a:prstGeom prst="rect">
              <a:avLst/>
            </a:prstGeom>
          </p:spPr>
        </p:pic>
        <p:pic>
          <p:nvPicPr>
            <p:cNvPr id="340" name="Graphic 339" descr="Playing card with solid fill">
              <a:extLst>
                <a:ext uri="{FF2B5EF4-FFF2-40B4-BE49-F238E27FC236}">
                  <a16:creationId xmlns:a16="http://schemas.microsoft.com/office/drawing/2014/main" id="{42CFCDC6-1C73-446C-EBA6-3D30E524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45330" y="4480475"/>
              <a:ext cx="484632" cy="484632"/>
            </a:xfrm>
            <a:prstGeom prst="rect">
              <a:avLst/>
            </a:prstGeom>
          </p:spPr>
        </p:pic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3F70C37-02E9-8A02-1639-A85D48084188}"/>
                </a:ext>
              </a:extLst>
            </p:cNvPr>
            <p:cNvCxnSpPr>
              <a:stCxn id="331" idx="3"/>
              <a:endCxn id="337" idx="1"/>
            </p:cNvCxnSpPr>
            <p:nvPr/>
          </p:nvCxnSpPr>
          <p:spPr>
            <a:xfrm>
              <a:off x="6936233" y="2529868"/>
              <a:ext cx="2809097" cy="74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EE5BAEAB-9A81-A77F-2915-A28ABF766CA5}"/>
                </a:ext>
              </a:extLst>
            </p:cNvPr>
            <p:cNvCxnSpPr>
              <a:cxnSpLocks/>
              <a:stCxn id="331" idx="3"/>
              <a:endCxn id="338" idx="1"/>
            </p:cNvCxnSpPr>
            <p:nvPr/>
          </p:nvCxnSpPr>
          <p:spPr>
            <a:xfrm>
              <a:off x="6936233" y="2529868"/>
              <a:ext cx="2809097" cy="1155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F2E7E4B-0721-637F-C778-B69AC838DF56}"/>
                </a:ext>
              </a:extLst>
            </p:cNvPr>
            <p:cNvCxnSpPr>
              <a:cxnSpLocks/>
              <a:endCxn id="336" idx="1"/>
            </p:cNvCxnSpPr>
            <p:nvPr/>
          </p:nvCxnSpPr>
          <p:spPr>
            <a:xfrm>
              <a:off x="6931401" y="2529868"/>
              <a:ext cx="2813929" cy="1685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1566025-0E94-7AA9-8093-22247CD2E9C7}"/>
                </a:ext>
              </a:extLst>
            </p:cNvPr>
            <p:cNvCxnSpPr>
              <a:cxnSpLocks/>
              <a:stCxn id="332" idx="3"/>
              <a:endCxn id="339" idx="1"/>
            </p:cNvCxnSpPr>
            <p:nvPr/>
          </p:nvCxnSpPr>
          <p:spPr>
            <a:xfrm>
              <a:off x="6936233" y="3090800"/>
              <a:ext cx="2809097" cy="76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D431FEB-DC02-9411-0532-97964ECF48B5}"/>
                </a:ext>
              </a:extLst>
            </p:cNvPr>
            <p:cNvCxnSpPr>
              <a:cxnSpLocks/>
              <a:stCxn id="332" idx="3"/>
              <a:endCxn id="340" idx="1"/>
            </p:cNvCxnSpPr>
            <p:nvPr/>
          </p:nvCxnSpPr>
          <p:spPr>
            <a:xfrm>
              <a:off x="6936233" y="3090800"/>
              <a:ext cx="2809097" cy="1631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E1C3F16-285F-C76D-6750-D783F00536F0}"/>
                </a:ext>
              </a:extLst>
            </p:cNvPr>
            <p:cNvCxnSpPr>
              <a:cxnSpLocks/>
              <a:endCxn id="336" idx="1"/>
            </p:cNvCxnSpPr>
            <p:nvPr/>
          </p:nvCxnSpPr>
          <p:spPr>
            <a:xfrm>
              <a:off x="6941065" y="3090800"/>
              <a:ext cx="2804265" cy="1124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21D2129-CDDB-F099-1A44-C55C50929827}"/>
                </a:ext>
              </a:extLst>
            </p:cNvPr>
            <p:cNvCxnSpPr>
              <a:cxnSpLocks/>
              <a:stCxn id="333" idx="3"/>
            </p:cNvCxnSpPr>
            <p:nvPr/>
          </p:nvCxnSpPr>
          <p:spPr>
            <a:xfrm flipV="1">
              <a:off x="6936233" y="3442984"/>
              <a:ext cx="411243" cy="2087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9FF7D6B-316B-6531-0B32-9C0A72DD79F0}"/>
                </a:ext>
              </a:extLst>
            </p:cNvPr>
            <p:cNvCxnSpPr>
              <a:cxnSpLocks/>
              <a:stCxn id="333" idx="3"/>
            </p:cNvCxnSpPr>
            <p:nvPr/>
          </p:nvCxnSpPr>
          <p:spPr>
            <a:xfrm>
              <a:off x="6936233" y="3651732"/>
              <a:ext cx="411243" cy="615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A7455A5-7C9C-A558-5EDC-F1BD99550929}"/>
                </a:ext>
              </a:extLst>
            </p:cNvPr>
            <p:cNvCxnSpPr>
              <a:cxnSpLocks/>
              <a:stCxn id="333" idx="3"/>
            </p:cNvCxnSpPr>
            <p:nvPr/>
          </p:nvCxnSpPr>
          <p:spPr>
            <a:xfrm>
              <a:off x="6936233" y="3651732"/>
              <a:ext cx="426150" cy="2871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053F35D-E249-61DC-4AC5-76CCDA191C49}"/>
                </a:ext>
              </a:extLst>
            </p:cNvPr>
            <p:cNvCxnSpPr>
              <a:cxnSpLocks/>
              <a:stCxn id="334" idx="3"/>
            </p:cNvCxnSpPr>
            <p:nvPr/>
          </p:nvCxnSpPr>
          <p:spPr>
            <a:xfrm flipV="1">
              <a:off x="6936233" y="3948626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F1F7BD9-1ECA-2325-DA5D-E60277EFFFF8}"/>
                </a:ext>
              </a:extLst>
            </p:cNvPr>
            <p:cNvCxnSpPr>
              <a:cxnSpLocks/>
              <a:stCxn id="334" idx="3"/>
            </p:cNvCxnSpPr>
            <p:nvPr/>
          </p:nvCxnSpPr>
          <p:spPr>
            <a:xfrm>
              <a:off x="6936233" y="4212664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FE605B-139A-B7E4-3E0B-8983DE851FB0}"/>
                </a:ext>
              </a:extLst>
            </p:cNvPr>
            <p:cNvCxnSpPr>
              <a:cxnSpLocks/>
              <a:stCxn id="334" idx="3"/>
            </p:cNvCxnSpPr>
            <p:nvPr/>
          </p:nvCxnSpPr>
          <p:spPr>
            <a:xfrm>
              <a:off x="6936233" y="4212664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484BCA0-A1A2-7E7C-7EDB-2B16B2C7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1401" y="4515105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8C54A2C-FA2F-9369-BE12-B8CAB7B899C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F2A7038C-EEFB-2AB8-8AF7-7C5BB191D1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C74010DE-0ACC-A336-EF9D-4029516C9AB8}"/>
              </a:ext>
            </a:extLst>
          </p:cNvPr>
          <p:cNvGrpSpPr/>
          <p:nvPr/>
        </p:nvGrpSpPr>
        <p:grpSpPr>
          <a:xfrm>
            <a:off x="4285477" y="4814362"/>
            <a:ext cx="755552" cy="545833"/>
            <a:chOff x="6096000" y="2133600"/>
            <a:chExt cx="2109550" cy="1524000"/>
          </a:xfrm>
          <a:solidFill>
            <a:schemeClr val="bg1">
              <a:lumMod val="65000"/>
            </a:schemeClr>
          </a:solidFill>
        </p:grpSpPr>
        <p:pic>
          <p:nvPicPr>
            <p:cNvPr id="357" name="Content Placeholder 4" descr="User with solid fill">
              <a:extLst>
                <a:ext uri="{FF2B5EF4-FFF2-40B4-BE49-F238E27FC236}">
                  <a16:creationId xmlns:a16="http://schemas.microsoft.com/office/drawing/2014/main" id="{0748ACCA-540B-62F1-956B-1B8A8A14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358" name="Content Placeholder 4" descr="User with solid fill">
              <a:extLst>
                <a:ext uri="{FF2B5EF4-FFF2-40B4-BE49-F238E27FC236}">
                  <a16:creationId xmlns:a16="http://schemas.microsoft.com/office/drawing/2014/main" id="{B8F91FF5-FB50-DFD9-8DB5-45BEBD5B6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359" name="Content Placeholder 4" descr="User with solid fill">
              <a:extLst>
                <a:ext uri="{FF2B5EF4-FFF2-40B4-BE49-F238E27FC236}">
                  <a16:creationId xmlns:a16="http://schemas.microsoft.com/office/drawing/2014/main" id="{B81FE367-C3BD-0CB9-0C23-33B636927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360" name="Content Placeholder 4" descr="User with solid fill">
              <a:extLst>
                <a:ext uri="{FF2B5EF4-FFF2-40B4-BE49-F238E27FC236}">
                  <a16:creationId xmlns:a16="http://schemas.microsoft.com/office/drawing/2014/main" id="{53795EF4-3CCC-6E23-DD20-DBFC3333F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361" name="Content Placeholder 4" descr="User with solid fill">
              <a:extLst>
                <a:ext uri="{FF2B5EF4-FFF2-40B4-BE49-F238E27FC236}">
                  <a16:creationId xmlns:a16="http://schemas.microsoft.com/office/drawing/2014/main" id="{8D582C41-F0B7-957A-9A66-7A2725011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362" name="Graphic 361" descr="Puzzle pieces with solid fill">
              <a:extLst>
                <a:ext uri="{FF2B5EF4-FFF2-40B4-BE49-F238E27FC236}">
                  <a16:creationId xmlns:a16="http://schemas.microsoft.com/office/drawing/2014/main" id="{A9C707A8-B2B9-BDDA-0B56-10E3E08F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363" name="Graphic 362" descr="Maze with solid fill">
              <a:extLst>
                <a:ext uri="{FF2B5EF4-FFF2-40B4-BE49-F238E27FC236}">
                  <a16:creationId xmlns:a16="http://schemas.microsoft.com/office/drawing/2014/main" id="{FB9AFD75-DA56-863A-7B1F-238531DD2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364" name="Graphic 363" descr="Playbook with solid fill">
              <a:extLst>
                <a:ext uri="{FF2B5EF4-FFF2-40B4-BE49-F238E27FC236}">
                  <a16:creationId xmlns:a16="http://schemas.microsoft.com/office/drawing/2014/main" id="{6F5B8D17-D470-06F8-17F8-277B97C0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365" name="Graphic 364" descr="Tic Tac Toe with solid fill">
              <a:extLst>
                <a:ext uri="{FF2B5EF4-FFF2-40B4-BE49-F238E27FC236}">
                  <a16:creationId xmlns:a16="http://schemas.microsoft.com/office/drawing/2014/main" id="{645CC8EE-8461-E25F-C623-785CBE20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366" name="Graphic 365" descr="Playing card with solid fill">
              <a:extLst>
                <a:ext uri="{FF2B5EF4-FFF2-40B4-BE49-F238E27FC236}">
                  <a16:creationId xmlns:a16="http://schemas.microsoft.com/office/drawing/2014/main" id="{A1397285-461B-2C08-6C35-92F33879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A7F1678-5EFB-02BE-E7A1-1495D7D2069E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D838FD2-D8DA-00B7-0B15-A89C57728F8D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FF964094-B359-A660-3033-C13172E82009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CBD0C8F7-7184-85C4-15D8-9ACD5E771B7D}"/>
                </a:ext>
              </a:extLst>
            </p:cNvPr>
            <p:cNvCxnSpPr>
              <a:cxnSpLocks/>
              <a:stCxn id="360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B9BBFBD-5FBC-BCBC-B510-F7B58D11599F}"/>
                </a:ext>
              </a:extLst>
            </p:cNvPr>
            <p:cNvCxnSpPr>
              <a:cxnSpLocks/>
              <a:stCxn id="360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AE3255F-1CEF-849B-FA6B-6B1B8A684572}"/>
                </a:ext>
              </a:extLst>
            </p:cNvPr>
            <p:cNvCxnSpPr>
              <a:cxnSpLocks/>
              <a:stCxn id="360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5449039-1D74-0C7B-0716-EEE155E6B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14DCC11-6170-56A0-66C5-1CB5AB916117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3916A5B-2046-9F31-6DE2-24C68489CB4E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8A6DB8A-75B9-84A9-F076-A118B0B94B8D}"/>
                </a:ext>
              </a:extLst>
            </p:cNvPr>
            <p:cNvCxnSpPr>
              <a:stCxn id="363" idx="1"/>
              <a:endCxn id="357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F25B7FA3-3CFC-EFB2-6442-6226348A9D82}"/>
                </a:ext>
              </a:extLst>
            </p:cNvPr>
            <p:cNvCxnSpPr>
              <a:cxnSpLocks/>
              <a:stCxn id="364" idx="1"/>
              <a:endCxn id="357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3C5BD166-0EF1-DEC7-870F-2184062859EB}"/>
                </a:ext>
              </a:extLst>
            </p:cNvPr>
            <p:cNvCxnSpPr>
              <a:endCxn id="362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2A37D9AD-272D-2662-2E9F-AD9582AB72B1}"/>
                </a:ext>
              </a:extLst>
            </p:cNvPr>
            <p:cNvCxnSpPr>
              <a:cxnSpLocks/>
              <a:stCxn id="358" idx="3"/>
              <a:endCxn id="365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35E98DAE-EB1C-8B2E-FE76-771C9ECD2D70}"/>
                </a:ext>
              </a:extLst>
            </p:cNvPr>
            <p:cNvCxnSpPr>
              <a:endCxn id="366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622E247-5EBA-FFB2-4216-E4F4FEA16813}"/>
                </a:ext>
              </a:extLst>
            </p:cNvPr>
            <p:cNvCxnSpPr>
              <a:stCxn id="362" idx="1"/>
              <a:endCxn id="358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E772476-E1A1-87B5-7D8D-0E46D6C0F0BC}"/>
              </a:ext>
            </a:extLst>
          </p:cNvPr>
          <p:cNvGrpSpPr/>
          <p:nvPr/>
        </p:nvGrpSpPr>
        <p:grpSpPr>
          <a:xfrm>
            <a:off x="3309562" y="5684258"/>
            <a:ext cx="755552" cy="545833"/>
            <a:chOff x="6447138" y="2285320"/>
            <a:chExt cx="3782824" cy="2732823"/>
          </a:xfrm>
        </p:grpSpPr>
        <p:pic>
          <p:nvPicPr>
            <p:cNvPr id="383" name="Content Placeholder 4" descr="User with solid fill">
              <a:extLst>
                <a:ext uri="{FF2B5EF4-FFF2-40B4-BE49-F238E27FC236}">
                  <a16:creationId xmlns:a16="http://schemas.microsoft.com/office/drawing/2014/main" id="{DCEE29FA-B1C9-AFB9-8D20-0A8A8854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2285320"/>
              <a:ext cx="489095" cy="489095"/>
            </a:xfrm>
            <a:prstGeom prst="rect">
              <a:avLst/>
            </a:prstGeom>
          </p:spPr>
        </p:pic>
        <p:pic>
          <p:nvPicPr>
            <p:cNvPr id="384" name="Content Placeholder 4" descr="User with solid fill">
              <a:extLst>
                <a:ext uri="{FF2B5EF4-FFF2-40B4-BE49-F238E27FC236}">
                  <a16:creationId xmlns:a16="http://schemas.microsoft.com/office/drawing/2014/main" id="{9DB79ABA-F1B4-6CA0-1B7A-60556733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2846252"/>
              <a:ext cx="489095" cy="489095"/>
            </a:xfrm>
            <a:prstGeom prst="rect">
              <a:avLst/>
            </a:prstGeom>
          </p:spPr>
        </p:pic>
        <p:pic>
          <p:nvPicPr>
            <p:cNvPr id="385" name="Content Placeholder 4" descr="User with solid fill">
              <a:extLst>
                <a:ext uri="{FF2B5EF4-FFF2-40B4-BE49-F238E27FC236}">
                  <a16:creationId xmlns:a16="http://schemas.microsoft.com/office/drawing/2014/main" id="{F48A91EC-960E-A25D-8DA4-032E19E6B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3407184"/>
              <a:ext cx="489095" cy="489095"/>
            </a:xfrm>
            <a:prstGeom prst="rect">
              <a:avLst/>
            </a:prstGeom>
          </p:spPr>
        </p:pic>
        <p:pic>
          <p:nvPicPr>
            <p:cNvPr id="386" name="Content Placeholder 4" descr="User with solid fill">
              <a:extLst>
                <a:ext uri="{FF2B5EF4-FFF2-40B4-BE49-F238E27FC236}">
                  <a16:creationId xmlns:a16="http://schemas.microsoft.com/office/drawing/2014/main" id="{1FB0AC52-0D90-49E2-DB06-D388B520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3968116"/>
              <a:ext cx="489095" cy="489095"/>
            </a:xfrm>
            <a:prstGeom prst="rect">
              <a:avLst/>
            </a:prstGeom>
          </p:spPr>
        </p:pic>
        <p:pic>
          <p:nvPicPr>
            <p:cNvPr id="387" name="Content Placeholder 4" descr="User with solid fill">
              <a:extLst>
                <a:ext uri="{FF2B5EF4-FFF2-40B4-BE49-F238E27FC236}">
                  <a16:creationId xmlns:a16="http://schemas.microsoft.com/office/drawing/2014/main" id="{35F1983C-9931-6510-0F74-C9CCE4A14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138" y="4529048"/>
              <a:ext cx="489095" cy="489095"/>
            </a:xfrm>
            <a:prstGeom prst="rect">
              <a:avLst/>
            </a:prstGeom>
          </p:spPr>
        </p:pic>
        <p:pic>
          <p:nvPicPr>
            <p:cNvPr id="388" name="Graphic 387" descr="Puzzle pieces with solid fill">
              <a:extLst>
                <a:ext uri="{FF2B5EF4-FFF2-40B4-BE49-F238E27FC236}">
                  <a16:creationId xmlns:a16="http://schemas.microsoft.com/office/drawing/2014/main" id="{CA54713C-1817-3CFC-C7C6-9274022F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5330" y="3972891"/>
              <a:ext cx="484632" cy="484632"/>
            </a:xfrm>
            <a:prstGeom prst="rect">
              <a:avLst/>
            </a:prstGeom>
          </p:spPr>
        </p:pic>
        <p:pic>
          <p:nvPicPr>
            <p:cNvPr id="389" name="Graphic 388" descr="Maze with solid fill">
              <a:extLst>
                <a:ext uri="{FF2B5EF4-FFF2-40B4-BE49-F238E27FC236}">
                  <a16:creationId xmlns:a16="http://schemas.microsoft.com/office/drawing/2014/main" id="{F8391170-9861-58BB-CE23-BC839461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45330" y="2361620"/>
              <a:ext cx="484632" cy="484632"/>
            </a:xfrm>
            <a:prstGeom prst="rect">
              <a:avLst/>
            </a:prstGeom>
          </p:spPr>
        </p:pic>
        <p:pic>
          <p:nvPicPr>
            <p:cNvPr id="390" name="Graphic 389" descr="Playbook with solid fill">
              <a:extLst>
                <a:ext uri="{FF2B5EF4-FFF2-40B4-BE49-F238E27FC236}">
                  <a16:creationId xmlns:a16="http://schemas.microsoft.com/office/drawing/2014/main" id="{356C63DF-79CA-F8DE-F634-7D2FC4E5D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45330" y="3442984"/>
              <a:ext cx="484632" cy="484632"/>
            </a:xfrm>
            <a:prstGeom prst="rect">
              <a:avLst/>
            </a:prstGeom>
          </p:spPr>
        </p:pic>
        <p:pic>
          <p:nvPicPr>
            <p:cNvPr id="391" name="Graphic 390" descr="Tic Tac Toe with solid fill">
              <a:extLst>
                <a:ext uri="{FF2B5EF4-FFF2-40B4-BE49-F238E27FC236}">
                  <a16:creationId xmlns:a16="http://schemas.microsoft.com/office/drawing/2014/main" id="{1835255C-64C2-FF51-5AE4-1E51C80A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45330" y="2925431"/>
              <a:ext cx="484632" cy="484632"/>
            </a:xfrm>
            <a:prstGeom prst="rect">
              <a:avLst/>
            </a:prstGeom>
          </p:spPr>
        </p:pic>
        <p:pic>
          <p:nvPicPr>
            <p:cNvPr id="392" name="Graphic 391" descr="Playing card with solid fill">
              <a:extLst>
                <a:ext uri="{FF2B5EF4-FFF2-40B4-BE49-F238E27FC236}">
                  <a16:creationId xmlns:a16="http://schemas.microsoft.com/office/drawing/2014/main" id="{CB25F941-4624-5E9E-1347-DC18C3EEA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45330" y="4480475"/>
              <a:ext cx="484632" cy="484632"/>
            </a:xfrm>
            <a:prstGeom prst="rect">
              <a:avLst/>
            </a:prstGeom>
          </p:spPr>
        </p:pic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C120428A-C768-C8D3-15D4-EC310C3AB186}"/>
                </a:ext>
              </a:extLst>
            </p:cNvPr>
            <p:cNvCxnSpPr>
              <a:stCxn id="383" idx="3"/>
              <a:endCxn id="389" idx="1"/>
            </p:cNvCxnSpPr>
            <p:nvPr/>
          </p:nvCxnSpPr>
          <p:spPr>
            <a:xfrm>
              <a:off x="6936233" y="2529868"/>
              <a:ext cx="2809097" cy="74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ECB2B2-F4A2-A9DD-47B6-B91AB6B48402}"/>
                </a:ext>
              </a:extLst>
            </p:cNvPr>
            <p:cNvCxnSpPr>
              <a:cxnSpLocks/>
              <a:stCxn id="383" idx="3"/>
              <a:endCxn id="390" idx="1"/>
            </p:cNvCxnSpPr>
            <p:nvPr/>
          </p:nvCxnSpPr>
          <p:spPr>
            <a:xfrm>
              <a:off x="6936233" y="2529868"/>
              <a:ext cx="2809097" cy="1155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FDA23B43-73E6-494B-FB6E-C7C3797FFD3D}"/>
                </a:ext>
              </a:extLst>
            </p:cNvPr>
            <p:cNvCxnSpPr>
              <a:cxnSpLocks/>
              <a:endCxn id="388" idx="1"/>
            </p:cNvCxnSpPr>
            <p:nvPr/>
          </p:nvCxnSpPr>
          <p:spPr>
            <a:xfrm>
              <a:off x="6931401" y="2529868"/>
              <a:ext cx="2813929" cy="1685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AE582C5F-32AC-56CB-B92D-7081BFF939B4}"/>
                </a:ext>
              </a:extLst>
            </p:cNvPr>
            <p:cNvCxnSpPr>
              <a:cxnSpLocks/>
              <a:stCxn id="384" idx="3"/>
              <a:endCxn id="391" idx="1"/>
            </p:cNvCxnSpPr>
            <p:nvPr/>
          </p:nvCxnSpPr>
          <p:spPr>
            <a:xfrm>
              <a:off x="6936233" y="3090800"/>
              <a:ext cx="2809097" cy="76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ECC5780-A888-1DF4-B312-522EFCCBB033}"/>
                </a:ext>
              </a:extLst>
            </p:cNvPr>
            <p:cNvCxnSpPr>
              <a:cxnSpLocks/>
              <a:stCxn id="384" idx="3"/>
              <a:endCxn id="392" idx="1"/>
            </p:cNvCxnSpPr>
            <p:nvPr/>
          </p:nvCxnSpPr>
          <p:spPr>
            <a:xfrm>
              <a:off x="6936233" y="3090800"/>
              <a:ext cx="2809097" cy="1631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8BF1A5A-F1DA-2CEF-F76F-53A30E339E09}"/>
                </a:ext>
              </a:extLst>
            </p:cNvPr>
            <p:cNvCxnSpPr>
              <a:cxnSpLocks/>
              <a:endCxn id="388" idx="1"/>
            </p:cNvCxnSpPr>
            <p:nvPr/>
          </p:nvCxnSpPr>
          <p:spPr>
            <a:xfrm>
              <a:off x="6941065" y="3090800"/>
              <a:ext cx="2804265" cy="1124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31AB365-60EA-8B5D-B8F5-DC1A45395206}"/>
                </a:ext>
              </a:extLst>
            </p:cNvPr>
            <p:cNvCxnSpPr>
              <a:cxnSpLocks/>
              <a:stCxn id="385" idx="3"/>
            </p:cNvCxnSpPr>
            <p:nvPr/>
          </p:nvCxnSpPr>
          <p:spPr>
            <a:xfrm flipV="1">
              <a:off x="6936233" y="3442984"/>
              <a:ext cx="411243" cy="2087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6AFC2409-28B6-3598-524E-ACAB3EE66569}"/>
                </a:ext>
              </a:extLst>
            </p:cNvPr>
            <p:cNvCxnSpPr>
              <a:cxnSpLocks/>
              <a:stCxn id="385" idx="3"/>
            </p:cNvCxnSpPr>
            <p:nvPr/>
          </p:nvCxnSpPr>
          <p:spPr>
            <a:xfrm>
              <a:off x="6936233" y="3651732"/>
              <a:ext cx="411243" cy="615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29EF0C0-5930-AEE2-0782-087F2E08E2D9}"/>
                </a:ext>
              </a:extLst>
            </p:cNvPr>
            <p:cNvCxnSpPr>
              <a:cxnSpLocks/>
              <a:stCxn id="385" idx="3"/>
            </p:cNvCxnSpPr>
            <p:nvPr/>
          </p:nvCxnSpPr>
          <p:spPr>
            <a:xfrm>
              <a:off x="6936233" y="3651732"/>
              <a:ext cx="426150" cy="2871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CF7F9AFF-0E25-F148-1E14-F2B4B267A0D0}"/>
                </a:ext>
              </a:extLst>
            </p:cNvPr>
            <p:cNvCxnSpPr>
              <a:cxnSpLocks/>
              <a:stCxn id="386" idx="3"/>
            </p:cNvCxnSpPr>
            <p:nvPr/>
          </p:nvCxnSpPr>
          <p:spPr>
            <a:xfrm flipV="1">
              <a:off x="6936233" y="3948626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D5AD1C4-0786-5280-6E92-149276F57DE9}"/>
                </a:ext>
              </a:extLst>
            </p:cNvPr>
            <p:cNvCxnSpPr>
              <a:cxnSpLocks/>
              <a:stCxn id="386" idx="3"/>
            </p:cNvCxnSpPr>
            <p:nvPr/>
          </p:nvCxnSpPr>
          <p:spPr>
            <a:xfrm>
              <a:off x="6936233" y="4212664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F4EBFEF-B35C-7736-B438-FA2B9414FA9F}"/>
                </a:ext>
              </a:extLst>
            </p:cNvPr>
            <p:cNvCxnSpPr>
              <a:cxnSpLocks/>
              <a:stCxn id="386" idx="3"/>
            </p:cNvCxnSpPr>
            <p:nvPr/>
          </p:nvCxnSpPr>
          <p:spPr>
            <a:xfrm>
              <a:off x="6936233" y="4212664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ED9E5E2-9A55-C979-0F57-9D1852BCE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1401" y="4515105"/>
              <a:ext cx="384345" cy="264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C719117-EECC-2235-FD9E-FD6756CBE41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84345" cy="6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BBA7F30-71E3-A904-DD48-8462B83577A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01" y="4779143"/>
              <a:ext cx="399252" cy="2318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893041F-264B-1572-F5D8-FB163EEE3F7B}"/>
              </a:ext>
            </a:extLst>
          </p:cNvPr>
          <p:cNvGrpSpPr/>
          <p:nvPr/>
        </p:nvGrpSpPr>
        <p:grpSpPr>
          <a:xfrm>
            <a:off x="4285477" y="5684257"/>
            <a:ext cx="755552" cy="545833"/>
            <a:chOff x="6096000" y="2133600"/>
            <a:chExt cx="2109550" cy="1524000"/>
          </a:xfrm>
        </p:grpSpPr>
        <p:pic>
          <p:nvPicPr>
            <p:cNvPr id="409" name="Content Placeholder 4" descr="User with solid fill">
              <a:extLst>
                <a:ext uri="{FF2B5EF4-FFF2-40B4-BE49-F238E27FC236}">
                  <a16:creationId xmlns:a16="http://schemas.microsoft.com/office/drawing/2014/main" id="{FE87D603-7FB0-9B38-3AD3-C4BD6C88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410" name="Content Placeholder 4" descr="User with solid fill">
              <a:extLst>
                <a:ext uri="{FF2B5EF4-FFF2-40B4-BE49-F238E27FC236}">
                  <a16:creationId xmlns:a16="http://schemas.microsoft.com/office/drawing/2014/main" id="{C964FBE0-EBF1-824E-4C02-F59690D3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411" name="Content Placeholder 4" descr="User with solid fill">
              <a:extLst>
                <a:ext uri="{FF2B5EF4-FFF2-40B4-BE49-F238E27FC236}">
                  <a16:creationId xmlns:a16="http://schemas.microsoft.com/office/drawing/2014/main" id="{C78E0E4C-E809-BCB4-3086-F53B24DAC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412" name="Content Placeholder 4" descr="User with solid fill">
              <a:extLst>
                <a:ext uri="{FF2B5EF4-FFF2-40B4-BE49-F238E27FC236}">
                  <a16:creationId xmlns:a16="http://schemas.microsoft.com/office/drawing/2014/main" id="{85AC71F0-679D-BFE0-327E-2BE21ADF8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413" name="Content Placeholder 4" descr="User with solid fill">
              <a:extLst>
                <a:ext uri="{FF2B5EF4-FFF2-40B4-BE49-F238E27FC236}">
                  <a16:creationId xmlns:a16="http://schemas.microsoft.com/office/drawing/2014/main" id="{4B245517-06E3-B92C-AB7B-AAD3F338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414" name="Graphic 413" descr="Puzzle pieces with solid fill">
              <a:extLst>
                <a:ext uri="{FF2B5EF4-FFF2-40B4-BE49-F238E27FC236}">
                  <a16:creationId xmlns:a16="http://schemas.microsoft.com/office/drawing/2014/main" id="{D1DE944C-60EC-8550-ABC4-6069AC0A0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415" name="Graphic 414" descr="Maze with solid fill">
              <a:extLst>
                <a:ext uri="{FF2B5EF4-FFF2-40B4-BE49-F238E27FC236}">
                  <a16:creationId xmlns:a16="http://schemas.microsoft.com/office/drawing/2014/main" id="{6522EF9F-F6EB-48B3-2743-66E6396B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416" name="Graphic 415" descr="Playbook with solid fill">
              <a:extLst>
                <a:ext uri="{FF2B5EF4-FFF2-40B4-BE49-F238E27FC236}">
                  <a16:creationId xmlns:a16="http://schemas.microsoft.com/office/drawing/2014/main" id="{F7C8ABE3-0137-4416-1227-D94AD28F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417" name="Graphic 416" descr="Tic Tac Toe with solid fill">
              <a:extLst>
                <a:ext uri="{FF2B5EF4-FFF2-40B4-BE49-F238E27FC236}">
                  <a16:creationId xmlns:a16="http://schemas.microsoft.com/office/drawing/2014/main" id="{B90E0166-6922-8DA5-8937-FF7D903BB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418" name="Graphic 417" descr="Playing card with solid fill">
              <a:extLst>
                <a:ext uri="{FF2B5EF4-FFF2-40B4-BE49-F238E27FC236}">
                  <a16:creationId xmlns:a16="http://schemas.microsoft.com/office/drawing/2014/main" id="{98F46DFA-95EF-BA00-B6AD-1B5A95A59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87ABA41-1DCF-03C0-269D-8EED737C629C}"/>
                </a:ext>
              </a:extLst>
            </p:cNvPr>
            <p:cNvCxnSpPr>
              <a:cxnSpLocks/>
              <a:stCxn id="411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6A60531-31D8-389C-F888-6412CD1BDC9B}"/>
                </a:ext>
              </a:extLst>
            </p:cNvPr>
            <p:cNvCxnSpPr>
              <a:cxnSpLocks/>
              <a:stCxn id="411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744859F-2CCF-730E-DEBA-487BBAB1B136}"/>
                </a:ext>
              </a:extLst>
            </p:cNvPr>
            <p:cNvCxnSpPr>
              <a:cxnSpLocks/>
              <a:stCxn id="411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43BB8B2B-C58C-A1A4-5CC2-E1948D33D6CE}"/>
                </a:ext>
              </a:extLst>
            </p:cNvPr>
            <p:cNvCxnSpPr>
              <a:cxnSpLocks/>
              <a:stCxn id="412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B93DE3A-E072-5BD5-43C7-3A59F9B4EBE0}"/>
                </a:ext>
              </a:extLst>
            </p:cNvPr>
            <p:cNvCxnSpPr>
              <a:cxnSpLocks/>
              <a:stCxn id="412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2B11AFF-4225-9416-1CF9-7B2A7CC0011E}"/>
                </a:ext>
              </a:extLst>
            </p:cNvPr>
            <p:cNvCxnSpPr>
              <a:cxnSpLocks/>
              <a:stCxn id="412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563EBE2B-B564-3B36-CF2A-A60C1EB89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97827EDE-4A96-B20D-AA15-ED571C0DB4AF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CD81B763-7686-052B-2198-A320529C85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D7D14B0-C2DA-CEE6-4B8D-45E4BF4DEF5E}"/>
                </a:ext>
              </a:extLst>
            </p:cNvPr>
            <p:cNvCxnSpPr>
              <a:stCxn id="415" idx="1"/>
              <a:endCxn id="409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AF9DE5CD-5899-6111-C926-0AF570BC4DE5}"/>
                </a:ext>
              </a:extLst>
            </p:cNvPr>
            <p:cNvCxnSpPr>
              <a:cxnSpLocks/>
              <a:stCxn id="416" idx="1"/>
              <a:endCxn id="409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15770F8-2BA0-855F-FFAE-72C858F46BD3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AD8E9612-E787-1F3B-3A13-DBDF7B2330E0}"/>
                </a:ext>
              </a:extLst>
            </p:cNvPr>
            <p:cNvCxnSpPr>
              <a:cxnSpLocks/>
              <a:stCxn id="410" idx="3"/>
              <a:endCxn id="417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DFD7CE30-C386-B1F7-5C7D-F4E2B7C6507E}"/>
                </a:ext>
              </a:extLst>
            </p:cNvPr>
            <p:cNvCxnSpPr>
              <a:endCxn id="418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09C8716B-4E67-7B77-3D0F-6B90CEC6C354}"/>
                </a:ext>
              </a:extLst>
            </p:cNvPr>
            <p:cNvCxnSpPr>
              <a:stCxn id="414" idx="1"/>
              <a:endCxn id="410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10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4364-8771-C828-E99C-37689BC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96DA-44ED-B65D-4E1F-04F673CF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 setting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randomized exam?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to measure the fairness of an algorithm?</a:t>
            </a:r>
          </a:p>
          <a:p>
            <a:pPr lvl="1"/>
            <a:endParaRPr lang="en-US" dirty="0"/>
          </a:p>
          <a:p>
            <a:r>
              <a:rPr lang="en-US" dirty="0"/>
              <a:t>Simulation result</a:t>
            </a:r>
          </a:p>
          <a:p>
            <a:pPr lvl="1"/>
            <a:r>
              <a:rPr lang="en-US" dirty="0"/>
              <a:t>Visualization of simple averaging’s unfairness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Our algorithm and theoretical result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many questions do we need to ask?</a:t>
            </a:r>
          </a:p>
          <a:p>
            <a:pPr lvl="1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5E4ABE-F800-EABD-D0F1-DBBA82A03C60}"/>
              </a:ext>
            </a:extLst>
          </p:cNvPr>
          <p:cNvGrpSpPr/>
          <p:nvPr/>
        </p:nvGrpSpPr>
        <p:grpSpPr>
          <a:xfrm>
            <a:off x="6315584" y="453533"/>
            <a:ext cx="2109550" cy="1524000"/>
            <a:chOff x="6096000" y="2133600"/>
            <a:chExt cx="2109550" cy="1524000"/>
          </a:xfrm>
        </p:grpSpPr>
        <p:pic>
          <p:nvPicPr>
            <p:cNvPr id="5" name="Content Placeholder 4" descr="User with solid fill">
              <a:extLst>
                <a:ext uri="{FF2B5EF4-FFF2-40B4-BE49-F238E27FC236}">
                  <a16:creationId xmlns:a16="http://schemas.microsoft.com/office/drawing/2014/main" id="{29C76444-110F-55AE-089F-B1E68D0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2133600"/>
              <a:ext cx="272751" cy="272751"/>
            </a:xfrm>
            <a:prstGeom prst="rect">
              <a:avLst/>
            </a:prstGeom>
          </p:spPr>
        </p:pic>
        <p:pic>
          <p:nvPicPr>
            <p:cNvPr id="6" name="Content Placeholder 4" descr="User with solid fill">
              <a:extLst>
                <a:ext uri="{FF2B5EF4-FFF2-40B4-BE49-F238E27FC236}">
                  <a16:creationId xmlns:a16="http://schemas.microsoft.com/office/drawing/2014/main" id="{D31C0AAA-B879-AFEB-E05A-AA065A6C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2446412"/>
              <a:ext cx="272751" cy="272751"/>
            </a:xfrm>
            <a:prstGeom prst="rect">
              <a:avLst/>
            </a:prstGeom>
          </p:spPr>
        </p:pic>
        <p:pic>
          <p:nvPicPr>
            <p:cNvPr id="7" name="Content Placeholder 4" descr="User with solid fill">
              <a:extLst>
                <a:ext uri="{FF2B5EF4-FFF2-40B4-BE49-F238E27FC236}">
                  <a16:creationId xmlns:a16="http://schemas.microsoft.com/office/drawing/2014/main" id="{D1531D30-CBF3-3D71-C7F1-66D461B2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2759224"/>
              <a:ext cx="272751" cy="272751"/>
            </a:xfrm>
            <a:prstGeom prst="rect">
              <a:avLst/>
            </a:prstGeom>
          </p:spPr>
        </p:pic>
        <p:pic>
          <p:nvPicPr>
            <p:cNvPr id="8" name="Content Placeholder 4" descr="User with solid fill">
              <a:extLst>
                <a:ext uri="{FF2B5EF4-FFF2-40B4-BE49-F238E27FC236}">
                  <a16:creationId xmlns:a16="http://schemas.microsoft.com/office/drawing/2014/main" id="{1AE28E42-23B1-ED92-5AED-549D7968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072037"/>
              <a:ext cx="272751" cy="272751"/>
            </a:xfrm>
            <a:prstGeom prst="rect">
              <a:avLst/>
            </a:prstGeom>
          </p:spPr>
        </p:pic>
        <p:pic>
          <p:nvPicPr>
            <p:cNvPr id="9" name="Content Placeholder 4" descr="User with solid fill">
              <a:extLst>
                <a:ext uri="{FF2B5EF4-FFF2-40B4-BE49-F238E27FC236}">
                  <a16:creationId xmlns:a16="http://schemas.microsoft.com/office/drawing/2014/main" id="{13593698-BF46-6FB3-0689-25AE6D8A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3384849"/>
              <a:ext cx="272751" cy="272751"/>
            </a:xfrm>
            <a:prstGeom prst="rect">
              <a:avLst/>
            </a:prstGeom>
          </p:spPr>
        </p:pic>
        <p:pic>
          <p:nvPicPr>
            <p:cNvPr id="10" name="Graphic 9" descr="Puzzle pieces with solid fill">
              <a:extLst>
                <a:ext uri="{FF2B5EF4-FFF2-40B4-BE49-F238E27FC236}">
                  <a16:creationId xmlns:a16="http://schemas.microsoft.com/office/drawing/2014/main" id="{0950B2BA-AD80-15CA-20BC-C19C0D19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35288" y="3074699"/>
              <a:ext cx="270262" cy="270262"/>
            </a:xfrm>
            <a:prstGeom prst="rect">
              <a:avLst/>
            </a:prstGeom>
          </p:spPr>
        </p:pic>
        <p:pic>
          <p:nvPicPr>
            <p:cNvPr id="11" name="Graphic 10" descr="Maze with solid fill">
              <a:extLst>
                <a:ext uri="{FF2B5EF4-FFF2-40B4-BE49-F238E27FC236}">
                  <a16:creationId xmlns:a16="http://schemas.microsoft.com/office/drawing/2014/main" id="{9E24C272-E5CF-B06F-64A5-0E7080BA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5288" y="2176150"/>
              <a:ext cx="270262" cy="270262"/>
            </a:xfrm>
            <a:prstGeom prst="rect">
              <a:avLst/>
            </a:prstGeom>
          </p:spPr>
        </p:pic>
        <p:pic>
          <p:nvPicPr>
            <p:cNvPr id="12" name="Graphic 11" descr="Playbook with solid fill">
              <a:extLst>
                <a:ext uri="{FF2B5EF4-FFF2-40B4-BE49-F238E27FC236}">
                  <a16:creationId xmlns:a16="http://schemas.microsoft.com/office/drawing/2014/main" id="{C7B47EFA-AD3D-0E9E-F97C-2FA43833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35288" y="2779189"/>
              <a:ext cx="270262" cy="270262"/>
            </a:xfrm>
            <a:prstGeom prst="rect">
              <a:avLst/>
            </a:prstGeom>
          </p:spPr>
        </p:pic>
        <p:pic>
          <p:nvPicPr>
            <p:cNvPr id="13" name="Graphic 12" descr="Tic Tac Toe with solid fill">
              <a:extLst>
                <a:ext uri="{FF2B5EF4-FFF2-40B4-BE49-F238E27FC236}">
                  <a16:creationId xmlns:a16="http://schemas.microsoft.com/office/drawing/2014/main" id="{0D93FC11-3568-7BB6-B54D-2BCE69F39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5288" y="2490568"/>
              <a:ext cx="270262" cy="270262"/>
            </a:xfrm>
            <a:prstGeom prst="rect">
              <a:avLst/>
            </a:prstGeom>
          </p:spPr>
        </p:pic>
        <p:pic>
          <p:nvPicPr>
            <p:cNvPr id="14" name="Graphic 13" descr="Playing card with solid fill">
              <a:extLst>
                <a:ext uri="{FF2B5EF4-FFF2-40B4-BE49-F238E27FC236}">
                  <a16:creationId xmlns:a16="http://schemas.microsoft.com/office/drawing/2014/main" id="{34ABECA8-61F6-6AE4-B759-1C342517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35288" y="3357761"/>
              <a:ext cx="270262" cy="27026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37B1A7-0467-D37E-3F52-F0CB665B36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368751" y="2779189"/>
              <a:ext cx="229336" cy="11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91CB90-FDC8-7279-96BE-DA112E11CA4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68751" y="2895600"/>
              <a:ext cx="229336" cy="34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CBC18A-0970-8B21-6DA4-623A29778E4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368751" y="2895600"/>
              <a:ext cx="237649" cy="16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44EA1E-BF99-957F-D319-8E0D0397753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368751" y="3061168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801995-C9CF-D88A-FF67-877881F5C80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8751" y="3208412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CF9B4D-F63E-8B56-EF4B-FEBBDFA4A1C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8751" y="3208412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63AA6E-CB53-4560-D49C-61DEF509D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57" y="3377073"/>
              <a:ext cx="214336" cy="1472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3BC100-3787-EEBD-156E-54606EA4DDB8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14336" cy="351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A31682-1929-C54D-D424-D2ABD6401CEB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57" y="3524318"/>
              <a:ext cx="222649" cy="1292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AF9E13-8DE6-811E-A07F-BC41CFC22227}"/>
                </a:ext>
              </a:extLst>
            </p:cNvPr>
            <p:cNvCxnSpPr>
              <a:stCxn id="11" idx="1"/>
              <a:endCxn id="5" idx="3"/>
            </p:cNvCxnSpPr>
            <p:nvPr/>
          </p:nvCxnSpPr>
          <p:spPr>
            <a:xfrm flipH="1" flipV="1">
              <a:off x="6368751" y="2269976"/>
              <a:ext cx="1566537" cy="41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3D1AF0-28F7-818A-CB33-CF98CE8EC084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flipH="1" flipV="1">
              <a:off x="6368751" y="2269976"/>
              <a:ext cx="1566537" cy="644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19C24-B3EE-D0C2-798E-73DDD621D09C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6366057" y="2281269"/>
              <a:ext cx="1569231" cy="92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D289C8-0113-DDCE-EF17-C5251FA31103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6368751" y="2582788"/>
              <a:ext cx="1566537" cy="429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AF6D30-7839-76C3-D37C-2A500FA0628E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6366056" y="2615228"/>
              <a:ext cx="1569232" cy="87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74E707-B9FE-5A36-0E68-9626607A5DA5}"/>
                </a:ext>
              </a:extLst>
            </p:cNvPr>
            <p:cNvCxnSpPr>
              <a:stCxn id="10" idx="1"/>
              <a:endCxn id="6" idx="3"/>
            </p:cNvCxnSpPr>
            <p:nvPr/>
          </p:nvCxnSpPr>
          <p:spPr>
            <a:xfrm flipH="1" flipV="1">
              <a:off x="6368751" y="2582788"/>
              <a:ext cx="1566537" cy="62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AA16-6B7E-1C96-5E42-24E02F2E6EE9}"/>
                  </a:ext>
                </a:extLst>
              </p:cNvPr>
              <p:cNvSpPr txBox="1"/>
              <p:nvPr/>
            </p:nvSpPr>
            <p:spPr>
              <a:xfrm>
                <a:off x="7156247" y="2431758"/>
                <a:ext cx="209839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1CAA16-6B7E-1C96-5E42-24E02F2E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47" y="2431758"/>
                <a:ext cx="209839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17643703-2381-2F09-2352-D0E3DDA6CE1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887" t="7735" r="6421" b="5441"/>
          <a:stretch/>
        </p:blipFill>
        <p:spPr>
          <a:xfrm>
            <a:off x="9715158" y="3255315"/>
            <a:ext cx="2098399" cy="15406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2573B1-E6D2-CAD5-8F65-4D0E3B013CA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376" t="7735" r="5931" b="5441"/>
          <a:stretch/>
        </p:blipFill>
        <p:spPr>
          <a:xfrm>
            <a:off x="7616759" y="3255315"/>
            <a:ext cx="2098399" cy="15406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DDAB8CD-6668-C4CC-E642-2F16CC21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5A82-E5B9-202C-7868-F8C83BF7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A Visualization of Simple Averaging’s Ex-post Unfairness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29EC-CC54-FA73-252A-42800374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Setting</a:t>
            </a:r>
            <a:r>
              <a:rPr lang="en-US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35</a:t>
            </a:r>
            <a:r>
              <a:rPr lang="zh-CN" altLang="en-US" sz="2000" dirty="0"/>
              <a:t> </a:t>
            </a:r>
            <a:r>
              <a:rPr lang="en-US" altLang="zh-CN" sz="2000" dirty="0"/>
              <a:t>students, 10 out of 22 questions</a:t>
            </a:r>
            <a:endParaRPr lang="en-US" sz="2000" dirty="0">
              <a:solidFill>
                <a:srgbClr val="00B050"/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rgbClr val="00B050"/>
                </a:solidFill>
                <a:ea typeface="Cambria Math" panose="02040503050406030204" pitchFamily="18" charset="0"/>
              </a:rPr>
              <a:t>Ex-post grade deviation</a:t>
            </a:r>
            <a:r>
              <a:rPr lang="en-US" dirty="0">
                <a:ea typeface="Cambria Math" panose="02040503050406030204" pitchFamily="18" charset="0"/>
              </a:rPr>
              <a:t>: expected grade over random mistakes - benchmark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8F8F8E-3825-BE0B-EE11-47C03F935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7041"/>
            <a:ext cx="4424023" cy="33180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B465B3-53C4-93A2-41F6-BB41F5B3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457" y="3287041"/>
            <a:ext cx="4424022" cy="3318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4441-9C5A-5936-FA37-CCB4C99C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BFEAA-4520-8698-E957-627568C0835C}"/>
              </a:ext>
            </a:extLst>
          </p:cNvPr>
          <p:cNvSpPr txBox="1"/>
          <p:nvPr/>
        </p:nvSpPr>
        <p:spPr>
          <a:xfrm>
            <a:off x="2045434" y="3171850"/>
            <a:ext cx="20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Simple Averaging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A2B1-F4B2-F5FE-7E26-94CDF3DCF28A}"/>
              </a:ext>
            </a:extLst>
          </p:cNvPr>
          <p:cNvSpPr txBox="1"/>
          <p:nvPr/>
        </p:nvSpPr>
        <p:spPr>
          <a:xfrm>
            <a:off x="7798762" y="3171850"/>
            <a:ext cx="162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656E-8B1E-20AC-202F-0A98FCE6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Ex-post Error and Bias-Variance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1F99-EC65-E290-D707-25FA4557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Thm (Bias-Variance Decomposition).</a:t>
            </a:r>
          </a:p>
          <a:p>
            <a:pPr marL="0" indent="0" algn="ctr">
              <a:buNone/>
            </a:pPr>
            <a:r>
              <a:rPr lang="en-US" sz="2000" b="0" dirty="0">
                <a:solidFill>
                  <a:srgbClr val="00B050"/>
                </a:solidFill>
                <a:ea typeface="Cambria Math" panose="02040503050406030204" pitchFamily="18" charset="0"/>
              </a:rPr>
              <a:t>Ex-post Error</a:t>
            </a:r>
            <a:r>
              <a:rPr lang="en-US" sz="2000" b="0" dirty="0">
                <a:ea typeface="Cambria Math" panose="02040503050406030204" pitchFamily="18" charset="0"/>
              </a:rPr>
              <a:t> = </a:t>
            </a:r>
            <a:r>
              <a:rPr lang="en-US" sz="2000" b="0" dirty="0">
                <a:solidFill>
                  <a:srgbClr val="00B050"/>
                </a:solidFill>
                <a:ea typeface="Cambria Math" panose="02040503050406030204" pitchFamily="18" charset="0"/>
              </a:rPr>
              <a:t>Ex-post Bias </a:t>
            </a:r>
            <a:r>
              <a:rPr lang="en-US" sz="2000" b="0" dirty="0">
                <a:ea typeface="Cambria Math" panose="02040503050406030204" pitchFamily="18" charset="0"/>
              </a:rPr>
              <a:t>+ </a:t>
            </a:r>
            <a:r>
              <a:rPr lang="en-US" sz="2000" b="0" dirty="0">
                <a:solidFill>
                  <a:srgbClr val="00B050"/>
                </a:solidFill>
                <a:ea typeface="Cambria Math" panose="02040503050406030204" pitchFamily="18" charset="0"/>
              </a:rPr>
              <a:t>Variance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Setting</a:t>
            </a:r>
            <a:r>
              <a:rPr lang="en-US" sz="2000" dirty="0"/>
              <a:t>: </a:t>
            </a:r>
            <a:r>
              <a:rPr lang="en-US" altLang="zh-CN" sz="2000" dirty="0"/>
              <a:t>35</a:t>
            </a:r>
            <a:r>
              <a:rPr lang="zh-CN" altLang="en-US" sz="2000" dirty="0"/>
              <a:t> </a:t>
            </a:r>
            <a:r>
              <a:rPr lang="en-US" altLang="zh-CN" sz="2000" dirty="0"/>
              <a:t>students, 10 out of 22 questions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Takeaway</a:t>
            </a:r>
            <a:r>
              <a:rPr lang="en-US" sz="2000" dirty="0"/>
              <a:t>: significantly smaller ex-post bias + slightly larger variance.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1293B9-3F26-79A8-9CE1-8ABC09A52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26210"/>
              </p:ext>
            </p:extLst>
          </p:nvPr>
        </p:nvGraphicFramePr>
        <p:xfrm>
          <a:off x="2447000" y="3711962"/>
          <a:ext cx="729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87">
                  <a:extLst>
                    <a:ext uri="{9D8B030D-6E8A-4147-A177-3AD203B41FA5}">
                      <a16:colId xmlns:a16="http://schemas.microsoft.com/office/drawing/2014/main" val="2574909857"/>
                    </a:ext>
                  </a:extLst>
                </a:gridCol>
                <a:gridCol w="2048719">
                  <a:extLst>
                    <a:ext uri="{9D8B030D-6E8A-4147-A177-3AD203B41FA5}">
                      <a16:colId xmlns:a16="http://schemas.microsoft.com/office/drawing/2014/main" val="1617646515"/>
                    </a:ext>
                  </a:extLst>
                </a:gridCol>
                <a:gridCol w="1840375">
                  <a:extLst>
                    <a:ext uri="{9D8B030D-6E8A-4147-A177-3AD203B41FA5}">
                      <a16:colId xmlns:a16="http://schemas.microsoft.com/office/drawing/2014/main" val="1251506647"/>
                    </a:ext>
                  </a:extLst>
                </a:gridCol>
                <a:gridCol w="2048718">
                  <a:extLst>
                    <a:ext uri="{9D8B030D-6E8A-4147-A177-3AD203B41FA5}">
                      <a16:colId xmlns:a16="http://schemas.microsoft.com/office/drawing/2014/main" val="336550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Ex-post Bias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Ex-post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7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0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5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Ours-Avg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-0.00327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+10%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-0.0015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61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91CE-4C2C-02A3-ED64-911310E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7557-B919-AD4E-8615-AEC997A6D4F3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3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6|5.3|21.1|8.9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6.1|32.7|58.7|11.4|14.2|2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2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6.1|6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5.4|3.3|13.2|20.4|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|15.5|48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23045</TotalTime>
  <Words>949</Words>
  <Application>Microsoft Macintosh PowerPoint</Application>
  <PresentationFormat>Widescreen</PresentationFormat>
  <Paragraphs>211</Paragraphs>
  <Slides>20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CMR10</vt:lpstr>
      <vt:lpstr>Arial</vt:lpstr>
      <vt:lpstr>Calibri</vt:lpstr>
      <vt:lpstr>Cambria Math</vt:lpstr>
      <vt:lpstr>Microsoft Sans Serif</vt:lpstr>
      <vt:lpstr>Office Theme</vt:lpstr>
      <vt:lpstr>Fair Grading Algorithms for Randomized Exams</vt:lpstr>
      <vt:lpstr>Traditional Exam and Simple Averaging</vt:lpstr>
      <vt:lpstr>Randomized Exam</vt:lpstr>
      <vt:lpstr>Outline</vt:lpstr>
      <vt:lpstr>Randomized Exam</vt:lpstr>
      <vt:lpstr>Fairness</vt:lpstr>
      <vt:lpstr>Outline</vt:lpstr>
      <vt:lpstr>A Visualization of Simple Averaging’s Ex-post Unfairness</vt:lpstr>
      <vt:lpstr>Ex-post Error and Bias-Variance Decomposition</vt:lpstr>
      <vt:lpstr>Outline</vt:lpstr>
      <vt:lpstr>Model [Bradley and Terry 1952, Rasch 1993]</vt:lpstr>
      <vt:lpstr>Maximum Likelihood Estimators</vt:lpstr>
      <vt:lpstr>Our Algorithm</vt:lpstr>
      <vt:lpstr>Comparison between Algorithms</vt:lpstr>
      <vt:lpstr>Extension and Future Direction</vt:lpstr>
      <vt:lpstr>Thank you</vt:lpstr>
      <vt:lpstr>Simple Averaging</vt:lpstr>
      <vt:lpstr>Data Description</vt:lpstr>
      <vt:lpstr>Simulation on Ex-post Bias: The Effect of the Degree Constraint</vt:lpstr>
      <vt:lpstr>Real-World Data Experiment: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Grading Algorithms for Randomized Exams</dc:title>
  <dc:creator>Jiale Chen</dc:creator>
  <cp:lastModifiedBy>Jiale Chen</cp:lastModifiedBy>
  <cp:revision>502</cp:revision>
  <dcterms:created xsi:type="dcterms:W3CDTF">2023-05-04T18:38:21Z</dcterms:created>
  <dcterms:modified xsi:type="dcterms:W3CDTF">2023-06-08T17:02:38Z</dcterms:modified>
</cp:coreProperties>
</file>