
<file path=[Content_Types].xml><?xml version="1.0" encoding="utf-8"?>
<Types xmlns="http://schemas.openxmlformats.org/package/2006/content-types">
  <Default Extension="png" ContentType="image/png"/>
  <Default Extension="mp3" ContentType="audio/mpe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2"/>
  </p:notesMasterIdLst>
  <p:sldIdLst>
    <p:sldId id="256" r:id="rId2"/>
    <p:sldId id="257" r:id="rId3"/>
    <p:sldId id="275" r:id="rId4"/>
    <p:sldId id="279" r:id="rId5"/>
    <p:sldId id="274" r:id="rId6"/>
    <p:sldId id="277" r:id="rId7"/>
    <p:sldId id="276" r:id="rId8"/>
    <p:sldId id="278" r:id="rId9"/>
    <p:sldId id="280" r:id="rId10"/>
    <p:sldId id="281" r:id="rId11"/>
    <p:sldId id="258" r:id="rId12"/>
    <p:sldId id="264" r:id="rId13"/>
    <p:sldId id="260" r:id="rId14"/>
    <p:sldId id="261" r:id="rId15"/>
    <p:sldId id="262" r:id="rId16"/>
    <p:sldId id="263" r:id="rId17"/>
    <p:sldId id="259" r:id="rId18"/>
    <p:sldId id="265" r:id="rId19"/>
    <p:sldId id="282" r:id="rId20"/>
    <p:sldId id="273" r:id="rId21"/>
  </p:sldIdLst>
  <p:sldSz cx="12192000" cy="6858000"/>
  <p:notesSz cx="7104063" cy="102346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30" d="100"/>
          <a:sy n="30" d="100"/>
        </p:scale>
        <p:origin x="720" y="1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2019/9/15</a:t>
            </a:fld>
            <a:endParaRPr lang="zh-CN" altLang="en-US"/>
          </a:p>
        </p:txBody>
      </p:sp>
      <p:sp>
        <p:nvSpPr>
          <p:cNvPr id="4" name="幻灯片图像占位符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82F288E0-7875-42C4-84C8-98DBBD3BF4D2}" type="datetime1">
              <a:rPr lang="zh-CN" altLang="en-US" smtClean="0"/>
              <a:t>2019/9/15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r>
              <a:rPr lang="zh-CN" altLang="en-US"/>
              <a:t>/</a:t>
            </a:r>
            <a:r>
              <a:rPr lang="en-US" altLang="zh-CN"/>
              <a:t>9</a:t>
            </a:r>
          </a:p>
        </p:txBody>
      </p:sp>
    </p:spTree>
  </p:cSld>
  <p:clrMapOvr>
    <a:masterClrMapping/>
  </p:clrMapOvr>
  <p:hf hdr="0"/>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日期占位符 2"/>
          <p:cNvSpPr>
            <a:spLocks noGrp="1"/>
          </p:cNvSpPr>
          <p:nvPr>
            <p:ph type="dt" sz="half" idx="10"/>
          </p:nvPr>
        </p:nvSpPr>
        <p:spPr/>
        <p:txBody>
          <a:bodyPr/>
          <a:lstStyle/>
          <a:p>
            <a:fld id="{82F288E0-7875-42C4-84C8-98DBBD3BF4D2}" type="datetime1">
              <a:rPr lang="zh-CN" altLang="en-US" smtClean="0"/>
              <a:t>2019/9/15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hf hdr="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2F288E0-7875-42C4-84C8-98DBBD3BF4D2}" type="datetime1">
              <a:rPr lang="zh-CN" altLang="en-US" smtClean="0"/>
              <a:t>2019/9/15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r>
              <a:rPr lang="zh-CN" altLang="en-US"/>
              <a:t>/</a:t>
            </a:r>
            <a:r>
              <a:rPr lang="en-US" altLang="zh-CN"/>
              <a:t>9</a:t>
            </a:r>
          </a:p>
        </p:txBody>
      </p:sp>
    </p:spTree>
  </p:cSld>
  <p:clrMapOvr>
    <a:masterClrMapping/>
  </p:clrMapOvr>
  <p:hf hdr="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82F288E0-7875-42C4-84C8-98DBBD3BF4D2}" type="datetime1">
              <a:rPr lang="zh-CN" altLang="en-US" smtClean="0"/>
              <a:t>2019/9/15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hf hdr="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82F288E0-7875-42C4-84C8-98DBBD3BF4D2}" type="datetime1">
              <a:rPr lang="zh-CN" altLang="en-US" smtClean="0"/>
              <a:t>2019/9/15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hf hdr="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p>
        </p:txBody>
      </p:sp>
      <p:sp>
        <p:nvSpPr>
          <p:cNvPr id="4" name="内容占位符 3"/>
          <p:cNvSpPr>
            <a:spLocks noGrp="1"/>
          </p:cNvSpPr>
          <p:nvPr>
            <p:ph sz="half" idx="2"/>
          </p:nvPr>
        </p:nvSpPr>
        <p:spPr>
          <a:xfrm>
            <a:off x="1186774" y="2665379"/>
            <a:ext cx="4873574"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p>
        </p:txBody>
      </p:sp>
      <p:sp>
        <p:nvSpPr>
          <p:cNvPr id="6" name="内容占位符 5"/>
          <p:cNvSpPr>
            <a:spLocks noGrp="1"/>
          </p:cNvSpPr>
          <p:nvPr>
            <p:ph sz="quarter" idx="4"/>
          </p:nvPr>
        </p:nvSpPr>
        <p:spPr>
          <a:xfrm>
            <a:off x="6256938" y="2665379"/>
            <a:ext cx="4897576"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2F288E0-7875-42C4-84C8-98DBBD3BF4D2}" type="datetime1">
              <a:rPr lang="zh-CN" altLang="en-US" smtClean="0"/>
              <a:t>2019/9/15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hf hd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2F288E0-7875-42C4-84C8-98DBBD3BF4D2}" type="datetime1">
              <a:rPr lang="zh-CN" altLang="en-US" smtClean="0"/>
              <a:t>2019/9/15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hf hdr="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1">
              <a:rPr lang="zh-CN" altLang="en-US" smtClean="0"/>
              <a:t>2019/9/15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82F288E0-7875-42C4-84C8-98DBBD3BF4D2}" type="datetime1">
              <a:rPr lang="zh-CN" altLang="en-US" smtClean="0"/>
              <a:t>2019/9/15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2F288E0-7875-42C4-84C8-98DBBD3BF4D2}" type="datetime1">
              <a:rPr lang="zh-CN" altLang="en-US" smtClean="0"/>
              <a:t>2019/9/15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hf hd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1">
              <a:rPr lang="zh-CN" altLang="en-US" smtClean="0"/>
              <a:t>2019/9/15</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t>‹#›</a:t>
            </a:fld>
            <a:r>
              <a:rPr lang="zh-CN" altLang="en-US"/>
              <a:t>/</a:t>
            </a:r>
            <a:r>
              <a:rPr lang="en-US" altLang="zh-CN"/>
              <a:t>9</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microsoft.com/office/2007/relationships/media" Target="../media/media2.mp3"/><Relationship Id="rId2" Type="http://schemas.openxmlformats.org/officeDocument/2006/relationships/audio" Target="../media/media1.mp3"/><Relationship Id="rId1" Type="http://schemas.microsoft.com/office/2007/relationships/media" Target="../media/media1.mp3"/><Relationship Id="rId6" Type="http://schemas.openxmlformats.org/officeDocument/2006/relationships/image" Target="../media/image10.png"/><Relationship Id="rId5" Type="http://schemas.openxmlformats.org/officeDocument/2006/relationships/slideLayout" Target="../slideLayouts/slideLayout2.xml"/><Relationship Id="rId4" Type="http://schemas.openxmlformats.org/officeDocument/2006/relationships/audio" Target="../media/media2.mp3"/></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a:t>数据挖掘分析</a:t>
            </a:r>
          </a:p>
        </p:txBody>
      </p:sp>
      <p:sp>
        <p:nvSpPr>
          <p:cNvPr id="3" name="副标题 2"/>
          <p:cNvSpPr>
            <a:spLocks noGrp="1"/>
          </p:cNvSpPr>
          <p:nvPr>
            <p:ph type="subTitle" idx="1"/>
          </p:nvPr>
        </p:nvSpPr>
        <p:spPr/>
        <p:txBody>
          <a:bodyPr/>
          <a:lstStyle/>
          <a:p>
            <a:endParaRPr lang="zh-CN" altLang="en-US"/>
          </a:p>
        </p:txBody>
      </p:sp>
      <p:sp>
        <p:nvSpPr>
          <p:cNvPr id="4" name="日期占位符 3"/>
          <p:cNvSpPr>
            <a:spLocks noGrp="1"/>
          </p:cNvSpPr>
          <p:nvPr>
            <p:ph type="dt" sz="half" idx="10"/>
          </p:nvPr>
        </p:nvSpPr>
        <p:spPr/>
        <p:txBody>
          <a:bodyPr/>
          <a:lstStyle/>
          <a:p>
            <a:fld id="{82F288E0-7875-42C4-84C8-98DBBD3BF4D2}" type="datetime1">
              <a:rPr lang="zh-CN" altLang="en-US" smtClean="0"/>
              <a:t>2019/9/15</a:t>
            </a:fld>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1</a:t>
            </a:fld>
            <a:endParaRPr lang="zh-CN" altLang="en-US"/>
          </a:p>
        </p:txBody>
      </p:sp>
      <p:sp>
        <p:nvSpPr>
          <p:cNvPr id="6" name="页脚占位符 5"/>
          <p:cNvSpPr>
            <a:spLocks noGrp="1"/>
          </p:cNvSpPr>
          <p:nvPr>
            <p:ph type="ftr" sz="quarter" idx="11"/>
          </p:nvPr>
        </p:nvSpPr>
        <p:spPr/>
        <p:txBody>
          <a:bodyPr/>
          <a:lstStyle/>
          <a:p>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EF1920-F1CE-42F1-B5DA-6E5BF383B0C8}"/>
              </a:ext>
            </a:extLst>
          </p:cNvPr>
          <p:cNvSpPr>
            <a:spLocks noGrp="1"/>
          </p:cNvSpPr>
          <p:nvPr>
            <p:ph type="title"/>
          </p:nvPr>
        </p:nvSpPr>
        <p:spPr/>
        <p:txBody>
          <a:bodyPr/>
          <a:lstStyle/>
          <a:p>
            <a:r>
              <a:rPr lang="zh-CN" altLang="en-US" dirty="0"/>
              <a:t>网站</a:t>
            </a:r>
          </a:p>
        </p:txBody>
      </p:sp>
      <p:sp>
        <p:nvSpPr>
          <p:cNvPr id="3" name="内容占位符 2">
            <a:extLst>
              <a:ext uri="{FF2B5EF4-FFF2-40B4-BE49-F238E27FC236}">
                <a16:creationId xmlns:a16="http://schemas.microsoft.com/office/drawing/2014/main" id="{5C7F70A4-48F2-4965-866D-5B6FBC48282F}"/>
              </a:ext>
            </a:extLst>
          </p:cNvPr>
          <p:cNvSpPr>
            <a:spLocks noGrp="1"/>
          </p:cNvSpPr>
          <p:nvPr>
            <p:ph idx="1"/>
          </p:nvPr>
        </p:nvSpPr>
        <p:spPr/>
        <p:txBody>
          <a:bodyPr/>
          <a:lstStyle/>
          <a:p>
            <a:pPr fontAlgn="base"/>
            <a:r>
              <a:rPr lang="zh-CN" altLang="en-US" dirty="0"/>
              <a:t>机器学习（</a:t>
            </a:r>
            <a:r>
              <a:rPr lang="en-US" altLang="zh-CN" dirty="0"/>
              <a:t>Machine Learning</a:t>
            </a:r>
            <a:r>
              <a:rPr lang="zh-CN" altLang="en-US" dirty="0"/>
              <a:t>）</a:t>
            </a:r>
            <a:r>
              <a:rPr lang="en-US" altLang="zh-CN" dirty="0"/>
              <a:t>- </a:t>
            </a:r>
            <a:r>
              <a:rPr lang="zh-CN" altLang="en-US" dirty="0"/>
              <a:t>吴恩达（</a:t>
            </a:r>
            <a:r>
              <a:rPr lang="en-US" altLang="zh-CN" dirty="0"/>
              <a:t>Andrew Ng</a:t>
            </a:r>
            <a:r>
              <a:rPr lang="zh-CN" altLang="en-US" dirty="0"/>
              <a:t>）</a:t>
            </a:r>
            <a:endParaRPr lang="en-US" altLang="zh-CN" dirty="0"/>
          </a:p>
          <a:p>
            <a:pPr fontAlgn="base"/>
            <a:endParaRPr lang="zh-CN" altLang="en-US" dirty="0"/>
          </a:p>
        </p:txBody>
      </p:sp>
      <p:sp>
        <p:nvSpPr>
          <p:cNvPr id="4" name="日期占位符 3">
            <a:extLst>
              <a:ext uri="{FF2B5EF4-FFF2-40B4-BE49-F238E27FC236}">
                <a16:creationId xmlns:a16="http://schemas.microsoft.com/office/drawing/2014/main" id="{9D602CD1-6293-4CC4-9F4B-A81FFE731630}"/>
              </a:ext>
            </a:extLst>
          </p:cNvPr>
          <p:cNvSpPr>
            <a:spLocks noGrp="1"/>
          </p:cNvSpPr>
          <p:nvPr>
            <p:ph type="dt" sz="half" idx="10"/>
          </p:nvPr>
        </p:nvSpPr>
        <p:spPr/>
        <p:txBody>
          <a:bodyPr/>
          <a:lstStyle/>
          <a:p>
            <a:fld id="{82F288E0-7875-42C4-84C8-98DBBD3BF4D2}" type="datetime1">
              <a:rPr lang="zh-CN" altLang="en-US" smtClean="0"/>
              <a:t>2019/9/15</a:t>
            </a:fld>
            <a:endParaRPr lang="zh-CN" altLang="en-US"/>
          </a:p>
        </p:txBody>
      </p:sp>
      <p:sp>
        <p:nvSpPr>
          <p:cNvPr id="5" name="页脚占位符 4">
            <a:extLst>
              <a:ext uri="{FF2B5EF4-FFF2-40B4-BE49-F238E27FC236}">
                <a16:creationId xmlns:a16="http://schemas.microsoft.com/office/drawing/2014/main" id="{C93CF3ED-DE46-4224-839C-EE8CA0B9B3A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75B9D25-D032-4658-9A8B-587F3E258A64}"/>
              </a:ext>
            </a:extLst>
          </p:cNvPr>
          <p:cNvSpPr>
            <a:spLocks noGrp="1"/>
          </p:cNvSpPr>
          <p:nvPr>
            <p:ph type="sldNum" sz="quarter" idx="12"/>
          </p:nvPr>
        </p:nvSpPr>
        <p:spPr/>
        <p:txBody>
          <a:bodyPr/>
          <a:lstStyle/>
          <a:p>
            <a:fld id="{7D9BB5D0-35E4-459D-AEF3-FE4D7C45CC19}" type="slidenum">
              <a:rPr lang="zh-CN" altLang="en-US" smtClean="0"/>
              <a:t>10</a:t>
            </a:fld>
            <a:r>
              <a:rPr lang="zh-CN" altLang="en-US"/>
              <a:t>/</a:t>
            </a:r>
            <a:r>
              <a:rPr lang="en-US" altLang="zh-CN"/>
              <a:t>9</a:t>
            </a:r>
          </a:p>
        </p:txBody>
      </p:sp>
    </p:spTree>
    <p:extLst>
      <p:ext uri="{BB962C8B-B14F-4D97-AF65-F5344CB8AC3E}">
        <p14:creationId xmlns:p14="http://schemas.microsoft.com/office/powerpoint/2010/main" val="36438926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数据挖掘分析</a:t>
            </a:r>
          </a:p>
        </p:txBody>
      </p:sp>
      <p:sp>
        <p:nvSpPr>
          <p:cNvPr id="3" name="内容占位符 2"/>
          <p:cNvSpPr>
            <a:spLocks noGrp="1"/>
          </p:cNvSpPr>
          <p:nvPr>
            <p:ph idx="1"/>
          </p:nvPr>
        </p:nvSpPr>
        <p:spPr/>
        <p:txBody>
          <a:bodyPr/>
          <a:lstStyle/>
          <a:p>
            <a:r>
              <a:rPr lang="zh-CN" altLang="en-US"/>
              <a:t>数据</a:t>
            </a:r>
          </a:p>
          <a:p>
            <a:r>
              <a:rPr lang="zh-CN" altLang="en-US"/>
              <a:t>数据挖掘</a:t>
            </a:r>
          </a:p>
          <a:p>
            <a:r>
              <a:rPr lang="zh-CN" altLang="en-US"/>
              <a:t>数据挖掘 和机器学习</a:t>
            </a:r>
          </a:p>
        </p:txBody>
      </p:sp>
      <p:pic>
        <p:nvPicPr>
          <p:cNvPr id="4" name="图片 3"/>
          <p:cNvPicPr>
            <a:picLocks noChangeAspect="1"/>
          </p:cNvPicPr>
          <p:nvPr/>
        </p:nvPicPr>
        <p:blipFill>
          <a:blip r:embed="rId2"/>
          <a:stretch>
            <a:fillRect/>
          </a:stretch>
        </p:blipFill>
        <p:spPr>
          <a:xfrm>
            <a:off x="5088255" y="1691005"/>
            <a:ext cx="6141085" cy="4051300"/>
          </a:xfrm>
          <a:prstGeom prst="rect">
            <a:avLst/>
          </a:prstGeom>
        </p:spPr>
      </p:pic>
      <p:sp>
        <p:nvSpPr>
          <p:cNvPr id="5" name="日期占位符 4"/>
          <p:cNvSpPr>
            <a:spLocks noGrp="1"/>
          </p:cNvSpPr>
          <p:nvPr>
            <p:ph type="dt" sz="half" idx="10"/>
          </p:nvPr>
        </p:nvSpPr>
        <p:spPr/>
        <p:txBody>
          <a:bodyPr/>
          <a:lstStyle/>
          <a:p>
            <a:fld id="{82F288E0-7875-42C4-84C8-98DBBD3BF4D2}" type="datetime1">
              <a:rPr lang="zh-CN" altLang="en-US" smtClean="0"/>
              <a:t>2019/9/15</a:t>
            </a:fld>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11</a:t>
            </a:fld>
            <a:endParaRPr lang="zh-CN" altLang="en-US"/>
          </a:p>
        </p:txBody>
      </p:sp>
      <p:sp>
        <p:nvSpPr>
          <p:cNvPr id="7" name="页脚占位符 6"/>
          <p:cNvSpPr>
            <a:spLocks noGrp="1"/>
          </p:cNvSpPr>
          <p:nvPr>
            <p:ph type="ftr" sz="quarter" idx="11"/>
          </p:nvPr>
        </p:nvSpPr>
        <p:spPr/>
        <p:txBody>
          <a:bodyPr/>
          <a:lstStyle/>
          <a:p>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p:cNvPicPr>
            <a:picLocks noGrp="1" noChangeAspect="1"/>
          </p:cNvPicPr>
          <p:nvPr>
            <p:ph idx="1"/>
          </p:nvPr>
        </p:nvPicPr>
        <p:blipFill>
          <a:blip r:embed="rId2"/>
          <a:stretch>
            <a:fillRect/>
          </a:stretch>
        </p:blipFill>
        <p:spPr>
          <a:xfrm>
            <a:off x="2456815" y="362585"/>
            <a:ext cx="6055995" cy="6055995"/>
          </a:xfrm>
          <a:prstGeom prst="rect">
            <a:avLst/>
          </a:prstGeom>
        </p:spPr>
      </p:pic>
      <p:sp>
        <p:nvSpPr>
          <p:cNvPr id="5" name="日期占位符 4"/>
          <p:cNvSpPr>
            <a:spLocks noGrp="1"/>
          </p:cNvSpPr>
          <p:nvPr>
            <p:ph type="dt" sz="half" idx="10"/>
          </p:nvPr>
        </p:nvSpPr>
        <p:spPr/>
        <p:txBody>
          <a:bodyPr/>
          <a:lstStyle/>
          <a:p>
            <a:fld id="{82F288E0-7875-42C4-84C8-98DBBD3BF4D2}" type="datetime1">
              <a:rPr lang="zh-CN" altLang="en-US" smtClean="0"/>
              <a:t>2019/9/15</a:t>
            </a:fld>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12</a:t>
            </a:fld>
            <a:endParaRPr lang="zh-CN" altLang="en-US"/>
          </a:p>
        </p:txBody>
      </p:sp>
      <p:sp>
        <p:nvSpPr>
          <p:cNvPr id="7" name="页脚占位符 6"/>
          <p:cNvSpPr>
            <a:spLocks noGrp="1"/>
          </p:cNvSpPr>
          <p:nvPr>
            <p:ph type="ftr" sz="quarter" idx="11"/>
          </p:nvPr>
        </p:nvSpPr>
        <p:spPr/>
        <p:txBody>
          <a:bodyPr/>
          <a:lstStyle/>
          <a:p>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一、人工智能</a:t>
            </a:r>
            <a:endParaRPr lang="zh-CN" altLang="en-US"/>
          </a:p>
        </p:txBody>
      </p:sp>
      <p:sp>
        <p:nvSpPr>
          <p:cNvPr id="3" name="内容占位符 2"/>
          <p:cNvSpPr>
            <a:spLocks noGrp="1"/>
          </p:cNvSpPr>
          <p:nvPr>
            <p:ph idx="1"/>
          </p:nvPr>
        </p:nvSpPr>
        <p:spPr/>
        <p:txBody>
          <a:bodyPr>
            <a:normAutofit/>
          </a:bodyPr>
          <a:lstStyle/>
          <a:p>
            <a:pPr marL="0" indent="0">
              <a:buNone/>
            </a:pPr>
            <a:r>
              <a:rPr lang="zh-CN" altLang="en-US"/>
              <a:t>　　人工智能(Artificial Intelligence)，英文缩写为AI。它是研究、开发用于模拟、延伸和扩展人的智能的理论、方法、技术及应用系统的一门新的技术科学。　　人工智能是计算机科学的一个分支，它企图了解智能的实质，并生产出一种新的能以人类智能相似的方式做出反应的智能机器，该领域的研究包括语音识别、图像识别、机器人、自然语言处理、智能搜索和专家系统等。　　</a:t>
            </a:r>
          </a:p>
          <a:p>
            <a:pPr marL="0" indent="0">
              <a:buNone/>
            </a:pPr>
            <a:r>
              <a:rPr lang="zh-CN" altLang="en-US"/>
              <a:t>人工智能可以对人的意识、思维的信息过程的模拟。人工智能不是人的智能，但能像人那样思考、也有可能超过人的智能。</a:t>
            </a:r>
          </a:p>
          <a:p>
            <a:pPr marL="0" indent="0">
              <a:buNone/>
            </a:pPr>
            <a:endParaRPr lang="zh-CN" altLang="en-US"/>
          </a:p>
        </p:txBody>
      </p:sp>
      <p:sp>
        <p:nvSpPr>
          <p:cNvPr id="4" name="日期占位符 3"/>
          <p:cNvSpPr>
            <a:spLocks noGrp="1"/>
          </p:cNvSpPr>
          <p:nvPr>
            <p:ph type="dt" sz="half" idx="10"/>
          </p:nvPr>
        </p:nvSpPr>
        <p:spPr/>
        <p:txBody>
          <a:bodyPr/>
          <a:lstStyle/>
          <a:p>
            <a:fld id="{82F288E0-7875-42C4-84C8-98DBBD3BF4D2}" type="datetime1">
              <a:rPr lang="zh-CN" altLang="en-US" smtClean="0"/>
              <a:t>2019/9/15</a:t>
            </a:fld>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13</a:t>
            </a:fld>
            <a:endParaRPr lang="zh-CN" altLang="en-US"/>
          </a:p>
        </p:txBody>
      </p:sp>
      <p:sp>
        <p:nvSpPr>
          <p:cNvPr id="6" name="页脚占位符 5"/>
          <p:cNvSpPr>
            <a:spLocks noGrp="1"/>
          </p:cNvSpPr>
          <p:nvPr>
            <p:ph type="ftr" sz="quarter" idx="11"/>
          </p:nvPr>
        </p:nvSpPr>
        <p:spPr/>
        <p:txBody>
          <a:bodyPr/>
          <a:lstStyle/>
          <a:p>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二、数据挖掘　</a:t>
            </a:r>
            <a:endParaRPr lang="zh-CN" altLang="en-US"/>
          </a:p>
        </p:txBody>
      </p:sp>
      <p:sp>
        <p:nvSpPr>
          <p:cNvPr id="3" name="内容占位符 2"/>
          <p:cNvSpPr>
            <a:spLocks noGrp="1"/>
          </p:cNvSpPr>
          <p:nvPr>
            <p:ph idx="1"/>
          </p:nvPr>
        </p:nvSpPr>
        <p:spPr/>
        <p:txBody>
          <a:bodyPr>
            <a:normAutofit/>
          </a:bodyPr>
          <a:lstStyle/>
          <a:p>
            <a:r>
              <a:rPr lang="zh-CN" altLang="en-US"/>
              <a:t>　数据挖掘(Data Mining)，顾名思义就是从海量数据中“挖掘”隐藏信息，按照教科书的说法，这里的数据是“大量的、不完全的、有噪声的、模糊的、随机的实际应用数据”，信息指的是“隐含的、规律性的、人们事先未知的、但又是潜在有用的并且最终可理解的信息和知识”。在商业环境中，企业希望让存放在数据库中的数据能“说话”，支持决策。所以，数据挖掘更偏向应用。　　数据挖掘通常与计算机科学有关，并通过统计、在线分析处理、情报检索、机器学习、专家系统(依靠过去的经验法则)和模式识别等诸多方法来实现上述目标。</a:t>
            </a:r>
          </a:p>
          <a:p>
            <a:pPr marL="0" indent="0">
              <a:buNone/>
            </a:pPr>
            <a:endParaRPr lang="zh-CN" altLang="en-US"/>
          </a:p>
        </p:txBody>
      </p:sp>
      <p:sp>
        <p:nvSpPr>
          <p:cNvPr id="4" name="日期占位符 3"/>
          <p:cNvSpPr>
            <a:spLocks noGrp="1"/>
          </p:cNvSpPr>
          <p:nvPr>
            <p:ph type="dt" sz="half" idx="10"/>
          </p:nvPr>
        </p:nvSpPr>
        <p:spPr/>
        <p:txBody>
          <a:bodyPr/>
          <a:lstStyle/>
          <a:p>
            <a:fld id="{82F288E0-7875-42C4-84C8-98DBBD3BF4D2}" type="datetime1">
              <a:rPr lang="zh-CN" altLang="en-US" smtClean="0"/>
              <a:t>2019/9/15</a:t>
            </a:fld>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14</a:t>
            </a:fld>
            <a:endParaRPr lang="zh-CN" altLang="en-US"/>
          </a:p>
        </p:txBody>
      </p:sp>
      <p:sp>
        <p:nvSpPr>
          <p:cNvPr id="6" name="页脚占位符 5"/>
          <p:cNvSpPr>
            <a:spLocks noGrp="1"/>
          </p:cNvSpPr>
          <p:nvPr>
            <p:ph type="ftr" sz="quarter" idx="11"/>
          </p:nvPr>
        </p:nvSpPr>
        <p:spPr/>
        <p:txBody>
          <a:bodyPr/>
          <a:lstStyle/>
          <a:p>
            <a:endParaRPr lang="zh-C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三、机器学习　</a:t>
            </a:r>
            <a:endParaRPr lang="zh-CN" altLang="en-US"/>
          </a:p>
        </p:txBody>
      </p:sp>
      <p:sp>
        <p:nvSpPr>
          <p:cNvPr id="3" name="内容占位符 2"/>
          <p:cNvSpPr>
            <a:spLocks noGrp="1"/>
          </p:cNvSpPr>
          <p:nvPr>
            <p:ph idx="1"/>
          </p:nvPr>
        </p:nvSpPr>
        <p:spPr/>
        <p:txBody>
          <a:bodyPr>
            <a:normAutofit/>
          </a:bodyPr>
          <a:lstStyle/>
          <a:p>
            <a:r>
              <a:rPr lang="zh-CN" altLang="en-US"/>
              <a:t>　机器学习(Machine Learning)是指用某些算法指导计算机利用已知数据得出适当的模型，并利用此模型对新的情境给出判断的过程。机器学习是对人类生活中学习过程的一个模拟。而在这整个过程中，最关键的是数据。任何通过数据训练的学习算法的相关研究都属于机器学习。</a:t>
            </a:r>
          </a:p>
        </p:txBody>
      </p:sp>
      <p:sp>
        <p:nvSpPr>
          <p:cNvPr id="4" name="日期占位符 3"/>
          <p:cNvSpPr>
            <a:spLocks noGrp="1"/>
          </p:cNvSpPr>
          <p:nvPr>
            <p:ph type="dt" sz="half" idx="10"/>
          </p:nvPr>
        </p:nvSpPr>
        <p:spPr/>
        <p:txBody>
          <a:bodyPr/>
          <a:lstStyle/>
          <a:p>
            <a:fld id="{82F288E0-7875-42C4-84C8-98DBBD3BF4D2}" type="datetime1">
              <a:rPr lang="zh-CN" altLang="en-US" smtClean="0"/>
              <a:t>2019/9/15</a:t>
            </a:fld>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15</a:t>
            </a:fld>
            <a:endParaRPr lang="zh-CN" altLang="en-US"/>
          </a:p>
        </p:txBody>
      </p:sp>
      <p:sp>
        <p:nvSpPr>
          <p:cNvPr id="6" name="页脚占位符 5"/>
          <p:cNvSpPr>
            <a:spLocks noGrp="1"/>
          </p:cNvSpPr>
          <p:nvPr>
            <p:ph type="ftr" sz="quarter" idx="11"/>
          </p:nvPr>
        </p:nvSpPr>
        <p:spPr/>
        <p:txBody>
          <a:bodyPr/>
          <a:lstStyle/>
          <a:p>
            <a:endParaRPr lang="zh-CN"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四、深度学习　</a:t>
            </a:r>
            <a:endParaRPr lang="zh-CN" altLang="en-US"/>
          </a:p>
        </p:txBody>
      </p:sp>
      <p:sp>
        <p:nvSpPr>
          <p:cNvPr id="3" name="内容占位符 2"/>
          <p:cNvSpPr>
            <a:spLocks noGrp="1"/>
          </p:cNvSpPr>
          <p:nvPr>
            <p:ph idx="1"/>
          </p:nvPr>
        </p:nvSpPr>
        <p:spPr/>
        <p:txBody>
          <a:bodyPr>
            <a:normAutofit/>
          </a:bodyPr>
          <a:lstStyle/>
          <a:p>
            <a:r>
              <a:rPr lang="zh-CN" altLang="en-US"/>
              <a:t>　深度学习(Deep Learning)的概念源于人工神经网络的研究。含多隐层的多层感知器就是一种深度学习结构。深度学习通过组合低层特征形成更加抽象的高层表示属性类别或特征，以发现数据的分布式特征表示。深度学习是机器学习研究中的一个新的领域，其动机在于建立、模拟人脑进行分析学习的神经网络，它模仿人脑的机制来解释数据，例如图像，声音和文本。</a:t>
            </a:r>
          </a:p>
          <a:p>
            <a:endParaRPr lang="zh-CN" altLang="en-US"/>
          </a:p>
        </p:txBody>
      </p:sp>
      <p:sp>
        <p:nvSpPr>
          <p:cNvPr id="4" name="日期占位符 3"/>
          <p:cNvSpPr>
            <a:spLocks noGrp="1"/>
          </p:cNvSpPr>
          <p:nvPr>
            <p:ph type="dt" sz="half" idx="10"/>
          </p:nvPr>
        </p:nvSpPr>
        <p:spPr/>
        <p:txBody>
          <a:bodyPr/>
          <a:lstStyle/>
          <a:p>
            <a:fld id="{82F288E0-7875-42C4-84C8-98DBBD3BF4D2}" type="datetime1">
              <a:rPr lang="zh-CN" altLang="en-US" smtClean="0"/>
              <a:t>2019/9/15</a:t>
            </a:fld>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16</a:t>
            </a:fld>
            <a:endParaRPr lang="zh-CN" altLang="en-US"/>
          </a:p>
        </p:txBody>
      </p:sp>
      <p:sp>
        <p:nvSpPr>
          <p:cNvPr id="6" name="页脚占位符 5"/>
          <p:cNvSpPr>
            <a:spLocks noGrp="1"/>
          </p:cNvSpPr>
          <p:nvPr>
            <p:ph type="ftr" sz="quarter" idx="11"/>
          </p:nvPr>
        </p:nvSpPr>
        <p:spPr/>
        <p:txBody>
          <a:bodyPr/>
          <a:lstStyle/>
          <a:p>
            <a:endParaRPr lang="zh-CN"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数据挖掘</a:t>
            </a:r>
          </a:p>
        </p:txBody>
      </p:sp>
      <p:sp>
        <p:nvSpPr>
          <p:cNvPr id="3" name="内容占位符 2"/>
          <p:cNvSpPr>
            <a:spLocks noGrp="1"/>
          </p:cNvSpPr>
          <p:nvPr>
            <p:ph idx="1"/>
          </p:nvPr>
        </p:nvSpPr>
        <p:spPr/>
        <p:txBody>
          <a:bodyPr/>
          <a:lstStyle/>
          <a:p>
            <a:r>
              <a:rPr lang="zh-CN" altLang="en-US"/>
              <a:t>数据挖掘则是将数学，应用到体量庞大的数据库上，去发现有用或有趣的趋势。</a:t>
            </a:r>
          </a:p>
          <a:p>
            <a:r>
              <a:rPr lang="zh-CN" altLang="en-US"/>
              <a:t>其实，这就是去寻找一些“已知的未知趋势”（你知道存在但不了解具体情况的趋势）和“未知的未知趋势”（你连存不存在都不知道的趋势）。</a:t>
            </a:r>
          </a:p>
        </p:txBody>
      </p:sp>
      <p:sp>
        <p:nvSpPr>
          <p:cNvPr id="4" name="日期占位符 3"/>
          <p:cNvSpPr>
            <a:spLocks noGrp="1"/>
          </p:cNvSpPr>
          <p:nvPr>
            <p:ph type="dt" sz="half" idx="10"/>
          </p:nvPr>
        </p:nvSpPr>
        <p:spPr/>
        <p:txBody>
          <a:bodyPr/>
          <a:lstStyle/>
          <a:p>
            <a:fld id="{82F288E0-7875-42C4-84C8-98DBBD3BF4D2}" type="datetime1">
              <a:rPr lang="zh-CN" altLang="en-US" smtClean="0"/>
              <a:t>2019/9/15</a:t>
            </a:fld>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17</a:t>
            </a:fld>
            <a:endParaRPr lang="zh-CN" altLang="en-US"/>
          </a:p>
        </p:txBody>
      </p:sp>
      <p:sp>
        <p:nvSpPr>
          <p:cNvPr id="6" name="页脚占位符 5"/>
          <p:cNvSpPr>
            <a:spLocks noGrp="1"/>
          </p:cNvSpPr>
          <p:nvPr>
            <p:ph type="ftr" sz="quarter" idx="11"/>
          </p:nvPr>
        </p:nvSpPr>
        <p:spPr/>
        <p:txBody>
          <a:bodyPr/>
          <a:lstStyle/>
          <a:p>
            <a:endParaRPr lang="zh-CN"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机器学习能做什么？</a:t>
            </a:r>
          </a:p>
        </p:txBody>
      </p:sp>
      <p:sp>
        <p:nvSpPr>
          <p:cNvPr id="3" name="内容占位符 2"/>
          <p:cNvSpPr>
            <a:spLocks noGrp="1"/>
          </p:cNvSpPr>
          <p:nvPr>
            <p:ph idx="1"/>
          </p:nvPr>
        </p:nvSpPr>
        <p:spPr/>
        <p:txBody>
          <a:bodyPr>
            <a:normAutofit fontScale="75000" lnSpcReduction="20000"/>
          </a:bodyPr>
          <a:lstStyle/>
          <a:p>
            <a:r>
              <a:rPr lang="zh-CN" altLang="en-US"/>
              <a:t>日常生活</a:t>
            </a:r>
          </a:p>
          <a:p>
            <a:pPr lvl="1"/>
            <a:r>
              <a:rPr lang="zh-CN" altLang="en-US" sz="2400"/>
              <a:t>了解图片（</a:t>
            </a:r>
            <a:r>
              <a:rPr lang="zh-CN" altLang="en-US">
                <a:sym typeface="+mn-ea"/>
              </a:rPr>
              <a:t>了解图片人物心情</a:t>
            </a:r>
            <a:r>
              <a:rPr lang="zh-CN" altLang="en-US" sz="2400"/>
              <a:t>）</a:t>
            </a:r>
          </a:p>
          <a:p>
            <a:pPr lvl="1"/>
            <a:r>
              <a:rPr lang="zh-CN" altLang="en-US" sz="2400"/>
              <a:t>自动翻译</a:t>
            </a:r>
          </a:p>
          <a:p>
            <a:pPr lvl="0"/>
            <a:r>
              <a:rPr lang="zh-CN" altLang="en-US" sz="2800"/>
              <a:t>交通</a:t>
            </a:r>
          </a:p>
          <a:p>
            <a:pPr lvl="1"/>
            <a:r>
              <a:rPr lang="zh-CN" altLang="en-US" sz="2400"/>
              <a:t>自动驾驶</a:t>
            </a:r>
          </a:p>
          <a:p>
            <a:pPr lvl="1"/>
            <a:r>
              <a:rPr lang="zh-CN" altLang="en-US" sz="2400"/>
              <a:t>导航</a:t>
            </a:r>
          </a:p>
          <a:p>
            <a:pPr lvl="0"/>
            <a:r>
              <a:rPr lang="zh-CN" altLang="en-US" sz="2800"/>
              <a:t>科学和医药</a:t>
            </a:r>
          </a:p>
          <a:p>
            <a:pPr lvl="1"/>
            <a:r>
              <a:rPr lang="zh-CN" altLang="en-US" sz="2400"/>
              <a:t>癌症</a:t>
            </a:r>
          </a:p>
          <a:p>
            <a:pPr lvl="0"/>
            <a:r>
              <a:rPr lang="zh-CN" altLang="en-US" sz="2800"/>
              <a:t>安全</a:t>
            </a:r>
          </a:p>
          <a:p>
            <a:pPr lvl="1"/>
            <a:r>
              <a:rPr lang="zh-CN" altLang="en-US" sz="2400"/>
              <a:t>人脸识别</a:t>
            </a:r>
          </a:p>
          <a:p>
            <a:pPr lvl="0"/>
            <a:r>
              <a:rPr lang="zh-CN" altLang="en-US" sz="2800"/>
              <a:t>金融</a:t>
            </a:r>
          </a:p>
          <a:p>
            <a:pPr lvl="1"/>
            <a:r>
              <a:rPr lang="zh-CN" altLang="en-US" sz="2400"/>
              <a:t>机器人交易</a:t>
            </a:r>
          </a:p>
          <a:p>
            <a:pPr lvl="0"/>
            <a:r>
              <a:rPr lang="zh-CN" altLang="en-US" sz="2800"/>
              <a:t>艺术</a:t>
            </a:r>
          </a:p>
          <a:p>
            <a:pPr lvl="1"/>
            <a:r>
              <a:rPr lang="zh-CN" altLang="en-US" sz="2400"/>
              <a:t>作画</a:t>
            </a:r>
          </a:p>
          <a:p>
            <a:pPr lvl="0"/>
            <a:endParaRPr lang="zh-CN" altLang="en-US" sz="2800"/>
          </a:p>
          <a:p>
            <a:pPr lvl="1"/>
            <a:endParaRPr lang="zh-CN" altLang="en-US" sz="2400"/>
          </a:p>
          <a:p>
            <a:endParaRPr lang="zh-CN" altLang="en-US"/>
          </a:p>
        </p:txBody>
      </p:sp>
      <p:sp>
        <p:nvSpPr>
          <p:cNvPr id="4" name="日期占位符 3"/>
          <p:cNvSpPr>
            <a:spLocks noGrp="1"/>
          </p:cNvSpPr>
          <p:nvPr>
            <p:ph type="dt" sz="half" idx="10"/>
          </p:nvPr>
        </p:nvSpPr>
        <p:spPr/>
        <p:txBody>
          <a:bodyPr/>
          <a:lstStyle/>
          <a:p>
            <a:fld id="{82F288E0-7875-42C4-84C8-98DBBD3BF4D2}" type="datetime1">
              <a:rPr lang="zh-CN" altLang="en-US" smtClean="0"/>
              <a:t>2019/9/15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18</a:t>
            </a:fld>
            <a:r>
              <a:rPr lang="zh-CN" altLang="en-US"/>
              <a:t>/</a:t>
            </a:r>
            <a:r>
              <a:rPr lang="en-US" altLang="zh-CN"/>
              <a:t>9</a:t>
            </a:r>
          </a:p>
        </p:txBody>
      </p:sp>
      <p:pic>
        <p:nvPicPr>
          <p:cNvPr id="7" name="图片 6"/>
          <p:cNvPicPr>
            <a:picLocks noChangeAspect="1"/>
          </p:cNvPicPr>
          <p:nvPr/>
        </p:nvPicPr>
        <p:blipFill>
          <a:blip r:embed="rId2"/>
          <a:stretch>
            <a:fillRect/>
          </a:stretch>
        </p:blipFill>
        <p:spPr>
          <a:xfrm>
            <a:off x="6096000" y="1825625"/>
            <a:ext cx="5461000" cy="391096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3F73832-C594-460F-ABB3-D5D15D56A961}"/>
              </a:ext>
            </a:extLst>
          </p:cNvPr>
          <p:cNvSpPr>
            <a:spLocks noGrp="1"/>
          </p:cNvSpPr>
          <p:nvPr>
            <p:ph type="title"/>
          </p:nvPr>
        </p:nvSpPr>
        <p:spPr/>
        <p:txBody>
          <a:bodyPr/>
          <a:lstStyle/>
          <a:p>
            <a:r>
              <a:rPr lang="zh-CN" altLang="en-US" dirty="0"/>
              <a:t>客服</a:t>
            </a:r>
          </a:p>
        </p:txBody>
      </p:sp>
      <p:pic>
        <p:nvPicPr>
          <p:cNvPr id="7" name="通话录音@02195512(02195512)_20190903101519">
            <a:hlinkClick r:id="" action="ppaction://media"/>
            <a:extLst>
              <a:ext uri="{FF2B5EF4-FFF2-40B4-BE49-F238E27FC236}">
                <a16:creationId xmlns:a16="http://schemas.microsoft.com/office/drawing/2014/main" id="{925EB8D8-AB92-4FE7-9D0E-97A9FCC3C56F}"/>
              </a:ext>
            </a:extLst>
          </p:cNvPr>
          <p:cNvPicPr>
            <a:picLocks noGrp="1" noChangeAspect="1"/>
          </p:cNvPicPr>
          <p:nvPr>
            <p:ph idx="1"/>
            <a:audioFile r:link="rId2"/>
            <p:extLst>
              <p:ext uri="{DAA4B4D4-6D71-4841-9C94-3DE7FCFB9230}">
                <p14:media xmlns:p14="http://schemas.microsoft.com/office/powerpoint/2010/main" r:embed="rId1"/>
              </p:ext>
            </p:extLst>
          </p:nvPr>
        </p:nvPicPr>
        <p:blipFill>
          <a:blip r:embed="rId6"/>
          <a:stretch>
            <a:fillRect/>
          </a:stretch>
        </p:blipFill>
        <p:spPr>
          <a:xfrm>
            <a:off x="2032932" y="3502753"/>
            <a:ext cx="609600" cy="609600"/>
          </a:xfrm>
        </p:spPr>
      </p:pic>
      <p:sp>
        <p:nvSpPr>
          <p:cNvPr id="4" name="日期占位符 3">
            <a:extLst>
              <a:ext uri="{FF2B5EF4-FFF2-40B4-BE49-F238E27FC236}">
                <a16:creationId xmlns:a16="http://schemas.microsoft.com/office/drawing/2014/main" id="{7BC9DFA3-D723-45C7-B548-04BF55AA9B05}"/>
              </a:ext>
            </a:extLst>
          </p:cNvPr>
          <p:cNvSpPr>
            <a:spLocks noGrp="1"/>
          </p:cNvSpPr>
          <p:nvPr>
            <p:ph type="dt" sz="half" idx="10"/>
          </p:nvPr>
        </p:nvSpPr>
        <p:spPr/>
        <p:txBody>
          <a:bodyPr/>
          <a:lstStyle/>
          <a:p>
            <a:fld id="{82F288E0-7875-42C4-84C8-98DBBD3BF4D2}" type="datetime1">
              <a:rPr lang="zh-CN" altLang="en-US" smtClean="0"/>
              <a:t>2019/9/15</a:t>
            </a:fld>
            <a:endParaRPr lang="zh-CN" altLang="en-US"/>
          </a:p>
        </p:txBody>
      </p:sp>
      <p:sp>
        <p:nvSpPr>
          <p:cNvPr id="5" name="页脚占位符 4">
            <a:extLst>
              <a:ext uri="{FF2B5EF4-FFF2-40B4-BE49-F238E27FC236}">
                <a16:creationId xmlns:a16="http://schemas.microsoft.com/office/drawing/2014/main" id="{BF21B77C-BCA2-443D-9B41-11BA19905ED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BAA8367-35D9-4225-B1F9-B7294EDBCE81}"/>
              </a:ext>
            </a:extLst>
          </p:cNvPr>
          <p:cNvSpPr>
            <a:spLocks noGrp="1"/>
          </p:cNvSpPr>
          <p:nvPr>
            <p:ph type="sldNum" sz="quarter" idx="12"/>
          </p:nvPr>
        </p:nvSpPr>
        <p:spPr/>
        <p:txBody>
          <a:bodyPr/>
          <a:lstStyle/>
          <a:p>
            <a:fld id="{7D9BB5D0-35E4-459D-AEF3-FE4D7C45CC19}" type="slidenum">
              <a:rPr lang="zh-CN" altLang="en-US" smtClean="0"/>
              <a:t>19</a:t>
            </a:fld>
            <a:r>
              <a:rPr lang="zh-CN" altLang="en-US"/>
              <a:t>/</a:t>
            </a:r>
            <a:r>
              <a:rPr lang="en-US" altLang="zh-CN"/>
              <a:t>9</a:t>
            </a:r>
          </a:p>
        </p:txBody>
      </p:sp>
      <p:pic>
        <p:nvPicPr>
          <p:cNvPr id="8" name="通话录音@15055973703(15055973703)_20190812102623">
            <a:hlinkClick r:id="" action="ppaction://media"/>
            <a:extLst>
              <a:ext uri="{FF2B5EF4-FFF2-40B4-BE49-F238E27FC236}">
                <a16:creationId xmlns:a16="http://schemas.microsoft.com/office/drawing/2014/main" id="{46D0985E-CA50-4189-BDE4-CE7D7E742E79}"/>
              </a:ext>
            </a:extLst>
          </p:cNvPr>
          <p:cNvPicPr>
            <a:picLocks noChangeAspect="1"/>
          </p:cNvPicPr>
          <p:nvPr>
            <a:audioFile r:link="rId4"/>
            <p:extLst>
              <p:ext uri="{DAA4B4D4-6D71-4841-9C94-3DE7FCFB9230}">
                <p14:media xmlns:p14="http://schemas.microsoft.com/office/powerpoint/2010/main" r:embed="rId3"/>
              </p:ext>
            </p:extLst>
          </p:nvPr>
        </p:nvPicPr>
        <p:blipFill>
          <a:blip r:embed="rId6"/>
          <a:stretch>
            <a:fillRect/>
          </a:stretch>
        </p:blipFill>
        <p:spPr>
          <a:xfrm>
            <a:off x="5620419" y="3502753"/>
            <a:ext cx="609600" cy="609600"/>
          </a:xfrm>
          <a:prstGeom prst="rect">
            <a:avLst/>
          </a:prstGeom>
        </p:spPr>
      </p:pic>
      <p:sp>
        <p:nvSpPr>
          <p:cNvPr id="9" name="文本框 8">
            <a:extLst>
              <a:ext uri="{FF2B5EF4-FFF2-40B4-BE49-F238E27FC236}">
                <a16:creationId xmlns:a16="http://schemas.microsoft.com/office/drawing/2014/main" id="{27AB1985-FEA8-45B6-A4AC-A520B309E2B7}"/>
              </a:ext>
            </a:extLst>
          </p:cNvPr>
          <p:cNvSpPr txBox="1"/>
          <p:nvPr/>
        </p:nvSpPr>
        <p:spPr>
          <a:xfrm>
            <a:off x="1870745" y="2647064"/>
            <a:ext cx="1853967" cy="369332"/>
          </a:xfrm>
          <a:prstGeom prst="rect">
            <a:avLst/>
          </a:prstGeom>
          <a:noFill/>
        </p:spPr>
        <p:txBody>
          <a:bodyPr wrap="square" rtlCol="0">
            <a:spAutoFit/>
          </a:bodyPr>
          <a:lstStyle/>
          <a:p>
            <a:r>
              <a:rPr lang="zh-CN" altLang="en-US" dirty="0"/>
              <a:t>车险</a:t>
            </a:r>
          </a:p>
        </p:txBody>
      </p:sp>
      <p:sp>
        <p:nvSpPr>
          <p:cNvPr id="10" name="文本框 9">
            <a:extLst>
              <a:ext uri="{FF2B5EF4-FFF2-40B4-BE49-F238E27FC236}">
                <a16:creationId xmlns:a16="http://schemas.microsoft.com/office/drawing/2014/main" id="{8CF571FD-E556-4956-AA0D-E9BD296CAF81}"/>
              </a:ext>
            </a:extLst>
          </p:cNvPr>
          <p:cNvSpPr txBox="1"/>
          <p:nvPr/>
        </p:nvSpPr>
        <p:spPr>
          <a:xfrm>
            <a:off x="5484797" y="2628020"/>
            <a:ext cx="1853967" cy="369332"/>
          </a:xfrm>
          <a:prstGeom prst="rect">
            <a:avLst/>
          </a:prstGeom>
          <a:noFill/>
        </p:spPr>
        <p:txBody>
          <a:bodyPr wrap="square" rtlCol="0">
            <a:spAutoFit/>
          </a:bodyPr>
          <a:lstStyle/>
          <a:p>
            <a:r>
              <a:rPr lang="zh-CN" altLang="en-US" dirty="0"/>
              <a:t>股票</a:t>
            </a:r>
          </a:p>
        </p:txBody>
      </p:sp>
    </p:spTree>
    <p:extLst>
      <p:ext uri="{BB962C8B-B14F-4D97-AF65-F5344CB8AC3E}">
        <p14:creationId xmlns:p14="http://schemas.microsoft.com/office/powerpoint/2010/main" val="27778210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87720" fill="hold"/>
                                        <p:tgtEl>
                                          <p:spTgt spid="7"/>
                                        </p:tgtEl>
                                      </p:cBhvr>
                                    </p:cmd>
                                  </p:childTnLst>
                                </p:cTn>
                              </p:par>
                            </p:childTnLst>
                          </p:cTn>
                        </p:par>
                      </p:childTnLst>
                    </p:cTn>
                  </p:par>
                  <p:par>
                    <p:cTn id="7" fill="hold">
                      <p:stCondLst>
                        <p:cond delay="indefinite"/>
                      </p:stCondLst>
                      <p:childTnLst>
                        <p:par>
                          <p:cTn id="8" fill="hold">
                            <p:stCondLst>
                              <p:cond delay="0"/>
                            </p:stCondLst>
                            <p:childTnLst>
                              <p:par>
                                <p:cTn id="9" presetID="1" presetClass="mediacall" presetSubtype="0" fill="hold" nodeType="clickEffect">
                                  <p:stCondLst>
                                    <p:cond delay="0"/>
                                  </p:stCondLst>
                                  <p:childTnLst>
                                    <p:cmd type="call" cmd="playFrom(0.0)">
                                      <p:cBhvr>
                                        <p:cTn id="10" dur="102912" fill="hold"/>
                                        <p:tgtEl>
                                          <p:spTgt spid="8"/>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11" fill="hold" display="0">
                  <p:stCondLst>
                    <p:cond delay="indefinite"/>
                  </p:stCondLst>
                  <p:endCondLst>
                    <p:cond evt="onStopAudio" delay="0">
                      <p:tgtEl>
                        <p:sldTgt/>
                      </p:tgtEl>
                    </p:cond>
                  </p:endCondLst>
                </p:cTn>
                <p:tgtEl>
                  <p:spTgt spid="7"/>
                </p:tgtEl>
              </p:cMediaNode>
            </p:audio>
            <p:audio>
              <p:cMediaNode vol="80000">
                <p:cTn id="12" fill="hold" display="0">
                  <p:stCondLst>
                    <p:cond delay="indefinite"/>
                  </p:stCondLst>
                  <p:endCondLst>
                    <p:cond evt="onStopAudio" delay="0">
                      <p:tgtEl>
                        <p:sldTgt/>
                      </p:tgtEl>
                    </p:cond>
                  </p:endCondLst>
                </p:cTn>
                <p:tgtEl>
                  <p:spTgt spid="8"/>
                </p:tgtEl>
              </p:cMediaNode>
            </p:audio>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课堂细则</a:t>
            </a:r>
          </a:p>
        </p:txBody>
      </p:sp>
      <p:sp>
        <p:nvSpPr>
          <p:cNvPr id="3" name="内容占位符 2"/>
          <p:cNvSpPr>
            <a:spLocks noGrp="1"/>
          </p:cNvSpPr>
          <p:nvPr>
            <p:ph idx="1"/>
          </p:nvPr>
        </p:nvSpPr>
        <p:spPr/>
        <p:txBody>
          <a:bodyPr>
            <a:normAutofit fontScale="90000" lnSpcReduction="10000"/>
          </a:bodyPr>
          <a:lstStyle/>
          <a:p>
            <a:r>
              <a:rPr lang="en-US" altLang="zh-CN" dirty="0"/>
              <a:t>32</a:t>
            </a:r>
            <a:r>
              <a:rPr lang="zh-CN" altLang="en-US" dirty="0"/>
              <a:t>学时， 单周</a:t>
            </a:r>
            <a:r>
              <a:rPr lang="zh-CN" altLang="en-US" dirty="0" smtClean="0"/>
              <a:t>教室</a:t>
            </a:r>
            <a:r>
              <a:rPr lang="en-US" altLang="zh-CN" dirty="0" smtClean="0"/>
              <a:t>4313</a:t>
            </a:r>
            <a:r>
              <a:rPr lang="zh-CN" altLang="en-US" dirty="0" smtClean="0"/>
              <a:t>， </a:t>
            </a:r>
            <a:r>
              <a:rPr lang="zh-CN" altLang="en-US" dirty="0"/>
              <a:t>双周 </a:t>
            </a:r>
            <a:r>
              <a:rPr lang="en-US" altLang="zh-CN" dirty="0" smtClean="0"/>
              <a:t>17#206</a:t>
            </a:r>
            <a:r>
              <a:rPr lang="en-US" altLang="zh-CN" dirty="0"/>
              <a:t>.</a:t>
            </a:r>
          </a:p>
          <a:p>
            <a:endParaRPr lang="en-US" altLang="zh-CN" dirty="0"/>
          </a:p>
          <a:p>
            <a:r>
              <a:rPr lang="zh-CN" altLang="en-US" dirty="0"/>
              <a:t>期末大作业 </a:t>
            </a:r>
            <a:r>
              <a:rPr lang="zh-CN" altLang="en-US" dirty="0" smtClean="0"/>
              <a:t>（</a:t>
            </a:r>
            <a:r>
              <a:rPr lang="en-US" altLang="zh-CN" dirty="0" smtClean="0"/>
              <a:t>4</a:t>
            </a:r>
            <a:r>
              <a:rPr lang="zh-CN" altLang="en-US" dirty="0" smtClean="0"/>
              <a:t>人</a:t>
            </a:r>
            <a:r>
              <a:rPr lang="zh-CN" altLang="en-US" dirty="0"/>
              <a:t>组）</a:t>
            </a:r>
          </a:p>
          <a:p>
            <a:endParaRPr lang="zh-CN" altLang="en-US" dirty="0"/>
          </a:p>
          <a:p>
            <a:r>
              <a:rPr lang="zh-CN" altLang="en-US" dirty="0"/>
              <a:t>平时作业（个人）</a:t>
            </a:r>
            <a:r>
              <a:rPr lang="en-US" altLang="zh-CN" dirty="0"/>
              <a:t>35%</a:t>
            </a:r>
            <a:r>
              <a:rPr lang="zh-CN" altLang="en-US" dirty="0"/>
              <a:t>（</a:t>
            </a:r>
            <a:r>
              <a:rPr lang="en-US" altLang="zh-CN" dirty="0"/>
              <a:t>10%+10%+15%</a:t>
            </a:r>
            <a:r>
              <a:rPr lang="zh-CN" altLang="en-US" dirty="0"/>
              <a:t>），考勤（个人） </a:t>
            </a:r>
            <a:r>
              <a:rPr lang="en-US" altLang="zh-CN" dirty="0"/>
              <a:t>5%</a:t>
            </a:r>
            <a:r>
              <a:rPr lang="zh-CN" altLang="en-US" dirty="0"/>
              <a:t>。 期末大作业（小组）</a:t>
            </a:r>
            <a:r>
              <a:rPr lang="en-US" altLang="zh-CN" dirty="0"/>
              <a:t>60%</a:t>
            </a:r>
            <a:r>
              <a:rPr lang="zh-CN" altLang="en-US" dirty="0"/>
              <a:t>。</a:t>
            </a:r>
          </a:p>
          <a:p>
            <a:endParaRPr lang="zh-CN" altLang="en-US" dirty="0"/>
          </a:p>
          <a:p>
            <a:endParaRPr lang="zh-CN" altLang="en-US" dirty="0"/>
          </a:p>
          <a:p>
            <a:endParaRPr lang="zh-CN" altLang="en-US" dirty="0"/>
          </a:p>
          <a:p>
            <a:pPr marL="0" indent="0">
              <a:buNone/>
            </a:pPr>
            <a:r>
              <a:rPr lang="zh-CN" altLang="en-US" dirty="0"/>
              <a:t> </a:t>
            </a:r>
          </a:p>
        </p:txBody>
      </p:sp>
      <p:sp>
        <p:nvSpPr>
          <p:cNvPr id="5" name="日期占位符 4"/>
          <p:cNvSpPr>
            <a:spLocks noGrp="1"/>
          </p:cNvSpPr>
          <p:nvPr>
            <p:ph type="dt" sz="half" idx="10"/>
          </p:nvPr>
        </p:nvSpPr>
        <p:spPr/>
        <p:txBody>
          <a:bodyPr/>
          <a:lstStyle/>
          <a:p>
            <a:fld id="{82F288E0-7875-42C4-84C8-98DBBD3BF4D2}" type="datetime1">
              <a:rPr lang="zh-CN" altLang="en-US" smtClean="0"/>
              <a:t>2019/9/15</a:t>
            </a:fld>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2</a:t>
            </a:fld>
            <a:endParaRPr lang="en-US" altLang="zh-CN"/>
          </a:p>
          <a:p>
            <a:endParaRPr lang="en-US" altLang="zh-CN"/>
          </a:p>
        </p:txBody>
      </p:sp>
      <p:sp>
        <p:nvSpPr>
          <p:cNvPr id="7" name="页脚占位符 6"/>
          <p:cNvSpPr>
            <a:spLocks noGrp="1"/>
          </p:cNvSpPr>
          <p:nvPr>
            <p:ph type="ftr" sz="quarter" idx="11"/>
          </p:nvPr>
        </p:nvSpPr>
        <p:spPr/>
        <p:txBody>
          <a:bodyPr/>
          <a:lstStyle/>
          <a:p>
            <a:endParaRPr lang="zh-C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作画</a:t>
            </a:r>
          </a:p>
        </p:txBody>
      </p:sp>
      <p:sp>
        <p:nvSpPr>
          <p:cNvPr id="4" name="日期占位符 3"/>
          <p:cNvSpPr>
            <a:spLocks noGrp="1"/>
          </p:cNvSpPr>
          <p:nvPr>
            <p:ph type="dt" sz="half" idx="10"/>
          </p:nvPr>
        </p:nvSpPr>
        <p:spPr/>
        <p:txBody>
          <a:bodyPr/>
          <a:lstStyle/>
          <a:p>
            <a:fld id="{82F288E0-7875-42C4-84C8-98DBBD3BF4D2}" type="datetime1">
              <a:rPr lang="zh-CN" altLang="en-US" smtClean="0"/>
              <a:t>2019/9/15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20</a:t>
            </a:fld>
            <a:r>
              <a:rPr lang="zh-CN" altLang="en-US"/>
              <a:t>/</a:t>
            </a:r>
            <a:r>
              <a:rPr lang="en-US" altLang="zh-CN"/>
              <a:t>9</a:t>
            </a:r>
          </a:p>
        </p:txBody>
      </p:sp>
      <p:pic>
        <p:nvPicPr>
          <p:cNvPr id="13" name="图片 12"/>
          <p:cNvPicPr>
            <a:picLocks noChangeAspect="1"/>
          </p:cNvPicPr>
          <p:nvPr/>
        </p:nvPicPr>
        <p:blipFill>
          <a:blip r:embed="rId2"/>
          <a:stretch>
            <a:fillRect/>
          </a:stretch>
        </p:blipFill>
        <p:spPr>
          <a:xfrm>
            <a:off x="5716270" y="935990"/>
            <a:ext cx="3968115" cy="2647950"/>
          </a:xfrm>
          <a:prstGeom prst="rect">
            <a:avLst/>
          </a:prstGeom>
        </p:spPr>
      </p:pic>
      <p:pic>
        <p:nvPicPr>
          <p:cNvPr id="12" name="图片 11"/>
          <p:cNvPicPr>
            <a:picLocks noChangeAspect="1"/>
          </p:cNvPicPr>
          <p:nvPr/>
        </p:nvPicPr>
        <p:blipFill>
          <a:blip r:embed="rId3"/>
          <a:stretch>
            <a:fillRect/>
          </a:stretch>
        </p:blipFill>
        <p:spPr>
          <a:xfrm>
            <a:off x="838200" y="1388745"/>
            <a:ext cx="4312285" cy="5420360"/>
          </a:xfrm>
          <a:prstGeom prst="rect">
            <a:avLst/>
          </a:prstGeom>
        </p:spPr>
      </p:pic>
      <p:pic>
        <p:nvPicPr>
          <p:cNvPr id="11" name="图片 10"/>
          <p:cNvPicPr>
            <a:picLocks noChangeAspect="1"/>
          </p:cNvPicPr>
          <p:nvPr/>
        </p:nvPicPr>
        <p:blipFill>
          <a:blip r:embed="rId4"/>
          <a:stretch>
            <a:fillRect/>
          </a:stretch>
        </p:blipFill>
        <p:spPr>
          <a:xfrm>
            <a:off x="5791200" y="3678555"/>
            <a:ext cx="4300220" cy="286893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B57135-0443-4826-B76B-9FB4194E02A5}"/>
              </a:ext>
            </a:extLst>
          </p:cNvPr>
          <p:cNvSpPr>
            <a:spLocks noGrp="1"/>
          </p:cNvSpPr>
          <p:nvPr>
            <p:ph type="title"/>
          </p:nvPr>
        </p:nvSpPr>
        <p:spPr/>
        <p:txBody>
          <a:bodyPr/>
          <a:lstStyle/>
          <a:p>
            <a:r>
              <a:rPr lang="zh-CN" altLang="en-US" dirty="0"/>
              <a:t>该门课程的目的</a:t>
            </a:r>
          </a:p>
        </p:txBody>
      </p:sp>
      <p:sp>
        <p:nvSpPr>
          <p:cNvPr id="3" name="内容占位符 2">
            <a:extLst>
              <a:ext uri="{FF2B5EF4-FFF2-40B4-BE49-F238E27FC236}">
                <a16:creationId xmlns:a16="http://schemas.microsoft.com/office/drawing/2014/main" id="{7C85F858-F4F9-4702-8C39-0E027CDCF418}"/>
              </a:ext>
            </a:extLst>
          </p:cNvPr>
          <p:cNvSpPr>
            <a:spLocks noGrp="1"/>
          </p:cNvSpPr>
          <p:nvPr>
            <p:ph idx="1"/>
          </p:nvPr>
        </p:nvSpPr>
        <p:spPr/>
        <p:txBody>
          <a:bodyPr/>
          <a:lstStyle/>
          <a:p>
            <a:r>
              <a:rPr lang="zh-CN" altLang="en-US" dirty="0"/>
              <a:t>建立对数据的敏感度；</a:t>
            </a:r>
            <a:endParaRPr lang="en-US" altLang="zh-CN" dirty="0"/>
          </a:p>
          <a:p>
            <a:r>
              <a:rPr lang="zh-CN" altLang="en-US" dirty="0"/>
              <a:t>理解什么是数据挖掘；</a:t>
            </a:r>
            <a:endParaRPr lang="en-US" altLang="zh-CN" dirty="0"/>
          </a:p>
          <a:p>
            <a:r>
              <a:rPr lang="zh-CN" altLang="en-US" dirty="0"/>
              <a:t>理解数据挖掘能做什么；</a:t>
            </a:r>
            <a:endParaRPr lang="en-US" altLang="zh-CN" dirty="0"/>
          </a:p>
          <a:p>
            <a:r>
              <a:rPr lang="zh-CN" altLang="en-US" dirty="0"/>
              <a:t>建立对数据挖掘方法的敏感度；</a:t>
            </a:r>
            <a:endParaRPr lang="en-US" altLang="zh-CN" dirty="0"/>
          </a:p>
          <a:p>
            <a:r>
              <a:rPr lang="zh-CN" altLang="en-US" dirty="0"/>
              <a:t>建立数据分析、数据挖掘重要性的认识；</a:t>
            </a:r>
            <a:endParaRPr lang="en-US" altLang="zh-CN" dirty="0"/>
          </a:p>
          <a:p>
            <a:r>
              <a:rPr lang="zh-CN" altLang="en-US" dirty="0"/>
              <a:t>建立如何分析问题，并得出数据挖掘解决思路的基本能力。</a:t>
            </a:r>
            <a:endParaRPr lang="en-US" altLang="zh-CN" dirty="0"/>
          </a:p>
          <a:p>
            <a:endParaRPr lang="zh-CN" altLang="en-US" dirty="0"/>
          </a:p>
        </p:txBody>
      </p:sp>
      <p:sp>
        <p:nvSpPr>
          <p:cNvPr id="4" name="日期占位符 3">
            <a:extLst>
              <a:ext uri="{FF2B5EF4-FFF2-40B4-BE49-F238E27FC236}">
                <a16:creationId xmlns:a16="http://schemas.microsoft.com/office/drawing/2014/main" id="{C289D86D-41C4-4FB5-A708-668BFA36AABF}"/>
              </a:ext>
            </a:extLst>
          </p:cNvPr>
          <p:cNvSpPr>
            <a:spLocks noGrp="1"/>
          </p:cNvSpPr>
          <p:nvPr>
            <p:ph type="dt" sz="half" idx="10"/>
          </p:nvPr>
        </p:nvSpPr>
        <p:spPr/>
        <p:txBody>
          <a:bodyPr/>
          <a:lstStyle/>
          <a:p>
            <a:fld id="{82F288E0-7875-42C4-84C8-98DBBD3BF4D2}" type="datetime1">
              <a:rPr lang="zh-CN" altLang="en-US" smtClean="0"/>
              <a:t>2019/9/15</a:t>
            </a:fld>
            <a:endParaRPr lang="zh-CN" altLang="en-US"/>
          </a:p>
        </p:txBody>
      </p:sp>
      <p:sp>
        <p:nvSpPr>
          <p:cNvPr id="5" name="页脚占位符 4">
            <a:extLst>
              <a:ext uri="{FF2B5EF4-FFF2-40B4-BE49-F238E27FC236}">
                <a16:creationId xmlns:a16="http://schemas.microsoft.com/office/drawing/2014/main" id="{2B9998AA-3B7A-4E4C-9839-38218C5F15C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EB3378B-BEE1-45D8-9D67-D42ABB444969}"/>
              </a:ext>
            </a:extLst>
          </p:cNvPr>
          <p:cNvSpPr>
            <a:spLocks noGrp="1"/>
          </p:cNvSpPr>
          <p:nvPr>
            <p:ph type="sldNum" sz="quarter" idx="12"/>
          </p:nvPr>
        </p:nvSpPr>
        <p:spPr/>
        <p:txBody>
          <a:bodyPr/>
          <a:lstStyle/>
          <a:p>
            <a:fld id="{7D9BB5D0-35E4-459D-AEF3-FE4D7C45CC19}" type="slidenum">
              <a:rPr lang="zh-CN" altLang="en-US" smtClean="0"/>
              <a:t>3</a:t>
            </a:fld>
            <a:r>
              <a:rPr lang="zh-CN" altLang="en-US"/>
              <a:t>/</a:t>
            </a:r>
            <a:r>
              <a:rPr lang="en-US" altLang="zh-CN"/>
              <a:t>9</a:t>
            </a:r>
          </a:p>
        </p:txBody>
      </p:sp>
    </p:spTree>
    <p:extLst>
      <p:ext uri="{BB962C8B-B14F-4D97-AF65-F5344CB8AC3E}">
        <p14:creationId xmlns:p14="http://schemas.microsoft.com/office/powerpoint/2010/main" val="3247757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EED67496-86D3-4DA0-B1AF-56D897A2F1A4}"/>
              </a:ext>
            </a:extLst>
          </p:cNvPr>
          <p:cNvSpPr>
            <a:spLocks noGrp="1"/>
          </p:cNvSpPr>
          <p:nvPr>
            <p:ph type="dt" sz="half" idx="10"/>
          </p:nvPr>
        </p:nvSpPr>
        <p:spPr/>
        <p:txBody>
          <a:bodyPr/>
          <a:lstStyle/>
          <a:p>
            <a:fld id="{82F288E0-7875-42C4-84C8-98DBBD3BF4D2}" type="datetime1">
              <a:rPr lang="zh-CN" altLang="en-US" smtClean="0"/>
              <a:t>2019/9/15</a:t>
            </a:fld>
            <a:endParaRPr lang="zh-CN" altLang="en-US"/>
          </a:p>
        </p:txBody>
      </p:sp>
      <p:sp>
        <p:nvSpPr>
          <p:cNvPr id="5" name="页脚占位符 4">
            <a:extLst>
              <a:ext uri="{FF2B5EF4-FFF2-40B4-BE49-F238E27FC236}">
                <a16:creationId xmlns:a16="http://schemas.microsoft.com/office/drawing/2014/main" id="{20F51CC2-2D9D-4D0A-8BF7-23FD146B614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82F572A-3718-408C-A736-9227A5EDFED0}"/>
              </a:ext>
            </a:extLst>
          </p:cNvPr>
          <p:cNvSpPr>
            <a:spLocks noGrp="1"/>
          </p:cNvSpPr>
          <p:nvPr>
            <p:ph type="sldNum" sz="quarter" idx="12"/>
          </p:nvPr>
        </p:nvSpPr>
        <p:spPr/>
        <p:txBody>
          <a:bodyPr/>
          <a:lstStyle/>
          <a:p>
            <a:fld id="{7D9BB5D0-35E4-459D-AEF3-FE4D7C45CC19}" type="slidenum">
              <a:rPr lang="zh-CN" altLang="en-US" smtClean="0"/>
              <a:t>4</a:t>
            </a:fld>
            <a:r>
              <a:rPr lang="zh-CN" altLang="en-US"/>
              <a:t>/</a:t>
            </a:r>
            <a:r>
              <a:rPr lang="en-US" altLang="zh-CN"/>
              <a:t>9</a:t>
            </a:r>
          </a:p>
        </p:txBody>
      </p:sp>
      <p:pic>
        <p:nvPicPr>
          <p:cNvPr id="7" name="图片 6">
            <a:extLst>
              <a:ext uri="{FF2B5EF4-FFF2-40B4-BE49-F238E27FC236}">
                <a16:creationId xmlns:a16="http://schemas.microsoft.com/office/drawing/2014/main" id="{183B4B61-C4FC-4228-965E-FE4F16EABDF6}"/>
              </a:ext>
            </a:extLst>
          </p:cNvPr>
          <p:cNvPicPr>
            <a:picLocks noChangeAspect="1"/>
          </p:cNvPicPr>
          <p:nvPr/>
        </p:nvPicPr>
        <p:blipFill>
          <a:blip r:embed="rId2"/>
          <a:stretch>
            <a:fillRect/>
          </a:stretch>
        </p:blipFill>
        <p:spPr>
          <a:xfrm>
            <a:off x="5890119" y="790311"/>
            <a:ext cx="4923289" cy="4923289"/>
          </a:xfrm>
          <a:prstGeom prst="rect">
            <a:avLst/>
          </a:prstGeom>
        </p:spPr>
      </p:pic>
      <p:sp>
        <p:nvSpPr>
          <p:cNvPr id="8" name="文本框 7">
            <a:extLst>
              <a:ext uri="{FF2B5EF4-FFF2-40B4-BE49-F238E27FC236}">
                <a16:creationId xmlns:a16="http://schemas.microsoft.com/office/drawing/2014/main" id="{419A7D9A-0E9E-4E5F-B15A-0AD4E2FBD6ED}"/>
              </a:ext>
            </a:extLst>
          </p:cNvPr>
          <p:cNvSpPr txBox="1"/>
          <p:nvPr/>
        </p:nvSpPr>
        <p:spPr>
          <a:xfrm>
            <a:off x="1048624" y="947956"/>
            <a:ext cx="3598877" cy="954107"/>
          </a:xfrm>
          <a:prstGeom prst="rect">
            <a:avLst/>
          </a:prstGeom>
          <a:noFill/>
        </p:spPr>
        <p:txBody>
          <a:bodyPr wrap="square" rtlCol="0">
            <a:spAutoFit/>
          </a:bodyPr>
          <a:lstStyle/>
          <a:p>
            <a:r>
              <a:rPr lang="zh-CN" altLang="en-US" sz="2800" dirty="0"/>
              <a:t>建立与数据相关工作和知识的系统概念；</a:t>
            </a:r>
          </a:p>
        </p:txBody>
      </p:sp>
    </p:spTree>
    <p:extLst>
      <p:ext uri="{BB962C8B-B14F-4D97-AF65-F5344CB8AC3E}">
        <p14:creationId xmlns:p14="http://schemas.microsoft.com/office/powerpoint/2010/main" val="15019163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EECC3DA-0259-4C34-A47A-A07C8271F8CB}"/>
              </a:ext>
            </a:extLst>
          </p:cNvPr>
          <p:cNvSpPr>
            <a:spLocks noGrp="1"/>
          </p:cNvSpPr>
          <p:nvPr>
            <p:ph type="title"/>
          </p:nvPr>
        </p:nvSpPr>
        <p:spPr/>
        <p:txBody>
          <a:bodyPr/>
          <a:lstStyle/>
          <a:p>
            <a:r>
              <a:rPr lang="zh-CN" altLang="en-US" dirty="0"/>
              <a:t>书：简单 </a:t>
            </a:r>
            <a:r>
              <a:rPr lang="en-US" altLang="zh-CN" dirty="0"/>
              <a:t>------》</a:t>
            </a:r>
            <a:r>
              <a:rPr lang="zh-CN" altLang="en-US" dirty="0"/>
              <a:t>复杂</a:t>
            </a:r>
          </a:p>
        </p:txBody>
      </p:sp>
      <p:sp>
        <p:nvSpPr>
          <p:cNvPr id="4" name="日期占位符 3">
            <a:extLst>
              <a:ext uri="{FF2B5EF4-FFF2-40B4-BE49-F238E27FC236}">
                <a16:creationId xmlns:a16="http://schemas.microsoft.com/office/drawing/2014/main" id="{CC12F230-7B02-43EE-841F-DB37DAB9B753}"/>
              </a:ext>
            </a:extLst>
          </p:cNvPr>
          <p:cNvSpPr>
            <a:spLocks noGrp="1"/>
          </p:cNvSpPr>
          <p:nvPr>
            <p:ph type="dt" sz="half" idx="10"/>
          </p:nvPr>
        </p:nvSpPr>
        <p:spPr/>
        <p:txBody>
          <a:bodyPr/>
          <a:lstStyle/>
          <a:p>
            <a:fld id="{82F288E0-7875-42C4-84C8-98DBBD3BF4D2}" type="datetime1">
              <a:rPr lang="zh-CN" altLang="en-US" smtClean="0"/>
              <a:t>2019/9/15</a:t>
            </a:fld>
            <a:endParaRPr lang="zh-CN" altLang="en-US"/>
          </a:p>
        </p:txBody>
      </p:sp>
      <p:sp>
        <p:nvSpPr>
          <p:cNvPr id="5" name="页脚占位符 4">
            <a:extLst>
              <a:ext uri="{FF2B5EF4-FFF2-40B4-BE49-F238E27FC236}">
                <a16:creationId xmlns:a16="http://schemas.microsoft.com/office/drawing/2014/main" id="{DAF39D69-D6F7-4099-8A68-CC396FEC2A1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52137DB-3104-4697-ADFF-9982EA3F66B0}"/>
              </a:ext>
            </a:extLst>
          </p:cNvPr>
          <p:cNvSpPr>
            <a:spLocks noGrp="1"/>
          </p:cNvSpPr>
          <p:nvPr>
            <p:ph type="sldNum" sz="quarter" idx="12"/>
          </p:nvPr>
        </p:nvSpPr>
        <p:spPr/>
        <p:txBody>
          <a:bodyPr/>
          <a:lstStyle/>
          <a:p>
            <a:fld id="{7D9BB5D0-35E4-459D-AEF3-FE4D7C45CC19}" type="slidenum">
              <a:rPr lang="zh-CN" altLang="en-US" smtClean="0"/>
              <a:t>5</a:t>
            </a:fld>
            <a:r>
              <a:rPr lang="zh-CN" altLang="en-US"/>
              <a:t>/</a:t>
            </a:r>
            <a:r>
              <a:rPr lang="en-US" altLang="zh-CN"/>
              <a:t>9</a:t>
            </a:r>
          </a:p>
        </p:txBody>
      </p:sp>
      <p:sp>
        <p:nvSpPr>
          <p:cNvPr id="8" name="文本框 7">
            <a:extLst>
              <a:ext uri="{FF2B5EF4-FFF2-40B4-BE49-F238E27FC236}">
                <a16:creationId xmlns:a16="http://schemas.microsoft.com/office/drawing/2014/main" id="{A2693964-E92F-4598-AE68-D9DCDD294450}"/>
              </a:ext>
            </a:extLst>
          </p:cNvPr>
          <p:cNvSpPr txBox="1"/>
          <p:nvPr/>
        </p:nvSpPr>
        <p:spPr>
          <a:xfrm>
            <a:off x="1409350" y="1937857"/>
            <a:ext cx="4337109" cy="1200329"/>
          </a:xfrm>
          <a:prstGeom prst="rect">
            <a:avLst/>
          </a:prstGeom>
          <a:noFill/>
        </p:spPr>
        <p:txBody>
          <a:bodyPr wrap="square" rtlCol="0">
            <a:spAutoFit/>
          </a:bodyPr>
          <a:lstStyle/>
          <a:p>
            <a:r>
              <a:rPr lang="zh-CN" altLang="en-US" sz="2400" dirty="0"/>
              <a:t>阐述了数据挖掘的基本内容，通过互动讨论的方式讲述数据挖掘各个方法；</a:t>
            </a:r>
          </a:p>
        </p:txBody>
      </p:sp>
      <p:pic>
        <p:nvPicPr>
          <p:cNvPr id="9" name="图片 8">
            <a:extLst>
              <a:ext uri="{FF2B5EF4-FFF2-40B4-BE49-F238E27FC236}">
                <a16:creationId xmlns:a16="http://schemas.microsoft.com/office/drawing/2014/main" id="{A6C812DC-BEAD-4191-9A9A-DA2AF07E0D09}"/>
              </a:ext>
            </a:extLst>
          </p:cNvPr>
          <p:cNvPicPr>
            <a:picLocks noChangeAspect="1"/>
          </p:cNvPicPr>
          <p:nvPr/>
        </p:nvPicPr>
        <p:blipFill>
          <a:blip r:embed="rId2"/>
          <a:stretch>
            <a:fillRect/>
          </a:stretch>
        </p:blipFill>
        <p:spPr>
          <a:xfrm>
            <a:off x="5628751" y="1443343"/>
            <a:ext cx="4538706" cy="4538706"/>
          </a:xfrm>
          <a:prstGeom prst="rect">
            <a:avLst/>
          </a:prstGeom>
        </p:spPr>
      </p:pic>
    </p:spTree>
    <p:extLst>
      <p:ext uri="{BB962C8B-B14F-4D97-AF65-F5344CB8AC3E}">
        <p14:creationId xmlns:p14="http://schemas.microsoft.com/office/powerpoint/2010/main" val="13190492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55F5841A-4845-40E2-BB36-C9CE94827CA7}"/>
              </a:ext>
            </a:extLst>
          </p:cNvPr>
          <p:cNvSpPr>
            <a:spLocks noGrp="1"/>
          </p:cNvSpPr>
          <p:nvPr>
            <p:ph type="dt" sz="half" idx="10"/>
          </p:nvPr>
        </p:nvSpPr>
        <p:spPr/>
        <p:txBody>
          <a:bodyPr/>
          <a:lstStyle/>
          <a:p>
            <a:fld id="{82F288E0-7875-42C4-84C8-98DBBD3BF4D2}" type="datetime1">
              <a:rPr lang="zh-CN" altLang="en-US" smtClean="0"/>
              <a:t>2019/9/15</a:t>
            </a:fld>
            <a:endParaRPr lang="zh-CN" altLang="en-US"/>
          </a:p>
        </p:txBody>
      </p:sp>
      <p:sp>
        <p:nvSpPr>
          <p:cNvPr id="5" name="页脚占位符 4">
            <a:extLst>
              <a:ext uri="{FF2B5EF4-FFF2-40B4-BE49-F238E27FC236}">
                <a16:creationId xmlns:a16="http://schemas.microsoft.com/office/drawing/2014/main" id="{95A5ADA7-DC54-4C2A-AFB8-536DDFAE283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B9DDBA6-E69D-431F-B6CF-165B21A33611}"/>
              </a:ext>
            </a:extLst>
          </p:cNvPr>
          <p:cNvSpPr>
            <a:spLocks noGrp="1"/>
          </p:cNvSpPr>
          <p:nvPr>
            <p:ph type="sldNum" sz="quarter" idx="12"/>
          </p:nvPr>
        </p:nvSpPr>
        <p:spPr/>
        <p:txBody>
          <a:bodyPr/>
          <a:lstStyle/>
          <a:p>
            <a:fld id="{7D9BB5D0-35E4-459D-AEF3-FE4D7C45CC19}" type="slidenum">
              <a:rPr lang="zh-CN" altLang="en-US" smtClean="0"/>
              <a:t>6</a:t>
            </a:fld>
            <a:r>
              <a:rPr lang="zh-CN" altLang="en-US"/>
              <a:t>/</a:t>
            </a:r>
            <a:r>
              <a:rPr lang="en-US" altLang="zh-CN"/>
              <a:t>9</a:t>
            </a:r>
          </a:p>
        </p:txBody>
      </p:sp>
      <p:pic>
        <p:nvPicPr>
          <p:cNvPr id="7" name="图片 6">
            <a:extLst>
              <a:ext uri="{FF2B5EF4-FFF2-40B4-BE49-F238E27FC236}">
                <a16:creationId xmlns:a16="http://schemas.microsoft.com/office/drawing/2014/main" id="{39825E40-378D-4021-8E30-E82700E6F203}"/>
              </a:ext>
            </a:extLst>
          </p:cNvPr>
          <p:cNvPicPr>
            <a:picLocks noChangeAspect="1"/>
          </p:cNvPicPr>
          <p:nvPr/>
        </p:nvPicPr>
        <p:blipFill>
          <a:blip r:embed="rId2"/>
          <a:stretch>
            <a:fillRect/>
          </a:stretch>
        </p:blipFill>
        <p:spPr>
          <a:xfrm>
            <a:off x="5579728" y="723201"/>
            <a:ext cx="5225292" cy="5225292"/>
          </a:xfrm>
          <a:prstGeom prst="rect">
            <a:avLst/>
          </a:prstGeom>
        </p:spPr>
      </p:pic>
      <p:sp>
        <p:nvSpPr>
          <p:cNvPr id="8" name="文本框 7">
            <a:extLst>
              <a:ext uri="{FF2B5EF4-FFF2-40B4-BE49-F238E27FC236}">
                <a16:creationId xmlns:a16="http://schemas.microsoft.com/office/drawing/2014/main" id="{2B1EF72B-9E21-42A9-8A32-4B9262748D4C}"/>
              </a:ext>
            </a:extLst>
          </p:cNvPr>
          <p:cNvSpPr txBox="1"/>
          <p:nvPr/>
        </p:nvSpPr>
        <p:spPr>
          <a:xfrm>
            <a:off x="939567" y="1459684"/>
            <a:ext cx="4114800" cy="1384995"/>
          </a:xfrm>
          <a:prstGeom prst="rect">
            <a:avLst/>
          </a:prstGeom>
          <a:noFill/>
        </p:spPr>
        <p:txBody>
          <a:bodyPr wrap="square" rtlCol="0">
            <a:spAutoFit/>
          </a:bodyPr>
          <a:lstStyle/>
          <a:p>
            <a:r>
              <a:rPr lang="zh-CN" altLang="en-US" sz="2800" dirty="0"/>
              <a:t>经典的数据挖掘理论书籍；涵盖了基本上所有的数据挖掘相关知识；</a:t>
            </a:r>
          </a:p>
        </p:txBody>
      </p:sp>
    </p:spTree>
    <p:extLst>
      <p:ext uri="{BB962C8B-B14F-4D97-AF65-F5344CB8AC3E}">
        <p14:creationId xmlns:p14="http://schemas.microsoft.com/office/powerpoint/2010/main" val="7114310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49148356-101A-445F-BA3E-5977E44E170F}"/>
              </a:ext>
            </a:extLst>
          </p:cNvPr>
          <p:cNvSpPr>
            <a:spLocks noGrp="1"/>
          </p:cNvSpPr>
          <p:nvPr>
            <p:ph type="dt" sz="half" idx="10"/>
          </p:nvPr>
        </p:nvSpPr>
        <p:spPr/>
        <p:txBody>
          <a:bodyPr/>
          <a:lstStyle/>
          <a:p>
            <a:fld id="{82F288E0-7875-42C4-84C8-98DBBD3BF4D2}" type="datetime1">
              <a:rPr lang="zh-CN" altLang="en-US" smtClean="0"/>
              <a:t>2019/9/15</a:t>
            </a:fld>
            <a:endParaRPr lang="zh-CN" altLang="en-US"/>
          </a:p>
        </p:txBody>
      </p:sp>
      <p:sp>
        <p:nvSpPr>
          <p:cNvPr id="5" name="页脚占位符 4">
            <a:extLst>
              <a:ext uri="{FF2B5EF4-FFF2-40B4-BE49-F238E27FC236}">
                <a16:creationId xmlns:a16="http://schemas.microsoft.com/office/drawing/2014/main" id="{1DA983A9-1BE3-4E95-9525-DFD212D9D07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0FD9F3D-9061-42B6-BAA8-45BF3AE86A2B}"/>
              </a:ext>
            </a:extLst>
          </p:cNvPr>
          <p:cNvSpPr>
            <a:spLocks noGrp="1"/>
          </p:cNvSpPr>
          <p:nvPr>
            <p:ph type="sldNum" sz="quarter" idx="12"/>
          </p:nvPr>
        </p:nvSpPr>
        <p:spPr/>
        <p:txBody>
          <a:bodyPr/>
          <a:lstStyle/>
          <a:p>
            <a:fld id="{7D9BB5D0-35E4-459D-AEF3-FE4D7C45CC19}" type="slidenum">
              <a:rPr lang="zh-CN" altLang="en-US" smtClean="0"/>
              <a:t>7</a:t>
            </a:fld>
            <a:r>
              <a:rPr lang="zh-CN" altLang="en-US"/>
              <a:t>/</a:t>
            </a:r>
            <a:r>
              <a:rPr lang="en-US" altLang="zh-CN"/>
              <a:t>9</a:t>
            </a:r>
          </a:p>
        </p:txBody>
      </p:sp>
      <p:pic>
        <p:nvPicPr>
          <p:cNvPr id="7" name="图片 6">
            <a:extLst>
              <a:ext uri="{FF2B5EF4-FFF2-40B4-BE49-F238E27FC236}">
                <a16:creationId xmlns:a16="http://schemas.microsoft.com/office/drawing/2014/main" id="{F53ADA96-3249-4929-ABE6-91D0E14C37CA}"/>
              </a:ext>
            </a:extLst>
          </p:cNvPr>
          <p:cNvPicPr>
            <a:picLocks noChangeAspect="1"/>
          </p:cNvPicPr>
          <p:nvPr/>
        </p:nvPicPr>
        <p:blipFill>
          <a:blip r:embed="rId2"/>
          <a:stretch>
            <a:fillRect/>
          </a:stretch>
        </p:blipFill>
        <p:spPr>
          <a:xfrm>
            <a:off x="4672404" y="545720"/>
            <a:ext cx="5687999" cy="5687999"/>
          </a:xfrm>
          <a:prstGeom prst="rect">
            <a:avLst/>
          </a:prstGeom>
        </p:spPr>
      </p:pic>
      <p:sp>
        <p:nvSpPr>
          <p:cNvPr id="8" name="文本框 7">
            <a:extLst>
              <a:ext uri="{FF2B5EF4-FFF2-40B4-BE49-F238E27FC236}">
                <a16:creationId xmlns:a16="http://schemas.microsoft.com/office/drawing/2014/main" id="{C3E3B9AB-F21C-4DFD-9F54-52497DDD1747}"/>
              </a:ext>
            </a:extLst>
          </p:cNvPr>
          <p:cNvSpPr txBox="1"/>
          <p:nvPr/>
        </p:nvSpPr>
        <p:spPr>
          <a:xfrm>
            <a:off x="1040234" y="947956"/>
            <a:ext cx="3733101" cy="3108543"/>
          </a:xfrm>
          <a:prstGeom prst="rect">
            <a:avLst/>
          </a:prstGeom>
          <a:noFill/>
        </p:spPr>
        <p:txBody>
          <a:bodyPr wrap="square" rtlCol="0">
            <a:spAutoFit/>
          </a:bodyPr>
          <a:lstStyle/>
          <a:p>
            <a:r>
              <a:rPr lang="zh-CN" altLang="en-US" sz="2800" dirty="0"/>
              <a:t>一本利用</a:t>
            </a:r>
            <a:r>
              <a:rPr lang="en-US" altLang="zh-CN" sz="2800" dirty="0"/>
              <a:t>Python</a:t>
            </a:r>
            <a:r>
              <a:rPr lang="zh-CN" altLang="en-US" sz="2800" dirty="0"/>
              <a:t>实现数据挖掘方法的基础教程</a:t>
            </a:r>
            <a:endParaRPr lang="en-US" altLang="zh-CN" sz="2800" dirty="0"/>
          </a:p>
          <a:p>
            <a:endParaRPr lang="en-US" altLang="zh-CN" sz="2800" dirty="0"/>
          </a:p>
          <a:p>
            <a:endParaRPr lang="en-US" altLang="zh-CN" sz="2800" dirty="0"/>
          </a:p>
          <a:p>
            <a:r>
              <a:rPr lang="zh-CN" altLang="en-US" sz="2800" dirty="0"/>
              <a:t>本门课程部分内容出自该本书。</a:t>
            </a:r>
          </a:p>
        </p:txBody>
      </p:sp>
    </p:spTree>
    <p:extLst>
      <p:ext uri="{BB962C8B-B14F-4D97-AF65-F5344CB8AC3E}">
        <p14:creationId xmlns:p14="http://schemas.microsoft.com/office/powerpoint/2010/main" val="41971491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5699BE81-186D-4279-AF5E-F7DF7C3E8609}"/>
              </a:ext>
            </a:extLst>
          </p:cNvPr>
          <p:cNvSpPr>
            <a:spLocks noGrp="1"/>
          </p:cNvSpPr>
          <p:nvPr>
            <p:ph type="dt" sz="half" idx="10"/>
          </p:nvPr>
        </p:nvSpPr>
        <p:spPr/>
        <p:txBody>
          <a:bodyPr/>
          <a:lstStyle/>
          <a:p>
            <a:fld id="{82F288E0-7875-42C4-84C8-98DBBD3BF4D2}" type="datetime1">
              <a:rPr lang="zh-CN" altLang="en-US" smtClean="0"/>
              <a:t>2019/9/15</a:t>
            </a:fld>
            <a:endParaRPr lang="zh-CN" altLang="en-US"/>
          </a:p>
        </p:txBody>
      </p:sp>
      <p:sp>
        <p:nvSpPr>
          <p:cNvPr id="5" name="页脚占位符 4">
            <a:extLst>
              <a:ext uri="{FF2B5EF4-FFF2-40B4-BE49-F238E27FC236}">
                <a16:creationId xmlns:a16="http://schemas.microsoft.com/office/drawing/2014/main" id="{7B33C198-F19E-46B2-93F2-F945034F25E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7FAE7A6-AC19-48C7-9A99-7E32CA12A3C6}"/>
              </a:ext>
            </a:extLst>
          </p:cNvPr>
          <p:cNvSpPr>
            <a:spLocks noGrp="1"/>
          </p:cNvSpPr>
          <p:nvPr>
            <p:ph type="sldNum" sz="quarter" idx="12"/>
          </p:nvPr>
        </p:nvSpPr>
        <p:spPr/>
        <p:txBody>
          <a:bodyPr/>
          <a:lstStyle/>
          <a:p>
            <a:fld id="{7D9BB5D0-35E4-459D-AEF3-FE4D7C45CC19}" type="slidenum">
              <a:rPr lang="zh-CN" altLang="en-US" smtClean="0"/>
              <a:t>8</a:t>
            </a:fld>
            <a:r>
              <a:rPr lang="zh-CN" altLang="en-US"/>
              <a:t>/</a:t>
            </a:r>
            <a:r>
              <a:rPr lang="en-US" altLang="zh-CN"/>
              <a:t>9</a:t>
            </a:r>
          </a:p>
        </p:txBody>
      </p:sp>
      <p:pic>
        <p:nvPicPr>
          <p:cNvPr id="8" name="图片 7">
            <a:extLst>
              <a:ext uri="{FF2B5EF4-FFF2-40B4-BE49-F238E27FC236}">
                <a16:creationId xmlns:a16="http://schemas.microsoft.com/office/drawing/2014/main" id="{DF140104-42A8-4C4F-A163-55E5435D3AEF}"/>
              </a:ext>
            </a:extLst>
          </p:cNvPr>
          <p:cNvPicPr>
            <a:picLocks noChangeAspect="1"/>
          </p:cNvPicPr>
          <p:nvPr/>
        </p:nvPicPr>
        <p:blipFill>
          <a:blip r:embed="rId2"/>
          <a:stretch>
            <a:fillRect/>
          </a:stretch>
        </p:blipFill>
        <p:spPr>
          <a:xfrm>
            <a:off x="5143500" y="1000038"/>
            <a:ext cx="5015568" cy="5015568"/>
          </a:xfrm>
          <a:prstGeom prst="rect">
            <a:avLst/>
          </a:prstGeom>
        </p:spPr>
      </p:pic>
      <p:sp>
        <p:nvSpPr>
          <p:cNvPr id="9" name="文本框 8">
            <a:extLst>
              <a:ext uri="{FF2B5EF4-FFF2-40B4-BE49-F238E27FC236}">
                <a16:creationId xmlns:a16="http://schemas.microsoft.com/office/drawing/2014/main" id="{F299B03F-18F8-4B54-9822-76EB1EE39D24}"/>
              </a:ext>
            </a:extLst>
          </p:cNvPr>
          <p:cNvSpPr txBox="1"/>
          <p:nvPr/>
        </p:nvSpPr>
        <p:spPr>
          <a:xfrm>
            <a:off x="1107347" y="1434517"/>
            <a:ext cx="3053592" cy="1938992"/>
          </a:xfrm>
          <a:prstGeom prst="rect">
            <a:avLst/>
          </a:prstGeom>
          <a:noFill/>
        </p:spPr>
        <p:txBody>
          <a:bodyPr wrap="square" rtlCol="0">
            <a:spAutoFit/>
          </a:bodyPr>
          <a:lstStyle/>
          <a:p>
            <a:r>
              <a:rPr lang="en-US" altLang="zh-CN" sz="2400" dirty="0"/>
              <a:t>“</a:t>
            </a:r>
            <a:r>
              <a:rPr lang="zh-CN" altLang="en-US" sz="2400" dirty="0"/>
              <a:t>西瓜书</a:t>
            </a:r>
            <a:r>
              <a:rPr lang="en-US" altLang="zh-CN" sz="2400" dirty="0"/>
              <a:t>”</a:t>
            </a:r>
            <a:r>
              <a:rPr lang="zh-CN" altLang="en-US" sz="2400" dirty="0"/>
              <a:t>； 一本机器学习的全概念书；可以是 </a:t>
            </a:r>
            <a:r>
              <a:rPr lang="en-US" altLang="zh-CN" sz="2400" dirty="0"/>
              <a:t>《</a:t>
            </a:r>
            <a:r>
              <a:rPr lang="zh-CN" altLang="en-US" sz="2400" dirty="0"/>
              <a:t>数据挖掘导论</a:t>
            </a:r>
            <a:r>
              <a:rPr lang="en-US" altLang="zh-CN" sz="2400" dirty="0"/>
              <a:t>》</a:t>
            </a:r>
            <a:r>
              <a:rPr lang="zh-CN" altLang="en-US" sz="2400" dirty="0"/>
              <a:t>的进阶版； 或者两本结合起来看。</a:t>
            </a:r>
          </a:p>
        </p:txBody>
      </p:sp>
    </p:spTree>
    <p:extLst>
      <p:ext uri="{BB962C8B-B14F-4D97-AF65-F5344CB8AC3E}">
        <p14:creationId xmlns:p14="http://schemas.microsoft.com/office/powerpoint/2010/main" val="28560797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8BB97723-E09B-4FB9-BD40-4B3506F0E5D3}"/>
              </a:ext>
            </a:extLst>
          </p:cNvPr>
          <p:cNvSpPr>
            <a:spLocks noGrp="1"/>
          </p:cNvSpPr>
          <p:nvPr>
            <p:ph type="dt" sz="half" idx="10"/>
          </p:nvPr>
        </p:nvSpPr>
        <p:spPr/>
        <p:txBody>
          <a:bodyPr/>
          <a:lstStyle/>
          <a:p>
            <a:fld id="{82F288E0-7875-42C4-84C8-98DBBD3BF4D2}" type="datetime1">
              <a:rPr lang="zh-CN" altLang="en-US" smtClean="0"/>
              <a:t>2019/9/15</a:t>
            </a:fld>
            <a:endParaRPr lang="zh-CN" altLang="en-US"/>
          </a:p>
        </p:txBody>
      </p:sp>
      <p:sp>
        <p:nvSpPr>
          <p:cNvPr id="5" name="页脚占位符 4">
            <a:extLst>
              <a:ext uri="{FF2B5EF4-FFF2-40B4-BE49-F238E27FC236}">
                <a16:creationId xmlns:a16="http://schemas.microsoft.com/office/drawing/2014/main" id="{421C352C-6DCA-4DC2-930A-9EC0A818D77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751A571-1E3E-47DA-8050-FEA75D0CCE10}"/>
              </a:ext>
            </a:extLst>
          </p:cNvPr>
          <p:cNvSpPr>
            <a:spLocks noGrp="1"/>
          </p:cNvSpPr>
          <p:nvPr>
            <p:ph type="sldNum" sz="quarter" idx="12"/>
          </p:nvPr>
        </p:nvSpPr>
        <p:spPr/>
        <p:txBody>
          <a:bodyPr/>
          <a:lstStyle/>
          <a:p>
            <a:fld id="{7D9BB5D0-35E4-459D-AEF3-FE4D7C45CC19}" type="slidenum">
              <a:rPr lang="zh-CN" altLang="en-US" smtClean="0"/>
              <a:t>9</a:t>
            </a:fld>
            <a:r>
              <a:rPr lang="zh-CN" altLang="en-US"/>
              <a:t>/</a:t>
            </a:r>
            <a:r>
              <a:rPr lang="en-US" altLang="zh-CN"/>
              <a:t>9</a:t>
            </a:r>
          </a:p>
        </p:txBody>
      </p:sp>
      <p:pic>
        <p:nvPicPr>
          <p:cNvPr id="7" name="图片 6">
            <a:extLst>
              <a:ext uri="{FF2B5EF4-FFF2-40B4-BE49-F238E27FC236}">
                <a16:creationId xmlns:a16="http://schemas.microsoft.com/office/drawing/2014/main" id="{D64BC978-A7C5-45E4-8BEB-AFB505A63306}"/>
              </a:ext>
            </a:extLst>
          </p:cNvPr>
          <p:cNvPicPr>
            <a:picLocks noChangeAspect="1"/>
          </p:cNvPicPr>
          <p:nvPr/>
        </p:nvPicPr>
        <p:blipFill>
          <a:blip r:embed="rId2"/>
          <a:stretch>
            <a:fillRect/>
          </a:stretch>
        </p:blipFill>
        <p:spPr>
          <a:xfrm>
            <a:off x="5848174" y="933799"/>
            <a:ext cx="4990401" cy="4990401"/>
          </a:xfrm>
          <a:prstGeom prst="rect">
            <a:avLst/>
          </a:prstGeom>
        </p:spPr>
      </p:pic>
      <p:sp>
        <p:nvSpPr>
          <p:cNvPr id="8" name="文本框 7">
            <a:extLst>
              <a:ext uri="{FF2B5EF4-FFF2-40B4-BE49-F238E27FC236}">
                <a16:creationId xmlns:a16="http://schemas.microsoft.com/office/drawing/2014/main" id="{F46C7F59-F498-4EA8-9B35-F862B52F1F56}"/>
              </a:ext>
            </a:extLst>
          </p:cNvPr>
          <p:cNvSpPr txBox="1"/>
          <p:nvPr/>
        </p:nvSpPr>
        <p:spPr>
          <a:xfrm>
            <a:off x="947955" y="1140903"/>
            <a:ext cx="3749879" cy="1477328"/>
          </a:xfrm>
          <a:prstGeom prst="rect">
            <a:avLst/>
          </a:prstGeom>
          <a:noFill/>
        </p:spPr>
        <p:txBody>
          <a:bodyPr wrap="square" rtlCol="0">
            <a:spAutoFit/>
          </a:bodyPr>
          <a:lstStyle/>
          <a:p>
            <a:r>
              <a:rPr lang="zh-CN" altLang="en-US" dirty="0"/>
              <a:t>“花书”；相比较之前的书，更加系统和底层地解释了各个数据挖掘方法；</a:t>
            </a:r>
            <a:endParaRPr lang="en-US" altLang="zh-CN" dirty="0"/>
          </a:p>
          <a:p>
            <a:r>
              <a:rPr lang="zh-CN" altLang="en-US" dirty="0"/>
              <a:t>但是重点在剖析深度学习的方法上可以是业界第一本书。 </a:t>
            </a:r>
          </a:p>
        </p:txBody>
      </p:sp>
    </p:spTree>
    <p:extLst>
      <p:ext uri="{BB962C8B-B14F-4D97-AF65-F5344CB8AC3E}">
        <p14:creationId xmlns:p14="http://schemas.microsoft.com/office/powerpoint/2010/main" val="48333082"/>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TotalTime>
  <Words>436</Words>
  <Application>Microsoft Office PowerPoint</Application>
  <PresentationFormat>宽屏</PresentationFormat>
  <Paragraphs>107</Paragraphs>
  <Slides>20</Slides>
  <Notes>0</Notes>
  <HiddenSlides>0</HiddenSlides>
  <MMClips>2</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20</vt:i4>
      </vt:variant>
    </vt:vector>
  </HeadingPairs>
  <TitlesOfParts>
    <vt:vector size="25" baseType="lpstr">
      <vt:lpstr>宋体</vt:lpstr>
      <vt:lpstr>Arial</vt:lpstr>
      <vt:lpstr>Calibri</vt:lpstr>
      <vt:lpstr>Calibri Light</vt:lpstr>
      <vt:lpstr>Office 主题</vt:lpstr>
      <vt:lpstr>数据挖掘分析</vt:lpstr>
      <vt:lpstr>课堂细则</vt:lpstr>
      <vt:lpstr>该门课程的目的</vt:lpstr>
      <vt:lpstr>PowerPoint 演示文稿</vt:lpstr>
      <vt:lpstr>书：简单 ------》复杂</vt:lpstr>
      <vt:lpstr>PowerPoint 演示文稿</vt:lpstr>
      <vt:lpstr>PowerPoint 演示文稿</vt:lpstr>
      <vt:lpstr>PowerPoint 演示文稿</vt:lpstr>
      <vt:lpstr>PowerPoint 演示文稿</vt:lpstr>
      <vt:lpstr>网站</vt:lpstr>
      <vt:lpstr>数据挖掘分析</vt:lpstr>
      <vt:lpstr>PowerPoint 演示文稿</vt:lpstr>
      <vt:lpstr>一、人工智能</vt:lpstr>
      <vt:lpstr>二、数据挖掘　</vt:lpstr>
      <vt:lpstr>三、机器学习　</vt:lpstr>
      <vt:lpstr>四、深度学习　</vt:lpstr>
      <vt:lpstr>数据挖掘</vt:lpstr>
      <vt:lpstr>机器学习能做什么？</vt:lpstr>
      <vt:lpstr>客服</vt:lpstr>
      <vt:lpstr>作画</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Administrator</cp:lastModifiedBy>
  <cp:revision>13</cp:revision>
  <dcterms:created xsi:type="dcterms:W3CDTF">2017-09-17T11:53:00Z</dcterms:created>
  <dcterms:modified xsi:type="dcterms:W3CDTF">2019-09-15T06:57:25Z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2052-10.1.0.6750</vt:lpwstr>
  </property>
</Properties>
</file>