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D08FE96-82AF-4029-8E37-ECD05AD1BBF5}">
  <a:tblStyle styleId="{0D08FE96-82AF-4029-8E37-ECD05AD1BB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e443d3a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e443d3a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e443d3a5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e443d3a5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e443d3a5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e443d3a5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highest positive correlations with price: Rock Music, # Wants, Album Rating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 negative correlations: Release Date, Electronic Music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e443d3a5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e443d3a5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e443d3a5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e443d3a5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e443d3a5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e443d3a5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60500" y="567600"/>
            <a:ext cx="42273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Record High Prices</a:t>
            </a:r>
            <a:endParaRPr b="1" sz="4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20925" y="3094925"/>
            <a:ext cx="3201000" cy="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Kari Davis</a:t>
            </a:r>
            <a:endParaRPr b="1" sz="20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60500" y="2032850"/>
            <a:ext cx="43041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rebuchet MS"/>
                <a:ea typeface="Trebuchet MS"/>
                <a:cs typeface="Trebuchet MS"/>
                <a:sym typeface="Trebuchet MS"/>
              </a:rPr>
              <a:t>Modeling Vinyl Resales</a:t>
            </a:r>
            <a:endParaRPr b="1"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</a:t>
            </a:r>
            <a:endParaRPr b="1" sz="3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426500" y="1152475"/>
            <a:ext cx="417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Question:</a:t>
            </a:r>
            <a:endParaRPr b="1" sz="2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How can I keep the value of my vinyl collection as high as possible?</a:t>
            </a:r>
            <a:endParaRPr sz="1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Goal:</a:t>
            </a:r>
            <a:endParaRPr b="1" sz="2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Determine the features which are most important to resale price. </a:t>
            </a:r>
            <a:endParaRPr sz="1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 </a:t>
            </a:r>
            <a:endParaRPr sz="18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50" y="1152475"/>
            <a:ext cx="313954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Data Gathering</a:t>
            </a:r>
            <a:endParaRPr b="1" sz="3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725" y="3868675"/>
            <a:ext cx="3248949" cy="102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7978" y="1107250"/>
            <a:ext cx="6741023" cy="270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0525" y="3832325"/>
            <a:ext cx="3398475" cy="102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800" y="497275"/>
            <a:ext cx="7117051" cy="45752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</a:t>
            </a:r>
            <a:endParaRPr b="1" sz="3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8663" y="497263"/>
            <a:ext cx="1781175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Modeling</a:t>
            </a:r>
            <a:endParaRPr b="1" sz="3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84" name="Google Shape;84;p17"/>
          <p:cNvGraphicFramePr/>
          <p:nvPr/>
        </p:nvGraphicFramePr>
        <p:xfrm>
          <a:off x="4152900" y="89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{0D08FE96-82AF-4029-8E37-ECD05AD1BBF5}</a:tableStyleId>
              </a:tblPr>
              <a:tblGrid>
                <a:gridCol w="1835775"/>
                <a:gridCol w="1448775"/>
                <a:gridCol w="1448775"/>
              </a:tblGrid>
              <a:tr h="63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Model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R^2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Adj R^2</a:t>
                      </a:r>
                      <a:endParaRPr b="1" sz="2000"/>
                    </a:p>
                  </a:txBody>
                  <a:tcPr marT="91425" marB="91425" marR="91425" marL="91425"/>
                </a:tc>
              </a:tr>
              <a:tr h="63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Linear Regression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0.224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0.221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63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Ridge Regularization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0.204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0.201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63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Lasso Regularization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0.190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0.187</a:t>
                      </a:r>
                      <a:endParaRPr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00" y="2322600"/>
            <a:ext cx="3771901" cy="2121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</a:t>
            </a:r>
            <a:endParaRPr b="1" sz="3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406700" y="2925300"/>
            <a:ext cx="39909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Future Work:</a:t>
            </a:r>
            <a:endParaRPr sz="1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Prediction with other models</a:t>
            </a:r>
            <a:endParaRPr sz="1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Format Comparison</a:t>
            </a:r>
            <a:endParaRPr sz="1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92" name="Google Shape;92;p18"/>
          <p:cNvGraphicFramePr/>
          <p:nvPr/>
        </p:nvGraphicFramePr>
        <p:xfrm>
          <a:off x="419100" y="127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{0D08FE96-82AF-4029-8E37-ECD05AD1BBF5}</a:tableStyleId>
              </a:tblPr>
              <a:tblGrid>
                <a:gridCol w="1714325"/>
                <a:gridCol w="1714325"/>
              </a:tblGrid>
              <a:tr h="479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434343"/>
                          </a:solidFill>
                        </a:rPr>
                        <a:t>R^2</a:t>
                      </a:r>
                      <a:endParaRPr b="1" sz="20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434343"/>
                          </a:solidFill>
                        </a:rPr>
                        <a:t>0.2482</a:t>
                      </a:r>
                      <a:endParaRPr b="1" sz="20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9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434343"/>
                          </a:solidFill>
                        </a:rPr>
                        <a:t>Adj R^2</a:t>
                      </a:r>
                      <a:endParaRPr b="1" sz="20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434343"/>
                          </a:solidFill>
                        </a:rPr>
                        <a:t>0.2379</a:t>
                      </a:r>
                      <a:endParaRPr b="1" sz="20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9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434343"/>
                          </a:solidFill>
                        </a:rPr>
                        <a:t>RMSE</a:t>
                      </a:r>
                      <a:endParaRPr b="1" sz="20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434343"/>
                          </a:solidFill>
                        </a:rPr>
                        <a:t>20.03</a:t>
                      </a:r>
                      <a:endParaRPr b="1" sz="20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750" y="197350"/>
            <a:ext cx="4765200" cy="47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831600"/>
            <a:ext cx="3915600" cy="216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b="1" sz="4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