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519C94F-7E9F-4942-8130-2313F457A2F8}"/>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CC078F60-EBBB-4810-8F00-7422BCD9F6F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8CD42195-365A-446C-B154-E03251155120}"/>
              </a:ext>
            </a:extLst>
          </p:cNvPr>
          <p:cNvSpPr>
            <a:spLocks noGrp="1"/>
          </p:cNvSpPr>
          <p:nvPr>
            <p:ph type="dt" sz="half" idx="10"/>
          </p:nvPr>
        </p:nvSpPr>
        <p:spPr/>
        <p:txBody>
          <a:bodyPr/>
          <a:lstStyle/>
          <a:p>
            <a:fld id="{9F299AF8-D568-4678-99B5-F38BB123C627}" type="datetimeFigureOut">
              <a:rPr lang="zh-CN" altLang="en-US" smtClean="0"/>
              <a:t>2019/2/22</a:t>
            </a:fld>
            <a:endParaRPr lang="zh-CN" altLang="en-US"/>
          </a:p>
        </p:txBody>
      </p:sp>
      <p:sp>
        <p:nvSpPr>
          <p:cNvPr id="5" name="页脚占位符 4">
            <a:extLst>
              <a:ext uri="{FF2B5EF4-FFF2-40B4-BE49-F238E27FC236}">
                <a16:creationId xmlns:a16="http://schemas.microsoft.com/office/drawing/2014/main" id="{0E22F558-6F28-45ED-A6D5-ACD51F31CFC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8ADB2CD-B0B9-4C1D-8EC1-14F2F952F895}"/>
              </a:ext>
            </a:extLst>
          </p:cNvPr>
          <p:cNvSpPr>
            <a:spLocks noGrp="1"/>
          </p:cNvSpPr>
          <p:nvPr>
            <p:ph type="sldNum" sz="quarter" idx="12"/>
          </p:nvPr>
        </p:nvSpPr>
        <p:spPr/>
        <p:txBody>
          <a:bodyPr/>
          <a:lstStyle/>
          <a:p>
            <a:fld id="{10B088F6-4809-4164-9999-1E0FF061AD26}" type="slidenum">
              <a:rPr lang="zh-CN" altLang="en-US" smtClean="0"/>
              <a:t>‹#›</a:t>
            </a:fld>
            <a:endParaRPr lang="zh-CN" altLang="en-US"/>
          </a:p>
        </p:txBody>
      </p:sp>
    </p:spTree>
    <p:extLst>
      <p:ext uri="{BB962C8B-B14F-4D97-AF65-F5344CB8AC3E}">
        <p14:creationId xmlns:p14="http://schemas.microsoft.com/office/powerpoint/2010/main" val="25985483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441B6D8-6A3C-4281-906C-D305ADC41B76}"/>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8C77A0FD-EDD7-4B79-9ED1-118C1723767F}"/>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18BB6A78-A2EC-4A8A-8AE4-D41222D93DAF}"/>
              </a:ext>
            </a:extLst>
          </p:cNvPr>
          <p:cNvSpPr>
            <a:spLocks noGrp="1"/>
          </p:cNvSpPr>
          <p:nvPr>
            <p:ph type="dt" sz="half" idx="10"/>
          </p:nvPr>
        </p:nvSpPr>
        <p:spPr/>
        <p:txBody>
          <a:bodyPr/>
          <a:lstStyle/>
          <a:p>
            <a:fld id="{9F299AF8-D568-4678-99B5-F38BB123C627}" type="datetimeFigureOut">
              <a:rPr lang="zh-CN" altLang="en-US" smtClean="0"/>
              <a:t>2019/2/22</a:t>
            </a:fld>
            <a:endParaRPr lang="zh-CN" altLang="en-US"/>
          </a:p>
        </p:txBody>
      </p:sp>
      <p:sp>
        <p:nvSpPr>
          <p:cNvPr id="5" name="页脚占位符 4">
            <a:extLst>
              <a:ext uri="{FF2B5EF4-FFF2-40B4-BE49-F238E27FC236}">
                <a16:creationId xmlns:a16="http://schemas.microsoft.com/office/drawing/2014/main" id="{01F66750-4E52-4F1B-9E6D-B8634DE2A98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BC072B7-6204-480D-B9A9-786DA47BD482}"/>
              </a:ext>
            </a:extLst>
          </p:cNvPr>
          <p:cNvSpPr>
            <a:spLocks noGrp="1"/>
          </p:cNvSpPr>
          <p:nvPr>
            <p:ph type="sldNum" sz="quarter" idx="12"/>
          </p:nvPr>
        </p:nvSpPr>
        <p:spPr/>
        <p:txBody>
          <a:bodyPr/>
          <a:lstStyle/>
          <a:p>
            <a:fld id="{10B088F6-4809-4164-9999-1E0FF061AD26}" type="slidenum">
              <a:rPr lang="zh-CN" altLang="en-US" smtClean="0"/>
              <a:t>‹#›</a:t>
            </a:fld>
            <a:endParaRPr lang="zh-CN" altLang="en-US"/>
          </a:p>
        </p:txBody>
      </p:sp>
    </p:spTree>
    <p:extLst>
      <p:ext uri="{BB962C8B-B14F-4D97-AF65-F5344CB8AC3E}">
        <p14:creationId xmlns:p14="http://schemas.microsoft.com/office/powerpoint/2010/main" val="41804570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33660F41-46C9-4ABA-B00E-4557F31CD62B}"/>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329194FA-C807-481C-B1D9-8A692B84CC86}"/>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F25A1302-92AB-4CBE-A949-2A2C23D7AC19}"/>
              </a:ext>
            </a:extLst>
          </p:cNvPr>
          <p:cNvSpPr>
            <a:spLocks noGrp="1"/>
          </p:cNvSpPr>
          <p:nvPr>
            <p:ph type="dt" sz="half" idx="10"/>
          </p:nvPr>
        </p:nvSpPr>
        <p:spPr/>
        <p:txBody>
          <a:bodyPr/>
          <a:lstStyle/>
          <a:p>
            <a:fld id="{9F299AF8-D568-4678-99B5-F38BB123C627}" type="datetimeFigureOut">
              <a:rPr lang="zh-CN" altLang="en-US" smtClean="0"/>
              <a:t>2019/2/22</a:t>
            </a:fld>
            <a:endParaRPr lang="zh-CN" altLang="en-US"/>
          </a:p>
        </p:txBody>
      </p:sp>
      <p:sp>
        <p:nvSpPr>
          <p:cNvPr id="5" name="页脚占位符 4">
            <a:extLst>
              <a:ext uri="{FF2B5EF4-FFF2-40B4-BE49-F238E27FC236}">
                <a16:creationId xmlns:a16="http://schemas.microsoft.com/office/drawing/2014/main" id="{2835BE7D-9FA7-4E69-8B75-DF2782F8B94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3E9DA19-AF3C-4565-B697-78F836066B45}"/>
              </a:ext>
            </a:extLst>
          </p:cNvPr>
          <p:cNvSpPr>
            <a:spLocks noGrp="1"/>
          </p:cNvSpPr>
          <p:nvPr>
            <p:ph type="sldNum" sz="quarter" idx="12"/>
          </p:nvPr>
        </p:nvSpPr>
        <p:spPr/>
        <p:txBody>
          <a:bodyPr/>
          <a:lstStyle/>
          <a:p>
            <a:fld id="{10B088F6-4809-4164-9999-1E0FF061AD26}" type="slidenum">
              <a:rPr lang="zh-CN" altLang="en-US" smtClean="0"/>
              <a:t>‹#›</a:t>
            </a:fld>
            <a:endParaRPr lang="zh-CN" altLang="en-US"/>
          </a:p>
        </p:txBody>
      </p:sp>
    </p:spTree>
    <p:extLst>
      <p:ext uri="{BB962C8B-B14F-4D97-AF65-F5344CB8AC3E}">
        <p14:creationId xmlns:p14="http://schemas.microsoft.com/office/powerpoint/2010/main" val="11088913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AE4A848-C193-420A-B2EC-44944BE25533}"/>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78DA322B-27C2-4866-90D5-20E93F8DD669}"/>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479B392B-CEE7-4BDD-AE33-DC78311C4601}"/>
              </a:ext>
            </a:extLst>
          </p:cNvPr>
          <p:cNvSpPr>
            <a:spLocks noGrp="1"/>
          </p:cNvSpPr>
          <p:nvPr>
            <p:ph type="dt" sz="half" idx="10"/>
          </p:nvPr>
        </p:nvSpPr>
        <p:spPr/>
        <p:txBody>
          <a:bodyPr/>
          <a:lstStyle/>
          <a:p>
            <a:fld id="{9F299AF8-D568-4678-99B5-F38BB123C627}" type="datetimeFigureOut">
              <a:rPr lang="zh-CN" altLang="en-US" smtClean="0"/>
              <a:t>2019/2/22</a:t>
            </a:fld>
            <a:endParaRPr lang="zh-CN" altLang="en-US"/>
          </a:p>
        </p:txBody>
      </p:sp>
      <p:sp>
        <p:nvSpPr>
          <p:cNvPr id="5" name="页脚占位符 4">
            <a:extLst>
              <a:ext uri="{FF2B5EF4-FFF2-40B4-BE49-F238E27FC236}">
                <a16:creationId xmlns:a16="http://schemas.microsoft.com/office/drawing/2014/main" id="{06E3951E-4D72-4CCE-AA66-6E0B7D8866F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66B2EB7-D8E2-464C-8531-A8694429921F}"/>
              </a:ext>
            </a:extLst>
          </p:cNvPr>
          <p:cNvSpPr>
            <a:spLocks noGrp="1"/>
          </p:cNvSpPr>
          <p:nvPr>
            <p:ph type="sldNum" sz="quarter" idx="12"/>
          </p:nvPr>
        </p:nvSpPr>
        <p:spPr/>
        <p:txBody>
          <a:bodyPr/>
          <a:lstStyle/>
          <a:p>
            <a:fld id="{10B088F6-4809-4164-9999-1E0FF061AD26}" type="slidenum">
              <a:rPr lang="zh-CN" altLang="en-US" smtClean="0"/>
              <a:t>‹#›</a:t>
            </a:fld>
            <a:endParaRPr lang="zh-CN" altLang="en-US"/>
          </a:p>
        </p:txBody>
      </p:sp>
    </p:spTree>
    <p:extLst>
      <p:ext uri="{BB962C8B-B14F-4D97-AF65-F5344CB8AC3E}">
        <p14:creationId xmlns:p14="http://schemas.microsoft.com/office/powerpoint/2010/main" val="3140891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199BBC3-B80B-4BB6-AA11-2544FCFF34E3}"/>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6B31D34F-AA6E-4A2D-8407-21FC14361E0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0CC28D5F-AC59-4881-929A-F74B9508032E}"/>
              </a:ext>
            </a:extLst>
          </p:cNvPr>
          <p:cNvSpPr>
            <a:spLocks noGrp="1"/>
          </p:cNvSpPr>
          <p:nvPr>
            <p:ph type="dt" sz="half" idx="10"/>
          </p:nvPr>
        </p:nvSpPr>
        <p:spPr/>
        <p:txBody>
          <a:bodyPr/>
          <a:lstStyle/>
          <a:p>
            <a:fld id="{9F299AF8-D568-4678-99B5-F38BB123C627}" type="datetimeFigureOut">
              <a:rPr lang="zh-CN" altLang="en-US" smtClean="0"/>
              <a:t>2019/2/22</a:t>
            </a:fld>
            <a:endParaRPr lang="zh-CN" altLang="en-US"/>
          </a:p>
        </p:txBody>
      </p:sp>
      <p:sp>
        <p:nvSpPr>
          <p:cNvPr id="5" name="页脚占位符 4">
            <a:extLst>
              <a:ext uri="{FF2B5EF4-FFF2-40B4-BE49-F238E27FC236}">
                <a16:creationId xmlns:a16="http://schemas.microsoft.com/office/drawing/2014/main" id="{5B45B562-7D93-48B7-BECC-AA8736CB8A7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6255CBE-8947-4543-82FB-9971454685C7}"/>
              </a:ext>
            </a:extLst>
          </p:cNvPr>
          <p:cNvSpPr>
            <a:spLocks noGrp="1"/>
          </p:cNvSpPr>
          <p:nvPr>
            <p:ph type="sldNum" sz="quarter" idx="12"/>
          </p:nvPr>
        </p:nvSpPr>
        <p:spPr/>
        <p:txBody>
          <a:bodyPr/>
          <a:lstStyle/>
          <a:p>
            <a:fld id="{10B088F6-4809-4164-9999-1E0FF061AD26}" type="slidenum">
              <a:rPr lang="zh-CN" altLang="en-US" smtClean="0"/>
              <a:t>‹#›</a:t>
            </a:fld>
            <a:endParaRPr lang="zh-CN" altLang="en-US"/>
          </a:p>
        </p:txBody>
      </p:sp>
    </p:spTree>
    <p:extLst>
      <p:ext uri="{BB962C8B-B14F-4D97-AF65-F5344CB8AC3E}">
        <p14:creationId xmlns:p14="http://schemas.microsoft.com/office/powerpoint/2010/main" val="1264860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786EE0C-4DFD-494A-8BD1-211E5294B93B}"/>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1E37C779-342C-4974-A146-114E86F769AC}"/>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4AE9DAF9-6F7C-4333-8E2F-6D4442ECA677}"/>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3B882FF8-AA4E-4F1D-A49B-DF7DE8AB1D5D}"/>
              </a:ext>
            </a:extLst>
          </p:cNvPr>
          <p:cNvSpPr>
            <a:spLocks noGrp="1"/>
          </p:cNvSpPr>
          <p:nvPr>
            <p:ph type="dt" sz="half" idx="10"/>
          </p:nvPr>
        </p:nvSpPr>
        <p:spPr/>
        <p:txBody>
          <a:bodyPr/>
          <a:lstStyle/>
          <a:p>
            <a:fld id="{9F299AF8-D568-4678-99B5-F38BB123C627}" type="datetimeFigureOut">
              <a:rPr lang="zh-CN" altLang="en-US" smtClean="0"/>
              <a:t>2019/2/22</a:t>
            </a:fld>
            <a:endParaRPr lang="zh-CN" altLang="en-US"/>
          </a:p>
        </p:txBody>
      </p:sp>
      <p:sp>
        <p:nvSpPr>
          <p:cNvPr id="6" name="页脚占位符 5">
            <a:extLst>
              <a:ext uri="{FF2B5EF4-FFF2-40B4-BE49-F238E27FC236}">
                <a16:creationId xmlns:a16="http://schemas.microsoft.com/office/drawing/2014/main" id="{15E98EE8-E6C7-4951-A8B4-5D5B3912C72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FD9D301-5AC5-4C70-83A3-C7F74B0D66AB}"/>
              </a:ext>
            </a:extLst>
          </p:cNvPr>
          <p:cNvSpPr>
            <a:spLocks noGrp="1"/>
          </p:cNvSpPr>
          <p:nvPr>
            <p:ph type="sldNum" sz="quarter" idx="12"/>
          </p:nvPr>
        </p:nvSpPr>
        <p:spPr/>
        <p:txBody>
          <a:bodyPr/>
          <a:lstStyle/>
          <a:p>
            <a:fld id="{10B088F6-4809-4164-9999-1E0FF061AD26}" type="slidenum">
              <a:rPr lang="zh-CN" altLang="en-US" smtClean="0"/>
              <a:t>‹#›</a:t>
            </a:fld>
            <a:endParaRPr lang="zh-CN" altLang="en-US"/>
          </a:p>
        </p:txBody>
      </p:sp>
    </p:spTree>
    <p:extLst>
      <p:ext uri="{BB962C8B-B14F-4D97-AF65-F5344CB8AC3E}">
        <p14:creationId xmlns:p14="http://schemas.microsoft.com/office/powerpoint/2010/main" val="41836588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8D07156-5A25-4CCB-924D-33EC58AD3BEB}"/>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36DDF175-E6B0-4DB5-B741-DBDE2DE54FE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2F0BB20D-0DDB-45CE-B818-75E974928FE5}"/>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80BE150F-026A-4FEF-9212-399DCD6E541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D96C7314-9818-4D3B-8507-183F868E0DB7}"/>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A4A4C29D-6236-4689-BF37-85A0EA1CF86C}"/>
              </a:ext>
            </a:extLst>
          </p:cNvPr>
          <p:cNvSpPr>
            <a:spLocks noGrp="1"/>
          </p:cNvSpPr>
          <p:nvPr>
            <p:ph type="dt" sz="half" idx="10"/>
          </p:nvPr>
        </p:nvSpPr>
        <p:spPr/>
        <p:txBody>
          <a:bodyPr/>
          <a:lstStyle/>
          <a:p>
            <a:fld id="{9F299AF8-D568-4678-99B5-F38BB123C627}" type="datetimeFigureOut">
              <a:rPr lang="zh-CN" altLang="en-US" smtClean="0"/>
              <a:t>2019/2/22</a:t>
            </a:fld>
            <a:endParaRPr lang="zh-CN" altLang="en-US"/>
          </a:p>
        </p:txBody>
      </p:sp>
      <p:sp>
        <p:nvSpPr>
          <p:cNvPr id="8" name="页脚占位符 7">
            <a:extLst>
              <a:ext uri="{FF2B5EF4-FFF2-40B4-BE49-F238E27FC236}">
                <a16:creationId xmlns:a16="http://schemas.microsoft.com/office/drawing/2014/main" id="{3344EC7B-8F95-4A41-9BE8-57AE235E7ED8}"/>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A71FFE99-7CDB-4992-A973-33193BEA3811}"/>
              </a:ext>
            </a:extLst>
          </p:cNvPr>
          <p:cNvSpPr>
            <a:spLocks noGrp="1"/>
          </p:cNvSpPr>
          <p:nvPr>
            <p:ph type="sldNum" sz="quarter" idx="12"/>
          </p:nvPr>
        </p:nvSpPr>
        <p:spPr/>
        <p:txBody>
          <a:bodyPr/>
          <a:lstStyle/>
          <a:p>
            <a:fld id="{10B088F6-4809-4164-9999-1E0FF061AD26}" type="slidenum">
              <a:rPr lang="zh-CN" altLang="en-US" smtClean="0"/>
              <a:t>‹#›</a:t>
            </a:fld>
            <a:endParaRPr lang="zh-CN" altLang="en-US"/>
          </a:p>
        </p:txBody>
      </p:sp>
    </p:spTree>
    <p:extLst>
      <p:ext uri="{BB962C8B-B14F-4D97-AF65-F5344CB8AC3E}">
        <p14:creationId xmlns:p14="http://schemas.microsoft.com/office/powerpoint/2010/main" val="10327661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12D35C3-4D07-4476-9458-49944C5D273C}"/>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0C694900-198A-4D7D-8B28-306DF02ABB41}"/>
              </a:ext>
            </a:extLst>
          </p:cNvPr>
          <p:cNvSpPr>
            <a:spLocks noGrp="1"/>
          </p:cNvSpPr>
          <p:nvPr>
            <p:ph type="dt" sz="half" idx="10"/>
          </p:nvPr>
        </p:nvSpPr>
        <p:spPr/>
        <p:txBody>
          <a:bodyPr/>
          <a:lstStyle/>
          <a:p>
            <a:fld id="{9F299AF8-D568-4678-99B5-F38BB123C627}" type="datetimeFigureOut">
              <a:rPr lang="zh-CN" altLang="en-US" smtClean="0"/>
              <a:t>2019/2/22</a:t>
            </a:fld>
            <a:endParaRPr lang="zh-CN" altLang="en-US"/>
          </a:p>
        </p:txBody>
      </p:sp>
      <p:sp>
        <p:nvSpPr>
          <p:cNvPr id="4" name="页脚占位符 3">
            <a:extLst>
              <a:ext uri="{FF2B5EF4-FFF2-40B4-BE49-F238E27FC236}">
                <a16:creationId xmlns:a16="http://schemas.microsoft.com/office/drawing/2014/main" id="{972A8ADA-D845-4377-8A63-E7E2FB61CF41}"/>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E9C1578F-8A26-42FF-B382-09B97B90AAF2}"/>
              </a:ext>
            </a:extLst>
          </p:cNvPr>
          <p:cNvSpPr>
            <a:spLocks noGrp="1"/>
          </p:cNvSpPr>
          <p:nvPr>
            <p:ph type="sldNum" sz="quarter" idx="12"/>
          </p:nvPr>
        </p:nvSpPr>
        <p:spPr/>
        <p:txBody>
          <a:bodyPr/>
          <a:lstStyle/>
          <a:p>
            <a:fld id="{10B088F6-4809-4164-9999-1E0FF061AD26}" type="slidenum">
              <a:rPr lang="zh-CN" altLang="en-US" smtClean="0"/>
              <a:t>‹#›</a:t>
            </a:fld>
            <a:endParaRPr lang="zh-CN" altLang="en-US"/>
          </a:p>
        </p:txBody>
      </p:sp>
    </p:spTree>
    <p:extLst>
      <p:ext uri="{BB962C8B-B14F-4D97-AF65-F5344CB8AC3E}">
        <p14:creationId xmlns:p14="http://schemas.microsoft.com/office/powerpoint/2010/main" val="31359692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BD566F81-A41B-4272-B3BD-96C9DA61CD8B}"/>
              </a:ext>
            </a:extLst>
          </p:cNvPr>
          <p:cNvSpPr>
            <a:spLocks noGrp="1"/>
          </p:cNvSpPr>
          <p:nvPr>
            <p:ph type="dt" sz="half" idx="10"/>
          </p:nvPr>
        </p:nvSpPr>
        <p:spPr/>
        <p:txBody>
          <a:bodyPr/>
          <a:lstStyle/>
          <a:p>
            <a:fld id="{9F299AF8-D568-4678-99B5-F38BB123C627}" type="datetimeFigureOut">
              <a:rPr lang="zh-CN" altLang="en-US" smtClean="0"/>
              <a:t>2019/2/22</a:t>
            </a:fld>
            <a:endParaRPr lang="zh-CN" altLang="en-US"/>
          </a:p>
        </p:txBody>
      </p:sp>
      <p:sp>
        <p:nvSpPr>
          <p:cNvPr id="3" name="页脚占位符 2">
            <a:extLst>
              <a:ext uri="{FF2B5EF4-FFF2-40B4-BE49-F238E27FC236}">
                <a16:creationId xmlns:a16="http://schemas.microsoft.com/office/drawing/2014/main" id="{4ED3F020-B1A9-4AD1-8A10-C558305BB187}"/>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0DA105C4-3F8D-416B-862F-4E7B1736FB9F}"/>
              </a:ext>
            </a:extLst>
          </p:cNvPr>
          <p:cNvSpPr>
            <a:spLocks noGrp="1"/>
          </p:cNvSpPr>
          <p:nvPr>
            <p:ph type="sldNum" sz="quarter" idx="12"/>
          </p:nvPr>
        </p:nvSpPr>
        <p:spPr/>
        <p:txBody>
          <a:bodyPr/>
          <a:lstStyle/>
          <a:p>
            <a:fld id="{10B088F6-4809-4164-9999-1E0FF061AD26}" type="slidenum">
              <a:rPr lang="zh-CN" altLang="en-US" smtClean="0"/>
              <a:t>‹#›</a:t>
            </a:fld>
            <a:endParaRPr lang="zh-CN" altLang="en-US"/>
          </a:p>
        </p:txBody>
      </p:sp>
    </p:spTree>
    <p:extLst>
      <p:ext uri="{BB962C8B-B14F-4D97-AF65-F5344CB8AC3E}">
        <p14:creationId xmlns:p14="http://schemas.microsoft.com/office/powerpoint/2010/main" val="38766440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206881-0F00-4E16-BC43-D9E3C5988200}"/>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8F40F06B-5DFE-4987-BEB7-68EEE34B83F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64765669-CBC6-4239-9668-4C7EA730FB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C369396D-82EB-4190-831C-A56021A31BBE}"/>
              </a:ext>
            </a:extLst>
          </p:cNvPr>
          <p:cNvSpPr>
            <a:spLocks noGrp="1"/>
          </p:cNvSpPr>
          <p:nvPr>
            <p:ph type="dt" sz="half" idx="10"/>
          </p:nvPr>
        </p:nvSpPr>
        <p:spPr/>
        <p:txBody>
          <a:bodyPr/>
          <a:lstStyle/>
          <a:p>
            <a:fld id="{9F299AF8-D568-4678-99B5-F38BB123C627}" type="datetimeFigureOut">
              <a:rPr lang="zh-CN" altLang="en-US" smtClean="0"/>
              <a:t>2019/2/22</a:t>
            </a:fld>
            <a:endParaRPr lang="zh-CN" altLang="en-US"/>
          </a:p>
        </p:txBody>
      </p:sp>
      <p:sp>
        <p:nvSpPr>
          <p:cNvPr id="6" name="页脚占位符 5">
            <a:extLst>
              <a:ext uri="{FF2B5EF4-FFF2-40B4-BE49-F238E27FC236}">
                <a16:creationId xmlns:a16="http://schemas.microsoft.com/office/drawing/2014/main" id="{DFB21646-9E56-45AC-A512-3E41F412F43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68DE63F-0631-4F71-9CA0-F47E7594DF96}"/>
              </a:ext>
            </a:extLst>
          </p:cNvPr>
          <p:cNvSpPr>
            <a:spLocks noGrp="1"/>
          </p:cNvSpPr>
          <p:nvPr>
            <p:ph type="sldNum" sz="quarter" idx="12"/>
          </p:nvPr>
        </p:nvSpPr>
        <p:spPr/>
        <p:txBody>
          <a:bodyPr/>
          <a:lstStyle/>
          <a:p>
            <a:fld id="{10B088F6-4809-4164-9999-1E0FF061AD26}" type="slidenum">
              <a:rPr lang="zh-CN" altLang="en-US" smtClean="0"/>
              <a:t>‹#›</a:t>
            </a:fld>
            <a:endParaRPr lang="zh-CN" altLang="en-US"/>
          </a:p>
        </p:txBody>
      </p:sp>
    </p:spTree>
    <p:extLst>
      <p:ext uri="{BB962C8B-B14F-4D97-AF65-F5344CB8AC3E}">
        <p14:creationId xmlns:p14="http://schemas.microsoft.com/office/powerpoint/2010/main" val="36917372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84244F0-D49B-4F48-850C-4DE40376444B}"/>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F3FAB695-EFA5-4F88-B83F-BA93F9E09DF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BBF9BC83-A544-4FE7-BE52-51BD5EFEA49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B36CDAE3-EF0B-49B8-AFDB-A713188A00C5}"/>
              </a:ext>
            </a:extLst>
          </p:cNvPr>
          <p:cNvSpPr>
            <a:spLocks noGrp="1"/>
          </p:cNvSpPr>
          <p:nvPr>
            <p:ph type="dt" sz="half" idx="10"/>
          </p:nvPr>
        </p:nvSpPr>
        <p:spPr/>
        <p:txBody>
          <a:bodyPr/>
          <a:lstStyle/>
          <a:p>
            <a:fld id="{9F299AF8-D568-4678-99B5-F38BB123C627}" type="datetimeFigureOut">
              <a:rPr lang="zh-CN" altLang="en-US" smtClean="0"/>
              <a:t>2019/2/22</a:t>
            </a:fld>
            <a:endParaRPr lang="zh-CN" altLang="en-US"/>
          </a:p>
        </p:txBody>
      </p:sp>
      <p:sp>
        <p:nvSpPr>
          <p:cNvPr id="6" name="页脚占位符 5">
            <a:extLst>
              <a:ext uri="{FF2B5EF4-FFF2-40B4-BE49-F238E27FC236}">
                <a16:creationId xmlns:a16="http://schemas.microsoft.com/office/drawing/2014/main" id="{951275FD-4E10-450A-A69C-E5F03FE8166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93F3863-A525-4C21-B11D-915CDC6AF720}"/>
              </a:ext>
            </a:extLst>
          </p:cNvPr>
          <p:cNvSpPr>
            <a:spLocks noGrp="1"/>
          </p:cNvSpPr>
          <p:nvPr>
            <p:ph type="sldNum" sz="quarter" idx="12"/>
          </p:nvPr>
        </p:nvSpPr>
        <p:spPr/>
        <p:txBody>
          <a:bodyPr/>
          <a:lstStyle/>
          <a:p>
            <a:fld id="{10B088F6-4809-4164-9999-1E0FF061AD26}" type="slidenum">
              <a:rPr lang="zh-CN" altLang="en-US" smtClean="0"/>
              <a:t>‹#›</a:t>
            </a:fld>
            <a:endParaRPr lang="zh-CN" altLang="en-US"/>
          </a:p>
        </p:txBody>
      </p:sp>
    </p:spTree>
    <p:extLst>
      <p:ext uri="{BB962C8B-B14F-4D97-AF65-F5344CB8AC3E}">
        <p14:creationId xmlns:p14="http://schemas.microsoft.com/office/powerpoint/2010/main" val="32191083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EB00EA87-2C43-4032-90F2-612254DA8AD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0C7126C2-DA18-4723-BE00-AE98A9DB168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34B408E8-C0E2-4F4D-8CE1-05BD204E94E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F299AF8-D568-4678-99B5-F38BB123C627}" type="datetimeFigureOut">
              <a:rPr lang="zh-CN" altLang="en-US" smtClean="0"/>
              <a:t>2019/2/22</a:t>
            </a:fld>
            <a:endParaRPr lang="zh-CN" altLang="en-US"/>
          </a:p>
        </p:txBody>
      </p:sp>
      <p:sp>
        <p:nvSpPr>
          <p:cNvPr id="5" name="页脚占位符 4">
            <a:extLst>
              <a:ext uri="{FF2B5EF4-FFF2-40B4-BE49-F238E27FC236}">
                <a16:creationId xmlns:a16="http://schemas.microsoft.com/office/drawing/2014/main" id="{78BFBE9B-C9B4-4E0D-90C1-D9CD381B0BB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9E647A67-94E7-4E35-99E7-9576BC2F975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0B088F6-4809-4164-9999-1E0FF061AD26}" type="slidenum">
              <a:rPr lang="zh-CN" altLang="en-US" smtClean="0"/>
              <a:t>‹#›</a:t>
            </a:fld>
            <a:endParaRPr lang="zh-CN" altLang="en-US"/>
          </a:p>
        </p:txBody>
      </p:sp>
    </p:spTree>
    <p:extLst>
      <p:ext uri="{BB962C8B-B14F-4D97-AF65-F5344CB8AC3E}">
        <p14:creationId xmlns:p14="http://schemas.microsoft.com/office/powerpoint/2010/main" val="1632325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138693C-4F50-4F20-8FCC-0FA19CF34DD9}"/>
              </a:ext>
            </a:extLst>
          </p:cNvPr>
          <p:cNvSpPr>
            <a:spLocks noGrp="1"/>
          </p:cNvSpPr>
          <p:nvPr>
            <p:ph type="ctrTitle"/>
          </p:nvPr>
        </p:nvSpPr>
        <p:spPr/>
        <p:txBody>
          <a:bodyPr/>
          <a:lstStyle/>
          <a:p>
            <a:r>
              <a:rPr lang="zh-CN" altLang="en-US" dirty="0"/>
              <a:t>魔方机器人</a:t>
            </a:r>
          </a:p>
        </p:txBody>
      </p:sp>
      <p:sp>
        <p:nvSpPr>
          <p:cNvPr id="3" name="副标题 2">
            <a:extLst>
              <a:ext uri="{FF2B5EF4-FFF2-40B4-BE49-F238E27FC236}">
                <a16:creationId xmlns:a16="http://schemas.microsoft.com/office/drawing/2014/main" id="{ACAA12C5-79F1-4723-8126-4E6EC4045DAE}"/>
              </a:ext>
            </a:extLst>
          </p:cNvPr>
          <p:cNvSpPr>
            <a:spLocks noGrp="1"/>
          </p:cNvSpPr>
          <p:nvPr>
            <p:ph type="subTitle" idx="1"/>
          </p:nvPr>
        </p:nvSpPr>
        <p:spPr/>
        <p:txBody>
          <a:bodyPr/>
          <a:lstStyle/>
          <a:p>
            <a:r>
              <a:rPr lang="zh-CN" altLang="en-US" dirty="0"/>
              <a:t>陈杰</a:t>
            </a:r>
          </a:p>
        </p:txBody>
      </p:sp>
    </p:spTree>
    <p:extLst>
      <p:ext uri="{BB962C8B-B14F-4D97-AF65-F5344CB8AC3E}">
        <p14:creationId xmlns:p14="http://schemas.microsoft.com/office/powerpoint/2010/main" val="36517107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内容占位符 6">
            <a:extLst>
              <a:ext uri="{FF2B5EF4-FFF2-40B4-BE49-F238E27FC236}">
                <a16:creationId xmlns:a16="http://schemas.microsoft.com/office/drawing/2014/main" id="{4B71F97C-72A7-46AD-B98B-97F6334D12F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58371" y="1705535"/>
            <a:ext cx="4875255" cy="3446930"/>
          </a:xfrm>
        </p:spPr>
      </p:pic>
      <p:sp>
        <p:nvSpPr>
          <p:cNvPr id="5" name="文本框 4">
            <a:extLst>
              <a:ext uri="{FF2B5EF4-FFF2-40B4-BE49-F238E27FC236}">
                <a16:creationId xmlns:a16="http://schemas.microsoft.com/office/drawing/2014/main" id="{5F41A7EF-034E-4E28-AEE8-9231C1EC45F8}"/>
              </a:ext>
            </a:extLst>
          </p:cNvPr>
          <p:cNvSpPr txBox="1"/>
          <p:nvPr/>
        </p:nvSpPr>
        <p:spPr>
          <a:xfrm>
            <a:off x="949004" y="681037"/>
            <a:ext cx="10293991" cy="1384995"/>
          </a:xfrm>
          <a:prstGeom prst="rect">
            <a:avLst/>
          </a:prstGeom>
          <a:noFill/>
        </p:spPr>
        <p:txBody>
          <a:bodyPr wrap="square" rtlCol="0">
            <a:spAutoFit/>
          </a:bodyPr>
          <a:lstStyle/>
          <a:p>
            <a:r>
              <a:rPr lang="zh-CN" altLang="en-US" sz="2800" dirty="0"/>
              <a:t>在计算机中找到 </a:t>
            </a:r>
            <a:r>
              <a:rPr lang="en-US" altLang="zh-CN" sz="2800" dirty="0"/>
              <a:t>MindCub3r-v2p1.zip </a:t>
            </a:r>
            <a:r>
              <a:rPr lang="zh-CN" altLang="en-US" sz="2800" dirty="0"/>
              <a:t>或 </a:t>
            </a:r>
            <a:r>
              <a:rPr lang="en-US" altLang="zh-CN" sz="2800" dirty="0"/>
              <a:t>MindCub3r-Ed-v2p1.zip </a:t>
            </a:r>
            <a:r>
              <a:rPr lang="zh-CN" altLang="en-US" sz="2800" dirty="0"/>
              <a:t>解压后的文件。选择 </a:t>
            </a:r>
            <a:r>
              <a:rPr lang="en-US" altLang="zh-CN" sz="2800" dirty="0"/>
              <a:t>InstallMC3-v2p1.rbf</a:t>
            </a:r>
            <a:r>
              <a:rPr lang="zh-CN" altLang="en-US" sz="2800" dirty="0"/>
              <a:t>， 打开并下载文件到</a:t>
            </a:r>
            <a:r>
              <a:rPr lang="en-US" altLang="zh-CN" sz="2800" dirty="0"/>
              <a:t>EV3</a:t>
            </a:r>
            <a:r>
              <a:rPr lang="zh-CN" altLang="en-US" sz="2800" dirty="0"/>
              <a:t>中</a:t>
            </a:r>
          </a:p>
        </p:txBody>
      </p:sp>
      <p:sp>
        <p:nvSpPr>
          <p:cNvPr id="4" name="文本框 3">
            <a:extLst>
              <a:ext uri="{FF2B5EF4-FFF2-40B4-BE49-F238E27FC236}">
                <a16:creationId xmlns:a16="http://schemas.microsoft.com/office/drawing/2014/main" id="{D2B348E7-C4C9-4F88-88CA-E82C03C561B4}"/>
              </a:ext>
            </a:extLst>
          </p:cNvPr>
          <p:cNvSpPr txBox="1"/>
          <p:nvPr/>
        </p:nvSpPr>
        <p:spPr>
          <a:xfrm>
            <a:off x="949002" y="5152465"/>
            <a:ext cx="10293991" cy="523220"/>
          </a:xfrm>
          <a:prstGeom prst="rect">
            <a:avLst/>
          </a:prstGeom>
          <a:noFill/>
        </p:spPr>
        <p:txBody>
          <a:bodyPr wrap="square" rtlCol="0">
            <a:spAutoFit/>
          </a:bodyPr>
          <a:lstStyle/>
          <a:p>
            <a:r>
              <a:rPr lang="zh-CN" altLang="en-US" sz="2800" dirty="0"/>
              <a:t>完成以上步骤之后关闭内存浏览器对话框</a:t>
            </a:r>
          </a:p>
        </p:txBody>
      </p:sp>
    </p:spTree>
    <p:extLst>
      <p:ext uri="{BB962C8B-B14F-4D97-AF65-F5344CB8AC3E}">
        <p14:creationId xmlns:p14="http://schemas.microsoft.com/office/powerpoint/2010/main" val="35908946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909F836B-6D8E-48F0-B14F-B0553D229697}"/>
              </a:ext>
            </a:extLst>
          </p:cNvPr>
          <p:cNvSpPr txBox="1"/>
          <p:nvPr/>
        </p:nvSpPr>
        <p:spPr>
          <a:xfrm>
            <a:off x="949004" y="865691"/>
            <a:ext cx="10293991" cy="523220"/>
          </a:xfrm>
          <a:prstGeom prst="rect">
            <a:avLst/>
          </a:prstGeom>
          <a:noFill/>
        </p:spPr>
        <p:txBody>
          <a:bodyPr wrap="square" rtlCol="0">
            <a:spAutoFit/>
          </a:bodyPr>
          <a:lstStyle/>
          <a:p>
            <a:r>
              <a:rPr lang="zh-CN" altLang="en-US" sz="2800" dirty="0"/>
              <a:t>安装</a:t>
            </a:r>
            <a:r>
              <a:rPr lang="en-US" altLang="zh-CN" sz="2800" dirty="0"/>
              <a:t>MC3 Solver</a:t>
            </a:r>
            <a:r>
              <a:rPr lang="zh-CN" altLang="en-US" sz="2800" dirty="0"/>
              <a:t>应用</a:t>
            </a:r>
          </a:p>
        </p:txBody>
      </p:sp>
      <p:sp>
        <p:nvSpPr>
          <p:cNvPr id="5" name="文本框 4">
            <a:extLst>
              <a:ext uri="{FF2B5EF4-FFF2-40B4-BE49-F238E27FC236}">
                <a16:creationId xmlns:a16="http://schemas.microsoft.com/office/drawing/2014/main" id="{A5DDFDDF-0381-4631-8333-7CC1204B8D5C}"/>
              </a:ext>
            </a:extLst>
          </p:cNvPr>
          <p:cNvSpPr txBox="1"/>
          <p:nvPr/>
        </p:nvSpPr>
        <p:spPr>
          <a:xfrm>
            <a:off x="949003" y="1388911"/>
            <a:ext cx="10293991" cy="954107"/>
          </a:xfrm>
          <a:prstGeom prst="rect">
            <a:avLst/>
          </a:prstGeom>
          <a:noFill/>
        </p:spPr>
        <p:txBody>
          <a:bodyPr wrap="square" rtlCol="0">
            <a:spAutoFit/>
          </a:bodyPr>
          <a:lstStyle/>
          <a:p>
            <a:r>
              <a:rPr lang="zh-CN" altLang="en-US" sz="2800" dirty="0"/>
              <a:t>通过按</a:t>
            </a:r>
            <a:r>
              <a:rPr lang="en-US" altLang="zh-CN" sz="2800" dirty="0"/>
              <a:t>EV3</a:t>
            </a:r>
            <a:r>
              <a:rPr lang="zh-CN" altLang="en-US" sz="2800" dirty="0"/>
              <a:t>上的右移按钮到“文件导航”屏幕。</a:t>
            </a:r>
            <a:endParaRPr lang="en-US" altLang="zh-CN" sz="2800" dirty="0"/>
          </a:p>
          <a:p>
            <a:r>
              <a:rPr lang="zh-CN" altLang="en-US" sz="2800" dirty="0"/>
              <a:t>选择</a:t>
            </a:r>
            <a:r>
              <a:rPr lang="en-US" altLang="zh-CN" sz="2800" dirty="0"/>
              <a:t>MindCub3r-Ed-v2p1</a:t>
            </a:r>
            <a:r>
              <a:rPr lang="zh-CN" altLang="en-US" sz="2800" dirty="0"/>
              <a:t>文件夹并按下中间的按钮打开它</a:t>
            </a:r>
          </a:p>
        </p:txBody>
      </p:sp>
      <p:pic>
        <p:nvPicPr>
          <p:cNvPr id="7" name="图片 6">
            <a:extLst>
              <a:ext uri="{FF2B5EF4-FFF2-40B4-BE49-F238E27FC236}">
                <a16:creationId xmlns:a16="http://schemas.microsoft.com/office/drawing/2014/main" id="{F225CECA-BDB1-4402-B3D6-4434B792A3D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48378" y="2343018"/>
            <a:ext cx="1695238" cy="1219048"/>
          </a:xfrm>
          <a:prstGeom prst="rect">
            <a:avLst/>
          </a:prstGeom>
        </p:spPr>
      </p:pic>
      <p:sp>
        <p:nvSpPr>
          <p:cNvPr id="8" name="文本框 7">
            <a:extLst>
              <a:ext uri="{FF2B5EF4-FFF2-40B4-BE49-F238E27FC236}">
                <a16:creationId xmlns:a16="http://schemas.microsoft.com/office/drawing/2014/main" id="{BDF3F9A3-AE4C-4E4E-BA58-F93A9C6558AD}"/>
              </a:ext>
            </a:extLst>
          </p:cNvPr>
          <p:cNvSpPr txBox="1"/>
          <p:nvPr/>
        </p:nvSpPr>
        <p:spPr>
          <a:xfrm>
            <a:off x="949002" y="3562066"/>
            <a:ext cx="10293991" cy="954107"/>
          </a:xfrm>
          <a:prstGeom prst="rect">
            <a:avLst/>
          </a:prstGeom>
          <a:noFill/>
        </p:spPr>
        <p:txBody>
          <a:bodyPr wrap="square" rtlCol="0">
            <a:spAutoFit/>
          </a:bodyPr>
          <a:lstStyle/>
          <a:p>
            <a:r>
              <a:rPr lang="zh-CN" altLang="en-US" sz="2800" dirty="0"/>
              <a:t>使用向下按钮选择</a:t>
            </a:r>
            <a:r>
              <a:rPr lang="en-US" altLang="zh-CN" sz="2800" dirty="0"/>
              <a:t>InstallMC3-v2p1</a:t>
            </a:r>
            <a:r>
              <a:rPr lang="zh-CN" altLang="en-US" sz="2800" dirty="0"/>
              <a:t>并按下中间按钮执行它。</a:t>
            </a:r>
            <a:endParaRPr lang="en-US" altLang="zh-CN" sz="2800" dirty="0"/>
          </a:p>
          <a:p>
            <a:r>
              <a:rPr lang="en-US" altLang="zh-CN" sz="2800" dirty="0"/>
              <a:t>EV3</a:t>
            </a:r>
            <a:r>
              <a:rPr lang="zh-CN" altLang="en-US" sz="2800" dirty="0"/>
              <a:t>将会发出“哔”的一声</a:t>
            </a:r>
          </a:p>
        </p:txBody>
      </p:sp>
      <p:pic>
        <p:nvPicPr>
          <p:cNvPr id="10" name="图片 9">
            <a:extLst>
              <a:ext uri="{FF2B5EF4-FFF2-40B4-BE49-F238E27FC236}">
                <a16:creationId xmlns:a16="http://schemas.microsoft.com/office/drawing/2014/main" id="{8DE92652-E277-40D4-8DFD-241E3734F91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47480" y="4515528"/>
            <a:ext cx="1696136" cy="1219693"/>
          </a:xfrm>
          <a:prstGeom prst="rect">
            <a:avLst/>
          </a:prstGeom>
        </p:spPr>
      </p:pic>
    </p:spTree>
    <p:extLst>
      <p:ext uri="{BB962C8B-B14F-4D97-AF65-F5344CB8AC3E}">
        <p14:creationId xmlns:p14="http://schemas.microsoft.com/office/powerpoint/2010/main" val="1101775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E33F823D-73FF-433D-8158-53FF44E85678}"/>
              </a:ext>
            </a:extLst>
          </p:cNvPr>
          <p:cNvSpPr txBox="1"/>
          <p:nvPr/>
        </p:nvSpPr>
        <p:spPr>
          <a:xfrm>
            <a:off x="949004" y="1914316"/>
            <a:ext cx="10293991" cy="523220"/>
          </a:xfrm>
          <a:prstGeom prst="rect">
            <a:avLst/>
          </a:prstGeom>
          <a:noFill/>
        </p:spPr>
        <p:txBody>
          <a:bodyPr wrap="square" rtlCol="0">
            <a:spAutoFit/>
          </a:bodyPr>
          <a:lstStyle/>
          <a:p>
            <a:r>
              <a:rPr lang="en-US" altLang="zh-CN" sz="2800" dirty="0"/>
              <a:t>“MC3 Solver v2p1”</a:t>
            </a:r>
            <a:r>
              <a:rPr lang="zh-CN" altLang="en-US" sz="2800" dirty="0"/>
              <a:t>应用程序将会安装在“程序块应用”屏幕内</a:t>
            </a:r>
          </a:p>
        </p:txBody>
      </p:sp>
      <p:pic>
        <p:nvPicPr>
          <p:cNvPr id="7" name="图片 6">
            <a:extLst>
              <a:ext uri="{FF2B5EF4-FFF2-40B4-BE49-F238E27FC236}">
                <a16:creationId xmlns:a16="http://schemas.microsoft.com/office/drawing/2014/main" id="{295E90BA-878C-47FB-B818-9B6442B034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48274" y="2437536"/>
            <a:ext cx="1695450" cy="1219200"/>
          </a:xfrm>
          <a:prstGeom prst="rect">
            <a:avLst/>
          </a:prstGeom>
        </p:spPr>
      </p:pic>
      <p:sp>
        <p:nvSpPr>
          <p:cNvPr id="8" name="文本框 7">
            <a:extLst>
              <a:ext uri="{FF2B5EF4-FFF2-40B4-BE49-F238E27FC236}">
                <a16:creationId xmlns:a16="http://schemas.microsoft.com/office/drawing/2014/main" id="{441937F6-C3E3-4D5F-9B23-59930439F8AB}"/>
              </a:ext>
            </a:extLst>
          </p:cNvPr>
          <p:cNvSpPr txBox="1"/>
          <p:nvPr/>
        </p:nvSpPr>
        <p:spPr>
          <a:xfrm>
            <a:off x="949003" y="3656736"/>
            <a:ext cx="10293991" cy="954107"/>
          </a:xfrm>
          <a:prstGeom prst="rect">
            <a:avLst/>
          </a:prstGeom>
          <a:noFill/>
        </p:spPr>
        <p:txBody>
          <a:bodyPr wrap="square" rtlCol="0">
            <a:spAutoFit/>
          </a:bodyPr>
          <a:lstStyle/>
          <a:p>
            <a:r>
              <a:rPr lang="zh-CN" altLang="en-US" sz="2800" dirty="0"/>
              <a:t>关闭</a:t>
            </a:r>
            <a:r>
              <a:rPr lang="en-US" altLang="zh-CN" sz="2800" dirty="0"/>
              <a:t>EV3</a:t>
            </a:r>
            <a:r>
              <a:rPr lang="zh-CN" altLang="en-US" sz="2800" dirty="0"/>
              <a:t>程序块并确认所有文件均已保存在闪存内，然后再次打开它，</a:t>
            </a:r>
            <a:r>
              <a:rPr lang="en-US" altLang="zh-CN" sz="2800" dirty="0"/>
              <a:t>MindCub3r </a:t>
            </a:r>
            <a:r>
              <a:rPr lang="zh-CN" altLang="en-US" sz="2800" dirty="0"/>
              <a:t>现在准备完毕</a:t>
            </a:r>
          </a:p>
        </p:txBody>
      </p:sp>
    </p:spTree>
    <p:extLst>
      <p:ext uri="{BB962C8B-B14F-4D97-AF65-F5344CB8AC3E}">
        <p14:creationId xmlns:p14="http://schemas.microsoft.com/office/powerpoint/2010/main" val="39410379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F7535642-9A0C-4553-93C8-80BD31724C4E}"/>
              </a:ext>
            </a:extLst>
          </p:cNvPr>
          <p:cNvSpPr txBox="1"/>
          <p:nvPr/>
        </p:nvSpPr>
        <p:spPr>
          <a:xfrm>
            <a:off x="949004" y="857303"/>
            <a:ext cx="10293991" cy="954107"/>
          </a:xfrm>
          <a:prstGeom prst="rect">
            <a:avLst/>
          </a:prstGeom>
          <a:noFill/>
        </p:spPr>
        <p:txBody>
          <a:bodyPr wrap="square" rtlCol="0">
            <a:spAutoFit/>
          </a:bodyPr>
          <a:lstStyle/>
          <a:p>
            <a:r>
              <a:rPr lang="zh-CN" altLang="en-US" sz="2800" dirty="0"/>
              <a:t>从</a:t>
            </a:r>
            <a:r>
              <a:rPr lang="en-US" altLang="zh-CN" sz="2800" dirty="0"/>
              <a:t>EV3</a:t>
            </a:r>
            <a:r>
              <a:rPr lang="zh-CN" altLang="en-US" sz="2800" dirty="0"/>
              <a:t>的“程序块应用”下面执行</a:t>
            </a:r>
            <a:r>
              <a:rPr lang="en-US" altLang="zh-CN" sz="2800" dirty="0"/>
              <a:t>"MC3 Solver v2p1"</a:t>
            </a:r>
            <a:r>
              <a:rPr lang="zh-CN" altLang="en-US" sz="2800" dirty="0"/>
              <a:t>应用程序，</a:t>
            </a:r>
            <a:endParaRPr lang="en-US" altLang="zh-CN" sz="2800" dirty="0"/>
          </a:p>
          <a:p>
            <a:r>
              <a:rPr lang="zh-CN" altLang="en-US" sz="2800" dirty="0"/>
              <a:t>启动</a:t>
            </a:r>
            <a:r>
              <a:rPr lang="en-US" altLang="zh-CN" sz="2800" dirty="0"/>
              <a:t>mc3solver-v2p1.rtf</a:t>
            </a:r>
            <a:r>
              <a:rPr lang="zh-CN" altLang="en-US" sz="2800" dirty="0"/>
              <a:t>可执行程序</a:t>
            </a:r>
          </a:p>
        </p:txBody>
      </p:sp>
      <p:pic>
        <p:nvPicPr>
          <p:cNvPr id="6" name="图片 5">
            <a:extLst>
              <a:ext uri="{FF2B5EF4-FFF2-40B4-BE49-F238E27FC236}">
                <a16:creationId xmlns:a16="http://schemas.microsoft.com/office/drawing/2014/main" id="{D40C713D-A914-43C1-B8A8-E3DC6C508D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48274" y="1811410"/>
            <a:ext cx="1695450" cy="1219200"/>
          </a:xfrm>
          <a:prstGeom prst="rect">
            <a:avLst/>
          </a:prstGeom>
        </p:spPr>
      </p:pic>
      <p:sp>
        <p:nvSpPr>
          <p:cNvPr id="7" name="文本框 6">
            <a:extLst>
              <a:ext uri="{FF2B5EF4-FFF2-40B4-BE49-F238E27FC236}">
                <a16:creationId xmlns:a16="http://schemas.microsoft.com/office/drawing/2014/main" id="{33E8C45E-5EA5-471F-8D1F-727FF77FA1AB}"/>
              </a:ext>
            </a:extLst>
          </p:cNvPr>
          <p:cNvSpPr txBox="1"/>
          <p:nvPr/>
        </p:nvSpPr>
        <p:spPr>
          <a:xfrm>
            <a:off x="949004" y="3030610"/>
            <a:ext cx="10293991" cy="954107"/>
          </a:xfrm>
          <a:prstGeom prst="rect">
            <a:avLst/>
          </a:prstGeom>
          <a:noFill/>
        </p:spPr>
        <p:txBody>
          <a:bodyPr wrap="square" rtlCol="0">
            <a:spAutoFit/>
          </a:bodyPr>
          <a:lstStyle/>
          <a:p>
            <a:r>
              <a:rPr lang="zh-CN" altLang="en-US" sz="2800" dirty="0"/>
              <a:t>在每次打开</a:t>
            </a:r>
            <a:r>
              <a:rPr lang="en-US" altLang="zh-CN" sz="2800" dirty="0"/>
              <a:t>EV3</a:t>
            </a:r>
            <a:r>
              <a:rPr lang="zh-CN" altLang="en-US" sz="2800" dirty="0"/>
              <a:t>时，这个程序仅需要执行一次，然后程序会一直在后台持续运行，直到</a:t>
            </a:r>
            <a:r>
              <a:rPr lang="en-US" altLang="zh-CN" sz="2800" dirty="0"/>
              <a:t>EV3</a:t>
            </a:r>
            <a:r>
              <a:rPr lang="zh-CN" altLang="en-US" sz="2800" dirty="0"/>
              <a:t>被关闭</a:t>
            </a:r>
          </a:p>
        </p:txBody>
      </p:sp>
      <p:sp>
        <p:nvSpPr>
          <p:cNvPr id="8" name="文本框 7">
            <a:extLst>
              <a:ext uri="{FF2B5EF4-FFF2-40B4-BE49-F238E27FC236}">
                <a16:creationId xmlns:a16="http://schemas.microsoft.com/office/drawing/2014/main" id="{D8A695AA-B293-43D0-886A-64386201B00B}"/>
              </a:ext>
            </a:extLst>
          </p:cNvPr>
          <p:cNvSpPr txBox="1"/>
          <p:nvPr/>
        </p:nvSpPr>
        <p:spPr>
          <a:xfrm>
            <a:off x="949004" y="3984717"/>
            <a:ext cx="10293991" cy="954107"/>
          </a:xfrm>
          <a:prstGeom prst="rect">
            <a:avLst/>
          </a:prstGeom>
          <a:noFill/>
        </p:spPr>
        <p:txBody>
          <a:bodyPr wrap="square" rtlCol="0">
            <a:spAutoFit/>
          </a:bodyPr>
          <a:lstStyle/>
          <a:p>
            <a:r>
              <a:rPr lang="zh-CN" altLang="en-US" sz="2800" dirty="0"/>
              <a:t>从“最近运行”或者“文件导航”屏幕下面运行</a:t>
            </a:r>
            <a:r>
              <a:rPr lang="en-US" altLang="zh-CN" sz="2800" dirty="0"/>
              <a:t>MindCub3r</a:t>
            </a:r>
            <a:r>
              <a:rPr lang="zh-CN" altLang="en-US" sz="2800" dirty="0"/>
              <a:t>应用程序，首次运行从 文件导航 下执行</a:t>
            </a:r>
          </a:p>
        </p:txBody>
      </p:sp>
      <p:pic>
        <p:nvPicPr>
          <p:cNvPr id="10" name="图片 9">
            <a:extLst>
              <a:ext uri="{FF2B5EF4-FFF2-40B4-BE49-F238E27FC236}">
                <a16:creationId xmlns:a16="http://schemas.microsoft.com/office/drawing/2014/main" id="{A182D242-591A-4431-85D0-CFD1365FABD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48274" y="4938824"/>
            <a:ext cx="1696136" cy="1219693"/>
          </a:xfrm>
          <a:prstGeom prst="rect">
            <a:avLst/>
          </a:prstGeom>
        </p:spPr>
      </p:pic>
    </p:spTree>
    <p:extLst>
      <p:ext uri="{BB962C8B-B14F-4D97-AF65-F5344CB8AC3E}">
        <p14:creationId xmlns:p14="http://schemas.microsoft.com/office/powerpoint/2010/main" val="37809153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E18F44B-F429-402E-BF40-CD55F9A60D1E}"/>
              </a:ext>
            </a:extLst>
          </p:cNvPr>
          <p:cNvSpPr>
            <a:spLocks noGrp="1"/>
          </p:cNvSpPr>
          <p:nvPr>
            <p:ph type="title"/>
          </p:nvPr>
        </p:nvSpPr>
        <p:spPr/>
        <p:txBody>
          <a:bodyPr/>
          <a:lstStyle/>
          <a:p>
            <a:r>
              <a:rPr lang="zh-CN" altLang="en-US" dirty="0"/>
              <a:t>操作说明</a:t>
            </a:r>
          </a:p>
        </p:txBody>
      </p:sp>
      <p:sp>
        <p:nvSpPr>
          <p:cNvPr id="3" name="内容占位符 2">
            <a:extLst>
              <a:ext uri="{FF2B5EF4-FFF2-40B4-BE49-F238E27FC236}">
                <a16:creationId xmlns:a16="http://schemas.microsoft.com/office/drawing/2014/main" id="{9BABC2B1-E931-4633-B2C9-8DC13A7C4A67}"/>
              </a:ext>
            </a:extLst>
          </p:cNvPr>
          <p:cNvSpPr>
            <a:spLocks noGrp="1"/>
          </p:cNvSpPr>
          <p:nvPr>
            <p:ph idx="1"/>
          </p:nvPr>
        </p:nvSpPr>
        <p:spPr/>
        <p:txBody>
          <a:bodyPr>
            <a:normAutofit lnSpcReduction="10000"/>
          </a:bodyPr>
          <a:lstStyle/>
          <a:p>
            <a:r>
              <a:rPr lang="zh-CN" altLang="en-US" dirty="0"/>
              <a:t>程序首先重置扫描臂（握住颜色传感器）的位置，然后重置倾斜臂。如果转盘开始旋转或两个臂不按此顺序移动，请仔细检查电缆是否已连接到</a:t>
            </a:r>
            <a:r>
              <a:rPr lang="en-US" altLang="zh-CN" dirty="0"/>
              <a:t>EV3</a:t>
            </a:r>
            <a:r>
              <a:rPr lang="zh-CN" altLang="en-US" dirty="0"/>
              <a:t>上的正确端口，如构建说明中的颜色编码所示。在此期间，</a:t>
            </a:r>
            <a:r>
              <a:rPr lang="en-US" altLang="zh-CN" dirty="0"/>
              <a:t>EV3</a:t>
            </a:r>
            <a:r>
              <a:rPr lang="zh-CN" altLang="en-US" dirty="0"/>
              <a:t>按钮呈红色闪烁。</a:t>
            </a:r>
            <a:br>
              <a:rPr lang="zh-CN" altLang="en-US" dirty="0"/>
            </a:br>
            <a:r>
              <a:rPr lang="zh-CN" altLang="en-US" dirty="0"/>
              <a:t>然后程序连接到下载到</a:t>
            </a:r>
            <a:r>
              <a:rPr lang="en-US" altLang="zh-CN" dirty="0"/>
              <a:t>EV3</a:t>
            </a:r>
            <a:r>
              <a:rPr lang="zh-CN" altLang="en-US" dirty="0"/>
              <a:t>的</a:t>
            </a:r>
            <a:r>
              <a:rPr lang="en-US" altLang="zh-CN" dirty="0"/>
              <a:t>mc3solver-v2p1.rtf</a:t>
            </a:r>
            <a:r>
              <a:rPr lang="zh-CN" altLang="en-US" dirty="0"/>
              <a:t>程序。如果找到该程序，</a:t>
            </a:r>
            <a:r>
              <a:rPr lang="en-US" altLang="zh-CN" dirty="0"/>
              <a:t>EV3</a:t>
            </a:r>
            <a:r>
              <a:rPr lang="zh-CN" altLang="en-US" dirty="0"/>
              <a:t>会发出一声短促的哔声并继续。如果解算器程序未运行，则按钮将继续闪烁红色，并且</a:t>
            </a:r>
            <a:r>
              <a:rPr lang="en-US" altLang="zh-CN" dirty="0"/>
              <a:t>EV3</a:t>
            </a:r>
            <a:r>
              <a:rPr lang="zh-CN" altLang="en-US" dirty="0"/>
              <a:t>屏幕上将显示消息“查找解算器”。如果发生这种情况，请检查“</a:t>
            </a:r>
            <a:r>
              <a:rPr lang="en-US" altLang="zh-CN" dirty="0"/>
              <a:t>mc3solver-v2p1.rtf”</a:t>
            </a:r>
            <a:r>
              <a:rPr lang="zh-CN" altLang="en-US" dirty="0"/>
              <a:t>程序是否已下载到</a:t>
            </a:r>
            <a:r>
              <a:rPr lang="en-US" altLang="zh-CN" dirty="0"/>
              <a:t>EV3</a:t>
            </a:r>
            <a:r>
              <a:rPr lang="zh-CN" altLang="en-US" dirty="0"/>
              <a:t>上的</a:t>
            </a:r>
            <a:r>
              <a:rPr lang="en-US" altLang="zh-CN" dirty="0"/>
              <a:t>MindCub3r-v2p1</a:t>
            </a:r>
            <a:r>
              <a:rPr lang="zh-CN" altLang="en-US" dirty="0"/>
              <a:t>或</a:t>
            </a:r>
            <a:r>
              <a:rPr lang="en-US" altLang="zh-CN" dirty="0"/>
              <a:t>MindCub3r-Ed-v2p1</a:t>
            </a:r>
            <a:r>
              <a:rPr lang="zh-CN" altLang="en-US" dirty="0"/>
              <a:t>项目文件夹，并且已安装“</a:t>
            </a:r>
            <a:r>
              <a:rPr lang="en-US" altLang="zh-CN" dirty="0"/>
              <a:t>MC3 Solver v2p1”</a:t>
            </a:r>
            <a:r>
              <a:rPr lang="zh-CN" altLang="en-US" dirty="0"/>
              <a:t>应用程序并运行一次。</a:t>
            </a:r>
            <a:br>
              <a:rPr lang="zh-CN" altLang="en-US" dirty="0"/>
            </a:br>
            <a:r>
              <a:rPr lang="zh-CN" altLang="en-US" dirty="0"/>
              <a:t>当</a:t>
            </a:r>
            <a:r>
              <a:rPr lang="en-US" altLang="zh-CN" dirty="0"/>
              <a:t>MindCub3r</a:t>
            </a:r>
            <a:r>
              <a:rPr lang="zh-CN" altLang="en-US" dirty="0"/>
              <a:t>准备启动时，</a:t>
            </a:r>
            <a:r>
              <a:rPr lang="en-US" altLang="zh-CN" dirty="0"/>
              <a:t>EV3</a:t>
            </a:r>
            <a:r>
              <a:rPr lang="zh-CN" altLang="en-US" dirty="0"/>
              <a:t>按钮变为橙色，屏幕上显示消息“</a:t>
            </a:r>
            <a:r>
              <a:rPr lang="en-US" altLang="zh-CN" dirty="0"/>
              <a:t>Insert cube ...”</a:t>
            </a:r>
            <a:r>
              <a:rPr lang="zh-CN" altLang="en-US" dirty="0"/>
              <a:t>。</a:t>
            </a:r>
          </a:p>
        </p:txBody>
      </p:sp>
    </p:spTree>
    <p:extLst>
      <p:ext uri="{BB962C8B-B14F-4D97-AF65-F5344CB8AC3E}">
        <p14:creationId xmlns:p14="http://schemas.microsoft.com/office/powerpoint/2010/main" val="39708001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63ABFF-DEB4-4A80-B710-BB7E7F9FF893}"/>
              </a:ext>
            </a:extLst>
          </p:cNvPr>
          <p:cNvSpPr>
            <a:spLocks noGrp="1"/>
          </p:cNvSpPr>
          <p:nvPr>
            <p:ph type="title"/>
          </p:nvPr>
        </p:nvSpPr>
        <p:spPr/>
        <p:txBody>
          <a:bodyPr/>
          <a:lstStyle/>
          <a:p>
            <a:r>
              <a:rPr lang="zh-CN" altLang="en-US" dirty="0"/>
              <a:t>操作说明</a:t>
            </a:r>
          </a:p>
        </p:txBody>
      </p:sp>
      <p:sp>
        <p:nvSpPr>
          <p:cNvPr id="3" name="内容占位符 2">
            <a:extLst>
              <a:ext uri="{FF2B5EF4-FFF2-40B4-BE49-F238E27FC236}">
                <a16:creationId xmlns:a16="http://schemas.microsoft.com/office/drawing/2014/main" id="{5505B4F8-67F1-4E0A-96ED-12E1F01691A4}"/>
              </a:ext>
            </a:extLst>
          </p:cNvPr>
          <p:cNvSpPr>
            <a:spLocks noGrp="1"/>
          </p:cNvSpPr>
          <p:nvPr>
            <p:ph idx="1"/>
          </p:nvPr>
        </p:nvSpPr>
        <p:spPr/>
        <p:txBody>
          <a:bodyPr/>
          <a:lstStyle/>
          <a:p>
            <a:r>
              <a:rPr lang="zh-CN" altLang="en-US" dirty="0"/>
              <a:t>用手指轻轻转动每个方向的转盘，使其轻微移动，因为在连接电机的齿轮中“游隙”。 如有必要，调整电机的位置，使每个方向的游隙平等。 使用</a:t>
            </a:r>
            <a:r>
              <a:rPr lang="en-US" altLang="zh-CN" dirty="0"/>
              <a:t>EV3</a:t>
            </a:r>
            <a:r>
              <a:rPr lang="zh-CN" altLang="en-US" dirty="0"/>
              <a:t>上的左右按钮执行此操作。 短按可使电机轻微推动。 按住按钮可以更快地移动更大的角度。</a:t>
            </a:r>
            <a:endParaRPr lang="en-US" altLang="zh-CN" dirty="0"/>
          </a:p>
          <a:p>
            <a:r>
              <a:rPr lang="zh-CN" altLang="en-US" dirty="0"/>
              <a:t>将一个魔方放入转盘托盘，</a:t>
            </a:r>
            <a:r>
              <a:rPr lang="en-US" altLang="zh-CN" dirty="0"/>
              <a:t>MindCub3r</a:t>
            </a:r>
            <a:r>
              <a:rPr lang="zh-CN" altLang="en-US" dirty="0"/>
              <a:t>将开始扫描并解决多维数据集。</a:t>
            </a:r>
            <a:br>
              <a:rPr lang="zh-CN" altLang="en-US" dirty="0"/>
            </a:br>
            <a:r>
              <a:rPr lang="zh-CN" altLang="en-US" dirty="0"/>
              <a:t>如果最初无法确定颜色，</a:t>
            </a:r>
            <a:r>
              <a:rPr lang="en-US" altLang="zh-CN" dirty="0"/>
              <a:t>MindCub3r</a:t>
            </a:r>
            <a:r>
              <a:rPr lang="zh-CN" altLang="en-US" dirty="0"/>
              <a:t>可能会扫描立方体三次。 如果扫描的颜色不能产生有效模式，</a:t>
            </a:r>
            <a:r>
              <a:rPr lang="en-US" altLang="zh-CN" dirty="0"/>
              <a:t>MindCub3r</a:t>
            </a:r>
            <a:r>
              <a:rPr lang="zh-CN" altLang="en-US" dirty="0"/>
              <a:t>将在第三次尝试后停止并在</a:t>
            </a:r>
            <a:r>
              <a:rPr lang="en-US" altLang="zh-CN" dirty="0"/>
              <a:t>EV3</a:t>
            </a:r>
            <a:r>
              <a:rPr lang="zh-CN" altLang="en-US" dirty="0"/>
              <a:t>显示屏上显示“扫描错误”消息。 如果发生这种情况，可能会有许多可能的原因。 请参阅故障排除部分。</a:t>
            </a:r>
          </a:p>
        </p:txBody>
      </p:sp>
    </p:spTree>
    <p:extLst>
      <p:ext uri="{BB962C8B-B14F-4D97-AF65-F5344CB8AC3E}">
        <p14:creationId xmlns:p14="http://schemas.microsoft.com/office/powerpoint/2010/main" val="24141255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3E78CC7-695E-4295-9ADB-C10A91F2E1E4}"/>
              </a:ext>
            </a:extLst>
          </p:cNvPr>
          <p:cNvSpPr>
            <a:spLocks noGrp="1"/>
          </p:cNvSpPr>
          <p:nvPr>
            <p:ph type="title"/>
          </p:nvPr>
        </p:nvSpPr>
        <p:spPr/>
        <p:txBody>
          <a:bodyPr/>
          <a:lstStyle/>
          <a:p>
            <a:r>
              <a:rPr lang="zh-CN" altLang="en-US" dirty="0"/>
              <a:t>操作说明</a:t>
            </a:r>
          </a:p>
        </p:txBody>
      </p:sp>
      <p:sp>
        <p:nvSpPr>
          <p:cNvPr id="3" name="内容占位符 2">
            <a:extLst>
              <a:ext uri="{FF2B5EF4-FFF2-40B4-BE49-F238E27FC236}">
                <a16:creationId xmlns:a16="http://schemas.microsoft.com/office/drawing/2014/main" id="{1A070088-81E4-411C-B3FC-4951FA3FF3CA}"/>
              </a:ext>
            </a:extLst>
          </p:cNvPr>
          <p:cNvSpPr>
            <a:spLocks noGrp="1"/>
          </p:cNvSpPr>
          <p:nvPr>
            <p:ph idx="1"/>
          </p:nvPr>
        </p:nvSpPr>
        <p:spPr/>
        <p:txBody>
          <a:bodyPr/>
          <a:lstStyle/>
          <a:p>
            <a:r>
              <a:rPr lang="en-US" altLang="zh-CN" dirty="0"/>
              <a:t>MindCub3r</a:t>
            </a:r>
            <a:r>
              <a:rPr lang="zh-CN" altLang="en-US" dirty="0"/>
              <a:t>可以直接将立方体解析为模式或加扰它。 在插入立方体之前，使用</a:t>
            </a:r>
            <a:r>
              <a:rPr lang="en-US" altLang="zh-CN" dirty="0"/>
              <a:t>EV3</a:t>
            </a:r>
            <a:r>
              <a:rPr lang="zh-CN" altLang="en-US" dirty="0"/>
              <a:t>上的向上和向下按钮选择特定模式，“全部”依次创建每个模式或“随机”以使</a:t>
            </a:r>
            <a:r>
              <a:rPr lang="en-US" altLang="zh-CN" dirty="0"/>
              <a:t>MindCub3r</a:t>
            </a:r>
            <a:r>
              <a:rPr lang="zh-CN" altLang="en-US" dirty="0"/>
              <a:t>正常解决并偶尔生成随机模式。 选择“</a:t>
            </a:r>
            <a:r>
              <a:rPr lang="en-US" altLang="zh-CN" dirty="0"/>
              <a:t>Scramble”</a:t>
            </a:r>
            <a:r>
              <a:rPr lang="zh-CN" altLang="en-US" dirty="0"/>
              <a:t>将使</a:t>
            </a:r>
            <a:r>
              <a:rPr lang="en-US" altLang="zh-CN" dirty="0"/>
              <a:t>MindCub3r</a:t>
            </a:r>
            <a:r>
              <a:rPr lang="zh-CN" altLang="en-US" dirty="0"/>
              <a:t>在不扫描的情况下对多维数据集进行加扰。</a:t>
            </a:r>
            <a:br>
              <a:rPr lang="zh-CN" altLang="en-US" dirty="0"/>
            </a:br>
            <a:r>
              <a:rPr lang="zh-CN" altLang="en-US" dirty="0"/>
              <a:t>如果在</a:t>
            </a:r>
            <a:r>
              <a:rPr lang="en-US" altLang="zh-CN" dirty="0"/>
              <a:t>MindCub3r</a:t>
            </a:r>
            <a:r>
              <a:rPr lang="zh-CN" altLang="en-US" dirty="0"/>
              <a:t>准备就绪之前存在一个立方体，则按钮将保持红色并显示消息“删除多维数据集</a:t>
            </a:r>
            <a:r>
              <a:rPr lang="en-US" altLang="zh-CN" dirty="0"/>
              <a:t>...”</a:t>
            </a:r>
            <a:r>
              <a:rPr lang="zh-CN" altLang="en-US" dirty="0"/>
              <a:t>以便您删除多维数据集。 如果这种情况发生，即使没有立方体，或者</a:t>
            </a:r>
            <a:r>
              <a:rPr lang="en-US" altLang="zh-CN" dirty="0"/>
              <a:t>MindCub3r</a:t>
            </a:r>
            <a:r>
              <a:rPr lang="zh-CN" altLang="en-US" dirty="0"/>
              <a:t>在插入时没有开始扫描立方体，请检查红外或超声波和颜色传感器的电缆是否连接到</a:t>
            </a:r>
            <a:r>
              <a:rPr lang="en-US" altLang="zh-CN" dirty="0"/>
              <a:t>EV3</a:t>
            </a:r>
            <a:r>
              <a:rPr lang="zh-CN" altLang="en-US" dirty="0"/>
              <a:t>上的正确端口，如图所示 通过构建说明中的颜色编码。</a:t>
            </a:r>
          </a:p>
        </p:txBody>
      </p:sp>
    </p:spTree>
    <p:extLst>
      <p:ext uri="{BB962C8B-B14F-4D97-AF65-F5344CB8AC3E}">
        <p14:creationId xmlns:p14="http://schemas.microsoft.com/office/powerpoint/2010/main" val="42619773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478A258-CD58-4591-A92A-4FEA1C69C6D7}"/>
              </a:ext>
            </a:extLst>
          </p:cNvPr>
          <p:cNvSpPr>
            <a:spLocks noGrp="1"/>
          </p:cNvSpPr>
          <p:nvPr>
            <p:ph type="title"/>
          </p:nvPr>
        </p:nvSpPr>
        <p:spPr/>
        <p:txBody>
          <a:bodyPr/>
          <a:lstStyle/>
          <a:p>
            <a:r>
              <a:rPr lang="zh-CN" altLang="en-US" dirty="0"/>
              <a:t>故障排除提示</a:t>
            </a:r>
          </a:p>
        </p:txBody>
      </p:sp>
      <p:sp>
        <p:nvSpPr>
          <p:cNvPr id="3" name="内容占位符 2">
            <a:extLst>
              <a:ext uri="{FF2B5EF4-FFF2-40B4-BE49-F238E27FC236}">
                <a16:creationId xmlns:a16="http://schemas.microsoft.com/office/drawing/2014/main" id="{C798D1D1-4706-40C3-AECD-7D4C6822EAD4}"/>
              </a:ext>
            </a:extLst>
          </p:cNvPr>
          <p:cNvSpPr>
            <a:spLocks noGrp="1"/>
          </p:cNvSpPr>
          <p:nvPr>
            <p:ph idx="1"/>
          </p:nvPr>
        </p:nvSpPr>
        <p:spPr/>
        <p:txBody>
          <a:bodyPr/>
          <a:lstStyle/>
          <a:p>
            <a:r>
              <a:rPr lang="zh-CN" altLang="en-US" dirty="0"/>
              <a:t>一般情况</a:t>
            </a:r>
            <a:endParaRPr lang="en-US" altLang="zh-CN" dirty="0"/>
          </a:p>
          <a:p>
            <a:r>
              <a:rPr lang="en-US" altLang="zh-CN" dirty="0"/>
              <a:t>MindCub3r</a:t>
            </a:r>
            <a:r>
              <a:rPr lang="zh-CN" altLang="en-US" dirty="0"/>
              <a:t>主页变体的视频显示了原型。 在发布构建指令之前，扫描臂支持已得到改进，因此如果您的</a:t>
            </a:r>
            <a:r>
              <a:rPr lang="en-US" altLang="zh-CN" dirty="0"/>
              <a:t>MindCub3r</a:t>
            </a:r>
            <a:r>
              <a:rPr lang="zh-CN" altLang="en-US" dirty="0"/>
              <a:t>看起来不像视频，请不要担心。 </a:t>
            </a:r>
            <a:r>
              <a:rPr lang="en-US" altLang="zh-CN" dirty="0"/>
              <a:t>MindCub3r</a:t>
            </a:r>
            <a:r>
              <a:rPr lang="zh-CN" altLang="en-US" dirty="0"/>
              <a:t>还有很多其他人在这个播放列表中构建的视频</a:t>
            </a:r>
          </a:p>
        </p:txBody>
      </p:sp>
    </p:spTree>
    <p:extLst>
      <p:ext uri="{BB962C8B-B14F-4D97-AF65-F5344CB8AC3E}">
        <p14:creationId xmlns:p14="http://schemas.microsoft.com/office/powerpoint/2010/main" val="17613129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F97FF8-A0E6-434B-8FD6-4435EF26510F}"/>
              </a:ext>
            </a:extLst>
          </p:cNvPr>
          <p:cNvSpPr>
            <a:spLocks noGrp="1"/>
          </p:cNvSpPr>
          <p:nvPr>
            <p:ph type="title"/>
          </p:nvPr>
        </p:nvSpPr>
        <p:spPr/>
        <p:txBody>
          <a:bodyPr/>
          <a:lstStyle/>
          <a:p>
            <a:r>
              <a:rPr lang="zh-CN" altLang="en-US" dirty="0"/>
              <a:t>故障排除提示</a:t>
            </a:r>
          </a:p>
        </p:txBody>
      </p:sp>
      <p:sp>
        <p:nvSpPr>
          <p:cNvPr id="3" name="内容占位符 2">
            <a:extLst>
              <a:ext uri="{FF2B5EF4-FFF2-40B4-BE49-F238E27FC236}">
                <a16:creationId xmlns:a16="http://schemas.microsoft.com/office/drawing/2014/main" id="{03906547-B015-4AA8-806C-531FC34C42DD}"/>
              </a:ext>
            </a:extLst>
          </p:cNvPr>
          <p:cNvSpPr>
            <a:spLocks noGrp="1"/>
          </p:cNvSpPr>
          <p:nvPr>
            <p:ph idx="1"/>
          </p:nvPr>
        </p:nvSpPr>
        <p:spPr/>
        <p:txBody>
          <a:bodyPr/>
          <a:lstStyle/>
          <a:p>
            <a:r>
              <a:rPr lang="zh-CN" altLang="en-US" dirty="0"/>
              <a:t>翻转</a:t>
            </a:r>
            <a:endParaRPr lang="en-US" altLang="zh-CN" dirty="0"/>
          </a:p>
          <a:p>
            <a:r>
              <a:rPr lang="zh-CN" altLang="en-US" dirty="0"/>
              <a:t>如果</a:t>
            </a:r>
            <a:r>
              <a:rPr lang="en-US" altLang="zh-CN" dirty="0"/>
              <a:t>MindCub3r</a:t>
            </a:r>
            <a:r>
              <a:rPr lang="zh-CN" altLang="en-US" dirty="0"/>
              <a:t>无法正确倾斜立方体，则以下提示可能会有所帮助：</a:t>
            </a:r>
            <a:endParaRPr lang="en-US" altLang="zh-CN" dirty="0"/>
          </a:p>
          <a:p>
            <a:r>
              <a:rPr lang="zh-CN" altLang="en-US" dirty="0"/>
              <a:t>检查倾斜臂是否完全按照构建说明中的说明进行构建。 特别是，仔细检查将倾斜臂连接到倾斜马达的杆的灰色连接器和栓钉的位置。</a:t>
            </a:r>
            <a:endParaRPr lang="en-US" altLang="zh-CN" dirty="0"/>
          </a:p>
        </p:txBody>
      </p:sp>
    </p:spTree>
    <p:extLst>
      <p:ext uri="{BB962C8B-B14F-4D97-AF65-F5344CB8AC3E}">
        <p14:creationId xmlns:p14="http://schemas.microsoft.com/office/powerpoint/2010/main" val="38778018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74DFFAA-009D-42F5-B2D3-EDE658765002}"/>
              </a:ext>
            </a:extLst>
          </p:cNvPr>
          <p:cNvSpPr>
            <a:spLocks noGrp="1"/>
          </p:cNvSpPr>
          <p:nvPr>
            <p:ph type="title"/>
          </p:nvPr>
        </p:nvSpPr>
        <p:spPr/>
        <p:txBody>
          <a:bodyPr/>
          <a:lstStyle/>
          <a:p>
            <a:r>
              <a:rPr lang="zh-CN" altLang="en-US" dirty="0"/>
              <a:t>故障排除提示</a:t>
            </a:r>
          </a:p>
        </p:txBody>
      </p:sp>
      <p:sp>
        <p:nvSpPr>
          <p:cNvPr id="3" name="内容占位符 2">
            <a:extLst>
              <a:ext uri="{FF2B5EF4-FFF2-40B4-BE49-F238E27FC236}">
                <a16:creationId xmlns:a16="http://schemas.microsoft.com/office/drawing/2014/main" id="{84D0D475-5CA5-4231-9E30-384C5EEBF354}"/>
              </a:ext>
            </a:extLst>
          </p:cNvPr>
          <p:cNvSpPr>
            <a:spLocks noGrp="1"/>
          </p:cNvSpPr>
          <p:nvPr>
            <p:ph idx="1"/>
          </p:nvPr>
        </p:nvSpPr>
        <p:spPr/>
        <p:txBody>
          <a:bodyPr>
            <a:normAutofit lnSpcReduction="10000"/>
          </a:bodyPr>
          <a:lstStyle/>
          <a:p>
            <a:r>
              <a:rPr lang="zh-CN" altLang="en-US" dirty="0"/>
              <a:t>扫描</a:t>
            </a:r>
            <a:endParaRPr lang="en-US" altLang="zh-CN" dirty="0"/>
          </a:p>
          <a:p>
            <a:r>
              <a:rPr lang="en-US" altLang="zh-CN" dirty="0"/>
              <a:t>MindCub3r</a:t>
            </a:r>
            <a:r>
              <a:rPr lang="zh-CN" altLang="en-US" dirty="0"/>
              <a:t>旨在与</a:t>
            </a:r>
            <a:r>
              <a:rPr lang="en-US" altLang="zh-CN" dirty="0"/>
              <a:t>Rubik's</a:t>
            </a:r>
            <a:r>
              <a:rPr lang="zh-CN" altLang="en-US" dirty="0"/>
              <a:t>品牌的官方</a:t>
            </a:r>
            <a:r>
              <a:rPr lang="en-US" altLang="zh-CN" dirty="0"/>
              <a:t>Rubik's Cube</a:t>
            </a:r>
            <a:r>
              <a:rPr lang="zh-CN" altLang="en-US" dirty="0"/>
              <a:t>合作。 但是，它应该适用于大多数立方体，前提是一组贴纸为白色，其他贴纸为不同颜色。 它经过优化，适用于白色，黄色，红色，橙色，绿色和蓝色贴纸。</a:t>
            </a:r>
          </a:p>
          <a:p>
            <a:r>
              <a:rPr lang="zh-CN" altLang="en-US" dirty="0"/>
              <a:t>注意：具有非常明亮，鲜艳，“荧光”贴纸的立方体可能无法可靠扫描，因为</a:t>
            </a:r>
            <a:r>
              <a:rPr lang="en-US" altLang="zh-CN" dirty="0"/>
              <a:t>LEGO</a:t>
            </a:r>
            <a:r>
              <a:rPr lang="zh-CN" altLang="en-US" dirty="0"/>
              <a:t>颜色传感器可以返回与我们看起来不同的颜色的类似值。 如果其他提示都没有帮助，并且您认为这可能是一个问题，请考虑用更传统的颜色替换贴纸或尝试替代的立方体。</a:t>
            </a:r>
          </a:p>
          <a:p>
            <a:r>
              <a:rPr lang="zh-CN" altLang="en-US" dirty="0"/>
              <a:t>具有白色塑料体的立方体可能不太可靠地扫描具有黑体的那些但是如果没有其他问题则可以合理地工作。</a:t>
            </a:r>
          </a:p>
        </p:txBody>
      </p:sp>
    </p:spTree>
    <p:extLst>
      <p:ext uri="{BB962C8B-B14F-4D97-AF65-F5344CB8AC3E}">
        <p14:creationId xmlns:p14="http://schemas.microsoft.com/office/powerpoint/2010/main" val="31808446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1536B68-33E8-457C-926E-58ED0001DD07}"/>
              </a:ext>
            </a:extLst>
          </p:cNvPr>
          <p:cNvSpPr>
            <a:spLocks noGrp="1"/>
          </p:cNvSpPr>
          <p:nvPr>
            <p:ph type="title"/>
          </p:nvPr>
        </p:nvSpPr>
        <p:spPr/>
        <p:txBody>
          <a:bodyPr/>
          <a:lstStyle/>
          <a:p>
            <a:r>
              <a:rPr lang="zh-CN" altLang="en-US" dirty="0"/>
              <a:t>导入程序步骤</a:t>
            </a:r>
          </a:p>
        </p:txBody>
      </p:sp>
      <p:sp>
        <p:nvSpPr>
          <p:cNvPr id="4" name="文本框 3">
            <a:extLst>
              <a:ext uri="{FF2B5EF4-FFF2-40B4-BE49-F238E27FC236}">
                <a16:creationId xmlns:a16="http://schemas.microsoft.com/office/drawing/2014/main" id="{B863EEF8-1617-416C-8A5C-971FA64A2EB6}"/>
              </a:ext>
            </a:extLst>
          </p:cNvPr>
          <p:cNvSpPr txBox="1"/>
          <p:nvPr/>
        </p:nvSpPr>
        <p:spPr>
          <a:xfrm>
            <a:off x="838200" y="1825625"/>
            <a:ext cx="9975209" cy="523220"/>
          </a:xfrm>
          <a:prstGeom prst="rect">
            <a:avLst/>
          </a:prstGeom>
          <a:noFill/>
        </p:spPr>
        <p:txBody>
          <a:bodyPr wrap="square" rtlCol="0">
            <a:spAutoFit/>
          </a:bodyPr>
          <a:lstStyle/>
          <a:p>
            <a:r>
              <a:rPr lang="zh-CN" altLang="en-US" sz="2800" dirty="0"/>
              <a:t>启动乐高</a:t>
            </a:r>
            <a:r>
              <a:rPr lang="en-US" altLang="zh-CN" sz="2800" dirty="0"/>
              <a:t>MINDSTORMS EV3</a:t>
            </a:r>
            <a:r>
              <a:rPr lang="zh-CN" altLang="en-US" sz="2800" dirty="0"/>
              <a:t>软件并创建一个新的空项目文件。</a:t>
            </a:r>
          </a:p>
        </p:txBody>
      </p:sp>
      <p:sp>
        <p:nvSpPr>
          <p:cNvPr id="6" name="文本框 5">
            <a:extLst>
              <a:ext uri="{FF2B5EF4-FFF2-40B4-BE49-F238E27FC236}">
                <a16:creationId xmlns:a16="http://schemas.microsoft.com/office/drawing/2014/main" id="{9944109E-7640-45F1-81CF-8BF803EEF43C}"/>
              </a:ext>
            </a:extLst>
          </p:cNvPr>
          <p:cNvSpPr txBox="1"/>
          <p:nvPr/>
        </p:nvSpPr>
        <p:spPr>
          <a:xfrm>
            <a:off x="838200" y="2348845"/>
            <a:ext cx="9975209" cy="523220"/>
          </a:xfrm>
          <a:prstGeom prst="rect">
            <a:avLst/>
          </a:prstGeom>
          <a:noFill/>
        </p:spPr>
        <p:txBody>
          <a:bodyPr wrap="square" rtlCol="0">
            <a:spAutoFit/>
          </a:bodyPr>
          <a:lstStyle/>
          <a:p>
            <a:r>
              <a:rPr lang="zh-CN" altLang="en-US" sz="2800" dirty="0"/>
              <a:t>选择“工具”菜单下的“模块导入向导”</a:t>
            </a:r>
          </a:p>
        </p:txBody>
      </p:sp>
      <p:pic>
        <p:nvPicPr>
          <p:cNvPr id="8" name="图片 7">
            <a:extLst>
              <a:ext uri="{FF2B5EF4-FFF2-40B4-BE49-F238E27FC236}">
                <a16:creationId xmlns:a16="http://schemas.microsoft.com/office/drawing/2014/main" id="{70006F9B-FAB5-479A-8131-1DDE08330F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2872065"/>
            <a:ext cx="2943225" cy="1990725"/>
          </a:xfrm>
          <a:prstGeom prst="rect">
            <a:avLst/>
          </a:prstGeom>
        </p:spPr>
      </p:pic>
    </p:spTree>
    <p:extLst>
      <p:ext uri="{BB962C8B-B14F-4D97-AF65-F5344CB8AC3E}">
        <p14:creationId xmlns:p14="http://schemas.microsoft.com/office/powerpoint/2010/main" val="10013223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23470B-E4AB-468C-842E-D92D177E4184}"/>
              </a:ext>
            </a:extLst>
          </p:cNvPr>
          <p:cNvSpPr>
            <a:spLocks noGrp="1"/>
          </p:cNvSpPr>
          <p:nvPr>
            <p:ph type="title"/>
          </p:nvPr>
        </p:nvSpPr>
        <p:spPr/>
        <p:txBody>
          <a:bodyPr/>
          <a:lstStyle/>
          <a:p>
            <a:r>
              <a:rPr lang="zh-CN" altLang="en-US" dirty="0"/>
              <a:t>故障排除提示</a:t>
            </a:r>
          </a:p>
        </p:txBody>
      </p:sp>
      <p:sp>
        <p:nvSpPr>
          <p:cNvPr id="3" name="内容占位符 2">
            <a:extLst>
              <a:ext uri="{FF2B5EF4-FFF2-40B4-BE49-F238E27FC236}">
                <a16:creationId xmlns:a16="http://schemas.microsoft.com/office/drawing/2014/main" id="{A7DEEE68-EE0C-4F83-B757-0987CDA8CD6E}"/>
              </a:ext>
            </a:extLst>
          </p:cNvPr>
          <p:cNvSpPr>
            <a:spLocks noGrp="1"/>
          </p:cNvSpPr>
          <p:nvPr>
            <p:ph idx="1"/>
          </p:nvPr>
        </p:nvSpPr>
        <p:spPr/>
        <p:txBody>
          <a:bodyPr/>
          <a:lstStyle/>
          <a:p>
            <a:r>
              <a:rPr lang="zh-CN" altLang="en-US" dirty="0"/>
              <a:t>标准立方体沿每个边缘约</a:t>
            </a:r>
            <a:r>
              <a:rPr lang="en-US" altLang="zh-CN" dirty="0"/>
              <a:t>57mm</a:t>
            </a:r>
            <a:r>
              <a:rPr lang="zh-CN" altLang="en-US" dirty="0"/>
              <a:t>。 </a:t>
            </a:r>
            <a:r>
              <a:rPr lang="en-US" altLang="zh-CN" dirty="0"/>
              <a:t>MindCub3r</a:t>
            </a:r>
            <a:r>
              <a:rPr lang="zh-CN" altLang="en-US" dirty="0"/>
              <a:t>可以使用这个尺寸的立方体最可靠地工作，尽管只是稍微更大或更小的立方体可以工作。 众所周知，可以解决一些小至</a:t>
            </a:r>
            <a:r>
              <a:rPr lang="en-US" altLang="zh-CN" dirty="0"/>
              <a:t>55</a:t>
            </a:r>
            <a:r>
              <a:rPr lang="zh-CN" altLang="en-US" dirty="0"/>
              <a:t>毫米但不是全部的立方体。</a:t>
            </a:r>
          </a:p>
          <a:p>
            <a:r>
              <a:rPr lang="zh-CN" altLang="en-US" dirty="0"/>
              <a:t>确保</a:t>
            </a:r>
            <a:r>
              <a:rPr lang="en-US" altLang="zh-CN" dirty="0"/>
              <a:t>EV3</a:t>
            </a:r>
            <a:r>
              <a:rPr lang="zh-CN" altLang="en-US" dirty="0"/>
              <a:t>上安装了乐高的</a:t>
            </a:r>
            <a:r>
              <a:rPr lang="en-US" altLang="zh-CN" dirty="0"/>
              <a:t>EV3</a:t>
            </a:r>
            <a:r>
              <a:rPr lang="zh-CN" altLang="en-US" dirty="0"/>
              <a:t>固件的最新版本。</a:t>
            </a:r>
          </a:p>
          <a:p>
            <a:r>
              <a:rPr lang="zh-CN" altLang="en-US" dirty="0"/>
              <a:t>确保安装了最新版本的</a:t>
            </a:r>
            <a:r>
              <a:rPr lang="en-US" altLang="zh-CN" dirty="0"/>
              <a:t>MindCub3r</a:t>
            </a:r>
            <a:r>
              <a:rPr lang="zh-CN" altLang="en-US" dirty="0"/>
              <a:t>软件。</a:t>
            </a:r>
          </a:p>
          <a:p>
            <a:r>
              <a:rPr lang="zh-CN" altLang="en-US" dirty="0"/>
              <a:t>检查扫描臂是否完全按照构建说明中的说明进行构建。 诸如如何连接扫描臂两侧的黑色</a:t>
            </a:r>
            <a:r>
              <a:rPr lang="en-US" altLang="zh-CN" dirty="0"/>
              <a:t>5</a:t>
            </a:r>
            <a:r>
              <a:rPr lang="zh-CN" altLang="en-US" dirty="0"/>
              <a:t>孔光束之间的微小差异可以改变扫描期间颜色传感器的位置，甚至可以阻塞扫描臂，使其在扫描期间停止。 特别是，如果颜色传感器看起来好像是在立方体的边缘上，或者在扫描角落或边缘时太靠近中间，请再次检查构建说明。</a:t>
            </a:r>
          </a:p>
        </p:txBody>
      </p:sp>
    </p:spTree>
    <p:extLst>
      <p:ext uri="{BB962C8B-B14F-4D97-AF65-F5344CB8AC3E}">
        <p14:creationId xmlns:p14="http://schemas.microsoft.com/office/powerpoint/2010/main" val="30598626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DAFEC65-C73A-40C6-859F-C71D5CEF70FD}"/>
              </a:ext>
            </a:extLst>
          </p:cNvPr>
          <p:cNvSpPr>
            <a:spLocks noGrp="1"/>
          </p:cNvSpPr>
          <p:nvPr>
            <p:ph type="title"/>
          </p:nvPr>
        </p:nvSpPr>
        <p:spPr/>
        <p:txBody>
          <a:bodyPr/>
          <a:lstStyle/>
          <a:p>
            <a:r>
              <a:rPr lang="zh-CN" altLang="en-US" dirty="0"/>
              <a:t>故障排除提示</a:t>
            </a:r>
          </a:p>
        </p:txBody>
      </p:sp>
      <p:sp>
        <p:nvSpPr>
          <p:cNvPr id="3" name="内容占位符 2">
            <a:extLst>
              <a:ext uri="{FF2B5EF4-FFF2-40B4-BE49-F238E27FC236}">
                <a16:creationId xmlns:a16="http://schemas.microsoft.com/office/drawing/2014/main" id="{0E7D83C8-486B-4F26-90CD-885882F2DCF8}"/>
              </a:ext>
            </a:extLst>
          </p:cNvPr>
          <p:cNvSpPr>
            <a:spLocks noGrp="1"/>
          </p:cNvSpPr>
          <p:nvPr>
            <p:ph idx="1"/>
          </p:nvPr>
        </p:nvSpPr>
        <p:spPr/>
        <p:txBody>
          <a:bodyPr/>
          <a:lstStyle/>
          <a:p>
            <a:r>
              <a:rPr lang="zh-CN" altLang="en-US" dirty="0"/>
              <a:t>即使立方体在扫描期间每次都倾向于倾斜，也可能是立方体被推得太远而不能影响其在颜色传感器下方的位置。 检查倾斜臂是否完全按照构建说明中的说明进行构建。 特别是，仔细检查将倾斜臂连接到倾斜马达的杆的灰色连接器和栓钉的位置。</a:t>
            </a:r>
          </a:p>
          <a:p>
            <a:r>
              <a:rPr lang="zh-CN" altLang="en-US" dirty="0"/>
              <a:t>如果</a:t>
            </a:r>
            <a:r>
              <a:rPr lang="en-US" altLang="zh-CN" dirty="0"/>
              <a:t>EV3</a:t>
            </a:r>
            <a:r>
              <a:rPr lang="zh-CN" altLang="en-US" dirty="0"/>
              <a:t>位于距离转盘太远的一个孔中，则转盘的一角可能会卡在屏幕的边缘，导致它在转盘旋转时“跳”一点。 检查</a:t>
            </a:r>
            <a:r>
              <a:rPr lang="en-US" altLang="zh-CN" dirty="0"/>
              <a:t>EV3</a:t>
            </a:r>
            <a:r>
              <a:rPr lang="zh-CN" altLang="en-US" dirty="0"/>
              <a:t>的位置是否与构建说明中的位置完全相同。</a:t>
            </a:r>
          </a:p>
        </p:txBody>
      </p:sp>
    </p:spTree>
    <p:extLst>
      <p:ext uri="{BB962C8B-B14F-4D97-AF65-F5344CB8AC3E}">
        <p14:creationId xmlns:p14="http://schemas.microsoft.com/office/powerpoint/2010/main" val="21583708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4CACE0F-7225-4625-978C-9765A07351F8}"/>
              </a:ext>
            </a:extLst>
          </p:cNvPr>
          <p:cNvSpPr>
            <a:spLocks noGrp="1"/>
          </p:cNvSpPr>
          <p:nvPr>
            <p:ph type="title"/>
          </p:nvPr>
        </p:nvSpPr>
        <p:spPr/>
        <p:txBody>
          <a:bodyPr/>
          <a:lstStyle/>
          <a:p>
            <a:r>
              <a:rPr lang="zh-CN" altLang="en-US" dirty="0"/>
              <a:t>故障排除提示</a:t>
            </a:r>
          </a:p>
        </p:txBody>
      </p:sp>
      <p:sp>
        <p:nvSpPr>
          <p:cNvPr id="3" name="内容占位符 2">
            <a:extLst>
              <a:ext uri="{FF2B5EF4-FFF2-40B4-BE49-F238E27FC236}">
                <a16:creationId xmlns:a16="http://schemas.microsoft.com/office/drawing/2014/main" id="{2013EC7D-B96F-4EB1-B494-BFE40BEC5517}"/>
              </a:ext>
            </a:extLst>
          </p:cNvPr>
          <p:cNvSpPr>
            <a:spLocks noGrp="1"/>
          </p:cNvSpPr>
          <p:nvPr>
            <p:ph idx="1"/>
          </p:nvPr>
        </p:nvSpPr>
        <p:spPr/>
        <p:txBody>
          <a:bodyPr/>
          <a:lstStyle/>
          <a:p>
            <a:r>
              <a:rPr lang="zh-CN" altLang="en-US" dirty="0"/>
              <a:t>如此处所述，确保在插入立方体之前仔细对齐转盘。 这是确保在扫描期间立方体正确地定位在颜色传感器下方所必需的。</a:t>
            </a:r>
          </a:p>
          <a:p>
            <a:r>
              <a:rPr lang="zh-CN" altLang="en-US" dirty="0"/>
              <a:t>使用新的或充满电的电池，因为电池电量不足会影响扫描臂的复位位置。</a:t>
            </a:r>
          </a:p>
          <a:p>
            <a:r>
              <a:rPr lang="zh-CN" altLang="en-US" dirty="0"/>
              <a:t>在昏暗的光线条件下尝试扫描，因为颜色传感器在明亮的灯光下会变得饱和。</a:t>
            </a:r>
          </a:p>
          <a:p>
            <a:r>
              <a:rPr lang="zh-CN" altLang="en-US" dirty="0"/>
              <a:t>尝试弯曲将颜色传感器连接到</a:t>
            </a:r>
            <a:r>
              <a:rPr lang="en-US" altLang="zh-CN" dirty="0"/>
              <a:t>EV3</a:t>
            </a:r>
            <a:r>
              <a:rPr lang="zh-CN" altLang="en-US" dirty="0"/>
              <a:t>的电缆，使</a:t>
            </a:r>
            <a:r>
              <a:rPr lang="zh-CN" altLang="en-US"/>
              <a:t>其最自然</a:t>
            </a:r>
            <a:r>
              <a:rPr lang="zh-CN" altLang="en-US" dirty="0"/>
              <a:t>的方向（必要时更换两端）和扫描臂底部的夹子，以尽量减少电缆施加在颜色位置的任何力 扫描期间的传感器。</a:t>
            </a:r>
          </a:p>
        </p:txBody>
      </p:sp>
    </p:spTree>
    <p:extLst>
      <p:ext uri="{BB962C8B-B14F-4D97-AF65-F5344CB8AC3E}">
        <p14:creationId xmlns:p14="http://schemas.microsoft.com/office/powerpoint/2010/main" val="5978972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5A005CDC-DBF3-4E19-9120-0CF2206D4ED1}"/>
              </a:ext>
            </a:extLst>
          </p:cNvPr>
          <p:cNvSpPr txBox="1"/>
          <p:nvPr/>
        </p:nvSpPr>
        <p:spPr>
          <a:xfrm>
            <a:off x="745921" y="877669"/>
            <a:ext cx="9975209" cy="523220"/>
          </a:xfrm>
          <a:prstGeom prst="rect">
            <a:avLst/>
          </a:prstGeom>
          <a:noFill/>
        </p:spPr>
        <p:txBody>
          <a:bodyPr wrap="square" rtlCol="0">
            <a:spAutoFit/>
          </a:bodyPr>
          <a:lstStyle/>
          <a:p>
            <a:r>
              <a:rPr lang="zh-CN" altLang="en-US" sz="2800" dirty="0"/>
              <a:t>在模块导入与导出向导对话框中，选择“浏览”按钮</a:t>
            </a:r>
          </a:p>
        </p:txBody>
      </p:sp>
      <p:pic>
        <p:nvPicPr>
          <p:cNvPr id="6" name="图片 5">
            <a:extLst>
              <a:ext uri="{FF2B5EF4-FFF2-40B4-BE49-F238E27FC236}">
                <a16:creationId xmlns:a16="http://schemas.microsoft.com/office/drawing/2014/main" id="{A2FDC755-04AA-4F9C-8ED3-649BCEA319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5921" y="1628775"/>
            <a:ext cx="4305300" cy="3600450"/>
          </a:xfrm>
          <a:prstGeom prst="rect">
            <a:avLst/>
          </a:prstGeom>
        </p:spPr>
      </p:pic>
    </p:spTree>
    <p:extLst>
      <p:ext uri="{BB962C8B-B14F-4D97-AF65-F5344CB8AC3E}">
        <p14:creationId xmlns:p14="http://schemas.microsoft.com/office/powerpoint/2010/main" val="15360260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C8B0C9-6350-4743-8BDA-A75366D8C813}"/>
              </a:ext>
            </a:extLst>
          </p:cNvPr>
          <p:cNvSpPr>
            <a:spLocks noGrp="1"/>
          </p:cNvSpPr>
          <p:nvPr>
            <p:ph type="title"/>
          </p:nvPr>
        </p:nvSpPr>
        <p:spPr>
          <a:xfrm>
            <a:off x="838199" y="971804"/>
            <a:ext cx="10515600" cy="1325563"/>
          </a:xfrm>
        </p:spPr>
        <p:txBody>
          <a:bodyPr>
            <a:normAutofit/>
          </a:bodyPr>
          <a:lstStyle/>
          <a:p>
            <a:r>
              <a:rPr lang="zh-CN" altLang="en-US" sz="2800" dirty="0"/>
              <a:t>在计算机中找到文件</a:t>
            </a:r>
            <a:r>
              <a:rPr lang="en-US" altLang="zh-CN" sz="2800" dirty="0"/>
              <a:t>ColorSensorRGB-v1.00.ev3b</a:t>
            </a:r>
            <a:r>
              <a:rPr lang="zh-CN" altLang="en-US" sz="2800" dirty="0"/>
              <a:t>并打开它</a:t>
            </a:r>
          </a:p>
        </p:txBody>
      </p:sp>
      <p:pic>
        <p:nvPicPr>
          <p:cNvPr id="5" name="内容占位符 4">
            <a:extLst>
              <a:ext uri="{FF2B5EF4-FFF2-40B4-BE49-F238E27FC236}">
                <a16:creationId xmlns:a16="http://schemas.microsoft.com/office/drawing/2014/main" id="{0B52753A-C08C-4E0C-A92D-D83FB9CCB5D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47987" y="2297367"/>
            <a:ext cx="6296025" cy="4095750"/>
          </a:xfrm>
        </p:spPr>
      </p:pic>
    </p:spTree>
    <p:extLst>
      <p:ext uri="{BB962C8B-B14F-4D97-AF65-F5344CB8AC3E}">
        <p14:creationId xmlns:p14="http://schemas.microsoft.com/office/powerpoint/2010/main" val="19154958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AC456EC-94A7-4C4F-BFA2-C61DE2BD4E25}"/>
              </a:ext>
            </a:extLst>
          </p:cNvPr>
          <p:cNvSpPr>
            <a:spLocks noGrp="1"/>
          </p:cNvSpPr>
          <p:nvPr>
            <p:ph type="title"/>
          </p:nvPr>
        </p:nvSpPr>
        <p:spPr/>
        <p:txBody>
          <a:bodyPr>
            <a:normAutofit/>
          </a:bodyPr>
          <a:lstStyle/>
          <a:p>
            <a:r>
              <a:rPr lang="zh-CN" altLang="en-US" sz="2800" dirty="0"/>
              <a:t>从选择模块导入列表中选择</a:t>
            </a:r>
            <a:r>
              <a:rPr lang="en-US" altLang="zh-CN" sz="2800" dirty="0"/>
              <a:t>ColorSensorRGB-v1.00.ev3b</a:t>
            </a:r>
            <a:r>
              <a:rPr lang="zh-CN" altLang="en-US" sz="2800" dirty="0"/>
              <a:t>，然后选择导入按钮</a:t>
            </a:r>
          </a:p>
        </p:txBody>
      </p:sp>
      <p:pic>
        <p:nvPicPr>
          <p:cNvPr id="5" name="内容占位符 4">
            <a:extLst>
              <a:ext uri="{FF2B5EF4-FFF2-40B4-BE49-F238E27FC236}">
                <a16:creationId xmlns:a16="http://schemas.microsoft.com/office/drawing/2014/main" id="{03067CA3-568C-4DDE-92E4-F2EFFB41B0F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33825" y="1690688"/>
            <a:ext cx="4324350" cy="3600450"/>
          </a:xfrm>
        </p:spPr>
      </p:pic>
      <p:sp>
        <p:nvSpPr>
          <p:cNvPr id="6" name="文本框 5">
            <a:extLst>
              <a:ext uri="{FF2B5EF4-FFF2-40B4-BE49-F238E27FC236}">
                <a16:creationId xmlns:a16="http://schemas.microsoft.com/office/drawing/2014/main" id="{3C564557-1BDE-4613-AC17-791BBF5AB2DA}"/>
              </a:ext>
            </a:extLst>
          </p:cNvPr>
          <p:cNvSpPr txBox="1"/>
          <p:nvPr/>
        </p:nvSpPr>
        <p:spPr>
          <a:xfrm>
            <a:off x="838200" y="5291138"/>
            <a:ext cx="10293991" cy="523220"/>
          </a:xfrm>
          <a:prstGeom prst="rect">
            <a:avLst/>
          </a:prstGeom>
          <a:noFill/>
        </p:spPr>
        <p:txBody>
          <a:bodyPr wrap="square" rtlCol="0">
            <a:spAutoFit/>
          </a:bodyPr>
          <a:lstStyle/>
          <a:p>
            <a:r>
              <a:rPr lang="zh-CN" altLang="en-US" sz="2800" dirty="0"/>
              <a:t>为完成安装，关闭对话框并退出乐高</a:t>
            </a:r>
            <a:r>
              <a:rPr lang="en-US" altLang="zh-CN" sz="2800" dirty="0"/>
              <a:t>MINDSTORMS EV3</a:t>
            </a:r>
            <a:r>
              <a:rPr lang="zh-CN" altLang="en-US" sz="2800" dirty="0"/>
              <a:t>软件</a:t>
            </a:r>
          </a:p>
        </p:txBody>
      </p:sp>
    </p:spTree>
    <p:extLst>
      <p:ext uri="{BB962C8B-B14F-4D97-AF65-F5344CB8AC3E}">
        <p14:creationId xmlns:p14="http://schemas.microsoft.com/office/powerpoint/2010/main" val="6614396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B27E0C80-93DA-484B-988F-F31EFE4ABF4F}"/>
              </a:ext>
            </a:extLst>
          </p:cNvPr>
          <p:cNvSpPr txBox="1"/>
          <p:nvPr/>
        </p:nvSpPr>
        <p:spPr>
          <a:xfrm>
            <a:off x="838200" y="365125"/>
            <a:ext cx="10293991" cy="523220"/>
          </a:xfrm>
          <a:prstGeom prst="rect">
            <a:avLst/>
          </a:prstGeom>
          <a:noFill/>
        </p:spPr>
        <p:txBody>
          <a:bodyPr wrap="square" rtlCol="0">
            <a:spAutoFit/>
          </a:bodyPr>
          <a:lstStyle/>
          <a:p>
            <a:r>
              <a:rPr lang="zh-CN" altLang="en-US" sz="2800" dirty="0"/>
              <a:t>对压缩包</a:t>
            </a:r>
            <a:r>
              <a:rPr lang="en-US" altLang="zh-CN" sz="2800" dirty="0"/>
              <a:t>MindCub3r-Ed-v2p1.zip</a:t>
            </a:r>
            <a:r>
              <a:rPr lang="zh-CN" altLang="en-US" sz="2800" dirty="0"/>
              <a:t>进行解压</a:t>
            </a:r>
          </a:p>
        </p:txBody>
      </p:sp>
      <p:sp>
        <p:nvSpPr>
          <p:cNvPr id="5" name="文本框 4">
            <a:extLst>
              <a:ext uri="{FF2B5EF4-FFF2-40B4-BE49-F238E27FC236}">
                <a16:creationId xmlns:a16="http://schemas.microsoft.com/office/drawing/2014/main" id="{3A597764-D867-4A67-A383-DB7BD4A6ADDE}"/>
              </a:ext>
            </a:extLst>
          </p:cNvPr>
          <p:cNvSpPr txBox="1"/>
          <p:nvPr/>
        </p:nvSpPr>
        <p:spPr>
          <a:xfrm>
            <a:off x="838199" y="888345"/>
            <a:ext cx="10293991" cy="954107"/>
          </a:xfrm>
          <a:prstGeom prst="rect">
            <a:avLst/>
          </a:prstGeom>
          <a:noFill/>
        </p:spPr>
        <p:txBody>
          <a:bodyPr wrap="square" rtlCol="0">
            <a:spAutoFit/>
          </a:bodyPr>
          <a:lstStyle/>
          <a:p>
            <a:r>
              <a:rPr lang="zh-CN" altLang="en-US" sz="2800" dirty="0"/>
              <a:t>解压后文件夹包含</a:t>
            </a:r>
            <a:r>
              <a:rPr lang="en-US" altLang="zh-CN" sz="2800" dirty="0"/>
              <a:t>:MindCub3r-Ed-v2p1</a:t>
            </a:r>
            <a:r>
              <a:rPr lang="zh-CN" altLang="en-US" sz="2800" dirty="0"/>
              <a:t>主程序、可执行程序</a:t>
            </a:r>
            <a:r>
              <a:rPr lang="en-US" altLang="zh-CN" sz="2800" dirty="0"/>
              <a:t>mc3solver-v2p1.rtf</a:t>
            </a:r>
            <a:r>
              <a:rPr lang="zh-CN" altLang="en-US" sz="2800" dirty="0"/>
              <a:t>、安装文件</a:t>
            </a:r>
            <a:r>
              <a:rPr lang="en-US" altLang="zh-CN" sz="2800" dirty="0"/>
              <a:t>InstallMC3-v2p1.rbf</a:t>
            </a:r>
            <a:endParaRPr lang="zh-CN" altLang="en-US" sz="2800" dirty="0"/>
          </a:p>
        </p:txBody>
      </p:sp>
      <p:sp>
        <p:nvSpPr>
          <p:cNvPr id="6" name="文本框 5">
            <a:extLst>
              <a:ext uri="{FF2B5EF4-FFF2-40B4-BE49-F238E27FC236}">
                <a16:creationId xmlns:a16="http://schemas.microsoft.com/office/drawing/2014/main" id="{ACF8D0F9-5737-4CE1-9B4B-FFAA87E3647A}"/>
              </a:ext>
            </a:extLst>
          </p:cNvPr>
          <p:cNvSpPr txBox="1"/>
          <p:nvPr/>
        </p:nvSpPr>
        <p:spPr>
          <a:xfrm>
            <a:off x="838197" y="2295998"/>
            <a:ext cx="10293991" cy="954107"/>
          </a:xfrm>
          <a:prstGeom prst="rect">
            <a:avLst/>
          </a:prstGeom>
          <a:noFill/>
        </p:spPr>
        <p:txBody>
          <a:bodyPr wrap="square" rtlCol="0">
            <a:spAutoFit/>
          </a:bodyPr>
          <a:lstStyle/>
          <a:p>
            <a:r>
              <a:rPr lang="zh-CN" altLang="en-US" sz="2800" dirty="0"/>
              <a:t>开启</a:t>
            </a:r>
            <a:r>
              <a:rPr lang="en-US" altLang="zh-CN" sz="2800" dirty="0"/>
              <a:t>LEGO MINDSTORMS EV3 </a:t>
            </a:r>
            <a:r>
              <a:rPr lang="zh-CN" altLang="en-US" sz="2800" dirty="0"/>
              <a:t>软件，选择 文件 菜单，然后 打开项目。</a:t>
            </a:r>
          </a:p>
        </p:txBody>
      </p:sp>
      <p:sp>
        <p:nvSpPr>
          <p:cNvPr id="7" name="文本框 6">
            <a:extLst>
              <a:ext uri="{FF2B5EF4-FFF2-40B4-BE49-F238E27FC236}">
                <a16:creationId xmlns:a16="http://schemas.microsoft.com/office/drawing/2014/main" id="{B283B6CA-B486-4431-A3D8-F0B4FEDF3B7F}"/>
              </a:ext>
            </a:extLst>
          </p:cNvPr>
          <p:cNvSpPr txBox="1"/>
          <p:nvPr/>
        </p:nvSpPr>
        <p:spPr>
          <a:xfrm>
            <a:off x="838197" y="3250105"/>
            <a:ext cx="10293991" cy="523220"/>
          </a:xfrm>
          <a:prstGeom prst="rect">
            <a:avLst/>
          </a:prstGeom>
          <a:noFill/>
        </p:spPr>
        <p:txBody>
          <a:bodyPr wrap="square" rtlCol="0">
            <a:spAutoFit/>
          </a:bodyPr>
          <a:lstStyle/>
          <a:p>
            <a:r>
              <a:rPr lang="zh-CN" altLang="en-US" sz="2800" dirty="0"/>
              <a:t>找到项目文件</a:t>
            </a:r>
            <a:r>
              <a:rPr lang="en-US" altLang="zh-CN" sz="2800" dirty="0"/>
              <a:t>MindCub3r-Ed-v2p1.ev3 </a:t>
            </a:r>
            <a:r>
              <a:rPr lang="zh-CN" altLang="en-US" sz="2800" dirty="0"/>
              <a:t>并打开</a:t>
            </a:r>
          </a:p>
        </p:txBody>
      </p:sp>
      <p:sp>
        <p:nvSpPr>
          <p:cNvPr id="8" name="文本框 7">
            <a:extLst>
              <a:ext uri="{FF2B5EF4-FFF2-40B4-BE49-F238E27FC236}">
                <a16:creationId xmlns:a16="http://schemas.microsoft.com/office/drawing/2014/main" id="{0CCA450A-BE06-4C24-84D9-52C9E19EAE21}"/>
              </a:ext>
            </a:extLst>
          </p:cNvPr>
          <p:cNvSpPr txBox="1"/>
          <p:nvPr/>
        </p:nvSpPr>
        <p:spPr>
          <a:xfrm>
            <a:off x="838196" y="3773325"/>
            <a:ext cx="10293991" cy="523220"/>
          </a:xfrm>
          <a:prstGeom prst="rect">
            <a:avLst/>
          </a:prstGeom>
          <a:noFill/>
        </p:spPr>
        <p:txBody>
          <a:bodyPr wrap="square" rtlCol="0">
            <a:spAutoFit/>
          </a:bodyPr>
          <a:lstStyle/>
          <a:p>
            <a:r>
              <a:rPr lang="zh-CN" altLang="en-US" sz="2800" dirty="0"/>
              <a:t>下载 </a:t>
            </a:r>
            <a:r>
              <a:rPr lang="en-US" altLang="zh-CN" sz="2800" dirty="0"/>
              <a:t>MindCub3r </a:t>
            </a:r>
            <a:r>
              <a:rPr lang="zh-CN" altLang="en-US" sz="2800" dirty="0"/>
              <a:t>程序到</a:t>
            </a:r>
            <a:r>
              <a:rPr lang="en-US" altLang="zh-CN" sz="2800" dirty="0"/>
              <a:t>EV3</a:t>
            </a:r>
            <a:r>
              <a:rPr lang="zh-CN" altLang="en-US" sz="2800" dirty="0"/>
              <a:t>中 </a:t>
            </a:r>
            <a:r>
              <a:rPr lang="en-US" altLang="zh-CN" sz="2800" dirty="0"/>
              <a:t>(</a:t>
            </a:r>
            <a:r>
              <a:rPr lang="zh-CN" altLang="en-US" sz="2800" dirty="0"/>
              <a:t>但不要运行它</a:t>
            </a:r>
            <a:r>
              <a:rPr lang="en-US" altLang="zh-CN" sz="2800" dirty="0"/>
              <a:t>)</a:t>
            </a:r>
            <a:endParaRPr lang="zh-CN" altLang="en-US" sz="2800" dirty="0"/>
          </a:p>
        </p:txBody>
      </p:sp>
      <p:pic>
        <p:nvPicPr>
          <p:cNvPr id="10" name="图片 9">
            <a:extLst>
              <a:ext uri="{FF2B5EF4-FFF2-40B4-BE49-F238E27FC236}">
                <a16:creationId xmlns:a16="http://schemas.microsoft.com/office/drawing/2014/main" id="{EAD16F1E-DE88-4636-922F-2138C23977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81181" y="4296545"/>
            <a:ext cx="4029637" cy="2391109"/>
          </a:xfrm>
          <a:prstGeom prst="rect">
            <a:avLst/>
          </a:prstGeom>
        </p:spPr>
      </p:pic>
    </p:spTree>
    <p:extLst>
      <p:ext uri="{BB962C8B-B14F-4D97-AF65-F5344CB8AC3E}">
        <p14:creationId xmlns:p14="http://schemas.microsoft.com/office/powerpoint/2010/main" val="6506650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11E62597-7F4B-495A-A91E-FCB8A9231C8E}"/>
              </a:ext>
            </a:extLst>
          </p:cNvPr>
          <p:cNvSpPr txBox="1"/>
          <p:nvPr/>
        </p:nvSpPr>
        <p:spPr>
          <a:xfrm>
            <a:off x="838200" y="365125"/>
            <a:ext cx="10293991" cy="523220"/>
          </a:xfrm>
          <a:prstGeom prst="rect">
            <a:avLst/>
          </a:prstGeom>
          <a:noFill/>
        </p:spPr>
        <p:txBody>
          <a:bodyPr wrap="square" rtlCol="0">
            <a:spAutoFit/>
          </a:bodyPr>
          <a:lstStyle/>
          <a:p>
            <a:r>
              <a:rPr lang="zh-CN" altLang="en-US" sz="2800" dirty="0"/>
              <a:t>选择“工具”菜单并打开“内存浏览器”</a:t>
            </a:r>
          </a:p>
        </p:txBody>
      </p:sp>
      <p:pic>
        <p:nvPicPr>
          <p:cNvPr id="6" name="图片 5">
            <a:extLst>
              <a:ext uri="{FF2B5EF4-FFF2-40B4-BE49-F238E27FC236}">
                <a16:creationId xmlns:a16="http://schemas.microsoft.com/office/drawing/2014/main" id="{F4AB56E7-AA0F-499D-ADFE-49956538DA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888345"/>
            <a:ext cx="2848373" cy="2333951"/>
          </a:xfrm>
          <a:prstGeom prst="rect">
            <a:avLst/>
          </a:prstGeom>
        </p:spPr>
      </p:pic>
      <p:sp>
        <p:nvSpPr>
          <p:cNvPr id="7" name="文本框 6">
            <a:extLst>
              <a:ext uri="{FF2B5EF4-FFF2-40B4-BE49-F238E27FC236}">
                <a16:creationId xmlns:a16="http://schemas.microsoft.com/office/drawing/2014/main" id="{F56536BE-FB39-46BB-BBE1-2ED230D2AA88}"/>
              </a:ext>
            </a:extLst>
          </p:cNvPr>
          <p:cNvSpPr txBox="1"/>
          <p:nvPr/>
        </p:nvSpPr>
        <p:spPr>
          <a:xfrm>
            <a:off x="838199" y="3222296"/>
            <a:ext cx="10293991" cy="523220"/>
          </a:xfrm>
          <a:prstGeom prst="rect">
            <a:avLst/>
          </a:prstGeom>
          <a:noFill/>
        </p:spPr>
        <p:txBody>
          <a:bodyPr wrap="square" rtlCol="0">
            <a:spAutoFit/>
          </a:bodyPr>
          <a:lstStyle/>
          <a:p>
            <a:r>
              <a:rPr lang="zh-CN" altLang="en-US" sz="2800" dirty="0"/>
              <a:t>选择“程序块”，在项目文件夹中找到并选择</a:t>
            </a:r>
            <a:r>
              <a:rPr lang="en-US" altLang="zh-CN" sz="2800" dirty="0"/>
              <a:t>MindCub3r-Ed-v2p1</a:t>
            </a:r>
            <a:endParaRPr lang="zh-CN" altLang="en-US" sz="2800" dirty="0"/>
          </a:p>
        </p:txBody>
      </p:sp>
      <p:sp>
        <p:nvSpPr>
          <p:cNvPr id="8" name="文本框 7">
            <a:extLst>
              <a:ext uri="{FF2B5EF4-FFF2-40B4-BE49-F238E27FC236}">
                <a16:creationId xmlns:a16="http://schemas.microsoft.com/office/drawing/2014/main" id="{B9E5AC48-C29A-4264-A280-E7BA02E7233D}"/>
              </a:ext>
            </a:extLst>
          </p:cNvPr>
          <p:cNvSpPr txBox="1"/>
          <p:nvPr/>
        </p:nvSpPr>
        <p:spPr>
          <a:xfrm>
            <a:off x="838199" y="3745516"/>
            <a:ext cx="10293991" cy="523220"/>
          </a:xfrm>
          <a:prstGeom prst="rect">
            <a:avLst/>
          </a:prstGeom>
          <a:noFill/>
        </p:spPr>
        <p:txBody>
          <a:bodyPr wrap="square" rtlCol="0">
            <a:spAutoFit/>
          </a:bodyPr>
          <a:lstStyle/>
          <a:p>
            <a:r>
              <a:rPr lang="zh-CN" altLang="en-US" sz="2800" dirty="0"/>
              <a:t>点击下载</a:t>
            </a:r>
          </a:p>
        </p:txBody>
      </p:sp>
      <p:pic>
        <p:nvPicPr>
          <p:cNvPr id="10" name="图片 9">
            <a:extLst>
              <a:ext uri="{FF2B5EF4-FFF2-40B4-BE49-F238E27FC236}">
                <a16:creationId xmlns:a16="http://schemas.microsoft.com/office/drawing/2014/main" id="{213E14A4-7D03-4E56-9625-C42D4FA37D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54782" y="3745516"/>
            <a:ext cx="4082435" cy="2503593"/>
          </a:xfrm>
          <a:prstGeom prst="rect">
            <a:avLst/>
          </a:prstGeom>
        </p:spPr>
      </p:pic>
    </p:spTree>
    <p:extLst>
      <p:ext uri="{BB962C8B-B14F-4D97-AF65-F5344CB8AC3E}">
        <p14:creationId xmlns:p14="http://schemas.microsoft.com/office/powerpoint/2010/main" val="14840516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内容占位符 7">
            <a:extLst>
              <a:ext uri="{FF2B5EF4-FFF2-40B4-BE49-F238E27FC236}">
                <a16:creationId xmlns:a16="http://schemas.microsoft.com/office/drawing/2014/main" id="{B7CE1BAE-930E-4DD0-A0F0-5DBDC8670B0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18786" y="1825625"/>
            <a:ext cx="6154428" cy="4351338"/>
          </a:xfrm>
        </p:spPr>
      </p:pic>
      <p:sp>
        <p:nvSpPr>
          <p:cNvPr id="4" name="文本框 3">
            <a:extLst>
              <a:ext uri="{FF2B5EF4-FFF2-40B4-BE49-F238E27FC236}">
                <a16:creationId xmlns:a16="http://schemas.microsoft.com/office/drawing/2014/main" id="{A8298699-62B3-41E9-BBF6-7F5B6F947DFA}"/>
              </a:ext>
            </a:extLst>
          </p:cNvPr>
          <p:cNvSpPr txBox="1"/>
          <p:nvPr/>
        </p:nvSpPr>
        <p:spPr>
          <a:xfrm>
            <a:off x="838200" y="365125"/>
            <a:ext cx="10293991" cy="1384995"/>
          </a:xfrm>
          <a:prstGeom prst="rect">
            <a:avLst/>
          </a:prstGeom>
          <a:noFill/>
        </p:spPr>
        <p:txBody>
          <a:bodyPr wrap="square" rtlCol="0">
            <a:spAutoFit/>
          </a:bodyPr>
          <a:lstStyle/>
          <a:p>
            <a:r>
              <a:rPr lang="zh-CN" altLang="en-US" sz="2800" dirty="0"/>
              <a:t>在计算机中找到 </a:t>
            </a:r>
            <a:r>
              <a:rPr lang="en-US" altLang="zh-CN" sz="2800" dirty="0"/>
              <a:t>MindCub3r-v2p1.zip </a:t>
            </a:r>
            <a:r>
              <a:rPr lang="zh-CN" altLang="en-US" sz="2800" dirty="0"/>
              <a:t>或 </a:t>
            </a:r>
            <a:r>
              <a:rPr lang="en-US" altLang="zh-CN" sz="2800" dirty="0"/>
              <a:t>MindCub3r-Ed-v2p1.zip </a:t>
            </a:r>
            <a:r>
              <a:rPr lang="zh-CN" altLang="en-US" sz="2800" dirty="0"/>
              <a:t>解压后的文件。选择 </a:t>
            </a:r>
            <a:r>
              <a:rPr lang="en-US" altLang="zh-CN" sz="2800" dirty="0"/>
              <a:t>mc3solver-v2p1.rtf , </a:t>
            </a:r>
            <a:r>
              <a:rPr lang="zh-CN" altLang="en-US" sz="2800" dirty="0"/>
              <a:t>打开并下载程序到</a:t>
            </a:r>
            <a:r>
              <a:rPr lang="en-US" altLang="zh-CN" sz="2800" dirty="0"/>
              <a:t>EV3</a:t>
            </a:r>
            <a:r>
              <a:rPr lang="zh-CN" altLang="en-US" sz="2800" dirty="0"/>
              <a:t>中</a:t>
            </a:r>
          </a:p>
        </p:txBody>
      </p:sp>
    </p:spTree>
    <p:extLst>
      <p:ext uri="{BB962C8B-B14F-4D97-AF65-F5344CB8AC3E}">
        <p14:creationId xmlns:p14="http://schemas.microsoft.com/office/powerpoint/2010/main" val="6556741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内容占位符 5">
            <a:extLst>
              <a:ext uri="{FF2B5EF4-FFF2-40B4-BE49-F238E27FC236}">
                <a16:creationId xmlns:a16="http://schemas.microsoft.com/office/drawing/2014/main" id="{239A8B72-9E59-4810-9176-8DC73DC799D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23203" y="2197028"/>
            <a:ext cx="5172797" cy="3172268"/>
          </a:xfrm>
        </p:spPr>
      </p:pic>
      <p:sp>
        <p:nvSpPr>
          <p:cNvPr id="4" name="文本框 3">
            <a:extLst>
              <a:ext uri="{FF2B5EF4-FFF2-40B4-BE49-F238E27FC236}">
                <a16:creationId xmlns:a16="http://schemas.microsoft.com/office/drawing/2014/main" id="{1E263EF4-DB32-4933-9231-577A3F002AEE}"/>
              </a:ext>
            </a:extLst>
          </p:cNvPr>
          <p:cNvSpPr txBox="1"/>
          <p:nvPr/>
        </p:nvSpPr>
        <p:spPr>
          <a:xfrm>
            <a:off x="923203" y="1673808"/>
            <a:ext cx="10293991" cy="523220"/>
          </a:xfrm>
          <a:prstGeom prst="rect">
            <a:avLst/>
          </a:prstGeom>
          <a:noFill/>
        </p:spPr>
        <p:txBody>
          <a:bodyPr wrap="square" rtlCol="0">
            <a:spAutoFit/>
          </a:bodyPr>
          <a:lstStyle/>
          <a:p>
            <a:r>
              <a:rPr lang="zh-CN" altLang="en-US" sz="2800" dirty="0"/>
              <a:t>从内存浏览器中再次选择“下载”</a:t>
            </a:r>
          </a:p>
        </p:txBody>
      </p:sp>
    </p:spTree>
    <p:extLst>
      <p:ext uri="{BB962C8B-B14F-4D97-AF65-F5344CB8AC3E}">
        <p14:creationId xmlns:p14="http://schemas.microsoft.com/office/powerpoint/2010/main" val="244337204"/>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1269</Words>
  <Application>Microsoft Office PowerPoint</Application>
  <PresentationFormat>宽屏</PresentationFormat>
  <Paragraphs>64</Paragraphs>
  <Slides>22</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22</vt:i4>
      </vt:variant>
    </vt:vector>
  </HeadingPairs>
  <TitlesOfParts>
    <vt:vector size="26" baseType="lpstr">
      <vt:lpstr>等线</vt:lpstr>
      <vt:lpstr>等线 Light</vt:lpstr>
      <vt:lpstr>Arial</vt:lpstr>
      <vt:lpstr>Office 主题​​</vt:lpstr>
      <vt:lpstr>魔方机器人</vt:lpstr>
      <vt:lpstr>导入程序步骤</vt:lpstr>
      <vt:lpstr>PowerPoint 演示文稿</vt:lpstr>
      <vt:lpstr>在计算机中找到文件ColorSensorRGB-v1.00.ev3b并打开它</vt:lpstr>
      <vt:lpstr>从选择模块导入列表中选择ColorSensorRGB-v1.00.ev3b，然后选择导入按钮</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操作说明</vt:lpstr>
      <vt:lpstr>操作说明</vt:lpstr>
      <vt:lpstr>操作说明</vt:lpstr>
      <vt:lpstr>故障排除提示</vt:lpstr>
      <vt:lpstr>故障排除提示</vt:lpstr>
      <vt:lpstr>故障排除提示</vt:lpstr>
      <vt:lpstr>故障排除提示</vt:lpstr>
      <vt:lpstr>故障排除提示</vt:lpstr>
      <vt:lpstr>故障排除提示</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魔方机器人</dc:title>
  <dc:creator>陈帅气</dc:creator>
  <cp:lastModifiedBy> </cp:lastModifiedBy>
  <cp:revision>73</cp:revision>
  <dcterms:created xsi:type="dcterms:W3CDTF">2019-02-20T09:42:36Z</dcterms:created>
  <dcterms:modified xsi:type="dcterms:W3CDTF">2019-02-22T12:20:51Z</dcterms:modified>
</cp:coreProperties>
</file>