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2017/5/15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2017/5/15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2017/5/15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2017/5/15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baike.baidu.com/view/160028.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baike.baidu.com/view/5628.ht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shrio&#25945;&#26696;.doc" TargetMode="External"/><Relationship Id="rId2" Type="http://schemas.openxmlformats.org/officeDocument/2006/relationships/hyperlink" Target="shrio&#20854;&#20182;&#30693;&#35782;.doc"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600" dirty="0" err="1" smtClean="0">
                <a:latin typeface="微软雅黑" panose="020B0503020204020204" pitchFamily="34" charset="-122"/>
                <a:ea typeface="微软雅黑" panose="020B0503020204020204" pitchFamily="34" charset="-122"/>
              </a:rPr>
              <a:t>Shiro</a:t>
            </a:r>
            <a:r>
              <a:rPr lang="zh-CN" altLang="en-US" sz="6600" dirty="0" smtClean="0">
                <a:latin typeface="微软雅黑" panose="020B0503020204020204" pitchFamily="34" charset="-122"/>
                <a:ea typeface="微软雅黑" panose="020B0503020204020204" pitchFamily="34" charset="-122"/>
              </a:rPr>
              <a:t>框架简介</a:t>
            </a:r>
            <a:endParaRPr lang="zh-CN" altLang="en-US" sz="6600"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a:lstStyle/>
          <a:p>
            <a:r>
              <a:rPr lang="zh-CN" altLang="en-US" dirty="0" smtClean="0">
                <a:latin typeface="微软雅黑" panose="020B0503020204020204" pitchFamily="34" charset="-122"/>
                <a:ea typeface="微软雅黑" panose="020B0503020204020204" pitchFamily="34" charset="-122"/>
              </a:rPr>
              <a:t>讲解人：莫  庭</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讲解时间：</a:t>
            </a:r>
            <a:r>
              <a:rPr lang="en-US" altLang="zh-CN" dirty="0" smtClean="0">
                <a:latin typeface="微软雅黑" panose="020B0503020204020204" pitchFamily="34" charset="-122"/>
                <a:ea typeface="微软雅黑" panose="020B0503020204020204" pitchFamily="34" charset="-122"/>
              </a:rPr>
              <a:t>2017</a:t>
            </a:r>
            <a:r>
              <a:rPr lang="zh-CN" altLang="en-US" dirty="0" smtClean="0">
                <a:latin typeface="微软雅黑" panose="020B0503020204020204" pitchFamily="34" charset="-122"/>
                <a:ea typeface="微软雅黑" panose="020B0503020204020204" pitchFamily="34" charset="-122"/>
              </a:rPr>
              <a:t>年</a:t>
            </a:r>
            <a:r>
              <a:rPr lang="en-US" altLang="zh-CN" dirty="0" smtClean="0">
                <a:latin typeface="微软雅黑" panose="020B0503020204020204" pitchFamily="34" charset="-122"/>
                <a:ea typeface="微软雅黑" panose="020B0503020204020204" pitchFamily="34" charset="-122"/>
              </a:rPr>
              <a:t>5</a:t>
            </a:r>
            <a:r>
              <a:rPr lang="zh-CN" altLang="en-US" dirty="0" smtClean="0">
                <a:latin typeface="微软雅黑" panose="020B0503020204020204" pitchFamily="34" charset="-122"/>
                <a:ea typeface="微软雅黑" panose="020B0503020204020204" pitchFamily="34" charset="-122"/>
              </a:rPr>
              <a:t>月</a:t>
            </a:r>
            <a:r>
              <a:rPr lang="en-US" altLang="zh-CN" dirty="0" smtClean="0">
                <a:latin typeface="微软雅黑" panose="020B0503020204020204" pitchFamily="34" charset="-122"/>
                <a:ea typeface="微软雅黑" panose="020B0503020204020204" pitchFamily="34" charset="-122"/>
              </a:rPr>
              <a:t>15</a:t>
            </a:r>
            <a:r>
              <a:rPr lang="zh-CN" altLang="en-US" dirty="0" smtClean="0">
                <a:latin typeface="微软雅黑" panose="020B0503020204020204" pitchFamily="34" charset="-122"/>
                <a:ea typeface="微软雅黑" panose="020B0503020204020204" pitchFamily="34" charset="-122"/>
              </a:rPr>
              <a:t>日</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370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a:latin typeface="黑体" panose="02010609060101010101" pitchFamily="49" charset="-122"/>
                <a:ea typeface="黑体" panose="02010609060101010101" pitchFamily="49" charset="-122"/>
              </a:rPr>
              <a:t>Shiro</a:t>
            </a:r>
            <a:r>
              <a:rPr lang="zh-CN" altLang="en-US" sz="3200" dirty="0">
                <a:latin typeface="黑体" panose="02010609060101010101" pitchFamily="49" charset="-122"/>
                <a:ea typeface="黑体" panose="02010609060101010101" pitchFamily="49" charset="-122"/>
              </a:rPr>
              <a:t>架构</a:t>
            </a:r>
            <a:endParaRPr lang="en-US" altLang="zh-CN"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a:buFont typeface="Wingdings" panose="05000000000000000000" pitchFamily="2" charset="2"/>
              <a:buChar char="u"/>
            </a:pPr>
            <a:r>
              <a:rPr lang="en-US" altLang="zh-CN" sz="2400" dirty="0">
                <a:latin typeface="黑体" panose="02010609060101010101" pitchFamily="49" charset="-122"/>
                <a:ea typeface="黑体" panose="02010609060101010101" pitchFamily="49" charset="-122"/>
              </a:rPr>
              <a:t>Realm</a:t>
            </a:r>
            <a:endParaRPr lang="en-US" altLang="zh-CN" sz="2400" dirty="0" smtClean="0">
              <a:latin typeface="黑体" panose="02010609060101010101" pitchFamily="49" charset="-122"/>
              <a:ea typeface="黑体" panose="02010609060101010101" pitchFamily="49" charset="-122"/>
            </a:endParaRPr>
          </a:p>
          <a:p>
            <a:pPr marL="0" indent="0">
              <a:buNone/>
            </a:pPr>
            <a:r>
              <a:rPr lang="en-US" altLang="zh-CN" sz="2400" dirty="0" smtClean="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Realm</a:t>
            </a:r>
            <a:r>
              <a:rPr lang="zh-CN" altLang="zh-CN" sz="2400" dirty="0">
                <a:latin typeface="黑体" panose="02010609060101010101" pitchFamily="49" charset="-122"/>
                <a:ea typeface="黑体" panose="02010609060101010101" pitchFamily="49" charset="-122"/>
              </a:rPr>
              <a:t>即领域，相当于</a:t>
            </a:r>
            <a:r>
              <a:rPr lang="en-US" altLang="zh-CN" sz="2400" dirty="0" err="1">
                <a:latin typeface="黑体" panose="02010609060101010101" pitchFamily="49" charset="-122"/>
                <a:ea typeface="黑体" panose="02010609060101010101" pitchFamily="49" charset="-122"/>
              </a:rPr>
              <a:t>datasource</a:t>
            </a:r>
            <a:r>
              <a:rPr lang="zh-CN" altLang="zh-CN" sz="2400" dirty="0">
                <a:latin typeface="黑体" panose="02010609060101010101" pitchFamily="49" charset="-122"/>
                <a:ea typeface="黑体" panose="02010609060101010101" pitchFamily="49" charset="-122"/>
              </a:rPr>
              <a:t>数据源，</a:t>
            </a:r>
            <a:r>
              <a:rPr lang="en-US" altLang="zh-CN" sz="2400" dirty="0" err="1">
                <a:latin typeface="黑体" panose="02010609060101010101" pitchFamily="49" charset="-122"/>
                <a:ea typeface="黑体" panose="02010609060101010101" pitchFamily="49" charset="-122"/>
              </a:rPr>
              <a:t>securityManager</a:t>
            </a:r>
            <a:r>
              <a:rPr lang="zh-CN" altLang="zh-CN" sz="2400" dirty="0">
                <a:latin typeface="黑体" panose="02010609060101010101" pitchFamily="49" charset="-122"/>
                <a:ea typeface="黑体" panose="02010609060101010101" pitchFamily="49" charset="-122"/>
              </a:rPr>
              <a:t>进行安全认证需要通过</a:t>
            </a:r>
            <a:r>
              <a:rPr lang="en-US" altLang="zh-CN" sz="2400" dirty="0">
                <a:latin typeface="黑体" panose="02010609060101010101" pitchFamily="49" charset="-122"/>
                <a:ea typeface="黑体" panose="02010609060101010101" pitchFamily="49" charset="-122"/>
              </a:rPr>
              <a:t>Realm</a:t>
            </a:r>
            <a:r>
              <a:rPr lang="zh-CN" altLang="zh-CN" sz="2400" dirty="0">
                <a:latin typeface="黑体" panose="02010609060101010101" pitchFamily="49" charset="-122"/>
                <a:ea typeface="黑体" panose="02010609060101010101" pitchFamily="49" charset="-122"/>
              </a:rPr>
              <a:t>获取用户权限数据，比如：如果用户身份数据在数据库那么</a:t>
            </a:r>
            <a:r>
              <a:rPr lang="en-US" altLang="zh-CN" sz="2400" dirty="0">
                <a:latin typeface="黑体" panose="02010609060101010101" pitchFamily="49" charset="-122"/>
                <a:ea typeface="黑体" panose="02010609060101010101" pitchFamily="49" charset="-122"/>
              </a:rPr>
              <a:t>realm</a:t>
            </a:r>
            <a:r>
              <a:rPr lang="zh-CN" altLang="zh-CN" sz="2400" dirty="0">
                <a:latin typeface="黑体" panose="02010609060101010101" pitchFamily="49" charset="-122"/>
                <a:ea typeface="黑体" panose="02010609060101010101" pitchFamily="49" charset="-122"/>
              </a:rPr>
              <a:t>就需要从数据库获取用户身份信息。</a:t>
            </a:r>
          </a:p>
          <a:p>
            <a:pPr marL="0" indent="0">
              <a:buNone/>
            </a:pP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注意：不要把</a:t>
            </a:r>
            <a:r>
              <a:rPr lang="en-US" altLang="zh-CN" sz="2400" dirty="0">
                <a:latin typeface="黑体" panose="02010609060101010101" pitchFamily="49" charset="-122"/>
                <a:ea typeface="黑体" panose="02010609060101010101" pitchFamily="49" charset="-122"/>
              </a:rPr>
              <a:t>realm</a:t>
            </a:r>
            <a:r>
              <a:rPr lang="zh-CN" altLang="zh-CN" sz="2400" dirty="0">
                <a:latin typeface="黑体" panose="02010609060101010101" pitchFamily="49" charset="-122"/>
                <a:ea typeface="黑体" panose="02010609060101010101" pitchFamily="49" charset="-122"/>
              </a:rPr>
              <a:t>理解成只是从数据源取数据，在</a:t>
            </a:r>
            <a:r>
              <a:rPr lang="en-US" altLang="zh-CN" sz="2400" dirty="0">
                <a:latin typeface="黑体" panose="02010609060101010101" pitchFamily="49" charset="-122"/>
                <a:ea typeface="黑体" panose="02010609060101010101" pitchFamily="49" charset="-122"/>
              </a:rPr>
              <a:t>realm</a:t>
            </a:r>
            <a:r>
              <a:rPr lang="zh-CN" altLang="zh-CN" sz="2400" dirty="0">
                <a:latin typeface="黑体" panose="02010609060101010101" pitchFamily="49" charset="-122"/>
                <a:ea typeface="黑体" panose="02010609060101010101" pitchFamily="49" charset="-122"/>
              </a:rPr>
              <a:t>中还有认证授权校验的相关的代码</a:t>
            </a:r>
            <a:r>
              <a:rPr lang="zh-CN" altLang="zh-CN"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marL="0" indent="0">
              <a:buNone/>
            </a:pPr>
            <a:endParaRPr lang="en-US" altLang="zh-CN" sz="2400" dirty="0">
              <a:latin typeface="黑体" panose="02010609060101010101" pitchFamily="49" charset="-122"/>
              <a:ea typeface="黑体" panose="02010609060101010101" pitchFamily="49" charset="-122"/>
            </a:endParaRPr>
          </a:p>
          <a:p>
            <a:pPr marL="0" indent="0">
              <a:buNone/>
            </a:pPr>
            <a:endParaRPr lang="zh-CN" altLang="zh-CN" sz="2400" dirty="0" smtClean="0">
              <a:latin typeface="黑体" panose="02010609060101010101" pitchFamily="49" charset="-122"/>
              <a:ea typeface="黑体" panose="02010609060101010101" pitchFamily="49" charset="-122"/>
            </a:endParaRPr>
          </a:p>
          <a:p>
            <a:pPr marL="0" indent="0">
              <a:buNone/>
            </a:pPr>
            <a:endParaRPr lang="en-US" altLang="zh-CN" sz="2800" dirty="0" smtClean="0">
              <a:latin typeface="黑体" panose="02010609060101010101" pitchFamily="49" charset="-122"/>
              <a:ea typeface="黑体" panose="02010609060101010101" pitchFamily="49" charset="-122"/>
            </a:endParaRPr>
          </a:p>
          <a:p>
            <a:pPr marL="0" indent="0">
              <a:buNone/>
            </a:pP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5307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a:latin typeface="黑体" panose="02010609060101010101" pitchFamily="49" charset="-122"/>
                <a:ea typeface="黑体" panose="02010609060101010101" pitchFamily="49" charset="-122"/>
              </a:rPr>
              <a:t>Shiro</a:t>
            </a:r>
            <a:r>
              <a:rPr lang="zh-CN" altLang="en-US" sz="3200" dirty="0">
                <a:latin typeface="黑体" panose="02010609060101010101" pitchFamily="49" charset="-122"/>
                <a:ea typeface="黑体" panose="02010609060101010101" pitchFamily="49" charset="-122"/>
              </a:rPr>
              <a:t>架构</a:t>
            </a:r>
            <a:endParaRPr lang="en-US" altLang="zh-CN"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a:buFont typeface="Wingdings" panose="05000000000000000000" pitchFamily="2" charset="2"/>
              <a:buChar char="u"/>
            </a:pPr>
            <a:r>
              <a:rPr lang="en-US" altLang="zh-CN" sz="2400" dirty="0" err="1">
                <a:latin typeface="黑体" panose="02010609060101010101" pitchFamily="49" charset="-122"/>
                <a:ea typeface="黑体" panose="02010609060101010101" pitchFamily="49" charset="-122"/>
              </a:rPr>
              <a:t>sessionManager</a:t>
            </a:r>
            <a:endParaRPr lang="en-US" altLang="zh-CN" sz="2400" dirty="0" smtClean="0">
              <a:latin typeface="黑体" panose="02010609060101010101" pitchFamily="49" charset="-122"/>
              <a:ea typeface="黑体" panose="02010609060101010101" pitchFamily="49" charset="-122"/>
            </a:endParaRPr>
          </a:p>
          <a:p>
            <a:pPr marL="0" indent="0">
              <a:buNone/>
            </a:pPr>
            <a:r>
              <a:rPr lang="en-US" altLang="zh-CN" sz="2400" dirty="0" smtClean="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sessionManager</a:t>
            </a:r>
            <a:r>
              <a:rPr lang="zh-CN" altLang="zh-CN" sz="2400" dirty="0">
                <a:latin typeface="黑体" panose="02010609060101010101" pitchFamily="49" charset="-122"/>
                <a:ea typeface="黑体" panose="02010609060101010101" pitchFamily="49" charset="-122"/>
              </a:rPr>
              <a:t>即会话管理，</a:t>
            </a:r>
            <a:r>
              <a:rPr lang="en-US" altLang="zh-CN" sz="2400" dirty="0" err="1">
                <a:latin typeface="黑体" panose="02010609060101010101" pitchFamily="49" charset="-122"/>
                <a:ea typeface="黑体" panose="02010609060101010101" pitchFamily="49" charset="-122"/>
              </a:rPr>
              <a:t>shiro</a:t>
            </a:r>
            <a:r>
              <a:rPr lang="zh-CN" altLang="zh-CN" sz="2400" dirty="0">
                <a:latin typeface="黑体" panose="02010609060101010101" pitchFamily="49" charset="-122"/>
                <a:ea typeface="黑体" panose="02010609060101010101" pitchFamily="49" charset="-122"/>
              </a:rPr>
              <a:t>框架定义了一套会话管理，它不依赖</a:t>
            </a:r>
            <a:r>
              <a:rPr lang="en-US" altLang="zh-CN" sz="2400" dirty="0">
                <a:latin typeface="黑体" panose="02010609060101010101" pitchFamily="49" charset="-122"/>
                <a:ea typeface="黑体" panose="02010609060101010101" pitchFamily="49" charset="-122"/>
              </a:rPr>
              <a:t>web</a:t>
            </a:r>
            <a:r>
              <a:rPr lang="zh-CN" altLang="zh-CN" sz="2400" dirty="0">
                <a:latin typeface="黑体" panose="02010609060101010101" pitchFamily="49" charset="-122"/>
                <a:ea typeface="黑体" panose="02010609060101010101" pitchFamily="49" charset="-122"/>
              </a:rPr>
              <a:t>容器的</a:t>
            </a:r>
            <a:r>
              <a:rPr lang="en-US" altLang="zh-CN" sz="2400" dirty="0">
                <a:latin typeface="黑体" panose="02010609060101010101" pitchFamily="49" charset="-122"/>
                <a:ea typeface="黑体" panose="02010609060101010101" pitchFamily="49" charset="-122"/>
              </a:rPr>
              <a:t>session</a:t>
            </a:r>
            <a:r>
              <a:rPr lang="zh-CN" altLang="zh-CN" sz="2400" dirty="0">
                <a:latin typeface="黑体" panose="02010609060101010101" pitchFamily="49" charset="-122"/>
                <a:ea typeface="黑体" panose="02010609060101010101" pitchFamily="49" charset="-122"/>
              </a:rPr>
              <a:t>，所以</a:t>
            </a:r>
            <a:r>
              <a:rPr lang="en-US" altLang="zh-CN" sz="2400" dirty="0" err="1">
                <a:latin typeface="黑体" panose="02010609060101010101" pitchFamily="49" charset="-122"/>
                <a:ea typeface="黑体" panose="02010609060101010101" pitchFamily="49" charset="-122"/>
              </a:rPr>
              <a:t>shiro</a:t>
            </a:r>
            <a:r>
              <a:rPr lang="zh-CN" altLang="zh-CN" sz="2400" dirty="0">
                <a:latin typeface="黑体" panose="02010609060101010101" pitchFamily="49" charset="-122"/>
                <a:ea typeface="黑体" panose="02010609060101010101" pitchFamily="49" charset="-122"/>
              </a:rPr>
              <a:t>可以使用在非</a:t>
            </a:r>
            <a:r>
              <a:rPr lang="en-US" altLang="zh-CN" sz="2400" dirty="0">
                <a:latin typeface="黑体" panose="02010609060101010101" pitchFamily="49" charset="-122"/>
                <a:ea typeface="黑体" panose="02010609060101010101" pitchFamily="49" charset="-122"/>
              </a:rPr>
              <a:t>web</a:t>
            </a:r>
            <a:r>
              <a:rPr lang="zh-CN" altLang="zh-CN" sz="2400" dirty="0">
                <a:latin typeface="黑体" panose="02010609060101010101" pitchFamily="49" charset="-122"/>
                <a:ea typeface="黑体" panose="02010609060101010101" pitchFamily="49" charset="-122"/>
              </a:rPr>
              <a:t>应用上，也可以将分布式应用的会话集中在一点管理，此特性可使它实现单点登录</a:t>
            </a:r>
            <a:r>
              <a:rPr lang="zh-CN" altLang="zh-CN"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marL="0" indent="0">
              <a:buNone/>
            </a:pPr>
            <a:endParaRPr lang="en-US" altLang="zh-CN" sz="2400" dirty="0">
              <a:latin typeface="黑体" panose="02010609060101010101" pitchFamily="49" charset="-122"/>
              <a:ea typeface="黑体" panose="02010609060101010101" pitchFamily="49" charset="-122"/>
            </a:endParaRPr>
          </a:p>
          <a:p>
            <a:pPr>
              <a:buFont typeface="Wingdings" panose="05000000000000000000" pitchFamily="2" charset="2"/>
              <a:buChar char="u"/>
            </a:pPr>
            <a:r>
              <a:rPr lang="en-US" altLang="zh-CN" sz="2400" dirty="0" err="1">
                <a:latin typeface="黑体" panose="02010609060101010101" pitchFamily="49" charset="-122"/>
                <a:ea typeface="黑体" panose="02010609060101010101" pitchFamily="49" charset="-122"/>
              </a:rPr>
              <a:t>SessionDAO</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en-US" altLang="zh-CN" sz="2400" dirty="0"/>
              <a:t> </a:t>
            </a:r>
            <a:r>
              <a:rPr lang="en-US" altLang="zh-CN" sz="2400" dirty="0" err="1">
                <a:latin typeface="黑体" panose="02010609060101010101" pitchFamily="49" charset="-122"/>
                <a:ea typeface="黑体" panose="02010609060101010101" pitchFamily="49" charset="-122"/>
              </a:rPr>
              <a:t>SessionDAO</a:t>
            </a:r>
            <a:r>
              <a:rPr lang="zh-CN" altLang="zh-CN" sz="2400" dirty="0">
                <a:latin typeface="黑体" panose="02010609060101010101" pitchFamily="49" charset="-122"/>
                <a:ea typeface="黑体" panose="02010609060101010101" pitchFamily="49" charset="-122"/>
              </a:rPr>
              <a:t>即会话</a:t>
            </a:r>
            <a:r>
              <a:rPr lang="en-US" altLang="zh-CN" sz="2400" dirty="0" err="1">
                <a:latin typeface="黑体" panose="02010609060101010101" pitchFamily="49" charset="-122"/>
                <a:ea typeface="黑体" panose="02010609060101010101" pitchFamily="49" charset="-122"/>
              </a:rPr>
              <a:t>dao</a:t>
            </a:r>
            <a:r>
              <a:rPr lang="zh-CN" altLang="zh-CN" sz="2400" dirty="0">
                <a:latin typeface="黑体" panose="02010609060101010101" pitchFamily="49" charset="-122"/>
                <a:ea typeface="黑体" panose="02010609060101010101" pitchFamily="49" charset="-122"/>
              </a:rPr>
              <a:t>，是对</a:t>
            </a:r>
            <a:r>
              <a:rPr lang="en-US" altLang="zh-CN" sz="2400" dirty="0">
                <a:latin typeface="黑体" panose="02010609060101010101" pitchFamily="49" charset="-122"/>
                <a:ea typeface="黑体" panose="02010609060101010101" pitchFamily="49" charset="-122"/>
              </a:rPr>
              <a:t>session</a:t>
            </a:r>
            <a:r>
              <a:rPr lang="zh-CN" altLang="zh-CN" sz="2400" dirty="0">
                <a:latin typeface="黑体" panose="02010609060101010101" pitchFamily="49" charset="-122"/>
                <a:ea typeface="黑体" panose="02010609060101010101" pitchFamily="49" charset="-122"/>
              </a:rPr>
              <a:t>会话操作的一套接口，比如要将</a:t>
            </a:r>
            <a:r>
              <a:rPr lang="en-US" altLang="zh-CN" sz="2400" dirty="0">
                <a:latin typeface="黑体" panose="02010609060101010101" pitchFamily="49" charset="-122"/>
                <a:ea typeface="黑体" panose="02010609060101010101" pitchFamily="49" charset="-122"/>
              </a:rPr>
              <a:t>session</a:t>
            </a:r>
            <a:r>
              <a:rPr lang="zh-CN" altLang="zh-CN" sz="2400" dirty="0">
                <a:latin typeface="黑体" panose="02010609060101010101" pitchFamily="49" charset="-122"/>
                <a:ea typeface="黑体" panose="02010609060101010101" pitchFamily="49" charset="-122"/>
              </a:rPr>
              <a:t>存储到数据库，可以通过</a:t>
            </a:r>
            <a:r>
              <a:rPr lang="en-US" altLang="zh-CN" sz="2400" dirty="0" err="1">
                <a:latin typeface="黑体" panose="02010609060101010101" pitchFamily="49" charset="-122"/>
                <a:ea typeface="黑体" panose="02010609060101010101" pitchFamily="49" charset="-122"/>
              </a:rPr>
              <a:t>jdbc</a:t>
            </a:r>
            <a:r>
              <a:rPr lang="zh-CN" altLang="zh-CN" sz="2400" dirty="0">
                <a:latin typeface="黑体" panose="02010609060101010101" pitchFamily="49" charset="-122"/>
                <a:ea typeface="黑体" panose="02010609060101010101" pitchFamily="49" charset="-122"/>
              </a:rPr>
              <a:t>将会话存储到数据库。</a:t>
            </a:r>
          </a:p>
          <a:p>
            <a:pPr marL="0" indent="0">
              <a:buNone/>
            </a:pPr>
            <a:endParaRPr lang="zh-CN" altLang="zh-CN" sz="2400" dirty="0">
              <a:latin typeface="黑体" panose="02010609060101010101" pitchFamily="49" charset="-122"/>
              <a:ea typeface="黑体" panose="02010609060101010101" pitchFamily="49" charset="-122"/>
            </a:endParaRPr>
          </a:p>
          <a:p>
            <a:pPr marL="0" indent="0">
              <a:buNone/>
            </a:pPr>
            <a:endParaRPr lang="en-US" altLang="zh-CN" sz="2800" dirty="0" smtClean="0">
              <a:latin typeface="黑体" panose="02010609060101010101" pitchFamily="49" charset="-122"/>
              <a:ea typeface="黑体" panose="02010609060101010101" pitchFamily="49" charset="-122"/>
            </a:endParaRPr>
          </a:p>
          <a:p>
            <a:pPr marL="0" indent="0">
              <a:buNone/>
            </a:pP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6087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a:latin typeface="黑体" panose="02010609060101010101" pitchFamily="49" charset="-122"/>
                <a:ea typeface="黑体" panose="02010609060101010101" pitchFamily="49" charset="-122"/>
              </a:rPr>
              <a:t>Shiro</a:t>
            </a:r>
            <a:r>
              <a:rPr lang="zh-CN" altLang="en-US" sz="3200" dirty="0">
                <a:latin typeface="黑体" panose="02010609060101010101" pitchFamily="49" charset="-122"/>
                <a:ea typeface="黑体" panose="02010609060101010101" pitchFamily="49" charset="-122"/>
              </a:rPr>
              <a:t>架构</a:t>
            </a:r>
            <a:endParaRPr lang="en-US" altLang="zh-CN"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a:buFont typeface="Wingdings" panose="05000000000000000000" pitchFamily="2" charset="2"/>
              <a:buChar char="u"/>
            </a:pPr>
            <a:r>
              <a:rPr lang="en-US" altLang="zh-CN" sz="2400" dirty="0" err="1">
                <a:latin typeface="黑体" panose="02010609060101010101" pitchFamily="49" charset="-122"/>
                <a:ea typeface="黑体" panose="02010609060101010101" pitchFamily="49" charset="-122"/>
              </a:rPr>
              <a:t>CacheManager</a:t>
            </a:r>
            <a:endParaRPr lang="en-US" altLang="zh-CN" sz="2400" dirty="0" smtClean="0">
              <a:latin typeface="黑体" panose="02010609060101010101" pitchFamily="49" charset="-122"/>
              <a:ea typeface="黑体" panose="02010609060101010101" pitchFamily="49" charset="-122"/>
            </a:endParaRPr>
          </a:p>
          <a:p>
            <a:pPr marL="0" indent="0">
              <a:buNone/>
            </a:pPr>
            <a:r>
              <a:rPr lang="en-US" altLang="zh-CN" sz="2400" dirty="0" smtClean="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CacheManager</a:t>
            </a:r>
            <a:r>
              <a:rPr lang="zh-CN" altLang="zh-CN" sz="2400" dirty="0">
                <a:latin typeface="黑体" panose="02010609060101010101" pitchFamily="49" charset="-122"/>
                <a:ea typeface="黑体" panose="02010609060101010101" pitchFamily="49" charset="-122"/>
              </a:rPr>
              <a:t>即缓存管理，将用户权限数据存储在缓存，这样可以提高性能</a:t>
            </a:r>
            <a:r>
              <a:rPr lang="zh-CN" altLang="zh-CN"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marL="0" indent="0">
              <a:buNone/>
            </a:pPr>
            <a:endParaRPr lang="en-US" altLang="zh-CN" sz="2400" dirty="0" smtClean="0">
              <a:latin typeface="黑体" panose="02010609060101010101" pitchFamily="49" charset="-122"/>
              <a:ea typeface="黑体" panose="02010609060101010101" pitchFamily="49" charset="-122"/>
            </a:endParaRPr>
          </a:p>
          <a:p>
            <a:pPr>
              <a:buFont typeface="Wingdings" panose="05000000000000000000" pitchFamily="2" charset="2"/>
              <a:buChar char="u"/>
            </a:pPr>
            <a:r>
              <a:rPr lang="en-US" altLang="zh-CN" sz="2400" dirty="0">
                <a:latin typeface="黑体" panose="02010609060101010101" pitchFamily="49" charset="-122"/>
                <a:ea typeface="黑体" panose="02010609060101010101" pitchFamily="49" charset="-122"/>
              </a:rPr>
              <a:t>Cryptography</a:t>
            </a:r>
          </a:p>
          <a:p>
            <a:pPr marL="0" indent="0">
              <a:buNone/>
            </a:pPr>
            <a:r>
              <a:rPr lang="en-US" altLang="zh-CN" sz="2400" dirty="0" smtClean="0">
                <a:latin typeface="黑体" panose="02010609060101010101" pitchFamily="49" charset="-122"/>
                <a:ea typeface="黑体" panose="02010609060101010101" pitchFamily="49" charset="-122"/>
              </a:rPr>
              <a:t>	Cryptography</a:t>
            </a:r>
            <a:r>
              <a:rPr lang="zh-CN" altLang="zh-CN" sz="2400" dirty="0">
                <a:latin typeface="黑体" panose="02010609060101010101" pitchFamily="49" charset="-122"/>
                <a:ea typeface="黑体" panose="02010609060101010101" pitchFamily="49" charset="-122"/>
              </a:rPr>
              <a:t>即密码管理，</a:t>
            </a:r>
            <a:r>
              <a:rPr lang="en-US" altLang="zh-CN" sz="2400" dirty="0" err="1">
                <a:latin typeface="黑体" panose="02010609060101010101" pitchFamily="49" charset="-122"/>
                <a:ea typeface="黑体" panose="02010609060101010101" pitchFamily="49" charset="-122"/>
              </a:rPr>
              <a:t>shiro</a:t>
            </a:r>
            <a:r>
              <a:rPr lang="zh-CN" altLang="zh-CN" sz="2400" dirty="0">
                <a:latin typeface="黑体" panose="02010609060101010101" pitchFamily="49" charset="-122"/>
                <a:ea typeface="黑体" panose="02010609060101010101" pitchFamily="49" charset="-122"/>
              </a:rPr>
              <a:t>提供了一套加密</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解密的组件，方便开发。比如提供常用的散列、加</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解密等功能。</a:t>
            </a:r>
            <a:endParaRPr lang="zh-CN" altLang="en-US" sz="2400" dirty="0">
              <a:latin typeface="黑体" panose="02010609060101010101" pitchFamily="49" charset="-122"/>
              <a:ea typeface="黑体" panose="02010609060101010101" pitchFamily="49" charset="-122"/>
            </a:endParaRPr>
          </a:p>
          <a:p>
            <a:pPr marL="0" indent="0">
              <a:buNone/>
            </a:pP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92701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smtClean="0">
                <a:latin typeface="黑体" panose="02010609060101010101" pitchFamily="49" charset="-122"/>
                <a:ea typeface="黑体" panose="02010609060101010101" pitchFamily="49" charset="-122"/>
              </a:rPr>
              <a:t>Shiro</a:t>
            </a:r>
            <a:r>
              <a:rPr lang="zh-CN" altLang="en-US" sz="3200" dirty="0" smtClean="0">
                <a:latin typeface="黑体" panose="02010609060101010101" pitchFamily="49" charset="-122"/>
                <a:ea typeface="黑体" panose="02010609060101010101" pitchFamily="49" charset="-122"/>
              </a:rPr>
              <a:t>权限管理</a:t>
            </a:r>
            <a:endParaRPr lang="en-US" altLang="zh-CN"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marL="0" indent="0">
              <a:buNone/>
            </a:pPr>
            <a:r>
              <a:rPr lang="en-US" altLang="zh-CN" sz="2400" dirty="0" smtClean="0">
                <a:latin typeface="黑体" panose="02010609060101010101" pitchFamily="49" charset="-122"/>
                <a:ea typeface="黑体" panose="02010609060101010101" pitchFamily="49" charset="-122"/>
              </a:rPr>
              <a:t>	</a:t>
            </a:r>
            <a:r>
              <a:rPr lang="zh-CN" altLang="zh-CN" sz="2400" dirty="0" smtClean="0">
                <a:latin typeface="黑体" panose="02010609060101010101" pitchFamily="49" charset="-122"/>
                <a:ea typeface="黑体" panose="02010609060101010101" pitchFamily="49" charset="-122"/>
              </a:rPr>
              <a:t>基本上</a:t>
            </a:r>
            <a:r>
              <a:rPr lang="zh-CN" altLang="zh-CN" sz="2400" dirty="0">
                <a:latin typeface="黑体" panose="02010609060101010101" pitchFamily="49" charset="-122"/>
                <a:ea typeface="黑体" panose="02010609060101010101" pitchFamily="49" charset="-122"/>
              </a:rPr>
              <a:t>涉及到用户参与的系统都要进行权限管理，权限管理属于系统安全的范畴，权限管理实现对用户访问系统的控制，按照安全规则或者</a:t>
            </a:r>
            <a:r>
              <a:rPr lang="en-US" altLang="zh-CN" sz="2400" dirty="0" err="1">
                <a:latin typeface="黑体" panose="02010609060101010101" pitchFamily="49" charset="-122"/>
                <a:ea typeface="黑体" panose="02010609060101010101" pitchFamily="49" charset="-122"/>
                <a:hlinkClick r:id="rId2"/>
              </a:rPr>
              <a:t>安全策略</a:t>
            </a:r>
            <a:r>
              <a:rPr lang="zh-CN" altLang="zh-CN" sz="2400" dirty="0">
                <a:latin typeface="黑体" panose="02010609060101010101" pitchFamily="49" charset="-122"/>
                <a:ea typeface="黑体" panose="02010609060101010101" pitchFamily="49" charset="-122"/>
              </a:rPr>
              <a:t>控制用户可以访问而且只能访问自己被授权的资源。</a:t>
            </a:r>
          </a:p>
          <a:p>
            <a:pPr marL="0" indent="0">
              <a:buNone/>
            </a:pPr>
            <a:r>
              <a:rPr lang="en-US" altLang="zh-CN" sz="2400" dirty="0" smtClean="0">
                <a:latin typeface="黑体" panose="02010609060101010101" pitchFamily="49" charset="-122"/>
                <a:ea typeface="黑体" panose="02010609060101010101" pitchFamily="49" charset="-122"/>
              </a:rPr>
              <a:t>	</a:t>
            </a:r>
            <a:r>
              <a:rPr lang="zh-CN" altLang="zh-CN" sz="2400" dirty="0" smtClean="0">
                <a:latin typeface="黑体" panose="02010609060101010101" pitchFamily="49" charset="-122"/>
                <a:ea typeface="黑体" panose="02010609060101010101" pitchFamily="49" charset="-122"/>
              </a:rPr>
              <a:t>权限</a:t>
            </a:r>
            <a:r>
              <a:rPr lang="zh-CN" altLang="zh-CN" sz="2400" dirty="0">
                <a:latin typeface="黑体" panose="02010609060101010101" pitchFamily="49" charset="-122"/>
                <a:ea typeface="黑体" panose="02010609060101010101" pitchFamily="49" charset="-122"/>
              </a:rPr>
              <a:t>管理包括用户身份认证和授权两部分，简称认证授权。对于需要访问控制的资源用户首先经过身份认证，认证通过后用户具有该资源的访问权限方可访问。</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9266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smtClean="0">
                <a:latin typeface="黑体" panose="02010609060101010101" pitchFamily="49" charset="-122"/>
                <a:ea typeface="黑体" panose="02010609060101010101" pitchFamily="49" charset="-122"/>
              </a:rPr>
              <a:t>Shiro</a:t>
            </a:r>
            <a:r>
              <a:rPr lang="zh-CN" altLang="en-US" sz="3200" dirty="0" smtClean="0">
                <a:latin typeface="黑体" panose="02010609060101010101" pitchFamily="49" charset="-122"/>
                <a:ea typeface="黑体" panose="02010609060101010101" pitchFamily="49" charset="-122"/>
              </a:rPr>
              <a:t>权限管理</a:t>
            </a:r>
            <a:endParaRPr lang="en-US" altLang="zh-CN"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a:buFont typeface="Wingdings" panose="05000000000000000000" pitchFamily="2" charset="2"/>
              <a:buChar char="u"/>
            </a:pPr>
            <a:r>
              <a:rPr lang="zh-CN" altLang="en-US" sz="2400" dirty="0" smtClean="0">
                <a:latin typeface="黑体" panose="02010609060101010101" pitchFamily="49" charset="-122"/>
                <a:ea typeface="黑体" panose="02010609060101010101" pitchFamily="49" charset="-122"/>
              </a:rPr>
              <a:t>身份认证</a:t>
            </a:r>
            <a:endParaRPr lang="en-US" altLang="zh-CN" sz="2400" dirty="0" smtClean="0">
              <a:latin typeface="黑体" panose="02010609060101010101" pitchFamily="49" charset="-122"/>
              <a:ea typeface="黑体" panose="02010609060101010101" pitchFamily="49" charset="-122"/>
            </a:endParaRPr>
          </a:p>
          <a:p>
            <a:pPr marL="0" indent="0">
              <a:buNone/>
            </a:pPr>
            <a:r>
              <a:rPr lang="en-US" altLang="zh-CN" sz="2400" dirty="0" smtClean="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身份认证，就是判断一个用户是否为合法用户的处理过程。最常用的简单身份认证方式是系统通过核对用户输入的用户名和口令，看其是否与系统中存储的该用户的用户名和口令一致，来判断用户身份是否正确。对于采用</a:t>
            </a:r>
            <a:r>
              <a:rPr lang="en-US" altLang="zh-CN" sz="2400" dirty="0" err="1">
                <a:latin typeface="黑体" panose="02010609060101010101" pitchFamily="49" charset="-122"/>
                <a:ea typeface="黑体" panose="02010609060101010101" pitchFamily="49" charset="-122"/>
                <a:hlinkClick r:id="rId2"/>
              </a:rPr>
              <a:t>指纹</a:t>
            </a:r>
            <a:r>
              <a:rPr lang="zh-CN" altLang="zh-CN" sz="2400" dirty="0">
                <a:latin typeface="黑体" panose="02010609060101010101" pitchFamily="49" charset="-122"/>
                <a:ea typeface="黑体" panose="02010609060101010101" pitchFamily="49" charset="-122"/>
              </a:rPr>
              <a:t>等系统，则出示指纹；对于硬件</a:t>
            </a:r>
            <a:r>
              <a:rPr lang="en-US" altLang="zh-CN" sz="2400" dirty="0">
                <a:latin typeface="黑体" panose="02010609060101010101" pitchFamily="49" charset="-122"/>
                <a:ea typeface="黑体" panose="02010609060101010101" pitchFamily="49" charset="-122"/>
              </a:rPr>
              <a:t>Key</a:t>
            </a:r>
            <a:r>
              <a:rPr lang="zh-CN" altLang="zh-CN" sz="2400" dirty="0">
                <a:latin typeface="黑体" panose="02010609060101010101" pitchFamily="49" charset="-122"/>
                <a:ea typeface="黑体" panose="02010609060101010101" pitchFamily="49" charset="-122"/>
              </a:rPr>
              <a:t>等刷卡系统，则需要刷卡。</a:t>
            </a:r>
          </a:p>
          <a:p>
            <a:pPr marL="0" indent="0">
              <a:buNone/>
            </a:pP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4673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smtClean="0">
                <a:latin typeface="黑体" panose="02010609060101010101" pitchFamily="49" charset="-122"/>
                <a:ea typeface="黑体" panose="02010609060101010101" pitchFamily="49" charset="-122"/>
              </a:rPr>
              <a:t>Shiro</a:t>
            </a:r>
            <a:r>
              <a:rPr lang="zh-CN" altLang="en-US" sz="3200" dirty="0" smtClean="0">
                <a:latin typeface="黑体" panose="02010609060101010101" pitchFamily="49" charset="-122"/>
                <a:ea typeface="黑体" panose="02010609060101010101" pitchFamily="49" charset="-122"/>
              </a:rPr>
              <a:t>权限管理</a:t>
            </a:r>
            <a:endParaRPr lang="en-US" altLang="zh-CN"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a:buFont typeface="Wingdings" panose="05000000000000000000" pitchFamily="2" charset="2"/>
              <a:buChar char="u"/>
            </a:pPr>
            <a:r>
              <a:rPr lang="zh-CN" altLang="en-US" sz="2400" dirty="0" smtClean="0">
                <a:latin typeface="黑体" panose="02010609060101010101" pitchFamily="49" charset="-122"/>
                <a:ea typeface="黑体" panose="02010609060101010101" pitchFamily="49" charset="-122"/>
              </a:rPr>
              <a:t>身份认证流程</a:t>
            </a:r>
            <a:endParaRPr lang="en-US" altLang="zh-CN" sz="2400" dirty="0" smtClean="0">
              <a:latin typeface="黑体" panose="02010609060101010101" pitchFamily="49" charset="-122"/>
              <a:ea typeface="黑体" panose="02010609060101010101" pitchFamily="49" charset="-122"/>
            </a:endParaRPr>
          </a:p>
          <a:p>
            <a:pPr marL="0" indent="0">
              <a:buNone/>
            </a:pPr>
            <a:r>
              <a:rPr lang="en-US" altLang="zh-CN"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1454296"/>
            <a:ext cx="5803155" cy="5403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79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barn(inVertical)">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smtClean="0">
                <a:latin typeface="黑体" panose="02010609060101010101" pitchFamily="49" charset="-122"/>
                <a:ea typeface="黑体" panose="02010609060101010101" pitchFamily="49" charset="-122"/>
              </a:rPr>
              <a:t>Shiro</a:t>
            </a:r>
            <a:r>
              <a:rPr lang="zh-CN" altLang="en-US" sz="3200" dirty="0" smtClean="0">
                <a:latin typeface="黑体" panose="02010609060101010101" pitchFamily="49" charset="-122"/>
                <a:ea typeface="黑体" panose="02010609060101010101" pitchFamily="49" charset="-122"/>
              </a:rPr>
              <a:t>权限管理</a:t>
            </a:r>
            <a:endParaRPr lang="en-US" altLang="zh-CN"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a:buFont typeface="Wingdings" panose="05000000000000000000" pitchFamily="2" charset="2"/>
              <a:buChar char="u"/>
            </a:pPr>
            <a:r>
              <a:rPr lang="zh-CN" altLang="en-US" sz="2400" dirty="0" smtClean="0">
                <a:latin typeface="黑体" panose="02010609060101010101" pitchFamily="49" charset="-122"/>
                <a:ea typeface="黑体" panose="02010609060101010101" pitchFamily="49" charset="-122"/>
              </a:rPr>
              <a:t>授权</a:t>
            </a:r>
            <a:endParaRPr lang="en-US" altLang="zh-CN" sz="2400" dirty="0" smtClean="0">
              <a:latin typeface="黑体" panose="02010609060101010101" pitchFamily="49" charset="-122"/>
              <a:ea typeface="黑体" panose="02010609060101010101" pitchFamily="49" charset="-122"/>
            </a:endParaRPr>
          </a:p>
          <a:p>
            <a:pPr marL="0" indent="0">
              <a:buNone/>
            </a:pPr>
            <a:r>
              <a:rPr lang="en-US" altLang="zh-CN" sz="2400" dirty="0" smtClean="0">
                <a:latin typeface="黑体" panose="02010609060101010101" pitchFamily="49" charset="-122"/>
                <a:ea typeface="黑体" panose="02010609060101010101" pitchFamily="49" charset="-122"/>
              </a:rPr>
              <a:t>	</a:t>
            </a:r>
            <a:r>
              <a:rPr lang="zh-CN" altLang="zh-CN" sz="2400" dirty="0" smtClean="0">
                <a:latin typeface="黑体" panose="02010609060101010101" pitchFamily="49" charset="-122"/>
                <a:ea typeface="黑体" panose="02010609060101010101" pitchFamily="49" charset="-122"/>
              </a:rPr>
              <a:t>授权</a:t>
            </a:r>
            <a:r>
              <a:rPr lang="zh-CN" altLang="zh-CN" sz="2400" dirty="0">
                <a:latin typeface="黑体" panose="02010609060101010101" pitchFamily="49" charset="-122"/>
                <a:ea typeface="黑体" panose="02010609060101010101" pitchFamily="49" charset="-122"/>
              </a:rPr>
              <a:t>，即访问控制，控制谁能访问哪些资源。主体进行身份认证后需要分配权限方可访问系统的资源，对于某些资源没有权限是无法访问的。</a:t>
            </a:r>
          </a:p>
        </p:txBody>
      </p:sp>
    </p:spTree>
    <p:extLst>
      <p:ext uri="{BB962C8B-B14F-4D97-AF65-F5344CB8AC3E}">
        <p14:creationId xmlns:p14="http://schemas.microsoft.com/office/powerpoint/2010/main" val="178903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smtClean="0">
                <a:latin typeface="黑体" panose="02010609060101010101" pitchFamily="49" charset="-122"/>
                <a:ea typeface="黑体" panose="02010609060101010101" pitchFamily="49" charset="-122"/>
              </a:rPr>
              <a:t>Shiro</a:t>
            </a:r>
            <a:r>
              <a:rPr lang="zh-CN" altLang="en-US" sz="3200" dirty="0" smtClean="0">
                <a:latin typeface="黑体" panose="02010609060101010101" pitchFamily="49" charset="-122"/>
                <a:ea typeface="黑体" panose="02010609060101010101" pitchFamily="49" charset="-122"/>
              </a:rPr>
              <a:t>权限管理</a:t>
            </a:r>
            <a:endParaRPr lang="en-US" altLang="zh-CN"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a:buFont typeface="Wingdings" panose="05000000000000000000" pitchFamily="2" charset="2"/>
              <a:buChar char="u"/>
            </a:pPr>
            <a:r>
              <a:rPr lang="zh-CN" altLang="en-US" sz="2400" dirty="0" smtClean="0">
                <a:latin typeface="黑体" panose="02010609060101010101" pitchFamily="49" charset="-122"/>
                <a:ea typeface="黑体" panose="02010609060101010101" pitchFamily="49" charset="-122"/>
              </a:rPr>
              <a:t>授权流程</a:t>
            </a:r>
            <a:endParaRPr lang="en-US" altLang="zh-CN" sz="2400" dirty="0" smtClean="0">
              <a:latin typeface="黑体" panose="02010609060101010101" pitchFamily="49" charset="-122"/>
              <a:ea typeface="黑体" panose="02010609060101010101" pitchFamily="49"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628800"/>
            <a:ext cx="6408889" cy="52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666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barn(inVertical)">
                                      <p:cBhvr>
                                        <p:cTn id="1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smtClean="0">
                <a:latin typeface="黑体" panose="02010609060101010101" pitchFamily="49" charset="-122"/>
                <a:ea typeface="黑体" panose="02010609060101010101" pitchFamily="49" charset="-122"/>
              </a:rPr>
              <a:t>Shiro</a:t>
            </a:r>
            <a:r>
              <a:rPr lang="zh-CN" altLang="en-US" sz="3200" dirty="0" smtClean="0">
                <a:latin typeface="黑体" panose="02010609060101010101" pitchFamily="49" charset="-122"/>
                <a:ea typeface="黑体" panose="02010609060101010101" pitchFamily="49" charset="-122"/>
              </a:rPr>
              <a:t>权限管理</a:t>
            </a:r>
            <a:endParaRPr lang="en-US" altLang="zh-CN"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a:buFont typeface="Wingdings" panose="05000000000000000000" pitchFamily="2" charset="2"/>
              <a:buChar char="u"/>
            </a:pPr>
            <a:r>
              <a:rPr lang="zh-CN" altLang="en-US" sz="2400" dirty="0" smtClean="0">
                <a:latin typeface="黑体" panose="02010609060101010101" pitchFamily="49" charset="-122"/>
                <a:ea typeface="黑体" panose="02010609060101010101" pitchFamily="49" charset="-122"/>
              </a:rPr>
              <a:t>授权方式</a:t>
            </a:r>
            <a:endParaRPr lang="en-US" altLang="zh-CN" sz="2400" dirty="0" smtClean="0">
              <a:latin typeface="黑体" panose="02010609060101010101" pitchFamily="49" charset="-122"/>
              <a:ea typeface="黑体" panose="02010609060101010101" pitchFamily="49" charset="-122"/>
            </a:endParaRPr>
          </a:p>
          <a:p>
            <a:pPr marL="0" lvl="0" indent="0">
              <a:buNone/>
            </a:pPr>
            <a:r>
              <a:rPr lang="en-US" altLang="zh-CN" sz="2400" dirty="0" smtClean="0">
                <a:latin typeface="黑体" panose="02010609060101010101" pitchFamily="49" charset="-122"/>
                <a:ea typeface="黑体" panose="02010609060101010101" pitchFamily="49" charset="-122"/>
              </a:rPr>
              <a:t>1.</a:t>
            </a:r>
            <a:r>
              <a:rPr lang="zh-CN" altLang="zh-CN" sz="2400" dirty="0" smtClean="0">
                <a:latin typeface="黑体" panose="02010609060101010101" pitchFamily="49" charset="-122"/>
                <a:ea typeface="黑体" panose="02010609060101010101" pitchFamily="49" charset="-122"/>
              </a:rPr>
              <a:t>编程</a:t>
            </a:r>
            <a:r>
              <a:rPr lang="zh-CN" altLang="zh-CN" sz="2400" dirty="0">
                <a:latin typeface="黑体" panose="02010609060101010101" pitchFamily="49" charset="-122"/>
                <a:ea typeface="黑体" panose="02010609060101010101" pitchFamily="49" charset="-122"/>
              </a:rPr>
              <a:t>式：通过写</a:t>
            </a:r>
            <a:r>
              <a:rPr lang="en-US" altLang="zh-CN" sz="2400" dirty="0">
                <a:latin typeface="黑体" panose="02010609060101010101" pitchFamily="49" charset="-122"/>
                <a:ea typeface="黑体" panose="02010609060101010101" pitchFamily="49" charset="-122"/>
              </a:rPr>
              <a:t>if/else </a:t>
            </a:r>
            <a:r>
              <a:rPr lang="zh-CN" altLang="zh-CN" sz="2400" dirty="0">
                <a:latin typeface="黑体" panose="02010609060101010101" pitchFamily="49" charset="-122"/>
                <a:ea typeface="黑体" panose="02010609060101010101" pitchFamily="49" charset="-122"/>
              </a:rPr>
              <a:t>授权代码块完成：</a:t>
            </a:r>
          </a:p>
          <a:p>
            <a:pPr marL="0" indent="0">
              <a:buNone/>
            </a:pPr>
            <a:r>
              <a:rPr lang="en-US" altLang="zh-CN" sz="2400" dirty="0" smtClean="0">
                <a:latin typeface="黑体" panose="02010609060101010101" pitchFamily="49" charset="-122"/>
                <a:ea typeface="黑体" panose="02010609060101010101" pitchFamily="49" charset="-122"/>
              </a:rPr>
              <a:t>	Subject </a:t>
            </a:r>
            <a:r>
              <a:rPr lang="en-US" altLang="zh-CN" sz="2400" dirty="0" err="1">
                <a:latin typeface="黑体" panose="02010609060101010101" pitchFamily="49" charset="-122"/>
                <a:ea typeface="黑体" panose="02010609060101010101" pitchFamily="49" charset="-122"/>
              </a:rPr>
              <a:t>subject</a:t>
            </a:r>
            <a:r>
              <a:rPr lang="en-US" altLang="zh-CN" sz="2400" dirty="0">
                <a:latin typeface="黑体" panose="02010609060101010101" pitchFamily="49" charset="-122"/>
                <a:ea typeface="黑体" panose="02010609060101010101" pitchFamily="49" charset="-122"/>
              </a:rPr>
              <a:t> = </a:t>
            </a:r>
            <a:r>
              <a:rPr lang="en-US" altLang="zh-CN" sz="2400" dirty="0" err="1">
                <a:latin typeface="黑体" panose="02010609060101010101" pitchFamily="49" charset="-122"/>
                <a:ea typeface="黑体" panose="02010609060101010101" pitchFamily="49" charset="-122"/>
              </a:rPr>
              <a:t>SecurityUtils.getSubject</a:t>
            </a:r>
            <a:r>
              <a:rPr lang="en-US" altLang="zh-CN" sz="2400" dirty="0">
                <a:latin typeface="黑体" panose="02010609060101010101" pitchFamily="49" charset="-122"/>
                <a:ea typeface="黑体" panose="02010609060101010101" pitchFamily="49" charset="-122"/>
              </a:rPr>
              <a:t>();</a:t>
            </a:r>
            <a:endParaRPr lang="zh-CN" altLang="zh-CN" sz="2400" dirty="0">
              <a:latin typeface="黑体" panose="02010609060101010101" pitchFamily="49" charset="-122"/>
              <a:ea typeface="黑体" panose="02010609060101010101" pitchFamily="49" charset="-122"/>
            </a:endParaRPr>
          </a:p>
          <a:p>
            <a:pPr marL="0" indent="0">
              <a:buNone/>
            </a:pPr>
            <a:r>
              <a:rPr lang="en-US" altLang="zh-CN" sz="2400" dirty="0" smtClean="0">
                <a:latin typeface="黑体" panose="02010609060101010101" pitchFamily="49" charset="-122"/>
                <a:ea typeface="黑体" panose="02010609060101010101" pitchFamily="49" charset="-122"/>
              </a:rPr>
              <a:t>	if(</a:t>
            </a:r>
            <a:r>
              <a:rPr lang="en-US" altLang="zh-CN" sz="2400" dirty="0" err="1" smtClean="0">
                <a:latin typeface="黑体" panose="02010609060101010101" pitchFamily="49" charset="-122"/>
                <a:ea typeface="黑体" panose="02010609060101010101" pitchFamily="49" charset="-122"/>
              </a:rPr>
              <a:t>subject.hasRole</a:t>
            </a:r>
            <a:r>
              <a:rPr lang="en-US" altLang="zh-CN" sz="2400" dirty="0">
                <a:latin typeface="黑体" panose="02010609060101010101" pitchFamily="49" charset="-122"/>
                <a:ea typeface="黑体" panose="02010609060101010101" pitchFamily="49" charset="-122"/>
              </a:rPr>
              <a:t>(“admin”)) {</a:t>
            </a:r>
            <a:endParaRPr lang="zh-CN" altLang="zh-CN" sz="2400" dirty="0">
              <a:latin typeface="黑体" panose="02010609060101010101" pitchFamily="49" charset="-122"/>
              <a:ea typeface="黑体" panose="02010609060101010101" pitchFamily="49" charset="-122"/>
            </a:endParaRPr>
          </a:p>
          <a:p>
            <a:pPr marL="0" indent="0">
              <a:buNone/>
            </a:pPr>
            <a:r>
              <a:rPr lang="en-US" altLang="zh-CN" sz="2400" dirty="0" smtClean="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有权限</a:t>
            </a:r>
          </a:p>
          <a:p>
            <a:pPr marL="0" indent="0">
              <a:buNone/>
            </a:pPr>
            <a:r>
              <a:rPr lang="en-US" altLang="zh-CN" sz="2400" dirty="0" smtClean="0">
                <a:latin typeface="黑体" panose="02010609060101010101" pitchFamily="49" charset="-122"/>
                <a:ea typeface="黑体" panose="02010609060101010101" pitchFamily="49" charset="-122"/>
              </a:rPr>
              <a:t>	} </a:t>
            </a:r>
            <a:r>
              <a:rPr lang="en-US" altLang="zh-CN" sz="2400" dirty="0">
                <a:latin typeface="黑体" panose="02010609060101010101" pitchFamily="49" charset="-122"/>
                <a:ea typeface="黑体" panose="02010609060101010101" pitchFamily="49" charset="-122"/>
              </a:rPr>
              <a:t>else {</a:t>
            </a:r>
            <a:endParaRPr lang="zh-CN" altLang="zh-CN" sz="2400" dirty="0">
              <a:latin typeface="黑体" panose="02010609060101010101" pitchFamily="49" charset="-122"/>
              <a:ea typeface="黑体" panose="02010609060101010101" pitchFamily="49" charset="-122"/>
            </a:endParaRPr>
          </a:p>
          <a:p>
            <a:pPr marL="0" indent="0">
              <a:buNone/>
            </a:pPr>
            <a:r>
              <a:rPr lang="en-US" altLang="zh-CN" sz="2400" dirty="0" smtClean="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无权限</a:t>
            </a:r>
          </a:p>
          <a:p>
            <a:pPr marL="0" indent="0">
              <a:buNone/>
            </a:pPr>
            <a:r>
              <a:rPr lang="en-US" altLang="zh-CN" sz="2400" dirty="0" smtClean="0">
                <a:latin typeface="黑体" panose="02010609060101010101" pitchFamily="49" charset="-122"/>
                <a:ea typeface="黑体" panose="02010609060101010101" pitchFamily="49" charset="-122"/>
              </a:rPr>
              <a:t>	}</a:t>
            </a:r>
            <a:endParaRPr lang="zh-CN"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3616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smtClean="0">
                <a:latin typeface="黑体" panose="02010609060101010101" pitchFamily="49" charset="-122"/>
                <a:ea typeface="黑体" panose="02010609060101010101" pitchFamily="49" charset="-122"/>
              </a:rPr>
              <a:t>Shiro</a:t>
            </a:r>
            <a:r>
              <a:rPr lang="zh-CN" altLang="en-US" sz="3200" dirty="0" smtClean="0">
                <a:latin typeface="黑体" panose="02010609060101010101" pitchFamily="49" charset="-122"/>
                <a:ea typeface="黑体" panose="02010609060101010101" pitchFamily="49" charset="-122"/>
              </a:rPr>
              <a:t>权限管理</a:t>
            </a:r>
            <a:endParaRPr lang="en-US" altLang="zh-CN"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a:buFont typeface="Wingdings" panose="05000000000000000000" pitchFamily="2" charset="2"/>
              <a:buChar char="u"/>
            </a:pPr>
            <a:r>
              <a:rPr lang="zh-CN" altLang="en-US" sz="2400" dirty="0" smtClean="0">
                <a:latin typeface="黑体" panose="02010609060101010101" pitchFamily="49" charset="-122"/>
                <a:ea typeface="黑体" panose="02010609060101010101" pitchFamily="49" charset="-122"/>
              </a:rPr>
              <a:t>授权方式</a:t>
            </a:r>
            <a:endParaRPr lang="en-US" altLang="zh-CN" sz="2400" dirty="0" smtClean="0">
              <a:latin typeface="黑体" panose="02010609060101010101" pitchFamily="49" charset="-122"/>
              <a:ea typeface="黑体" panose="02010609060101010101" pitchFamily="49" charset="-122"/>
            </a:endParaRPr>
          </a:p>
          <a:p>
            <a:pPr marL="0" lvl="0" indent="0">
              <a:buNone/>
            </a:pPr>
            <a:r>
              <a:rPr lang="en-US" altLang="zh-CN" sz="2400" dirty="0" smtClean="0">
                <a:latin typeface="黑体" panose="02010609060101010101" pitchFamily="49" charset="-122"/>
                <a:ea typeface="黑体" panose="02010609060101010101" pitchFamily="49" charset="-122"/>
              </a:rPr>
              <a:t>2.</a:t>
            </a:r>
            <a:r>
              <a:rPr lang="zh-CN" altLang="zh-CN" sz="2400" dirty="0">
                <a:latin typeface="黑体" panose="02010609060101010101" pitchFamily="49" charset="-122"/>
                <a:ea typeface="黑体" panose="02010609060101010101" pitchFamily="49" charset="-122"/>
              </a:rPr>
              <a:t>注解式：通过在执行的</a:t>
            </a:r>
            <a:r>
              <a:rPr lang="en-US" altLang="zh-CN" sz="2400" dirty="0">
                <a:latin typeface="黑体" panose="02010609060101010101" pitchFamily="49" charset="-122"/>
                <a:ea typeface="黑体" panose="02010609060101010101" pitchFamily="49" charset="-122"/>
              </a:rPr>
              <a:t>Java</a:t>
            </a:r>
            <a:r>
              <a:rPr lang="zh-CN" altLang="zh-CN" sz="2400" dirty="0">
                <a:latin typeface="黑体" panose="02010609060101010101" pitchFamily="49" charset="-122"/>
                <a:ea typeface="黑体" panose="02010609060101010101" pitchFamily="49" charset="-122"/>
              </a:rPr>
              <a:t>方法上放置相应的注解完成：</a:t>
            </a:r>
          </a:p>
          <a:p>
            <a:pPr marL="0" indent="0">
              <a:buNone/>
            </a:pPr>
            <a:r>
              <a:rPr lang="en-US" altLang="zh-CN" sz="2400" dirty="0" smtClean="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RequiresRoles</a:t>
            </a:r>
            <a:r>
              <a:rPr lang="en-US" altLang="zh-CN" sz="2400" dirty="0">
                <a:latin typeface="黑体" panose="02010609060101010101" pitchFamily="49" charset="-122"/>
                <a:ea typeface="黑体" panose="02010609060101010101" pitchFamily="49" charset="-122"/>
              </a:rPr>
              <a:t>("admin")</a:t>
            </a:r>
            <a:endParaRPr lang="zh-CN" altLang="zh-CN" sz="2400" dirty="0">
              <a:latin typeface="黑体" panose="02010609060101010101" pitchFamily="49" charset="-122"/>
              <a:ea typeface="黑体" panose="02010609060101010101" pitchFamily="49" charset="-122"/>
            </a:endParaRPr>
          </a:p>
          <a:p>
            <a:pPr marL="0" indent="0">
              <a:buNone/>
            </a:pPr>
            <a:r>
              <a:rPr lang="en-US" altLang="zh-CN" sz="2400" dirty="0" smtClean="0">
                <a:latin typeface="黑体" panose="02010609060101010101" pitchFamily="49" charset="-122"/>
                <a:ea typeface="黑体" panose="02010609060101010101" pitchFamily="49" charset="-122"/>
              </a:rPr>
              <a:t>	public </a:t>
            </a:r>
            <a:r>
              <a:rPr lang="en-US" altLang="zh-CN" sz="2400" dirty="0">
                <a:latin typeface="黑体" panose="02010609060101010101" pitchFamily="49" charset="-122"/>
                <a:ea typeface="黑体" panose="02010609060101010101" pitchFamily="49" charset="-122"/>
              </a:rPr>
              <a:t>void hello() {</a:t>
            </a:r>
            <a:endParaRPr lang="zh-CN" altLang="zh-CN" sz="2400" dirty="0">
              <a:latin typeface="黑体" panose="02010609060101010101" pitchFamily="49" charset="-122"/>
              <a:ea typeface="黑体" panose="02010609060101010101" pitchFamily="49" charset="-122"/>
            </a:endParaRPr>
          </a:p>
          <a:p>
            <a:pPr marL="0" indent="0">
              <a:buNone/>
            </a:pPr>
            <a:r>
              <a:rPr lang="en-US" altLang="zh-CN" sz="2400" dirty="0" smtClean="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有权限</a:t>
            </a:r>
          </a:p>
          <a:p>
            <a:pPr marL="0" indent="0">
              <a:buNone/>
            </a:pPr>
            <a:r>
              <a:rPr lang="en-US" altLang="zh-CN" sz="2400" dirty="0" smtClean="0">
                <a:latin typeface="黑体" panose="02010609060101010101" pitchFamily="49" charset="-122"/>
                <a:ea typeface="黑体" panose="02010609060101010101" pitchFamily="49" charset="-122"/>
              </a:rPr>
              <a:t>	}</a:t>
            </a:r>
          </a:p>
          <a:p>
            <a:pPr marL="0" indent="0">
              <a:buNone/>
            </a:pPr>
            <a:r>
              <a:rPr lang="zh-CN" altLang="en-US" sz="2400" dirty="0" smtClean="0">
                <a:latin typeface="黑体" panose="02010609060101010101" pitchFamily="49" charset="-122"/>
                <a:ea typeface="黑体" panose="02010609060101010101" pitchFamily="49" charset="-122"/>
              </a:rPr>
              <a:t>这里需要在</a:t>
            </a:r>
            <a:r>
              <a:rPr lang="en-US" altLang="zh-CN" sz="2400" dirty="0" err="1" smtClean="0">
                <a:latin typeface="黑体" panose="02010609060101010101" pitchFamily="49" charset="-122"/>
                <a:ea typeface="黑体" panose="02010609060101010101" pitchFamily="49" charset="-122"/>
              </a:rPr>
              <a:t>springmvc</a:t>
            </a:r>
            <a:r>
              <a:rPr lang="zh-CN" altLang="en-US" sz="2400" dirty="0" smtClean="0">
                <a:latin typeface="黑体" panose="02010609060101010101" pitchFamily="49" charset="-122"/>
                <a:ea typeface="黑体" panose="02010609060101010101" pitchFamily="49" charset="-122"/>
              </a:rPr>
              <a:t>中加入一下配置</a:t>
            </a:r>
            <a:endParaRPr lang="en-US" altLang="zh-CN" sz="2400" dirty="0" smtClean="0">
              <a:latin typeface="黑体" panose="02010609060101010101" pitchFamily="49" charset="-122"/>
              <a:ea typeface="黑体" panose="02010609060101010101" pitchFamily="49" charset="-122"/>
            </a:endParaRPr>
          </a:p>
          <a:p>
            <a:pPr marL="0" indent="0">
              <a:buNone/>
            </a:pPr>
            <a:endParaRPr lang="zh-CN" altLang="zh-CN" sz="2400" dirty="0">
              <a:latin typeface="黑体" panose="02010609060101010101" pitchFamily="49" charset="-122"/>
              <a:ea typeface="黑体" panose="02010609060101010101" pitchFamily="49"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797152"/>
            <a:ext cx="7219950"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1847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6" presetClass="entr" presetSubtype="21" fill="hold" nodeType="afterEffect">
                                  <p:stCondLst>
                                    <p:cond delay="0"/>
                                  </p:stCondLst>
                                  <p:childTnLst>
                                    <p:set>
                                      <p:cBhvr>
                                        <p:cTn id="34" dur="1" fill="hold">
                                          <p:stCondLst>
                                            <p:cond delay="0"/>
                                          </p:stCondLst>
                                        </p:cTn>
                                        <p:tgtEl>
                                          <p:spTgt spid="2050"/>
                                        </p:tgtEl>
                                        <p:attrNameLst>
                                          <p:attrName>style.visibility</p:attrName>
                                        </p:attrNameLst>
                                      </p:cBhvr>
                                      <p:to>
                                        <p:strVal val="visible"/>
                                      </p:to>
                                    </p:set>
                                    <p:animEffect transition="in" filter="barn(inVertical)">
                                      <p:cBhvr>
                                        <p:cTn id="3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目</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录</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lnSpcReduction="10000"/>
          </a:bodyPr>
          <a:lstStyle/>
          <a:p>
            <a:r>
              <a:rPr lang="en-US" altLang="zh-CN" dirty="0" err="1" smtClean="0">
                <a:latin typeface="黑体" panose="02010609060101010101" pitchFamily="49" charset="-122"/>
                <a:ea typeface="黑体" panose="02010609060101010101" pitchFamily="49" charset="-122"/>
              </a:rPr>
              <a:t>Shiro</a:t>
            </a:r>
            <a:r>
              <a:rPr lang="zh-CN" altLang="en-US" dirty="0" smtClean="0">
                <a:latin typeface="黑体" panose="02010609060101010101" pitchFamily="49" charset="-122"/>
                <a:ea typeface="黑体" panose="02010609060101010101" pitchFamily="49" charset="-122"/>
              </a:rPr>
              <a:t>简介</a:t>
            </a:r>
            <a:endParaRPr lang="en-US" altLang="zh-CN" dirty="0" smtClean="0">
              <a:latin typeface="黑体" panose="02010609060101010101" pitchFamily="49" charset="-122"/>
              <a:ea typeface="黑体" panose="02010609060101010101" pitchFamily="49" charset="-122"/>
            </a:endParaRPr>
          </a:p>
          <a:p>
            <a:r>
              <a:rPr lang="en-US" altLang="zh-CN" dirty="0" err="1" smtClean="0">
                <a:latin typeface="黑体" panose="02010609060101010101" pitchFamily="49" charset="-122"/>
                <a:ea typeface="黑体" panose="02010609060101010101" pitchFamily="49" charset="-122"/>
              </a:rPr>
              <a:t>Shiro</a:t>
            </a:r>
            <a:r>
              <a:rPr lang="zh-CN" altLang="en-US" dirty="0" smtClean="0">
                <a:latin typeface="黑体" panose="02010609060101010101" pitchFamily="49" charset="-122"/>
                <a:ea typeface="黑体" panose="02010609060101010101" pitchFamily="49" charset="-122"/>
              </a:rPr>
              <a:t>架构</a:t>
            </a:r>
            <a:endParaRPr lang="en-US" altLang="zh-CN" dirty="0" smtClean="0">
              <a:latin typeface="黑体" panose="02010609060101010101" pitchFamily="49" charset="-122"/>
              <a:ea typeface="黑体" panose="02010609060101010101" pitchFamily="49" charset="-122"/>
            </a:endParaRPr>
          </a:p>
          <a:p>
            <a:r>
              <a:rPr lang="en-US" altLang="zh-CN" dirty="0" err="1" smtClean="0">
                <a:latin typeface="黑体" panose="02010609060101010101" pitchFamily="49" charset="-122"/>
                <a:ea typeface="黑体" panose="02010609060101010101" pitchFamily="49" charset="-122"/>
              </a:rPr>
              <a:t>Shiro</a:t>
            </a:r>
            <a:r>
              <a:rPr lang="zh-CN" altLang="en-US" dirty="0" smtClean="0">
                <a:latin typeface="黑体" panose="02010609060101010101" pitchFamily="49" charset="-122"/>
                <a:ea typeface="黑体" panose="02010609060101010101" pitchFamily="49" charset="-122"/>
              </a:rPr>
              <a:t>权限管理</a:t>
            </a:r>
            <a:endParaRPr lang="en-US" altLang="zh-CN" dirty="0" smtClean="0">
              <a:latin typeface="黑体" panose="02010609060101010101" pitchFamily="49" charset="-122"/>
              <a:ea typeface="黑体" panose="02010609060101010101" pitchFamily="49" charset="-122"/>
            </a:endParaRPr>
          </a:p>
          <a:p>
            <a:r>
              <a:rPr lang="en-US" altLang="zh-CN" dirty="0" err="1" smtClean="0">
                <a:latin typeface="黑体" panose="02010609060101010101" pitchFamily="49" charset="-122"/>
                <a:ea typeface="黑体" panose="02010609060101010101" pitchFamily="49" charset="-122"/>
              </a:rPr>
              <a:t>Shiro</a:t>
            </a:r>
            <a:r>
              <a:rPr lang="zh-CN" altLang="en-US" dirty="0" smtClean="0">
                <a:latin typeface="黑体" panose="02010609060101010101" pitchFamily="49" charset="-122"/>
                <a:ea typeface="黑体" panose="02010609060101010101" pitchFamily="49" charset="-122"/>
              </a:rPr>
              <a:t>缓存</a:t>
            </a:r>
            <a:endParaRPr lang="en-US" altLang="zh-CN" dirty="0" smtClean="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Session</a:t>
            </a:r>
            <a:r>
              <a:rPr lang="zh-CN" altLang="en-US" dirty="0">
                <a:latin typeface="黑体" panose="02010609060101010101" pitchFamily="49" charset="-122"/>
                <a:ea typeface="黑体" panose="02010609060101010101" pitchFamily="49" charset="-122"/>
              </a:rPr>
              <a:t>管理器</a:t>
            </a:r>
            <a:endParaRPr lang="en-US" altLang="zh-CN" dirty="0" smtClean="0">
              <a:latin typeface="黑体" panose="02010609060101010101" pitchFamily="49" charset="-122"/>
              <a:ea typeface="黑体" panose="02010609060101010101" pitchFamily="49" charset="-122"/>
            </a:endParaRPr>
          </a:p>
          <a:p>
            <a:r>
              <a:rPr lang="en-US" altLang="zh-CN" dirty="0" err="1" smtClean="0">
                <a:latin typeface="黑体" panose="02010609060101010101" pitchFamily="49" charset="-122"/>
                <a:ea typeface="黑体" panose="02010609060101010101" pitchFamily="49" charset="-122"/>
              </a:rPr>
              <a:t>Shiro</a:t>
            </a:r>
            <a:r>
              <a:rPr lang="zh-CN" altLang="en-US" dirty="0" smtClean="0">
                <a:latin typeface="黑体" panose="02010609060101010101" pitchFamily="49" charset="-122"/>
                <a:ea typeface="黑体" panose="02010609060101010101" pitchFamily="49" charset="-122"/>
              </a:rPr>
              <a:t>与项目集成开发</a:t>
            </a:r>
            <a:endParaRPr lang="en-US" altLang="zh-CN" dirty="0" smtClean="0">
              <a:latin typeface="黑体" panose="02010609060101010101" pitchFamily="49" charset="-122"/>
              <a:ea typeface="黑体" panose="02010609060101010101" pitchFamily="49" charset="-122"/>
            </a:endParaRPr>
          </a:p>
          <a:p>
            <a:r>
              <a:rPr lang="en-US" altLang="zh-CN" dirty="0" err="1" smtClean="0">
                <a:latin typeface="黑体" panose="02010609060101010101" pitchFamily="49" charset="-122"/>
                <a:ea typeface="黑体" panose="02010609060101010101" pitchFamily="49" charset="-122"/>
              </a:rPr>
              <a:t>Shiro</a:t>
            </a:r>
            <a:r>
              <a:rPr lang="zh-CN" altLang="en-US" dirty="0" smtClean="0">
                <a:latin typeface="黑体" panose="02010609060101010101" pitchFamily="49" charset="-122"/>
                <a:ea typeface="黑体" panose="02010609060101010101" pitchFamily="49" charset="-122"/>
              </a:rPr>
              <a:t>流程</a:t>
            </a:r>
            <a:endParaRPr lang="en-US" altLang="zh-CN" dirty="0" smtClean="0">
              <a:latin typeface="黑体" panose="02010609060101010101" pitchFamily="49" charset="-122"/>
              <a:ea typeface="黑体" panose="02010609060101010101" pitchFamily="49" charset="-122"/>
            </a:endParaRPr>
          </a:p>
          <a:p>
            <a:r>
              <a:rPr lang="en-US" altLang="zh-CN" dirty="0" err="1" smtClean="0">
                <a:latin typeface="黑体" panose="02010609060101010101" pitchFamily="49" charset="-122"/>
                <a:ea typeface="黑体" panose="02010609060101010101" pitchFamily="49" charset="-122"/>
              </a:rPr>
              <a:t>Shiro</a:t>
            </a:r>
            <a:r>
              <a:rPr lang="zh-CN" altLang="en-US" dirty="0" smtClean="0">
                <a:latin typeface="黑体" panose="02010609060101010101" pitchFamily="49" charset="-122"/>
                <a:ea typeface="黑体" panose="02010609060101010101" pitchFamily="49" charset="-122"/>
              </a:rPr>
              <a:t>其他知识</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4626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arn(inVertical)">
                                      <p:cBhvr>
                                        <p:cTn id="31" dur="500"/>
                                        <p:tgtEl>
                                          <p:spTgt spid="3">
                                            <p:txEl>
                                              <p:pRg st="5" end="5"/>
                                            </p:txEl>
                                          </p:spTgt>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arn(inVertical)">
                                      <p:cBhvr>
                                        <p:cTn id="35" dur="500"/>
                                        <p:tgtEl>
                                          <p:spTgt spid="3">
                                            <p:txEl>
                                              <p:pRg st="6" end="6"/>
                                            </p:txEl>
                                          </p:spTgt>
                                        </p:tgtEl>
                                      </p:cBhvr>
                                    </p:animEffect>
                                  </p:childTnLst>
                                </p:cTn>
                              </p:par>
                            </p:childTnLst>
                          </p:cTn>
                        </p:par>
                        <p:par>
                          <p:cTn id="36" fill="hold">
                            <p:stCondLst>
                              <p:cond delay="4000"/>
                            </p:stCondLst>
                            <p:childTnLst>
                              <p:par>
                                <p:cTn id="37" presetID="16" presetClass="entr" presetSubtype="21" fill="hold" grpId="0"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barn(inVertical)">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smtClean="0">
                <a:latin typeface="黑体" panose="02010609060101010101" pitchFamily="49" charset="-122"/>
                <a:ea typeface="黑体" panose="02010609060101010101" pitchFamily="49" charset="-122"/>
              </a:rPr>
              <a:t>Shiro</a:t>
            </a:r>
            <a:r>
              <a:rPr lang="zh-CN" altLang="en-US" sz="3200" dirty="0" smtClean="0">
                <a:latin typeface="黑体" panose="02010609060101010101" pitchFamily="49" charset="-122"/>
                <a:ea typeface="黑体" panose="02010609060101010101" pitchFamily="49" charset="-122"/>
              </a:rPr>
              <a:t>权限管理</a:t>
            </a:r>
            <a:endParaRPr lang="en-US" altLang="zh-CN"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a:buFont typeface="Wingdings" panose="05000000000000000000" pitchFamily="2" charset="2"/>
              <a:buChar char="u"/>
            </a:pPr>
            <a:r>
              <a:rPr lang="zh-CN" altLang="en-US" sz="2400" dirty="0" smtClean="0">
                <a:latin typeface="黑体" panose="02010609060101010101" pitchFamily="49" charset="-122"/>
                <a:ea typeface="黑体" panose="02010609060101010101" pitchFamily="49" charset="-122"/>
              </a:rPr>
              <a:t>授权方式</a:t>
            </a:r>
            <a:endParaRPr lang="en-US" altLang="zh-CN" sz="2400" dirty="0" smtClean="0">
              <a:latin typeface="黑体" panose="02010609060101010101" pitchFamily="49" charset="-122"/>
              <a:ea typeface="黑体" panose="02010609060101010101" pitchFamily="49" charset="-122"/>
            </a:endParaRPr>
          </a:p>
          <a:p>
            <a:pPr marL="0" lvl="0" indent="0">
              <a:buNone/>
            </a:pPr>
            <a:r>
              <a:rPr lang="en-US" altLang="zh-CN" sz="2400" dirty="0" smtClean="0">
                <a:latin typeface="黑体" panose="02010609060101010101" pitchFamily="49" charset="-122"/>
                <a:ea typeface="黑体" panose="02010609060101010101" pitchFamily="49" charset="-122"/>
              </a:rPr>
              <a:t>3. </a:t>
            </a:r>
            <a:r>
              <a:rPr lang="en-US" altLang="zh-CN" sz="2400" dirty="0">
                <a:latin typeface="黑体" panose="02010609060101010101" pitchFamily="49" charset="-122"/>
                <a:ea typeface="黑体" panose="02010609060101010101" pitchFamily="49" charset="-122"/>
              </a:rPr>
              <a:t>JSP/GSP </a:t>
            </a:r>
            <a:r>
              <a:rPr lang="zh-CN" altLang="zh-CN" sz="2400" dirty="0">
                <a:latin typeface="黑体" panose="02010609060101010101" pitchFamily="49" charset="-122"/>
                <a:ea typeface="黑体" panose="02010609060101010101" pitchFamily="49" charset="-122"/>
              </a:rPr>
              <a:t>标签：在</a:t>
            </a:r>
            <a:r>
              <a:rPr lang="en-US" altLang="zh-CN" sz="2400" dirty="0">
                <a:latin typeface="黑体" panose="02010609060101010101" pitchFamily="49" charset="-122"/>
                <a:ea typeface="黑体" panose="02010609060101010101" pitchFamily="49" charset="-122"/>
              </a:rPr>
              <a:t>JSP/GSP </a:t>
            </a:r>
            <a:r>
              <a:rPr lang="zh-CN" altLang="zh-CN" sz="2400" dirty="0">
                <a:latin typeface="黑体" panose="02010609060101010101" pitchFamily="49" charset="-122"/>
                <a:ea typeface="黑体" panose="02010609060101010101" pitchFamily="49" charset="-122"/>
              </a:rPr>
              <a:t>页面通过相应的标签完成：</a:t>
            </a:r>
          </a:p>
          <a:p>
            <a:pPr marL="0" indent="0">
              <a:buNone/>
            </a:pPr>
            <a:r>
              <a:rPr lang="en-US" altLang="zh-CN" sz="2400" dirty="0" smtClean="0">
                <a:latin typeface="黑体" panose="02010609060101010101" pitchFamily="49" charset="-122"/>
                <a:ea typeface="黑体" panose="02010609060101010101" pitchFamily="49" charset="-122"/>
              </a:rPr>
              <a:t>	&lt;</a:t>
            </a:r>
            <a:r>
              <a:rPr lang="en-US" altLang="zh-CN" sz="2400" dirty="0" err="1" smtClean="0">
                <a:latin typeface="黑体" panose="02010609060101010101" pitchFamily="49" charset="-122"/>
                <a:ea typeface="黑体" panose="02010609060101010101" pitchFamily="49" charset="-122"/>
              </a:rPr>
              <a:t>sh:hasRole</a:t>
            </a:r>
            <a:r>
              <a:rPr lang="en-US" altLang="zh-CN" sz="2400" dirty="0" smtClean="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name="admin"&gt;</a:t>
            </a:r>
            <a:endParaRPr lang="zh-CN" altLang="zh-CN" sz="2400" dirty="0">
              <a:latin typeface="黑体" panose="02010609060101010101" pitchFamily="49" charset="-122"/>
              <a:ea typeface="黑体" panose="02010609060101010101" pitchFamily="49" charset="-122"/>
            </a:endParaRPr>
          </a:p>
          <a:p>
            <a:pPr marL="0" indent="0">
              <a:buNone/>
            </a:pPr>
            <a:r>
              <a:rPr lang="en-US" altLang="zh-CN" sz="2400" dirty="0" smtClean="0">
                <a:latin typeface="黑体" panose="02010609060101010101" pitchFamily="49" charset="-122"/>
                <a:ea typeface="黑体" panose="02010609060101010101" pitchFamily="49" charset="-122"/>
              </a:rPr>
              <a:t>	&lt;!</a:t>
            </a:r>
            <a:r>
              <a:rPr lang="zh-CN" altLang="zh-CN" sz="2400" dirty="0">
                <a:latin typeface="黑体" panose="02010609060101010101" pitchFamily="49" charset="-122"/>
                <a:ea typeface="黑体" panose="02010609060101010101" pitchFamily="49" charset="-122"/>
              </a:rPr>
              <a:t>— 有权限—</a:t>
            </a:r>
            <a:r>
              <a:rPr lang="en-US" altLang="zh-CN" sz="2400" dirty="0">
                <a:latin typeface="黑体" panose="02010609060101010101" pitchFamily="49" charset="-122"/>
                <a:ea typeface="黑体" panose="02010609060101010101" pitchFamily="49" charset="-122"/>
              </a:rPr>
              <a:t>&gt;</a:t>
            </a:r>
            <a:endParaRPr lang="zh-CN" altLang="zh-CN" sz="2400" dirty="0">
              <a:latin typeface="黑体" panose="02010609060101010101" pitchFamily="49" charset="-122"/>
              <a:ea typeface="黑体" panose="02010609060101010101" pitchFamily="49" charset="-122"/>
            </a:endParaRPr>
          </a:p>
          <a:p>
            <a:pPr marL="0" indent="0">
              <a:buNone/>
            </a:pPr>
            <a:r>
              <a:rPr lang="en-US" altLang="zh-CN" sz="2400" dirty="0" smtClean="0">
                <a:latin typeface="黑体" panose="02010609060101010101" pitchFamily="49" charset="-122"/>
                <a:ea typeface="黑体" panose="02010609060101010101" pitchFamily="49" charset="-122"/>
              </a:rPr>
              <a:t>	&lt;/</a:t>
            </a:r>
            <a:r>
              <a:rPr lang="en-US" altLang="zh-CN" sz="2400" dirty="0" err="1" smtClean="0">
                <a:latin typeface="黑体" panose="02010609060101010101" pitchFamily="49" charset="-122"/>
                <a:ea typeface="黑体" panose="02010609060101010101" pitchFamily="49" charset="-122"/>
              </a:rPr>
              <a:t>sh:hasRole</a:t>
            </a:r>
            <a:r>
              <a:rPr lang="en-US" altLang="zh-CN" sz="2400" dirty="0" smtClean="0">
                <a:latin typeface="黑体" panose="02010609060101010101" pitchFamily="49" charset="-122"/>
                <a:ea typeface="黑体" panose="02010609060101010101" pitchFamily="49" charset="-122"/>
              </a:rPr>
              <a:t>&gt;</a:t>
            </a:r>
          </a:p>
          <a:p>
            <a:pPr marL="0" indent="0">
              <a:buNone/>
            </a:pPr>
            <a:endParaRPr lang="en-US" altLang="zh-CN" sz="2400" dirty="0">
              <a:latin typeface="黑体" panose="02010609060101010101" pitchFamily="49" charset="-122"/>
              <a:ea typeface="黑体" panose="02010609060101010101" pitchFamily="49" charset="-122"/>
            </a:endParaRPr>
          </a:p>
          <a:p>
            <a:pPr marL="0" indent="0">
              <a:buNone/>
            </a:pPr>
            <a:r>
              <a:rPr lang="zh-CN" altLang="en-US" sz="2400" dirty="0" smtClean="0">
                <a:latin typeface="黑体" panose="02010609060101010101" pitchFamily="49" charset="-122"/>
                <a:ea typeface="黑体" panose="02010609060101010101" pitchFamily="49" charset="-122"/>
              </a:rPr>
              <a:t>这里需要添加标签库：</a:t>
            </a:r>
            <a:endParaRPr lang="en-US" altLang="zh-CN" sz="2400" dirty="0" smtClean="0">
              <a:latin typeface="黑体" panose="02010609060101010101" pitchFamily="49" charset="-122"/>
              <a:ea typeface="黑体" panose="02010609060101010101" pitchFamily="49" charset="-122"/>
            </a:endParaRPr>
          </a:p>
          <a:p>
            <a:pPr marL="0" indent="0">
              <a:buNone/>
            </a:pPr>
            <a:endParaRPr lang="zh-CN" altLang="zh-CN" sz="2400" dirty="0">
              <a:latin typeface="黑体" panose="02010609060101010101" pitchFamily="49" charset="-122"/>
              <a:ea typeface="黑体" panose="02010609060101010101" pitchFamily="49"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65" y="5277786"/>
            <a:ext cx="7956375" cy="383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51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1026"/>
                                        </p:tgtEl>
                                        <p:attrNameLst>
                                          <p:attrName>style.visibility</p:attrName>
                                        </p:attrNameLst>
                                      </p:cBhvr>
                                      <p:to>
                                        <p:strVal val="visible"/>
                                      </p:to>
                                    </p:set>
                                    <p:animEffect transition="in" filter="wipe(down)">
                                      <p:cBhvr>
                                        <p:cTn id="3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smtClean="0">
                <a:latin typeface="黑体" panose="02010609060101010101" pitchFamily="49" charset="-122"/>
                <a:ea typeface="黑体" panose="02010609060101010101" pitchFamily="49" charset="-122"/>
              </a:rPr>
              <a:t>Shiro</a:t>
            </a:r>
            <a:r>
              <a:rPr lang="zh-CN" altLang="en-US" sz="3200" dirty="0" smtClean="0">
                <a:latin typeface="黑体" panose="02010609060101010101" pitchFamily="49" charset="-122"/>
                <a:ea typeface="黑体" panose="02010609060101010101" pitchFamily="49" charset="-122"/>
              </a:rPr>
              <a:t>缓存</a:t>
            </a:r>
            <a:endParaRPr lang="en-US" altLang="zh-CN"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a:buFont typeface="Wingdings" panose="05000000000000000000" pitchFamily="2" charset="2"/>
              <a:buChar char="u"/>
            </a:pPr>
            <a:r>
              <a:rPr lang="zh-CN" altLang="en-US" sz="2400" dirty="0" smtClean="0">
                <a:latin typeface="黑体" panose="02010609060101010101" pitchFamily="49" charset="-122"/>
                <a:ea typeface="黑体" panose="02010609060101010101" pitchFamily="49" charset="-122"/>
              </a:rPr>
              <a:t>缓存的作用</a:t>
            </a:r>
            <a:endParaRPr lang="en-US" altLang="zh-CN" sz="2400" dirty="0" smtClean="0">
              <a:latin typeface="黑体" panose="02010609060101010101" pitchFamily="49" charset="-122"/>
              <a:ea typeface="黑体" panose="02010609060101010101" pitchFamily="49" charset="-122"/>
            </a:endParaRPr>
          </a:p>
          <a:p>
            <a:pPr marL="0" indent="0">
              <a:buNone/>
            </a:pPr>
            <a:r>
              <a:rPr lang="en-US" altLang="zh-CN" sz="2400" dirty="0" smtClean="0">
                <a:latin typeface="黑体" panose="02010609060101010101" pitchFamily="49" charset="-122"/>
                <a:ea typeface="黑体" panose="02010609060101010101" pitchFamily="49" charset="-122"/>
              </a:rPr>
              <a:t>	</a:t>
            </a:r>
            <a:r>
              <a:rPr lang="en-US" altLang="zh-CN" sz="2400" dirty="0" err="1" smtClean="0">
                <a:latin typeface="黑体" panose="02010609060101010101" pitchFamily="49" charset="-122"/>
                <a:ea typeface="黑体" panose="02010609060101010101" pitchFamily="49" charset="-122"/>
              </a:rPr>
              <a:t>shiro</a:t>
            </a:r>
            <a:r>
              <a:rPr lang="zh-CN" altLang="zh-CN" sz="2400" dirty="0">
                <a:latin typeface="黑体" panose="02010609060101010101" pitchFamily="49" charset="-122"/>
                <a:ea typeface="黑体" panose="02010609060101010101" pitchFamily="49" charset="-122"/>
              </a:rPr>
              <a:t>每次授权都会通过</a:t>
            </a:r>
            <a:r>
              <a:rPr lang="en-US" altLang="zh-CN" sz="2400" dirty="0">
                <a:latin typeface="黑体" panose="02010609060101010101" pitchFamily="49" charset="-122"/>
                <a:ea typeface="黑体" panose="02010609060101010101" pitchFamily="49" charset="-122"/>
              </a:rPr>
              <a:t>realm</a:t>
            </a:r>
            <a:r>
              <a:rPr lang="zh-CN" altLang="zh-CN" sz="2400" dirty="0">
                <a:latin typeface="黑体" panose="02010609060101010101" pitchFamily="49" charset="-122"/>
                <a:ea typeface="黑体" panose="02010609060101010101" pitchFamily="49" charset="-122"/>
              </a:rPr>
              <a:t>获取权限信息，为了提高访问速度需要添加缓存，第一次从</a:t>
            </a:r>
            <a:r>
              <a:rPr lang="en-US" altLang="zh-CN" sz="2400" dirty="0">
                <a:latin typeface="黑体" panose="02010609060101010101" pitchFamily="49" charset="-122"/>
                <a:ea typeface="黑体" panose="02010609060101010101" pitchFamily="49" charset="-122"/>
              </a:rPr>
              <a:t>realm</a:t>
            </a:r>
            <a:r>
              <a:rPr lang="zh-CN" altLang="zh-CN" sz="2400" dirty="0">
                <a:latin typeface="黑体" panose="02010609060101010101" pitchFamily="49" charset="-122"/>
                <a:ea typeface="黑体" panose="02010609060101010101" pitchFamily="49" charset="-122"/>
              </a:rPr>
              <a:t>中读取权限数据，之后</a:t>
            </a:r>
            <a:r>
              <a:rPr lang="zh-CN" altLang="zh-CN" sz="2400" dirty="0" smtClean="0">
                <a:latin typeface="黑体" panose="02010609060101010101" pitchFamily="49" charset="-122"/>
                <a:ea typeface="黑体" panose="02010609060101010101" pitchFamily="49" charset="-122"/>
              </a:rPr>
              <a:t>不再</a:t>
            </a:r>
            <a:r>
              <a:rPr lang="zh-CN" altLang="zh-CN" sz="2400" dirty="0">
                <a:latin typeface="黑体" panose="02010609060101010101" pitchFamily="49" charset="-122"/>
                <a:ea typeface="黑体" panose="02010609060101010101" pitchFamily="49" charset="-122"/>
              </a:rPr>
              <a:t>读取，这里</a:t>
            </a:r>
            <a:r>
              <a:rPr lang="en-US" altLang="zh-CN" sz="2400" dirty="0" err="1">
                <a:latin typeface="黑体" panose="02010609060101010101" pitchFamily="49" charset="-122"/>
                <a:ea typeface="黑体" panose="02010609060101010101" pitchFamily="49" charset="-122"/>
              </a:rPr>
              <a:t>Shiro</a:t>
            </a:r>
            <a:r>
              <a:rPr lang="zh-CN" altLang="zh-CN" sz="2400" dirty="0">
                <a:latin typeface="黑体" panose="02010609060101010101" pitchFamily="49" charset="-122"/>
                <a:ea typeface="黑体" panose="02010609060101010101" pitchFamily="49" charset="-122"/>
              </a:rPr>
              <a:t>和</a:t>
            </a:r>
            <a:r>
              <a:rPr lang="en-US" altLang="zh-CN" sz="2400" dirty="0" err="1">
                <a:latin typeface="黑体" panose="02010609060101010101" pitchFamily="49" charset="-122"/>
                <a:ea typeface="黑体" panose="02010609060101010101" pitchFamily="49" charset="-122"/>
              </a:rPr>
              <a:t>Ehcache</a:t>
            </a:r>
            <a:r>
              <a:rPr lang="zh-CN" altLang="zh-CN" sz="2400" dirty="0">
                <a:latin typeface="黑体" panose="02010609060101010101" pitchFamily="49" charset="-122"/>
                <a:ea typeface="黑体" panose="02010609060101010101" pitchFamily="49" charset="-122"/>
              </a:rPr>
              <a:t>整合</a:t>
            </a:r>
            <a:r>
              <a:rPr lang="zh-CN" altLang="zh-CN"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marL="0" indent="0">
              <a:buNone/>
            </a:pPr>
            <a:endParaRPr lang="en-US" altLang="zh-CN" sz="2400" dirty="0">
              <a:latin typeface="黑体" panose="02010609060101010101" pitchFamily="49" charset="-122"/>
              <a:ea typeface="黑体" panose="02010609060101010101" pitchFamily="49" charset="-122"/>
            </a:endParaRPr>
          </a:p>
          <a:p>
            <a:pPr>
              <a:buFont typeface="Wingdings" panose="05000000000000000000" pitchFamily="2" charset="2"/>
              <a:buChar char="u"/>
            </a:pPr>
            <a:r>
              <a:rPr lang="zh-CN" altLang="en-US" sz="2400" dirty="0">
                <a:latin typeface="黑体" panose="02010609060101010101" pitchFamily="49" charset="-122"/>
                <a:ea typeface="黑体" panose="02010609060101010101" pitchFamily="49" charset="-122"/>
              </a:rPr>
              <a:t>缓存</a:t>
            </a:r>
            <a:r>
              <a:rPr lang="zh-CN" altLang="en-US" sz="2400" dirty="0" smtClean="0">
                <a:latin typeface="黑体" panose="02010609060101010101" pitchFamily="49" charset="-122"/>
                <a:ea typeface="黑体" panose="02010609060101010101" pitchFamily="49" charset="-122"/>
              </a:rPr>
              <a:t>的需要添加的</a:t>
            </a:r>
            <a:r>
              <a:rPr lang="en-US" altLang="zh-CN" sz="2400" dirty="0" smtClean="0">
                <a:latin typeface="黑体" panose="02010609060101010101" pitchFamily="49" charset="-122"/>
                <a:ea typeface="黑体" panose="02010609060101010101" pitchFamily="49" charset="-122"/>
              </a:rPr>
              <a:t>jar</a:t>
            </a:r>
            <a:r>
              <a:rPr lang="zh-CN" altLang="en-US" sz="2400" dirty="0" smtClean="0">
                <a:latin typeface="黑体" panose="02010609060101010101" pitchFamily="49" charset="-122"/>
                <a:ea typeface="黑体" panose="02010609060101010101" pitchFamily="49" charset="-122"/>
              </a:rPr>
              <a:t>包</a:t>
            </a:r>
            <a:endParaRPr lang="en-US" altLang="zh-CN" sz="2400" dirty="0" smtClean="0">
              <a:latin typeface="黑体" panose="02010609060101010101" pitchFamily="49" charset="-122"/>
              <a:ea typeface="黑体" panose="02010609060101010101" pitchFamily="49" charset="-122"/>
            </a:endParaRPr>
          </a:p>
          <a:p>
            <a:pPr marL="0" indent="0">
              <a:buNone/>
            </a:pPr>
            <a:endParaRPr lang="zh-CN" altLang="zh-CN" sz="24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4221088"/>
            <a:ext cx="5760791" cy="1481347"/>
          </a:xfrm>
          <a:prstGeom prst="rect">
            <a:avLst/>
          </a:prstGeom>
        </p:spPr>
      </p:pic>
    </p:spTree>
    <p:extLst>
      <p:ext uri="{BB962C8B-B14F-4D97-AF65-F5344CB8AC3E}">
        <p14:creationId xmlns:p14="http://schemas.microsoft.com/office/powerpoint/2010/main" val="38164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smtClean="0">
                <a:latin typeface="黑体" panose="02010609060101010101" pitchFamily="49" charset="-122"/>
                <a:ea typeface="黑体" panose="02010609060101010101" pitchFamily="49" charset="-122"/>
              </a:rPr>
              <a:t>Shiro</a:t>
            </a:r>
            <a:r>
              <a:rPr lang="zh-CN" altLang="en-US" sz="3200" dirty="0" smtClean="0">
                <a:latin typeface="黑体" panose="02010609060101010101" pitchFamily="49" charset="-122"/>
                <a:ea typeface="黑体" panose="02010609060101010101" pitchFamily="49" charset="-122"/>
              </a:rPr>
              <a:t>缓存</a:t>
            </a:r>
            <a:endParaRPr lang="en-US" altLang="zh-CN"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a:buFont typeface="Wingdings" panose="05000000000000000000" pitchFamily="2" charset="2"/>
              <a:buChar char="u"/>
            </a:pPr>
            <a:r>
              <a:rPr lang="zh-CN" altLang="en-US" sz="2400" dirty="0" smtClean="0">
                <a:latin typeface="黑体" panose="02010609060101010101" pitchFamily="49" charset="-122"/>
                <a:ea typeface="黑体" panose="02010609060101010101" pitchFamily="49" charset="-122"/>
              </a:rPr>
              <a:t>缓存的配置</a:t>
            </a:r>
            <a:r>
              <a:rPr lang="en-US" altLang="zh-CN" sz="2400" dirty="0" smtClean="0">
                <a:latin typeface="黑体" panose="02010609060101010101" pitchFamily="49" charset="-122"/>
                <a:ea typeface="黑体" panose="02010609060101010101" pitchFamily="49" charset="-122"/>
              </a:rPr>
              <a:t>	</a:t>
            </a:r>
            <a:endParaRPr lang="zh-CN" altLang="zh-CN" sz="2400" dirty="0">
              <a:latin typeface="黑体" panose="02010609060101010101" pitchFamily="49" charset="-122"/>
              <a:ea typeface="黑体" panose="02010609060101010101" pitchFamily="49"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204864"/>
            <a:ext cx="7888931" cy="43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249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wheel(1)">
                                      <p:cBhvr>
                                        <p:cTn id="11"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smtClean="0">
                <a:latin typeface="黑体" panose="02010609060101010101" pitchFamily="49" charset="-122"/>
                <a:ea typeface="黑体" panose="02010609060101010101" pitchFamily="49" charset="-122"/>
              </a:rPr>
              <a:t>Shiro</a:t>
            </a:r>
            <a:r>
              <a:rPr lang="zh-CN" altLang="en-US" sz="3200" dirty="0" smtClean="0">
                <a:latin typeface="黑体" panose="02010609060101010101" pitchFamily="49" charset="-122"/>
                <a:ea typeface="黑体" panose="02010609060101010101" pitchFamily="49" charset="-122"/>
              </a:rPr>
              <a:t>缓存</a:t>
            </a:r>
            <a:endParaRPr lang="en-US" altLang="zh-CN"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a:buFont typeface="Wingdings" panose="05000000000000000000" pitchFamily="2" charset="2"/>
              <a:buChar char="u"/>
            </a:pPr>
            <a:r>
              <a:rPr lang="zh-CN" altLang="en-US" sz="2400" dirty="0" smtClean="0">
                <a:latin typeface="黑体" panose="02010609060101010101" pitchFamily="49" charset="-122"/>
                <a:ea typeface="黑体" panose="02010609060101010101" pitchFamily="49" charset="-122"/>
              </a:rPr>
              <a:t>缓存的配置</a:t>
            </a:r>
            <a:r>
              <a:rPr lang="en-US" altLang="zh-CN" sz="2400" dirty="0" err="1" smtClean="0">
                <a:latin typeface="黑体" panose="02010609060101010101" pitchFamily="49" charset="-122"/>
                <a:ea typeface="黑体" panose="02010609060101010101" pitchFamily="49" charset="-122"/>
              </a:rPr>
              <a:t>shiro-ecache,xml</a:t>
            </a:r>
            <a:r>
              <a:rPr lang="zh-CN" altLang="en-US" sz="2400" dirty="0">
                <a:latin typeface="黑体" panose="02010609060101010101" pitchFamily="49" charset="-122"/>
                <a:ea typeface="黑体" panose="02010609060101010101" pitchFamily="49" charset="-122"/>
              </a:rPr>
              <a:t>文件</a:t>
            </a:r>
            <a:r>
              <a:rPr lang="en-US" altLang="zh-CN" sz="2400" dirty="0" smtClean="0">
                <a:latin typeface="黑体" panose="02010609060101010101" pitchFamily="49" charset="-122"/>
                <a:ea typeface="黑体" panose="02010609060101010101" pitchFamily="49" charset="-122"/>
              </a:rPr>
              <a:t>	</a:t>
            </a:r>
            <a:endParaRPr lang="zh-CN" altLang="zh-CN" sz="2400" dirty="0">
              <a:latin typeface="黑体" panose="02010609060101010101" pitchFamily="49" charset="-122"/>
              <a:ea typeface="黑体" panose="02010609060101010101" pitchFamily="49"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204864"/>
            <a:ext cx="6984776" cy="4505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3058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randombar(horizontal)">
                                      <p:cBhvr>
                                        <p:cTn id="11"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smtClean="0">
                <a:latin typeface="黑体" panose="02010609060101010101" pitchFamily="49" charset="-122"/>
                <a:ea typeface="黑体" panose="02010609060101010101" pitchFamily="49" charset="-122"/>
              </a:rPr>
              <a:t>Shiro</a:t>
            </a:r>
            <a:r>
              <a:rPr lang="zh-CN" altLang="en-US" sz="3200" dirty="0" smtClean="0">
                <a:latin typeface="黑体" panose="02010609060101010101" pitchFamily="49" charset="-122"/>
                <a:ea typeface="黑体" panose="02010609060101010101" pitchFamily="49" charset="-122"/>
              </a:rPr>
              <a:t>缓存</a:t>
            </a:r>
            <a:endParaRPr lang="en-US" altLang="zh-CN"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a:buFont typeface="Wingdings" panose="05000000000000000000" pitchFamily="2" charset="2"/>
              <a:buChar char="u"/>
            </a:pPr>
            <a:r>
              <a:rPr lang="zh-CN" altLang="en-US" sz="2400" dirty="0" smtClean="0">
                <a:latin typeface="黑体" panose="02010609060101010101" pitchFamily="49" charset="-122"/>
                <a:ea typeface="黑体" panose="02010609060101010101" pitchFamily="49" charset="-122"/>
              </a:rPr>
              <a:t>缓存的清除</a:t>
            </a:r>
            <a:r>
              <a:rPr lang="en-US" altLang="zh-CN" sz="2400" dirty="0" smtClean="0">
                <a:latin typeface="黑体" panose="02010609060101010101" pitchFamily="49" charset="-122"/>
                <a:ea typeface="黑体" panose="02010609060101010101" pitchFamily="49" charset="-122"/>
              </a:rPr>
              <a:t>	</a:t>
            </a:r>
          </a:p>
          <a:p>
            <a:pPr marL="0" indent="0">
              <a:buNone/>
            </a:pPr>
            <a:r>
              <a:rPr lang="en-US" altLang="zh-CN" sz="2400" dirty="0" smtClean="0">
                <a:latin typeface="黑体" panose="02010609060101010101" pitchFamily="49" charset="-122"/>
                <a:ea typeface="黑体" panose="02010609060101010101" pitchFamily="49" charset="-122"/>
              </a:rPr>
              <a:t>	</a:t>
            </a:r>
            <a:r>
              <a:rPr lang="zh-CN" altLang="zh-CN" sz="2400" dirty="0" smtClean="0">
                <a:latin typeface="黑体" panose="02010609060101010101" pitchFamily="49" charset="-122"/>
                <a:ea typeface="黑体" panose="02010609060101010101" pitchFamily="49" charset="-122"/>
              </a:rPr>
              <a:t>当</a:t>
            </a:r>
            <a:r>
              <a:rPr lang="zh-CN" altLang="zh-CN" sz="2400" dirty="0">
                <a:latin typeface="黑体" panose="02010609060101010101" pitchFamily="49" charset="-122"/>
                <a:ea typeface="黑体" panose="02010609060101010101" pitchFamily="49" charset="-122"/>
              </a:rPr>
              <a:t>用户权限修改后，用户再次登陆</a:t>
            </a:r>
            <a:r>
              <a:rPr lang="en-US" altLang="zh-CN" sz="2400" dirty="0" err="1">
                <a:latin typeface="黑体" panose="02010609060101010101" pitchFamily="49" charset="-122"/>
                <a:ea typeface="黑体" panose="02010609060101010101" pitchFamily="49" charset="-122"/>
              </a:rPr>
              <a:t>shiro</a:t>
            </a:r>
            <a:r>
              <a:rPr lang="zh-CN" altLang="zh-CN" sz="2400" dirty="0">
                <a:latin typeface="黑体" panose="02010609060101010101" pitchFamily="49" charset="-122"/>
                <a:ea typeface="黑体" panose="02010609060101010101" pitchFamily="49" charset="-122"/>
              </a:rPr>
              <a:t>会自动调用</a:t>
            </a:r>
            <a:r>
              <a:rPr lang="en-US" altLang="zh-CN" sz="2400" dirty="0">
                <a:latin typeface="黑体" panose="02010609060101010101" pitchFamily="49" charset="-122"/>
                <a:ea typeface="黑体" panose="02010609060101010101" pitchFamily="49" charset="-122"/>
              </a:rPr>
              <a:t>realm</a:t>
            </a:r>
            <a:r>
              <a:rPr lang="zh-CN" altLang="zh-CN" sz="2400" dirty="0">
                <a:latin typeface="黑体" panose="02010609060101010101" pitchFamily="49" charset="-122"/>
                <a:ea typeface="黑体" panose="02010609060101010101" pitchFamily="49" charset="-122"/>
              </a:rPr>
              <a:t>从数据库获取权限数据，如果在修改权限后想立即清除缓存则可以调用</a:t>
            </a:r>
            <a:r>
              <a:rPr lang="en-US" altLang="zh-CN" sz="2400" dirty="0">
                <a:latin typeface="黑体" panose="02010609060101010101" pitchFamily="49" charset="-122"/>
                <a:ea typeface="黑体" panose="02010609060101010101" pitchFamily="49" charset="-122"/>
              </a:rPr>
              <a:t>realm</a:t>
            </a:r>
            <a:r>
              <a:rPr lang="zh-CN" altLang="zh-CN" sz="2400" dirty="0">
                <a:latin typeface="黑体" panose="02010609060101010101" pitchFamily="49" charset="-122"/>
                <a:ea typeface="黑体" panose="02010609060101010101" pitchFamily="49" charset="-122"/>
              </a:rPr>
              <a:t>的</a:t>
            </a:r>
            <a:r>
              <a:rPr lang="en-US" altLang="zh-CN" sz="2400" dirty="0" err="1">
                <a:latin typeface="黑体" panose="02010609060101010101" pitchFamily="49" charset="-122"/>
                <a:ea typeface="黑体" panose="02010609060101010101" pitchFamily="49" charset="-122"/>
              </a:rPr>
              <a:t>clearCache</a:t>
            </a:r>
            <a:r>
              <a:rPr lang="zh-CN" altLang="zh-CN" sz="2400" dirty="0">
                <a:latin typeface="黑体" panose="02010609060101010101" pitchFamily="49" charset="-122"/>
                <a:ea typeface="黑体" panose="02010609060101010101" pitchFamily="49" charset="-122"/>
              </a:rPr>
              <a:t>方法清除缓存</a:t>
            </a:r>
            <a:r>
              <a:rPr lang="zh-CN" altLang="zh-CN"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marL="0" indent="0">
              <a:buNone/>
            </a:pPr>
            <a:endParaRPr lang="en-US" altLang="zh-CN" sz="2400" dirty="0" smtClean="0">
              <a:latin typeface="黑体" panose="02010609060101010101" pitchFamily="49" charset="-122"/>
              <a:ea typeface="黑体" panose="02010609060101010101" pitchFamily="49" charset="-122"/>
            </a:endParaRPr>
          </a:p>
          <a:p>
            <a:pPr marL="0" indent="0">
              <a:buNone/>
            </a:pPr>
            <a:r>
              <a:rPr lang="zh-CN" altLang="en-US" sz="2400" dirty="0" smtClean="0">
                <a:latin typeface="黑体" panose="02010609060101010101" pitchFamily="49" charset="-122"/>
                <a:ea typeface="黑体" panose="02010609060101010101" pitchFamily="49" charset="-122"/>
              </a:rPr>
              <a:t>清除缓存需要带调用的方法（在</a:t>
            </a:r>
            <a:r>
              <a:rPr lang="en-US" altLang="zh-CN" sz="2400" dirty="0" smtClean="0">
                <a:latin typeface="黑体" panose="02010609060101010101" pitchFamily="49" charset="-122"/>
                <a:ea typeface="黑体" panose="02010609060101010101" pitchFamily="49" charset="-122"/>
              </a:rPr>
              <a:t>realm</a:t>
            </a:r>
            <a:r>
              <a:rPr lang="zh-CN" altLang="en-US" sz="2400" dirty="0" smtClean="0">
                <a:latin typeface="黑体" panose="02010609060101010101" pitchFamily="49" charset="-122"/>
                <a:ea typeface="黑体" panose="02010609060101010101" pitchFamily="49" charset="-122"/>
              </a:rPr>
              <a:t>中定义）：</a:t>
            </a:r>
            <a:endParaRPr lang="zh-CN" altLang="zh-CN" sz="2400" dirty="0">
              <a:latin typeface="黑体" panose="02010609060101010101" pitchFamily="49" charset="-122"/>
              <a:ea typeface="黑体" panose="02010609060101010101" pitchFamily="49"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457" y="4140920"/>
            <a:ext cx="6948895" cy="2466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10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1500"/>
                            </p:stCondLst>
                            <p:childTnLst>
                              <p:par>
                                <p:cTn id="17" presetID="2" presetClass="entr" presetSubtype="4" fill="hold" nodeType="afterEffect">
                                  <p:stCondLst>
                                    <p:cond delay="0"/>
                                  </p:stCondLst>
                                  <p:childTnLst>
                                    <p:set>
                                      <p:cBhvr>
                                        <p:cTn id="18" dur="1" fill="hold">
                                          <p:stCondLst>
                                            <p:cond delay="0"/>
                                          </p:stCondLst>
                                        </p:cTn>
                                        <p:tgtEl>
                                          <p:spTgt spid="5122"/>
                                        </p:tgtEl>
                                        <p:attrNameLst>
                                          <p:attrName>style.visibility</p:attrName>
                                        </p:attrNameLst>
                                      </p:cBhvr>
                                      <p:to>
                                        <p:strVal val="visible"/>
                                      </p:to>
                                    </p:set>
                                    <p:anim calcmode="lin" valueType="num">
                                      <p:cBhvr additive="base">
                                        <p:cTn id="19" dur="500" fill="hold"/>
                                        <p:tgtEl>
                                          <p:spTgt spid="5122"/>
                                        </p:tgtEl>
                                        <p:attrNameLst>
                                          <p:attrName>ppt_x</p:attrName>
                                        </p:attrNameLst>
                                      </p:cBhvr>
                                      <p:tavLst>
                                        <p:tav tm="0">
                                          <p:val>
                                            <p:strVal val="#ppt_x"/>
                                          </p:val>
                                        </p:tav>
                                        <p:tav tm="100000">
                                          <p:val>
                                            <p:strVal val="#ppt_x"/>
                                          </p:val>
                                        </p:tav>
                                      </p:tavLst>
                                    </p:anim>
                                    <p:anim calcmode="lin" valueType="num">
                                      <p:cBhvr additive="base">
                                        <p:cTn id="20"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latin typeface="黑体" panose="02010609060101010101" pitchFamily="49" charset="-122"/>
                <a:ea typeface="黑体" panose="02010609060101010101" pitchFamily="49" charset="-122"/>
              </a:rPr>
              <a:t>Session</a:t>
            </a:r>
            <a:r>
              <a:rPr lang="zh-CN" altLang="en-US" sz="3200" dirty="0" smtClean="0">
                <a:latin typeface="黑体" panose="02010609060101010101" pitchFamily="49" charset="-122"/>
                <a:ea typeface="黑体" panose="02010609060101010101" pitchFamily="49" charset="-122"/>
              </a:rPr>
              <a:t>管理器</a:t>
            </a:r>
            <a:endParaRPr lang="en-US" altLang="zh-CN"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marL="0" indent="0">
              <a:buNone/>
            </a:pPr>
            <a:r>
              <a:rPr lang="en-US" altLang="zh-CN" sz="2400" dirty="0" smtClean="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当用户登录以后，用户的信息会保存在</a:t>
            </a:r>
            <a:r>
              <a:rPr lang="en-US" altLang="zh-CN" sz="2400" dirty="0" smtClean="0">
                <a:latin typeface="黑体" panose="02010609060101010101" pitchFamily="49" charset="-122"/>
                <a:ea typeface="黑体" panose="02010609060101010101" pitchFamily="49" charset="-122"/>
              </a:rPr>
              <a:t>session</a:t>
            </a:r>
            <a:r>
              <a:rPr lang="zh-CN" altLang="en-US" sz="2400" dirty="0" smtClean="0">
                <a:latin typeface="黑体" panose="02010609060101010101" pitchFamily="49" charset="-122"/>
                <a:ea typeface="黑体" panose="02010609060101010101" pitchFamily="49" charset="-122"/>
              </a:rPr>
              <a:t>中，</a:t>
            </a:r>
            <a:r>
              <a:rPr lang="en-US" altLang="zh-CN" sz="2400" dirty="0" err="1" smtClean="0">
                <a:latin typeface="黑体" panose="02010609060101010101" pitchFamily="49" charset="-122"/>
                <a:ea typeface="黑体" panose="02010609060101010101" pitchFamily="49" charset="-122"/>
              </a:rPr>
              <a:t>shiro</a:t>
            </a:r>
            <a:r>
              <a:rPr lang="zh-CN" altLang="en-US" sz="2400" dirty="0" smtClean="0">
                <a:latin typeface="黑体" panose="02010609060101010101" pitchFamily="49" charset="-122"/>
                <a:ea typeface="黑体" panose="02010609060101010101" pitchFamily="49" charset="-122"/>
              </a:rPr>
              <a:t>定义了</a:t>
            </a:r>
            <a:r>
              <a:rPr lang="en-US" altLang="zh-CN" sz="2400" dirty="0" smtClean="0">
                <a:latin typeface="黑体" panose="02010609060101010101" pitchFamily="49" charset="-122"/>
                <a:ea typeface="黑体" panose="02010609060101010101" pitchFamily="49" charset="-122"/>
              </a:rPr>
              <a:t>session</a:t>
            </a:r>
            <a:r>
              <a:rPr lang="zh-CN" altLang="en-US" sz="2400" dirty="0" smtClean="0">
                <a:latin typeface="黑体" panose="02010609060101010101" pitchFamily="49" charset="-122"/>
                <a:ea typeface="黑体" panose="02010609060101010101" pitchFamily="49" charset="-122"/>
              </a:rPr>
              <a:t>的管理类，该类可以对</a:t>
            </a:r>
            <a:r>
              <a:rPr lang="en-US" altLang="zh-CN" sz="2400" dirty="0" smtClean="0">
                <a:latin typeface="黑体" panose="02010609060101010101" pitchFamily="49" charset="-122"/>
                <a:ea typeface="黑体" panose="02010609060101010101" pitchFamily="49" charset="-122"/>
              </a:rPr>
              <a:t>session</a:t>
            </a:r>
            <a:r>
              <a:rPr lang="zh-CN" altLang="en-US" sz="2400" dirty="0" smtClean="0">
                <a:latin typeface="黑体" panose="02010609060101010101" pitchFamily="49" charset="-122"/>
                <a:ea typeface="黑体" panose="02010609060101010101" pitchFamily="49" charset="-122"/>
              </a:rPr>
              <a:t>进行相关操作，比如设置自</a:t>
            </a:r>
            <a:r>
              <a:rPr lang="en-US" altLang="zh-CN" sz="2400" dirty="0" smtClean="0">
                <a:latin typeface="黑体" panose="02010609060101010101" pitchFamily="49" charset="-122"/>
                <a:ea typeface="黑体" panose="02010609060101010101" pitchFamily="49" charset="-122"/>
              </a:rPr>
              <a:t>session</a:t>
            </a:r>
            <a:r>
              <a:rPr lang="zh-CN" altLang="en-US" sz="2400" dirty="0" smtClean="0">
                <a:latin typeface="黑体" panose="02010609060101010101" pitchFamily="49" charset="-122"/>
                <a:ea typeface="黑体" panose="02010609060101010101" pitchFamily="49" charset="-122"/>
              </a:rPr>
              <a:t>的失效时间等。</a:t>
            </a:r>
            <a:r>
              <a:rPr lang="en-US" altLang="zh-CN" sz="2400" dirty="0" smtClean="0">
                <a:latin typeface="黑体" panose="02010609060101010101" pitchFamily="49" charset="-122"/>
                <a:ea typeface="黑体" panose="02010609060101010101" pitchFamily="49" charset="-122"/>
              </a:rPr>
              <a:t>	</a:t>
            </a:r>
          </a:p>
          <a:p>
            <a:pPr marL="0" indent="0">
              <a:buNone/>
            </a:pPr>
            <a:r>
              <a:rPr lang="en-US" altLang="zh-CN" sz="2400" dirty="0" smtClean="0">
                <a:latin typeface="黑体" panose="02010609060101010101" pitchFamily="49" charset="-122"/>
                <a:ea typeface="黑体" panose="02010609060101010101" pitchFamily="49" charset="-122"/>
              </a:rPr>
              <a:t>	</a:t>
            </a:r>
            <a:endParaRPr lang="zh-CN" altLang="zh-CN" sz="2400" dirty="0">
              <a:latin typeface="黑体" panose="02010609060101010101" pitchFamily="49" charset="-122"/>
              <a:ea typeface="黑体" panose="02010609060101010101" pitchFamily="49"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852936"/>
            <a:ext cx="7056784" cy="3880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7811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6146"/>
                                        </p:tgtEl>
                                        <p:attrNameLst>
                                          <p:attrName>style.visibility</p:attrName>
                                        </p:attrNameLst>
                                      </p:cBhvr>
                                      <p:to>
                                        <p:strVal val="visible"/>
                                      </p:to>
                                    </p:set>
                                    <p:animEffect transition="in" filter="wipe(down)">
                                      <p:cBhvr>
                                        <p:cTn id="15"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latin typeface="黑体" panose="02010609060101010101" pitchFamily="49" charset="-122"/>
                <a:ea typeface="黑体" panose="02010609060101010101" pitchFamily="49" charset="-122"/>
              </a:rPr>
              <a:t>Session</a:t>
            </a:r>
            <a:r>
              <a:rPr lang="zh-CN" altLang="en-US" sz="3200" dirty="0" smtClean="0">
                <a:latin typeface="黑体" panose="02010609060101010101" pitchFamily="49" charset="-122"/>
                <a:ea typeface="黑体" panose="02010609060101010101" pitchFamily="49" charset="-122"/>
              </a:rPr>
              <a:t>管理器</a:t>
            </a:r>
            <a:endParaRPr lang="en-US" altLang="zh-CN"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marL="0" indent="0">
              <a:buNone/>
            </a:pPr>
            <a:r>
              <a:rPr lang="en-US" altLang="zh-CN" sz="2400" dirty="0" smtClean="0">
                <a:latin typeface="黑体" panose="02010609060101010101" pitchFamily="49" charset="-122"/>
                <a:ea typeface="黑体" panose="02010609060101010101" pitchFamily="49" charset="-122"/>
              </a:rPr>
              <a:t>	</a:t>
            </a:r>
            <a:r>
              <a:rPr lang="en-US" altLang="zh-CN" sz="2400" dirty="0" err="1" smtClean="0">
                <a:latin typeface="黑体" panose="02010609060101010101" pitchFamily="49" charset="-122"/>
                <a:ea typeface="黑体" panose="02010609060101010101" pitchFamily="49" charset="-122"/>
              </a:rPr>
              <a:t>SessionDAO</a:t>
            </a:r>
            <a:r>
              <a:rPr lang="zh-CN" altLang="en-US" sz="2400" dirty="0" smtClean="0">
                <a:latin typeface="黑体" panose="02010609060101010101" pitchFamily="49" charset="-122"/>
                <a:ea typeface="黑体" panose="02010609060101010101" pitchFamily="49" charset="-122"/>
              </a:rPr>
              <a:t>管理当前</a:t>
            </a:r>
            <a:r>
              <a:rPr lang="en-US" altLang="zh-CN" sz="2400" dirty="0" smtClean="0">
                <a:latin typeface="黑体" panose="02010609060101010101" pitchFamily="49" charset="-122"/>
                <a:ea typeface="黑体" panose="02010609060101010101" pitchFamily="49" charset="-122"/>
              </a:rPr>
              <a:t>Session</a:t>
            </a:r>
            <a:r>
              <a:rPr lang="zh-CN" altLang="en-US" sz="2400" dirty="0" smtClean="0">
                <a:latin typeface="黑体" panose="02010609060101010101" pitchFamily="49" charset="-122"/>
                <a:ea typeface="黑体" panose="02010609060101010101" pitchFamily="49" charset="-122"/>
              </a:rPr>
              <a:t>中的一些用户登录信息，通过该类可以管理用户在不同客户端登陆后的操作等。</a:t>
            </a:r>
            <a:r>
              <a:rPr lang="en-US" altLang="zh-CN" sz="2400" dirty="0" smtClean="0">
                <a:latin typeface="黑体" panose="02010609060101010101" pitchFamily="49" charset="-122"/>
                <a:ea typeface="黑体" panose="02010609060101010101" pitchFamily="49" charset="-122"/>
              </a:rPr>
              <a:t>	</a:t>
            </a:r>
          </a:p>
          <a:p>
            <a:pPr marL="0" indent="0">
              <a:buNone/>
            </a:pPr>
            <a:r>
              <a:rPr lang="en-US" altLang="zh-CN" sz="2400" dirty="0" smtClean="0">
                <a:latin typeface="黑体" panose="02010609060101010101" pitchFamily="49" charset="-122"/>
                <a:ea typeface="黑体" panose="02010609060101010101" pitchFamily="49" charset="-122"/>
              </a:rPr>
              <a:t>	</a:t>
            </a:r>
            <a:endParaRPr lang="zh-CN" altLang="zh-CN" sz="2400" dirty="0">
              <a:latin typeface="黑体" panose="02010609060101010101" pitchFamily="49" charset="-122"/>
              <a:ea typeface="黑体" panose="02010609060101010101" pitchFamily="49"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636912"/>
            <a:ext cx="7794146"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448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7170"/>
                                        </p:tgtEl>
                                        <p:attrNameLst>
                                          <p:attrName>style.visibility</p:attrName>
                                        </p:attrNameLst>
                                      </p:cBhvr>
                                      <p:to>
                                        <p:strVal val="visible"/>
                                      </p:to>
                                    </p:set>
                                    <p:animEffect transition="in" filter="barn(inVertical)">
                                      <p:cBhvr>
                                        <p:cTn id="15"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smtClean="0">
                <a:latin typeface="黑体" panose="02010609060101010101" pitchFamily="49" charset="-122"/>
                <a:ea typeface="黑体" panose="02010609060101010101" pitchFamily="49" charset="-122"/>
              </a:rPr>
              <a:t>Shiro</a:t>
            </a:r>
            <a:r>
              <a:rPr lang="zh-CN" altLang="en-US" sz="3200" dirty="0" smtClean="0">
                <a:latin typeface="黑体" panose="02010609060101010101" pitchFamily="49" charset="-122"/>
                <a:ea typeface="黑体" panose="02010609060101010101" pitchFamily="49" charset="-122"/>
              </a:rPr>
              <a:t>与项目集成开发</a:t>
            </a:r>
            <a:endParaRPr lang="en-US" altLang="zh-CN"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marL="0" indent="0">
              <a:buNone/>
            </a:pPr>
            <a:r>
              <a:rPr lang="en-US" altLang="zh-CN" sz="2400" dirty="0" smtClean="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导入相关</a:t>
            </a:r>
            <a:r>
              <a:rPr lang="en-US" altLang="zh-CN" sz="2400" dirty="0" smtClean="0">
                <a:latin typeface="黑体" panose="02010609060101010101" pitchFamily="49" charset="-122"/>
                <a:ea typeface="黑体" panose="02010609060101010101" pitchFamily="49" charset="-122"/>
              </a:rPr>
              <a:t>jar</a:t>
            </a:r>
            <a:r>
              <a:rPr lang="zh-CN" altLang="en-US" sz="2400" dirty="0" smtClean="0">
                <a:latin typeface="黑体" panose="02010609060101010101" pitchFamily="49" charset="-122"/>
                <a:ea typeface="黑体" panose="02010609060101010101" pitchFamily="49" charset="-122"/>
              </a:rPr>
              <a:t>包</a:t>
            </a:r>
            <a:endParaRPr lang="en-US" altLang="zh-CN" sz="2400" dirty="0" smtClean="0">
              <a:latin typeface="黑体" panose="02010609060101010101" pitchFamily="49" charset="-122"/>
              <a:ea typeface="黑体" panose="02010609060101010101" pitchFamily="49" charset="-122"/>
            </a:endParaRPr>
          </a:p>
          <a:p>
            <a:pPr marL="0" indent="0">
              <a:buNone/>
            </a:pPr>
            <a:endParaRPr lang="en-US" altLang="zh-CN" sz="2400" dirty="0">
              <a:latin typeface="黑体" panose="02010609060101010101" pitchFamily="49" charset="-122"/>
              <a:ea typeface="黑体" panose="02010609060101010101" pitchFamily="49" charset="-122"/>
            </a:endParaRPr>
          </a:p>
          <a:p>
            <a:pPr marL="0" indent="0">
              <a:buNone/>
            </a:pPr>
            <a:endParaRPr lang="en-US" altLang="zh-CN" sz="2400" dirty="0" smtClean="0">
              <a:latin typeface="黑体" panose="02010609060101010101" pitchFamily="49" charset="-122"/>
              <a:ea typeface="黑体" panose="02010609060101010101" pitchFamily="49" charset="-122"/>
            </a:endParaRPr>
          </a:p>
          <a:p>
            <a:pPr marL="0" indent="0">
              <a:buNone/>
            </a:pPr>
            <a:endParaRPr lang="en-US" altLang="zh-CN" sz="2400" dirty="0">
              <a:latin typeface="黑体" panose="02010609060101010101" pitchFamily="49" charset="-122"/>
              <a:ea typeface="黑体" panose="02010609060101010101" pitchFamily="49" charset="-122"/>
            </a:endParaRPr>
          </a:p>
          <a:p>
            <a:pPr marL="0" indent="0">
              <a:buNone/>
            </a:pPr>
            <a:endParaRPr lang="en-US" altLang="zh-CN" sz="2400" dirty="0" smtClean="0">
              <a:latin typeface="黑体" panose="02010609060101010101" pitchFamily="49" charset="-122"/>
              <a:ea typeface="黑体" panose="02010609060101010101" pitchFamily="49" charset="-122"/>
            </a:endParaRPr>
          </a:p>
          <a:p>
            <a:pPr marL="0" indent="0">
              <a:buNone/>
            </a:pPr>
            <a:endParaRPr lang="en-US" altLang="zh-CN" sz="2400" dirty="0" smtClean="0">
              <a:latin typeface="黑体" panose="02010609060101010101" pitchFamily="49" charset="-122"/>
              <a:ea typeface="黑体" panose="02010609060101010101" pitchFamily="49" charset="-122"/>
            </a:endParaRPr>
          </a:p>
          <a:p>
            <a:pPr marL="0" indent="0">
              <a:buNone/>
            </a:pPr>
            <a:r>
              <a:rPr lang="en-US" altLang="zh-CN" sz="2400" dirty="0" smtClean="0">
                <a:latin typeface="黑体" panose="02010609060101010101" pitchFamily="49" charset="-122"/>
                <a:ea typeface="黑体" panose="02010609060101010101" pitchFamily="49" charset="-122"/>
              </a:rPr>
              <a:t>	</a:t>
            </a:r>
          </a:p>
          <a:p>
            <a:pPr marL="0" indent="0">
              <a:buNone/>
            </a:pPr>
            <a:r>
              <a:rPr lang="en-US" altLang="zh-CN" sz="2400" dirty="0" smtClean="0">
                <a:latin typeface="黑体" panose="02010609060101010101" pitchFamily="49" charset="-122"/>
                <a:ea typeface="黑体" panose="02010609060101010101" pitchFamily="49" charset="-122"/>
              </a:rPr>
              <a:t>	</a:t>
            </a:r>
            <a:endParaRPr lang="zh-CN" altLang="zh-CN" sz="24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3" y="2241748"/>
            <a:ext cx="4720865" cy="1496858"/>
          </a:xfrm>
          <a:prstGeom prst="rect">
            <a:avLst/>
          </a:prstGeom>
        </p:spPr>
      </p:pic>
    </p:spTree>
    <p:extLst>
      <p:ext uri="{BB962C8B-B14F-4D97-AF65-F5344CB8AC3E}">
        <p14:creationId xmlns:p14="http://schemas.microsoft.com/office/powerpoint/2010/main" val="61699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Effect transition="in" filter="fade">
                                      <p:cBhvr>
                                        <p:cTn id="11" dur="500"/>
                                        <p:tgtEl>
                                          <p:spTgt spid="3">
                                            <p:txEl>
                                              <p:pRg st="6" end="6"/>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smtClean="0">
                <a:latin typeface="黑体" panose="02010609060101010101" pitchFamily="49" charset="-122"/>
                <a:ea typeface="黑体" panose="02010609060101010101" pitchFamily="49" charset="-122"/>
              </a:rPr>
              <a:t>Shiro</a:t>
            </a:r>
            <a:r>
              <a:rPr lang="zh-CN" altLang="en-US" sz="3200" dirty="0" smtClean="0">
                <a:latin typeface="黑体" panose="02010609060101010101" pitchFamily="49" charset="-122"/>
                <a:ea typeface="黑体" panose="02010609060101010101" pitchFamily="49" charset="-122"/>
              </a:rPr>
              <a:t>与项目集成开发</a:t>
            </a:r>
            <a:endParaRPr lang="en-US" altLang="zh-CN"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marL="0" indent="0">
              <a:buNone/>
            </a:pPr>
            <a:r>
              <a:rPr lang="en-US" altLang="zh-CN" sz="2400" dirty="0">
                <a:latin typeface="黑体" panose="02010609060101010101" pitchFamily="49" charset="-122"/>
                <a:ea typeface="黑体" panose="02010609060101010101" pitchFamily="49" charset="-122"/>
              </a:rPr>
              <a:t>2</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添加</a:t>
            </a:r>
            <a:r>
              <a:rPr lang="en-US" altLang="zh-CN" sz="2400" dirty="0" smtClean="0">
                <a:latin typeface="黑体" panose="02010609060101010101" pitchFamily="49" charset="-122"/>
                <a:ea typeface="黑体" panose="02010609060101010101" pitchFamily="49" charset="-122"/>
              </a:rPr>
              <a:t>web.xml</a:t>
            </a:r>
            <a:r>
              <a:rPr lang="zh-CN" altLang="en-US" sz="2400" dirty="0" smtClean="0">
                <a:latin typeface="黑体" panose="02010609060101010101" pitchFamily="49" charset="-122"/>
                <a:ea typeface="黑体" panose="02010609060101010101" pitchFamily="49" charset="-122"/>
              </a:rPr>
              <a:t>文件配置信息</a:t>
            </a:r>
            <a:endParaRPr lang="en-US" altLang="zh-CN" sz="2400" dirty="0">
              <a:latin typeface="黑体" panose="02010609060101010101" pitchFamily="49" charset="-122"/>
              <a:ea typeface="黑体" panose="02010609060101010101" pitchFamily="49" charset="-122"/>
            </a:endParaRPr>
          </a:p>
          <a:p>
            <a:pPr marL="0" indent="0">
              <a:buNone/>
            </a:pPr>
            <a:endParaRPr lang="en-US" altLang="zh-CN" sz="2400" dirty="0" smtClean="0">
              <a:latin typeface="黑体" panose="02010609060101010101" pitchFamily="49" charset="-122"/>
              <a:ea typeface="黑体" panose="02010609060101010101" pitchFamily="49" charset="-122"/>
            </a:endParaRPr>
          </a:p>
          <a:p>
            <a:pPr marL="0" indent="0">
              <a:buNone/>
            </a:pPr>
            <a:endParaRPr lang="en-US" altLang="zh-CN" sz="2400" dirty="0">
              <a:latin typeface="黑体" panose="02010609060101010101" pitchFamily="49" charset="-122"/>
              <a:ea typeface="黑体" panose="02010609060101010101" pitchFamily="49" charset="-122"/>
            </a:endParaRPr>
          </a:p>
          <a:p>
            <a:pPr marL="0" indent="0">
              <a:buNone/>
            </a:pPr>
            <a:endParaRPr lang="en-US" altLang="zh-CN" sz="2400" dirty="0" smtClean="0">
              <a:latin typeface="黑体" panose="02010609060101010101" pitchFamily="49" charset="-122"/>
              <a:ea typeface="黑体" panose="02010609060101010101" pitchFamily="49" charset="-122"/>
            </a:endParaRPr>
          </a:p>
          <a:p>
            <a:pPr marL="0" indent="0">
              <a:buNone/>
            </a:pPr>
            <a:endParaRPr lang="en-US" altLang="zh-CN" sz="2400" dirty="0" smtClean="0">
              <a:latin typeface="黑体" panose="02010609060101010101" pitchFamily="49" charset="-122"/>
              <a:ea typeface="黑体" panose="02010609060101010101" pitchFamily="49" charset="-122"/>
            </a:endParaRPr>
          </a:p>
          <a:p>
            <a:pPr marL="0" indent="0">
              <a:buNone/>
            </a:pPr>
            <a:r>
              <a:rPr lang="en-US" altLang="zh-CN" sz="2400" dirty="0" smtClean="0">
                <a:latin typeface="黑体" panose="02010609060101010101" pitchFamily="49" charset="-122"/>
                <a:ea typeface="黑体" panose="02010609060101010101" pitchFamily="49" charset="-122"/>
              </a:rPr>
              <a:t>	</a:t>
            </a:r>
          </a:p>
          <a:p>
            <a:pPr marL="0" indent="0">
              <a:buNone/>
            </a:pPr>
            <a:r>
              <a:rPr lang="en-US" altLang="zh-CN" sz="2400" dirty="0" smtClean="0">
                <a:latin typeface="黑体" panose="02010609060101010101" pitchFamily="49" charset="-122"/>
                <a:ea typeface="黑体" panose="02010609060101010101" pitchFamily="49" charset="-122"/>
              </a:rPr>
              <a:t>	</a:t>
            </a:r>
            <a:endParaRPr lang="zh-CN" altLang="zh-CN" sz="2400" dirty="0">
              <a:latin typeface="黑体" panose="02010609060101010101" pitchFamily="49" charset="-122"/>
              <a:ea typeface="黑体" panose="02010609060101010101" pitchFamily="49"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204864"/>
            <a:ext cx="8181975" cy="448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422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fade">
                                      <p:cBhvr>
                                        <p:cTn id="11" dur="500"/>
                                        <p:tgtEl>
                                          <p:spTgt spid="3">
                                            <p:txEl>
                                              <p:pRg st="5" end="5"/>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8194"/>
                                        </p:tgtEl>
                                        <p:attrNameLst>
                                          <p:attrName>style.visibility</p:attrName>
                                        </p:attrNameLst>
                                      </p:cBhvr>
                                      <p:to>
                                        <p:strVal val="visible"/>
                                      </p:to>
                                    </p:set>
                                    <p:animEffect transition="in" filter="wipe(down)">
                                      <p:cBhvr>
                                        <p:cTn id="19"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smtClean="0">
                <a:latin typeface="黑体" panose="02010609060101010101" pitchFamily="49" charset="-122"/>
                <a:ea typeface="黑体" panose="02010609060101010101" pitchFamily="49" charset="-122"/>
              </a:rPr>
              <a:t>Shiro</a:t>
            </a:r>
            <a:r>
              <a:rPr lang="zh-CN" altLang="en-US" sz="3200" dirty="0" smtClean="0">
                <a:latin typeface="黑体" panose="02010609060101010101" pitchFamily="49" charset="-122"/>
                <a:ea typeface="黑体" panose="02010609060101010101" pitchFamily="49" charset="-122"/>
              </a:rPr>
              <a:t>与项目集成开发</a:t>
            </a:r>
            <a:endParaRPr lang="en-US" altLang="zh-CN"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marL="0" indent="0">
              <a:buNone/>
            </a:pPr>
            <a:r>
              <a:rPr lang="en-US" altLang="zh-CN" sz="2400" dirty="0">
                <a:latin typeface="黑体" panose="02010609060101010101" pitchFamily="49" charset="-122"/>
                <a:ea typeface="黑体" panose="02010609060101010101" pitchFamily="49" charset="-122"/>
              </a:rPr>
              <a:t>3</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添加</a:t>
            </a:r>
            <a:r>
              <a:rPr lang="en-US" altLang="zh-CN" sz="2400" dirty="0">
                <a:latin typeface="黑体" panose="02010609060101010101" pitchFamily="49" charset="-122"/>
                <a:ea typeface="黑体" panose="02010609060101010101" pitchFamily="49" charset="-122"/>
              </a:rPr>
              <a:t>applicationContext-shrio.xml</a:t>
            </a:r>
          </a:p>
          <a:p>
            <a:pPr marL="0" indent="0">
              <a:buNone/>
            </a:pPr>
            <a:endParaRPr lang="en-US" altLang="zh-CN" sz="2400" dirty="0" smtClean="0">
              <a:latin typeface="黑体" panose="02010609060101010101" pitchFamily="49" charset="-122"/>
              <a:ea typeface="黑体" panose="02010609060101010101" pitchFamily="49" charset="-122"/>
            </a:endParaRPr>
          </a:p>
          <a:p>
            <a:pPr marL="0" indent="0">
              <a:buNone/>
            </a:pPr>
            <a:endParaRPr lang="en-US" altLang="zh-CN" sz="2400" dirty="0">
              <a:latin typeface="黑体" panose="02010609060101010101" pitchFamily="49" charset="-122"/>
              <a:ea typeface="黑体" panose="02010609060101010101" pitchFamily="49" charset="-122"/>
            </a:endParaRPr>
          </a:p>
          <a:p>
            <a:pPr marL="0" indent="0">
              <a:buNone/>
            </a:pPr>
            <a:endParaRPr lang="en-US" altLang="zh-CN" sz="2400" dirty="0" smtClean="0">
              <a:latin typeface="黑体" panose="02010609060101010101" pitchFamily="49" charset="-122"/>
              <a:ea typeface="黑体" panose="02010609060101010101" pitchFamily="49" charset="-122"/>
            </a:endParaRPr>
          </a:p>
          <a:p>
            <a:pPr marL="0" indent="0">
              <a:buNone/>
            </a:pPr>
            <a:endParaRPr lang="en-US" altLang="zh-CN" sz="2400" dirty="0" smtClean="0">
              <a:latin typeface="黑体" panose="02010609060101010101" pitchFamily="49" charset="-122"/>
              <a:ea typeface="黑体" panose="02010609060101010101" pitchFamily="49" charset="-122"/>
            </a:endParaRPr>
          </a:p>
          <a:p>
            <a:pPr marL="0" indent="0">
              <a:buNone/>
            </a:pPr>
            <a:r>
              <a:rPr lang="en-US" altLang="zh-CN" sz="2400" dirty="0" smtClean="0">
                <a:latin typeface="黑体" panose="02010609060101010101" pitchFamily="49" charset="-122"/>
                <a:ea typeface="黑体" panose="02010609060101010101" pitchFamily="49" charset="-122"/>
              </a:rPr>
              <a:t>	</a:t>
            </a:r>
          </a:p>
          <a:p>
            <a:pPr marL="0" indent="0">
              <a:buNone/>
            </a:pPr>
            <a:r>
              <a:rPr lang="en-US" altLang="zh-CN" sz="2400" dirty="0" smtClean="0">
                <a:latin typeface="黑体" panose="02010609060101010101" pitchFamily="49" charset="-122"/>
                <a:ea typeface="黑体" panose="02010609060101010101" pitchFamily="49" charset="-122"/>
              </a:rPr>
              <a:t>	</a:t>
            </a:r>
            <a:endParaRPr lang="zh-CN" altLang="zh-CN" sz="2400" dirty="0">
              <a:latin typeface="黑体" panose="02010609060101010101" pitchFamily="49" charset="-122"/>
              <a:ea typeface="黑体" panose="02010609060101010101" pitchFamily="49"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198287"/>
            <a:ext cx="5328592" cy="4516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620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fade">
                                      <p:cBhvr>
                                        <p:cTn id="11" dur="500"/>
                                        <p:tgtEl>
                                          <p:spTgt spid="3">
                                            <p:txEl>
                                              <p:pRg st="5" end="5"/>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par>
                          <p:cTn id="16" fill="hold">
                            <p:stCondLst>
                              <p:cond delay="1500"/>
                            </p:stCondLst>
                            <p:childTnLst>
                              <p:par>
                                <p:cTn id="17" presetID="6" presetClass="entr" presetSubtype="16" fill="hold" nodeType="afterEffect">
                                  <p:stCondLst>
                                    <p:cond delay="0"/>
                                  </p:stCondLst>
                                  <p:childTnLst>
                                    <p:set>
                                      <p:cBhvr>
                                        <p:cTn id="18" dur="1" fill="hold">
                                          <p:stCondLst>
                                            <p:cond delay="0"/>
                                          </p:stCondLst>
                                        </p:cTn>
                                        <p:tgtEl>
                                          <p:spTgt spid="9218"/>
                                        </p:tgtEl>
                                        <p:attrNameLst>
                                          <p:attrName>style.visibility</p:attrName>
                                        </p:attrNameLst>
                                      </p:cBhvr>
                                      <p:to>
                                        <p:strVal val="visible"/>
                                      </p:to>
                                    </p:set>
                                    <p:animEffect transition="in" filter="circle(in)">
                                      <p:cBhvr>
                                        <p:cTn id="19" dur="20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a:latin typeface="黑体" panose="02010609060101010101" pitchFamily="49" charset="-122"/>
                <a:ea typeface="黑体" panose="02010609060101010101" pitchFamily="49" charset="-122"/>
              </a:rPr>
              <a:t>Shiro</a:t>
            </a:r>
            <a:r>
              <a:rPr lang="zh-CN" altLang="en-US" sz="3200" dirty="0">
                <a:latin typeface="黑体" panose="02010609060101010101" pitchFamily="49" charset="-122"/>
                <a:ea typeface="黑体" panose="02010609060101010101" pitchFamily="49" charset="-122"/>
              </a:rPr>
              <a:t>简介</a:t>
            </a:r>
            <a:endParaRPr lang="en-US" altLang="zh-CN"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a:buFont typeface="Wingdings" panose="05000000000000000000" pitchFamily="2" charset="2"/>
              <a:buChar char="u"/>
            </a:pPr>
            <a:r>
              <a:rPr lang="zh-CN" altLang="en-US" sz="2400" dirty="0" smtClean="0">
                <a:latin typeface="黑体" panose="02010609060101010101" pitchFamily="49" charset="-122"/>
                <a:ea typeface="黑体" panose="02010609060101010101" pitchFamily="49" charset="-122"/>
              </a:rPr>
              <a:t>什么是</a:t>
            </a:r>
            <a:r>
              <a:rPr lang="en-US" altLang="zh-CN" sz="2400" dirty="0" err="1" smtClean="0">
                <a:latin typeface="黑体" panose="02010609060101010101" pitchFamily="49" charset="-122"/>
                <a:ea typeface="黑体" panose="02010609060101010101" pitchFamily="49" charset="-122"/>
              </a:rPr>
              <a:t>shiro</a:t>
            </a:r>
            <a:endParaRPr lang="en-US" altLang="zh-CN" sz="2400" dirty="0" smtClean="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en-US" altLang="zh-CN" sz="2400" dirty="0" err="1" smtClean="0">
                <a:latin typeface="黑体" panose="02010609060101010101" pitchFamily="49" charset="-122"/>
                <a:ea typeface="黑体" panose="02010609060101010101" pitchFamily="49" charset="-122"/>
              </a:rPr>
              <a:t>Shiro</a:t>
            </a:r>
            <a:r>
              <a:rPr lang="zh-CN" altLang="zh-CN" sz="2400" dirty="0">
                <a:latin typeface="黑体" panose="02010609060101010101" pitchFamily="49" charset="-122"/>
                <a:ea typeface="黑体" panose="02010609060101010101" pitchFamily="49" charset="-122"/>
              </a:rPr>
              <a:t>是</a:t>
            </a:r>
            <a:r>
              <a:rPr lang="en-US" altLang="zh-CN" sz="2400" dirty="0">
                <a:latin typeface="黑体" panose="02010609060101010101" pitchFamily="49" charset="-122"/>
                <a:ea typeface="黑体" panose="02010609060101010101" pitchFamily="49" charset="-122"/>
              </a:rPr>
              <a:t>apache</a:t>
            </a:r>
            <a:r>
              <a:rPr lang="zh-CN" altLang="zh-CN" sz="2400" dirty="0">
                <a:latin typeface="黑体" panose="02010609060101010101" pitchFamily="49" charset="-122"/>
                <a:ea typeface="黑体" panose="02010609060101010101" pitchFamily="49" charset="-122"/>
              </a:rPr>
              <a:t>旗下一个开源框架，它将</a:t>
            </a:r>
            <a:r>
              <a:rPr lang="zh-CN" altLang="zh-CN" sz="2400" dirty="0" smtClean="0">
                <a:latin typeface="黑体" panose="02010609060101010101" pitchFamily="49" charset="-122"/>
                <a:ea typeface="黑体" panose="02010609060101010101" pitchFamily="49" charset="-122"/>
              </a:rPr>
              <a:t>软件系统</a:t>
            </a:r>
            <a:r>
              <a:rPr lang="zh-CN" altLang="zh-CN" sz="2400" dirty="0" smtClean="0">
                <a:latin typeface="黑体" panose="02010609060101010101" pitchFamily="49" charset="-122"/>
                <a:ea typeface="黑体" panose="02010609060101010101" pitchFamily="49" charset="-122"/>
              </a:rPr>
              <a:t>的</a:t>
            </a:r>
            <a:r>
              <a:rPr lang="zh-CN" altLang="zh-CN" sz="2400" dirty="0">
                <a:latin typeface="黑体" panose="02010609060101010101" pitchFamily="49" charset="-122"/>
                <a:ea typeface="黑体" panose="02010609060101010101" pitchFamily="49" charset="-122"/>
              </a:rPr>
              <a:t>安全认证相关的功能抽取出来，实现</a:t>
            </a:r>
            <a:r>
              <a:rPr lang="zh-CN" altLang="zh-CN" sz="2400" dirty="0" smtClean="0">
                <a:latin typeface="黑体" panose="02010609060101010101" pitchFamily="49" charset="-122"/>
                <a:ea typeface="黑体" panose="02010609060101010101" pitchFamily="49" charset="-122"/>
              </a:rPr>
              <a:t>用户</a:t>
            </a:r>
            <a:r>
              <a:rPr lang="zh-CN" altLang="zh-CN" sz="2400" dirty="0" smtClean="0">
                <a:latin typeface="黑体" panose="02010609060101010101" pitchFamily="49" charset="-122"/>
                <a:ea typeface="黑体" panose="02010609060101010101" pitchFamily="49" charset="-122"/>
              </a:rPr>
              <a:t>身份</a:t>
            </a:r>
            <a:r>
              <a:rPr lang="zh-CN" altLang="zh-CN" sz="2400" dirty="0">
                <a:latin typeface="黑体" panose="02010609060101010101" pitchFamily="49" charset="-122"/>
                <a:ea typeface="黑体" panose="02010609060101010101" pitchFamily="49" charset="-122"/>
              </a:rPr>
              <a:t>认证，权限授权、加密、会话管理等</a:t>
            </a:r>
            <a:r>
              <a:rPr lang="zh-CN" altLang="zh-CN" sz="2400" dirty="0" smtClean="0">
                <a:latin typeface="黑体" panose="02010609060101010101" pitchFamily="49" charset="-122"/>
                <a:ea typeface="黑体" panose="02010609060101010101" pitchFamily="49" charset="-122"/>
              </a:rPr>
              <a:t>功能，组成</a:t>
            </a:r>
            <a:r>
              <a:rPr lang="zh-CN" altLang="zh-CN" sz="2400" dirty="0">
                <a:latin typeface="黑体" panose="02010609060101010101" pitchFamily="49" charset="-122"/>
                <a:ea typeface="黑体" panose="02010609060101010101" pitchFamily="49" charset="-122"/>
              </a:rPr>
              <a:t>了一个通用的安全认证框架</a:t>
            </a:r>
            <a:r>
              <a:rPr lang="zh-CN" altLang="zh-CN"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marL="0" indent="0">
              <a:buNone/>
            </a:pPr>
            <a:endParaRPr lang="en-US" altLang="zh-CN" sz="2400" dirty="0" smtClean="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p>
          <a:p>
            <a:pPr marL="0" indent="0">
              <a:buNone/>
            </a:pPr>
            <a:endParaRPr lang="en-US" altLang="zh-CN" sz="2800" dirty="0" smtClean="0">
              <a:latin typeface="黑体" panose="02010609060101010101" pitchFamily="49" charset="-122"/>
              <a:ea typeface="黑体" panose="02010609060101010101" pitchFamily="49" charset="-122"/>
            </a:endParaRPr>
          </a:p>
          <a:p>
            <a:pPr marL="0" indent="0">
              <a:buNone/>
            </a:pP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8983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smtClean="0">
                <a:latin typeface="黑体" panose="02010609060101010101" pitchFamily="49" charset="-122"/>
                <a:ea typeface="黑体" panose="02010609060101010101" pitchFamily="49" charset="-122"/>
              </a:rPr>
              <a:t>Shiro</a:t>
            </a:r>
            <a:r>
              <a:rPr lang="zh-CN" altLang="en-US" sz="3200" dirty="0" smtClean="0">
                <a:latin typeface="黑体" panose="02010609060101010101" pitchFamily="49" charset="-122"/>
                <a:ea typeface="黑体" panose="02010609060101010101" pitchFamily="49" charset="-122"/>
              </a:rPr>
              <a:t>与项目集成开发</a:t>
            </a:r>
            <a:endParaRPr lang="en-US" altLang="zh-CN"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marL="0" indent="0">
              <a:buNone/>
            </a:pPr>
            <a:r>
              <a:rPr lang="en-US" altLang="zh-CN" sz="2400" dirty="0" smtClean="0">
                <a:latin typeface="黑体" panose="02010609060101010101" pitchFamily="49" charset="-122"/>
                <a:ea typeface="黑体" panose="02010609060101010101" pitchFamily="49" charset="-122"/>
              </a:rPr>
              <a:t>4.</a:t>
            </a:r>
            <a:r>
              <a:rPr lang="zh-CN" altLang="en-US" sz="2400" dirty="0" smtClean="0">
                <a:latin typeface="黑体" panose="02010609060101010101" pitchFamily="49" charset="-122"/>
                <a:ea typeface="黑体" panose="02010609060101010101" pitchFamily="49" charset="-122"/>
              </a:rPr>
              <a:t>自定义</a:t>
            </a:r>
            <a:r>
              <a:rPr lang="en-US" altLang="zh-CN" sz="2400" dirty="0" smtClean="0">
                <a:latin typeface="黑体" panose="02010609060101010101" pitchFamily="49" charset="-122"/>
                <a:ea typeface="黑体" panose="02010609060101010101" pitchFamily="49" charset="-122"/>
              </a:rPr>
              <a:t>realm</a:t>
            </a:r>
            <a:r>
              <a:rPr lang="zh-CN" altLang="en-US" sz="2400" dirty="0" smtClean="0">
                <a:latin typeface="黑体" panose="02010609060101010101" pitchFamily="49" charset="-122"/>
                <a:ea typeface="黑体" panose="02010609060101010101" pitchFamily="49" charset="-122"/>
              </a:rPr>
              <a:t>中编写身份认证方法</a:t>
            </a:r>
            <a:endParaRPr lang="en-US" altLang="zh-CN" sz="2400" dirty="0" smtClean="0">
              <a:latin typeface="黑体" panose="02010609060101010101" pitchFamily="49" charset="-122"/>
              <a:ea typeface="黑体" panose="02010609060101010101" pitchFamily="49" charset="-122"/>
            </a:endParaRPr>
          </a:p>
          <a:p>
            <a:pPr marL="0" indent="0">
              <a:buNone/>
            </a:pPr>
            <a:endParaRPr lang="en-US" altLang="zh-CN" sz="2400" dirty="0">
              <a:latin typeface="黑体" panose="02010609060101010101" pitchFamily="49" charset="-122"/>
              <a:ea typeface="黑体" panose="02010609060101010101" pitchFamily="49" charset="-122"/>
            </a:endParaRPr>
          </a:p>
          <a:p>
            <a:pPr marL="0" indent="0">
              <a:buNone/>
            </a:pPr>
            <a:endParaRPr lang="en-US" altLang="zh-CN" sz="2400" dirty="0" smtClean="0">
              <a:latin typeface="黑体" panose="02010609060101010101" pitchFamily="49" charset="-122"/>
              <a:ea typeface="黑体" panose="02010609060101010101" pitchFamily="49" charset="-122"/>
            </a:endParaRPr>
          </a:p>
          <a:p>
            <a:pPr marL="0" indent="0">
              <a:buNone/>
            </a:pPr>
            <a:endParaRPr lang="en-US" altLang="zh-CN" sz="2400" dirty="0" smtClean="0">
              <a:latin typeface="黑体" panose="02010609060101010101" pitchFamily="49" charset="-122"/>
              <a:ea typeface="黑体" panose="02010609060101010101" pitchFamily="49" charset="-122"/>
            </a:endParaRPr>
          </a:p>
          <a:p>
            <a:pPr marL="0" indent="0">
              <a:buNone/>
            </a:pPr>
            <a:r>
              <a:rPr lang="en-US" altLang="zh-CN" sz="2400" dirty="0" smtClean="0">
                <a:latin typeface="黑体" panose="02010609060101010101" pitchFamily="49" charset="-122"/>
                <a:ea typeface="黑体" panose="02010609060101010101" pitchFamily="49" charset="-122"/>
              </a:rPr>
              <a:t>	</a:t>
            </a:r>
          </a:p>
          <a:p>
            <a:pPr marL="0" indent="0">
              <a:buNone/>
            </a:pPr>
            <a:r>
              <a:rPr lang="en-US" altLang="zh-CN" sz="2400" dirty="0" smtClean="0">
                <a:latin typeface="黑体" panose="02010609060101010101" pitchFamily="49" charset="-122"/>
                <a:ea typeface="黑体" panose="02010609060101010101" pitchFamily="49" charset="-122"/>
              </a:rPr>
              <a:t>	</a:t>
            </a:r>
            <a:endParaRPr lang="zh-CN" altLang="zh-CN" sz="2400" dirty="0">
              <a:latin typeface="黑体" panose="02010609060101010101" pitchFamily="49" charset="-122"/>
              <a:ea typeface="黑体" panose="02010609060101010101" pitchFamily="49"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04864"/>
            <a:ext cx="701040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143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10242"/>
                                        </p:tgtEl>
                                        <p:attrNameLst>
                                          <p:attrName>style.visibility</p:attrName>
                                        </p:attrNameLst>
                                      </p:cBhvr>
                                      <p:to>
                                        <p:strVal val="visible"/>
                                      </p:to>
                                    </p:set>
                                    <p:animEffect transition="in" filter="randombar(horizontal)">
                                      <p:cBhvr>
                                        <p:cTn id="19"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smtClean="0">
                <a:latin typeface="黑体" panose="02010609060101010101" pitchFamily="49" charset="-122"/>
                <a:ea typeface="黑体" panose="02010609060101010101" pitchFamily="49" charset="-122"/>
              </a:rPr>
              <a:t>Shiro</a:t>
            </a:r>
            <a:r>
              <a:rPr lang="zh-CN" altLang="en-US" sz="3200" dirty="0" smtClean="0">
                <a:latin typeface="黑体" panose="02010609060101010101" pitchFamily="49" charset="-122"/>
                <a:ea typeface="黑体" panose="02010609060101010101" pitchFamily="49" charset="-122"/>
              </a:rPr>
              <a:t>与项目集成开发</a:t>
            </a:r>
            <a:endParaRPr lang="en-US" altLang="zh-CN"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marL="0" indent="0">
              <a:buNone/>
            </a:pPr>
            <a:r>
              <a:rPr lang="en-US" altLang="zh-CN" sz="2400" dirty="0" smtClean="0">
                <a:latin typeface="黑体" panose="02010609060101010101" pitchFamily="49" charset="-122"/>
                <a:ea typeface="黑体" panose="02010609060101010101" pitchFamily="49" charset="-122"/>
              </a:rPr>
              <a:t>4.</a:t>
            </a:r>
            <a:r>
              <a:rPr lang="zh-CN" altLang="en-US" sz="2400" dirty="0" smtClean="0">
                <a:latin typeface="黑体" panose="02010609060101010101" pitchFamily="49" charset="-122"/>
                <a:ea typeface="黑体" panose="02010609060101010101" pitchFamily="49" charset="-122"/>
              </a:rPr>
              <a:t>自定义</a:t>
            </a:r>
            <a:r>
              <a:rPr lang="en-US" altLang="zh-CN" sz="2400" dirty="0" smtClean="0">
                <a:latin typeface="黑体" panose="02010609060101010101" pitchFamily="49" charset="-122"/>
                <a:ea typeface="黑体" panose="02010609060101010101" pitchFamily="49" charset="-122"/>
              </a:rPr>
              <a:t>realm</a:t>
            </a:r>
            <a:r>
              <a:rPr lang="zh-CN" altLang="en-US" sz="2400" dirty="0" smtClean="0">
                <a:latin typeface="黑体" panose="02010609060101010101" pitchFamily="49" charset="-122"/>
                <a:ea typeface="黑体" panose="02010609060101010101" pitchFamily="49" charset="-122"/>
              </a:rPr>
              <a:t>中编写授权方法</a:t>
            </a:r>
            <a:endParaRPr lang="en-US" altLang="zh-CN" sz="2400" dirty="0">
              <a:latin typeface="黑体" panose="02010609060101010101" pitchFamily="49" charset="-122"/>
              <a:ea typeface="黑体" panose="02010609060101010101" pitchFamily="49" charset="-122"/>
            </a:endParaRPr>
          </a:p>
          <a:p>
            <a:pPr marL="0" indent="0">
              <a:buNone/>
            </a:pPr>
            <a:endParaRPr lang="en-US" altLang="zh-CN" sz="2400" dirty="0" smtClean="0">
              <a:latin typeface="黑体" panose="02010609060101010101" pitchFamily="49" charset="-122"/>
              <a:ea typeface="黑体" panose="02010609060101010101" pitchFamily="49" charset="-122"/>
            </a:endParaRPr>
          </a:p>
          <a:p>
            <a:pPr marL="0" indent="0">
              <a:buNone/>
            </a:pPr>
            <a:endParaRPr lang="en-US" altLang="zh-CN" sz="2400" dirty="0" smtClean="0">
              <a:latin typeface="黑体" panose="02010609060101010101" pitchFamily="49" charset="-122"/>
              <a:ea typeface="黑体" panose="02010609060101010101" pitchFamily="49" charset="-122"/>
            </a:endParaRPr>
          </a:p>
          <a:p>
            <a:pPr marL="0" indent="0">
              <a:buNone/>
            </a:pPr>
            <a:r>
              <a:rPr lang="en-US" altLang="zh-CN" sz="2400" dirty="0" smtClean="0">
                <a:latin typeface="黑体" panose="02010609060101010101" pitchFamily="49" charset="-122"/>
                <a:ea typeface="黑体" panose="02010609060101010101" pitchFamily="49" charset="-122"/>
              </a:rPr>
              <a:t>	</a:t>
            </a:r>
          </a:p>
          <a:p>
            <a:pPr marL="0" indent="0">
              <a:buNone/>
            </a:pPr>
            <a:r>
              <a:rPr lang="en-US" altLang="zh-CN" sz="2400" dirty="0" smtClean="0">
                <a:latin typeface="黑体" panose="02010609060101010101" pitchFamily="49" charset="-122"/>
                <a:ea typeface="黑体" panose="02010609060101010101" pitchFamily="49" charset="-122"/>
              </a:rPr>
              <a:t>	</a:t>
            </a:r>
            <a:endParaRPr lang="zh-CN" altLang="zh-CN" sz="2400" dirty="0">
              <a:latin typeface="黑体" panose="02010609060101010101" pitchFamily="49" charset="-122"/>
              <a:ea typeface="黑体" panose="02010609060101010101" pitchFamily="49"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574" y="2492896"/>
            <a:ext cx="7467600" cy="319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266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11266"/>
                                        </p:tgtEl>
                                        <p:attrNameLst>
                                          <p:attrName>style.visibility</p:attrName>
                                        </p:attrNameLst>
                                      </p:cBhvr>
                                      <p:to>
                                        <p:strVal val="visible"/>
                                      </p:to>
                                    </p:set>
                                    <p:animEffect transition="in" filter="randombar(horizontal)">
                                      <p:cBhvr>
                                        <p:cTn id="19"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smtClean="0">
                <a:latin typeface="黑体" panose="02010609060101010101" pitchFamily="49" charset="-122"/>
                <a:ea typeface="黑体" panose="02010609060101010101" pitchFamily="49" charset="-122"/>
              </a:rPr>
              <a:t>Shiro</a:t>
            </a:r>
            <a:r>
              <a:rPr lang="zh-CN" altLang="en-US" sz="3200" dirty="0" smtClean="0">
                <a:latin typeface="黑体" panose="02010609060101010101" pitchFamily="49" charset="-122"/>
                <a:ea typeface="黑体" panose="02010609060101010101" pitchFamily="49" charset="-122"/>
              </a:rPr>
              <a:t>与项目集成开发</a:t>
            </a:r>
            <a:endParaRPr lang="en-US" altLang="zh-CN"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marL="0" indent="0">
              <a:buNone/>
            </a:pPr>
            <a:r>
              <a:rPr lang="en-US" altLang="zh-CN" sz="2400" dirty="0" smtClean="0">
                <a:latin typeface="黑体" panose="02010609060101010101" pitchFamily="49" charset="-122"/>
                <a:ea typeface="黑体" panose="02010609060101010101" pitchFamily="49" charset="-122"/>
              </a:rPr>
              <a:t>5.</a:t>
            </a:r>
            <a:r>
              <a:rPr lang="zh-CN" altLang="en-US" sz="2400" dirty="0" smtClean="0">
                <a:latin typeface="黑体" panose="02010609060101010101" pitchFamily="49" charset="-122"/>
                <a:ea typeface="黑体" panose="02010609060101010101" pitchFamily="49" charset="-122"/>
              </a:rPr>
              <a:t>登录方法</a:t>
            </a:r>
            <a:endParaRPr lang="en-US" altLang="zh-CN" sz="2400" dirty="0">
              <a:latin typeface="黑体" panose="02010609060101010101" pitchFamily="49" charset="-122"/>
              <a:ea typeface="黑体" panose="02010609060101010101" pitchFamily="49" charset="-122"/>
            </a:endParaRPr>
          </a:p>
          <a:p>
            <a:pPr marL="0" indent="0">
              <a:buNone/>
            </a:pPr>
            <a:endParaRPr lang="en-US" altLang="zh-CN" sz="2400" dirty="0" smtClean="0">
              <a:latin typeface="黑体" panose="02010609060101010101" pitchFamily="49" charset="-122"/>
              <a:ea typeface="黑体" panose="02010609060101010101" pitchFamily="49" charset="-122"/>
            </a:endParaRPr>
          </a:p>
          <a:p>
            <a:pPr marL="0" indent="0">
              <a:buNone/>
            </a:pPr>
            <a:endParaRPr lang="en-US" altLang="zh-CN" sz="2400" dirty="0" smtClean="0">
              <a:latin typeface="黑体" panose="02010609060101010101" pitchFamily="49" charset="-122"/>
              <a:ea typeface="黑体" panose="02010609060101010101" pitchFamily="49" charset="-122"/>
            </a:endParaRPr>
          </a:p>
          <a:p>
            <a:pPr marL="0" indent="0">
              <a:buNone/>
            </a:pPr>
            <a:r>
              <a:rPr lang="en-US" altLang="zh-CN" sz="2400" dirty="0" smtClean="0">
                <a:latin typeface="黑体" panose="02010609060101010101" pitchFamily="49" charset="-122"/>
                <a:ea typeface="黑体" panose="02010609060101010101" pitchFamily="49" charset="-122"/>
              </a:rPr>
              <a:t>	</a:t>
            </a:r>
          </a:p>
          <a:p>
            <a:pPr marL="0" indent="0">
              <a:buNone/>
            </a:pPr>
            <a:r>
              <a:rPr lang="en-US" altLang="zh-CN" sz="2400" dirty="0" smtClean="0">
                <a:latin typeface="黑体" panose="02010609060101010101" pitchFamily="49" charset="-122"/>
                <a:ea typeface="黑体" panose="02010609060101010101" pitchFamily="49" charset="-122"/>
              </a:rPr>
              <a:t>	</a:t>
            </a:r>
            <a:endParaRPr lang="zh-CN" altLang="zh-CN" sz="2400" dirty="0">
              <a:latin typeface="黑体" panose="02010609060101010101" pitchFamily="49" charset="-122"/>
              <a:ea typeface="黑体" panose="02010609060101010101" pitchFamily="49"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204864"/>
            <a:ext cx="8280920" cy="4272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37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wipe(down)">
                                      <p:cBhvr>
                                        <p:cTn id="11" dur="500"/>
                                        <p:tgtEl>
                                          <p:spTgt spid="3">
                                            <p:txEl>
                                              <p:pRg st="3" end="3"/>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down)">
                                      <p:cBhvr>
                                        <p:cTn id="15" dur="500"/>
                                        <p:tgtEl>
                                          <p:spTgt spid="3">
                                            <p:txEl>
                                              <p:pRg st="4" end="4"/>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12290"/>
                                        </p:tgtEl>
                                        <p:attrNameLst>
                                          <p:attrName>style.visibility</p:attrName>
                                        </p:attrNameLst>
                                      </p:cBhvr>
                                      <p:to>
                                        <p:strVal val="visible"/>
                                      </p:to>
                                    </p:set>
                                    <p:animEffect transition="in" filter="randombar(horizontal)">
                                      <p:cBhvr>
                                        <p:cTn id="19"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smtClean="0">
                <a:latin typeface="黑体" panose="02010609060101010101" pitchFamily="49" charset="-122"/>
                <a:ea typeface="黑体" panose="02010609060101010101" pitchFamily="49" charset="-122"/>
              </a:rPr>
              <a:t>Shiro</a:t>
            </a:r>
            <a:r>
              <a:rPr lang="zh-CN" altLang="en-US" sz="3200" dirty="0">
                <a:latin typeface="黑体" panose="02010609060101010101" pitchFamily="49" charset="-122"/>
                <a:ea typeface="黑体" panose="02010609060101010101" pitchFamily="49" charset="-122"/>
              </a:rPr>
              <a:t>流程</a:t>
            </a:r>
            <a:endParaRPr lang="en-US" altLang="zh-CN"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marL="0" indent="0">
              <a:buNone/>
            </a:pPr>
            <a:endParaRPr lang="en-US" altLang="zh-CN" sz="2400" dirty="0">
              <a:latin typeface="黑体" panose="02010609060101010101" pitchFamily="49" charset="-122"/>
              <a:ea typeface="黑体" panose="02010609060101010101" pitchFamily="49" charset="-122"/>
            </a:endParaRPr>
          </a:p>
          <a:p>
            <a:pPr marL="0" indent="0">
              <a:buNone/>
            </a:pPr>
            <a:endParaRPr lang="en-US" altLang="zh-CN" sz="2400" dirty="0" smtClean="0">
              <a:latin typeface="黑体" panose="02010609060101010101" pitchFamily="49" charset="-122"/>
              <a:ea typeface="黑体" panose="02010609060101010101" pitchFamily="49" charset="-122"/>
            </a:endParaRPr>
          </a:p>
          <a:p>
            <a:pPr marL="0" indent="0">
              <a:buNone/>
            </a:pPr>
            <a:endParaRPr lang="en-US" altLang="zh-CN" sz="2400" dirty="0" smtClean="0">
              <a:latin typeface="黑体" panose="02010609060101010101" pitchFamily="49" charset="-122"/>
              <a:ea typeface="黑体" panose="02010609060101010101" pitchFamily="49" charset="-122"/>
            </a:endParaRPr>
          </a:p>
          <a:p>
            <a:pPr marL="0" indent="0">
              <a:buNone/>
            </a:pPr>
            <a:r>
              <a:rPr lang="en-US" altLang="zh-CN" sz="2400" dirty="0" smtClean="0">
                <a:latin typeface="黑体" panose="02010609060101010101" pitchFamily="49" charset="-122"/>
                <a:ea typeface="黑体" panose="02010609060101010101" pitchFamily="49" charset="-122"/>
              </a:rPr>
              <a:t>	</a:t>
            </a:r>
          </a:p>
          <a:p>
            <a:pPr marL="0" indent="0">
              <a:buNone/>
            </a:pPr>
            <a:r>
              <a:rPr lang="en-US" altLang="zh-CN" sz="2400" dirty="0" smtClean="0">
                <a:latin typeface="黑体" panose="02010609060101010101" pitchFamily="49" charset="-122"/>
                <a:ea typeface="黑体" panose="02010609060101010101" pitchFamily="49" charset="-122"/>
              </a:rPr>
              <a:t>	</a:t>
            </a:r>
            <a:endParaRPr lang="zh-CN" altLang="zh-CN" sz="2400" dirty="0">
              <a:latin typeface="黑体" panose="02010609060101010101" pitchFamily="49" charset="-122"/>
              <a:ea typeface="黑体" panose="02010609060101010101" pitchFamily="49" charset="-122"/>
            </a:endParaRP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566862"/>
            <a:ext cx="3168352" cy="5119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581759"/>
            <a:ext cx="3456384" cy="5139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240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ppt_x"/>
                                          </p:val>
                                        </p:tav>
                                        <p:tav tm="100000">
                                          <p:val>
                                            <p:strVal val="#ppt_x"/>
                                          </p:val>
                                        </p:tav>
                                      </p:tavLst>
                                    </p:anim>
                                    <p:anim calcmode="lin" valueType="num">
                                      <p:cBhvr additive="base">
                                        <p:cTn id="8" dur="500" fill="hold"/>
                                        <p:tgtEl>
                                          <p:spTgt spid="133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3316"/>
                                        </p:tgtEl>
                                        <p:attrNameLst>
                                          <p:attrName>style.visibility</p:attrName>
                                        </p:attrNameLst>
                                      </p:cBhvr>
                                      <p:to>
                                        <p:strVal val="visible"/>
                                      </p:to>
                                    </p:set>
                                    <p:anim calcmode="lin" valueType="num">
                                      <p:cBhvr additive="base">
                                        <p:cTn id="12" dur="500" fill="hold"/>
                                        <p:tgtEl>
                                          <p:spTgt spid="13316"/>
                                        </p:tgtEl>
                                        <p:attrNameLst>
                                          <p:attrName>ppt_x</p:attrName>
                                        </p:attrNameLst>
                                      </p:cBhvr>
                                      <p:tavLst>
                                        <p:tav tm="0">
                                          <p:val>
                                            <p:strVal val="#ppt_x"/>
                                          </p:val>
                                        </p:tav>
                                        <p:tav tm="100000">
                                          <p:val>
                                            <p:strVal val="#ppt_x"/>
                                          </p:val>
                                        </p:tav>
                                      </p:tavLst>
                                    </p:anim>
                                    <p:anim calcmode="lin" valueType="num">
                                      <p:cBhvr additive="base">
                                        <p:cTn id="13"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smtClean="0">
                <a:latin typeface="黑体" panose="02010609060101010101" pitchFamily="49" charset="-122"/>
                <a:ea typeface="黑体" panose="02010609060101010101" pitchFamily="49" charset="-122"/>
              </a:rPr>
              <a:t>Shiro</a:t>
            </a:r>
            <a:r>
              <a:rPr lang="zh-CN" altLang="en-US" sz="3200" dirty="0">
                <a:latin typeface="黑体" panose="02010609060101010101" pitchFamily="49" charset="-122"/>
                <a:ea typeface="黑体" panose="02010609060101010101" pitchFamily="49" charset="-122"/>
              </a:rPr>
              <a:t>流程</a:t>
            </a:r>
            <a:endParaRPr lang="en-US" altLang="zh-CN"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marL="0" indent="0">
              <a:buNone/>
            </a:pPr>
            <a:r>
              <a:rPr lang="zh-CN" altLang="en-US" sz="2400" dirty="0" smtClean="0">
                <a:latin typeface="黑体" panose="02010609060101010101" pitchFamily="49" charset="-122"/>
                <a:ea typeface="黑体" panose="02010609060101010101" pitchFamily="49" charset="-122"/>
              </a:rPr>
              <a:t>应用</a:t>
            </a:r>
            <a:r>
              <a:rPr lang="en-US" altLang="zh-CN" sz="2400" dirty="0" err="1" smtClean="0">
                <a:latin typeface="黑体" panose="02010609060101010101" pitchFamily="49" charset="-122"/>
                <a:ea typeface="黑体" panose="02010609060101010101" pitchFamily="49" charset="-122"/>
              </a:rPr>
              <a:t>Shiro</a:t>
            </a:r>
            <a:r>
              <a:rPr lang="zh-CN" altLang="en-US" sz="2400" dirty="0" smtClean="0">
                <a:latin typeface="黑体" panose="02010609060101010101" pitchFamily="49" charset="-122"/>
                <a:ea typeface="黑体" panose="02010609060101010101" pitchFamily="49" charset="-122"/>
              </a:rPr>
              <a:t>权限框架的整个执行过程</a:t>
            </a:r>
            <a:r>
              <a:rPr lang="zh-CN" altLang="en-US" sz="2400" dirty="0" smtClean="0">
                <a:latin typeface="黑体" panose="02010609060101010101" pitchFamily="49" charset="-122"/>
                <a:ea typeface="黑体" panose="02010609060101010101" pitchFamily="49" charset="-122"/>
                <a:sym typeface="Wingdings" panose="05000000000000000000" pitchFamily="2" charset="2"/>
              </a:rPr>
              <a:t>：（口述）</a:t>
            </a:r>
            <a:endParaRPr lang="en-US" altLang="zh-CN" sz="2400" dirty="0" smtClean="0">
              <a:latin typeface="黑体" panose="02010609060101010101" pitchFamily="49" charset="-122"/>
              <a:ea typeface="黑体" panose="02010609060101010101" pitchFamily="49" charset="-122"/>
              <a:sym typeface="Wingdings" panose="05000000000000000000" pitchFamily="2" charset="2"/>
            </a:endParaRPr>
          </a:p>
          <a:p>
            <a:pPr marL="0" indent="0">
              <a:buNone/>
            </a:pPr>
            <a:r>
              <a:rPr lang="en-US" altLang="zh-CN" sz="2400" dirty="0">
                <a:latin typeface="黑体" panose="02010609060101010101" pitchFamily="49" charset="-122"/>
                <a:ea typeface="黑体" panose="02010609060101010101" pitchFamily="49" charset="-122"/>
                <a:sym typeface="Wingdings" panose="05000000000000000000" pitchFamily="2" charset="2"/>
              </a:rPr>
              <a:t>	</a:t>
            </a:r>
            <a:r>
              <a:rPr lang="zh-CN" altLang="en-US" sz="2400" dirty="0" smtClean="0">
                <a:latin typeface="黑体" panose="02010609060101010101" pitchFamily="49" charset="-122"/>
                <a:ea typeface="黑体" panose="02010609060101010101" pitchFamily="49" charset="-122"/>
                <a:sym typeface="Wingdings" panose="05000000000000000000" pitchFamily="2" charset="2"/>
              </a:rPr>
              <a:t>从前端到后台的整个过程，以</a:t>
            </a:r>
            <a:r>
              <a:rPr lang="en-US" altLang="zh-CN" sz="2400" dirty="0" err="1" smtClean="0">
                <a:latin typeface="黑体" panose="02010609060101010101" pitchFamily="49" charset="-122"/>
                <a:ea typeface="黑体" panose="02010609060101010101" pitchFamily="49" charset="-122"/>
                <a:sym typeface="Wingdings" panose="05000000000000000000" pitchFamily="2" charset="2"/>
              </a:rPr>
              <a:t>mt</a:t>
            </a:r>
            <a:r>
              <a:rPr lang="zh-CN" altLang="en-US" sz="2400" dirty="0" smtClean="0">
                <a:latin typeface="黑体" panose="02010609060101010101" pitchFamily="49" charset="-122"/>
                <a:ea typeface="黑体" panose="02010609060101010101" pitchFamily="49" charset="-122"/>
                <a:sym typeface="Wingdings" panose="05000000000000000000" pitchFamily="2" charset="2"/>
              </a:rPr>
              <a:t>项目为例说明。</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8639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smtClean="0">
                <a:latin typeface="黑体" panose="02010609060101010101" pitchFamily="49" charset="-122"/>
                <a:ea typeface="黑体" panose="02010609060101010101" pitchFamily="49" charset="-122"/>
                <a:hlinkClick r:id="rId2" action="ppaction://hlinkfile"/>
              </a:rPr>
              <a:t>Shiro</a:t>
            </a:r>
            <a:r>
              <a:rPr lang="zh-CN" altLang="en-US" sz="3200" dirty="0" smtClean="0">
                <a:latin typeface="黑体" panose="02010609060101010101" pitchFamily="49" charset="-122"/>
                <a:ea typeface="黑体" panose="02010609060101010101" pitchFamily="49" charset="-122"/>
                <a:hlinkClick r:id="rId2" action="ppaction://hlinkfile"/>
              </a:rPr>
              <a:t>其他知识</a:t>
            </a:r>
            <a:endParaRPr lang="en-US" altLang="zh-CN"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marL="0" indent="0">
              <a:buNone/>
            </a:pPr>
            <a:r>
              <a:rPr lang="en-US" altLang="zh-CN" sz="2400" dirty="0" err="1" smtClean="0">
                <a:latin typeface="黑体" panose="02010609060101010101" pitchFamily="49" charset="-122"/>
                <a:ea typeface="黑体" panose="02010609060101010101" pitchFamily="49" charset="-122"/>
              </a:rPr>
              <a:t>Shiro</a:t>
            </a:r>
            <a:r>
              <a:rPr lang="zh-CN" altLang="en-US" sz="2400" dirty="0" smtClean="0">
                <a:latin typeface="黑体" panose="02010609060101010101" pitchFamily="49" charset="-122"/>
                <a:ea typeface="黑体" panose="02010609060101010101" pitchFamily="49" charset="-122"/>
              </a:rPr>
              <a:t>除了具有以上这些功能外，常用的功能还有：</a:t>
            </a:r>
            <a:endParaRPr lang="en-US" altLang="zh-CN" sz="2400" dirty="0" smtClean="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验证码</a:t>
            </a:r>
            <a:endParaRPr lang="en-US" altLang="zh-CN" sz="2400" dirty="0" smtClean="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2.</a:t>
            </a:r>
            <a:r>
              <a:rPr lang="zh-CN" altLang="en-US" sz="2400" dirty="0" smtClean="0">
                <a:latin typeface="黑体" panose="02010609060101010101" pitchFamily="49" charset="-122"/>
                <a:ea typeface="黑体" panose="02010609060101010101" pitchFamily="49" charset="-122"/>
              </a:rPr>
              <a:t>记住我</a:t>
            </a:r>
            <a:endParaRPr lang="en-US" altLang="zh-CN" sz="2400" dirty="0" smtClean="0">
              <a:latin typeface="黑体" panose="02010609060101010101" pitchFamily="49" charset="-122"/>
              <a:ea typeface="黑体" panose="02010609060101010101" pitchFamily="49" charset="-122"/>
            </a:endParaRPr>
          </a:p>
          <a:p>
            <a:pPr marL="0" indent="0">
              <a:buNone/>
            </a:pPr>
            <a:endParaRPr lang="en-US" altLang="zh-CN" sz="2400" dirty="0" smtClean="0">
              <a:latin typeface="黑体" panose="02010609060101010101" pitchFamily="49" charset="-122"/>
              <a:ea typeface="黑体" panose="02010609060101010101" pitchFamily="49" charset="-122"/>
            </a:endParaRPr>
          </a:p>
          <a:p>
            <a:pPr marL="0" indent="0">
              <a:buNone/>
            </a:pP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err="1" smtClean="0">
                <a:latin typeface="黑体" panose="02010609060101010101" pitchFamily="49" charset="-122"/>
                <a:ea typeface="黑体" panose="02010609060101010101" pitchFamily="49" charset="-122"/>
                <a:hlinkClick r:id="rId3" action="ppaction://hlinkfile"/>
              </a:rPr>
              <a:t>Shiro</a:t>
            </a:r>
            <a:r>
              <a:rPr lang="zh-CN" altLang="en-US" sz="2400" dirty="0" smtClean="0">
                <a:latin typeface="黑体" panose="02010609060101010101" pitchFamily="49" charset="-122"/>
                <a:ea typeface="黑体" panose="02010609060101010101" pitchFamily="49" charset="-122"/>
                <a:hlinkClick r:id="rId3" action="ppaction://hlinkfile"/>
              </a:rPr>
              <a:t>详细教案</a:t>
            </a:r>
            <a:r>
              <a:rPr lang="en-US" altLang="zh-CN" sz="2400" dirty="0" smtClean="0">
                <a:latin typeface="黑体" panose="02010609060101010101" pitchFamily="49" charset="-122"/>
                <a:ea typeface="黑体" panose="02010609060101010101" pitchFamily="49" charset="-122"/>
                <a:sym typeface="Wingdings" panose="05000000000000000000" pitchFamily="2" charset="2"/>
                <a:hlinkClick r:id="rId3" action="ppaction://hlinkfile"/>
              </a:rPr>
              <a:t></a:t>
            </a:r>
            <a:r>
              <a:rPr lang="en-US" altLang="zh-CN" sz="2400" dirty="0" smtClean="0">
                <a:latin typeface="黑体" panose="02010609060101010101" pitchFamily="49" charset="-122"/>
                <a:ea typeface="黑体" panose="02010609060101010101" pitchFamily="49" charset="-122"/>
              </a:rPr>
              <a:t>	</a:t>
            </a:r>
            <a:endParaRPr lang="zh-CN"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7630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6872"/>
            <a:ext cx="8229600" cy="1944216"/>
          </a:xfrm>
        </p:spPr>
        <p:txBody>
          <a:bodyPr>
            <a:normAutofit/>
          </a:bodyPr>
          <a:lstStyle/>
          <a:p>
            <a:r>
              <a:rPr lang="en-US" altLang="zh-CN" dirty="0" smtClean="0">
                <a:latin typeface="黑体" panose="02010609060101010101" pitchFamily="49" charset="-122"/>
                <a:ea typeface="黑体" panose="02010609060101010101" pitchFamily="49" charset="-122"/>
              </a:rPr>
              <a:t>THE END</a:t>
            </a:r>
            <a:br>
              <a:rPr lang="en-US" altLang="zh-CN" dirty="0" smtClean="0">
                <a:latin typeface="黑体" panose="02010609060101010101" pitchFamily="49" charset="-122"/>
                <a:ea typeface="黑体" panose="02010609060101010101" pitchFamily="49" charset="-122"/>
              </a:rPr>
            </a:br>
            <a:r>
              <a:rPr lang="en-US" altLang="zh-CN" dirty="0" smtClean="0">
                <a:latin typeface="黑体" panose="02010609060101010101" pitchFamily="49" charset="-122"/>
                <a:ea typeface="黑体" panose="02010609060101010101" pitchFamily="49" charset="-122"/>
              </a:rPr>
              <a:t>THANKS</a:t>
            </a:r>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3100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a:latin typeface="黑体" panose="02010609060101010101" pitchFamily="49" charset="-122"/>
                <a:ea typeface="黑体" panose="02010609060101010101" pitchFamily="49" charset="-122"/>
              </a:rPr>
              <a:t>Shiro</a:t>
            </a:r>
            <a:r>
              <a:rPr lang="zh-CN" altLang="en-US" sz="3200" dirty="0">
                <a:latin typeface="黑体" panose="02010609060101010101" pitchFamily="49" charset="-122"/>
                <a:ea typeface="黑体" panose="02010609060101010101" pitchFamily="49" charset="-122"/>
              </a:rPr>
              <a:t>简介</a:t>
            </a:r>
            <a:endParaRPr lang="en-US" altLang="zh-CN"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a:buFont typeface="Wingdings" panose="05000000000000000000" pitchFamily="2" charset="2"/>
              <a:buChar char="u"/>
            </a:pPr>
            <a:r>
              <a:rPr lang="en-US" altLang="zh-CN" sz="2400" dirty="0" err="1" smtClean="0">
                <a:latin typeface="黑体" panose="02010609060101010101" pitchFamily="49" charset="-122"/>
                <a:ea typeface="黑体" panose="02010609060101010101" pitchFamily="49" charset="-122"/>
              </a:rPr>
              <a:t>shiro</a:t>
            </a:r>
            <a:r>
              <a:rPr lang="zh-CN" altLang="en-US" sz="2400" dirty="0">
                <a:latin typeface="黑体" panose="02010609060101010101" pitchFamily="49" charset="-122"/>
                <a:ea typeface="黑体" panose="02010609060101010101" pitchFamily="49" charset="-122"/>
              </a:rPr>
              <a:t>作用</a:t>
            </a:r>
            <a:endParaRPr lang="en-US" altLang="zh-CN" sz="2400" dirty="0" smtClean="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既然</a:t>
            </a:r>
            <a:r>
              <a:rPr lang="en-US" altLang="zh-CN" sz="2400" dirty="0" err="1">
                <a:latin typeface="黑体" panose="02010609060101010101" pitchFamily="49" charset="-122"/>
                <a:ea typeface="黑体" panose="02010609060101010101" pitchFamily="49" charset="-122"/>
              </a:rPr>
              <a:t>shiro</a:t>
            </a:r>
            <a:r>
              <a:rPr lang="zh-CN" altLang="zh-CN" sz="2400" dirty="0">
                <a:latin typeface="黑体" panose="02010609060101010101" pitchFamily="49" charset="-122"/>
                <a:ea typeface="黑体" panose="02010609060101010101" pitchFamily="49" charset="-122"/>
              </a:rPr>
              <a:t>将安全认证相关的功能抽取出来组成一</a:t>
            </a:r>
            <a:r>
              <a:rPr lang="zh-CN" altLang="zh-CN" sz="2400" dirty="0" smtClean="0">
                <a:latin typeface="黑体" panose="02010609060101010101" pitchFamily="49" charset="-122"/>
                <a:ea typeface="黑体" panose="02010609060101010101" pitchFamily="49" charset="-122"/>
              </a:rPr>
              <a:t>个框架</a:t>
            </a:r>
            <a:r>
              <a:rPr lang="zh-CN" altLang="zh-CN" sz="2400" dirty="0">
                <a:latin typeface="黑体" panose="02010609060101010101" pitchFamily="49" charset="-122"/>
                <a:ea typeface="黑体" panose="02010609060101010101" pitchFamily="49" charset="-122"/>
              </a:rPr>
              <a:t>，使用</a:t>
            </a:r>
            <a:r>
              <a:rPr lang="en-US" altLang="zh-CN" sz="2400" dirty="0" err="1">
                <a:latin typeface="黑体" panose="02010609060101010101" pitchFamily="49" charset="-122"/>
                <a:ea typeface="黑体" panose="02010609060101010101" pitchFamily="49" charset="-122"/>
              </a:rPr>
              <a:t>shiro</a:t>
            </a:r>
            <a:r>
              <a:rPr lang="zh-CN" altLang="zh-CN" sz="2400" dirty="0">
                <a:latin typeface="黑体" panose="02010609060101010101" pitchFamily="49" charset="-122"/>
                <a:ea typeface="黑体" panose="02010609060101010101" pitchFamily="49" charset="-122"/>
              </a:rPr>
              <a:t>就可以非常快速的完成认证、</a:t>
            </a:r>
            <a:r>
              <a:rPr lang="zh-CN" altLang="zh-CN" sz="2400" dirty="0" smtClean="0">
                <a:latin typeface="黑体" panose="02010609060101010101" pitchFamily="49" charset="-122"/>
                <a:ea typeface="黑体" panose="02010609060101010101" pitchFamily="49" charset="-122"/>
              </a:rPr>
              <a:t>授权等功能</a:t>
            </a:r>
            <a:r>
              <a:rPr lang="zh-CN" altLang="zh-CN" sz="2400" dirty="0">
                <a:latin typeface="黑体" panose="02010609060101010101" pitchFamily="49" charset="-122"/>
                <a:ea typeface="黑体" panose="02010609060101010101" pitchFamily="49" charset="-122"/>
              </a:rPr>
              <a:t>的开发，降低系统成本</a:t>
            </a:r>
            <a:r>
              <a:rPr lang="zh-CN" altLang="zh-CN"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java</a:t>
            </a:r>
            <a:r>
              <a:rPr lang="zh-CN" altLang="zh-CN" sz="2400" dirty="0">
                <a:latin typeface="黑体" panose="02010609060101010101" pitchFamily="49" charset="-122"/>
                <a:ea typeface="黑体" panose="02010609060101010101" pitchFamily="49" charset="-122"/>
              </a:rPr>
              <a:t>领域中</a:t>
            </a:r>
            <a:r>
              <a:rPr lang="en-US" altLang="zh-CN" sz="2400" dirty="0">
                <a:latin typeface="黑体" panose="02010609060101010101" pitchFamily="49" charset="-122"/>
                <a:ea typeface="黑体" panose="02010609060101010101" pitchFamily="49" charset="-122"/>
              </a:rPr>
              <a:t>spring security(</a:t>
            </a:r>
            <a:r>
              <a:rPr lang="zh-CN" altLang="zh-CN" sz="2400" dirty="0">
                <a:latin typeface="黑体" panose="02010609060101010101" pitchFamily="49" charset="-122"/>
                <a:ea typeface="黑体" panose="02010609060101010101" pitchFamily="49" charset="-122"/>
              </a:rPr>
              <a:t>原名</a:t>
            </a:r>
            <a:r>
              <a:rPr lang="en-US" altLang="zh-CN" sz="2400" dirty="0" err="1">
                <a:latin typeface="黑体" panose="02010609060101010101" pitchFamily="49" charset="-122"/>
                <a:ea typeface="黑体" panose="02010609060101010101" pitchFamily="49" charset="-122"/>
              </a:rPr>
              <a:t>Acegi</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也是一个</a:t>
            </a:r>
            <a:r>
              <a:rPr lang="zh-CN" altLang="zh-CN" sz="2400" dirty="0" smtClean="0">
                <a:latin typeface="黑体" panose="02010609060101010101" pitchFamily="49" charset="-122"/>
                <a:ea typeface="黑体" panose="02010609060101010101" pitchFamily="49" charset="-122"/>
              </a:rPr>
              <a:t>开源</a:t>
            </a:r>
            <a:r>
              <a:rPr lang="zh-CN" altLang="zh-CN" sz="2400" dirty="0">
                <a:latin typeface="黑体" panose="02010609060101010101" pitchFamily="49" charset="-122"/>
                <a:ea typeface="黑体" panose="02010609060101010101" pitchFamily="49" charset="-122"/>
              </a:rPr>
              <a:t>的</a:t>
            </a:r>
            <a:r>
              <a:rPr lang="zh-CN" altLang="zh-CN" sz="2400" dirty="0" smtClean="0">
                <a:latin typeface="黑体" panose="02010609060101010101" pitchFamily="49" charset="-122"/>
                <a:ea typeface="黑体" panose="02010609060101010101" pitchFamily="49" charset="-122"/>
              </a:rPr>
              <a:t>权限</a:t>
            </a:r>
            <a:r>
              <a:rPr lang="zh-CN" altLang="zh-CN" sz="2400" dirty="0">
                <a:latin typeface="黑体" panose="02010609060101010101" pitchFamily="49" charset="-122"/>
                <a:ea typeface="黑体" panose="02010609060101010101" pitchFamily="49" charset="-122"/>
              </a:rPr>
              <a:t>管理框架，但是</a:t>
            </a:r>
            <a:r>
              <a:rPr lang="en-US" altLang="zh-CN" sz="2400" dirty="0">
                <a:latin typeface="黑体" panose="02010609060101010101" pitchFamily="49" charset="-122"/>
                <a:ea typeface="黑体" panose="02010609060101010101" pitchFamily="49" charset="-122"/>
              </a:rPr>
              <a:t>spring security</a:t>
            </a:r>
            <a:r>
              <a:rPr lang="zh-CN" altLang="zh-CN" sz="2400" dirty="0" smtClean="0">
                <a:latin typeface="黑体" panose="02010609060101010101" pitchFamily="49" charset="-122"/>
                <a:ea typeface="黑体" panose="02010609060101010101" pitchFamily="49" charset="-122"/>
              </a:rPr>
              <a:t>依赖</a:t>
            </a:r>
            <a:r>
              <a:rPr lang="en-US" altLang="zh-CN" sz="2400" dirty="0" smtClean="0">
                <a:latin typeface="黑体" panose="02010609060101010101" pitchFamily="49" charset="-122"/>
                <a:ea typeface="黑体" panose="02010609060101010101" pitchFamily="49" charset="-122"/>
              </a:rPr>
              <a:t>	spring</a:t>
            </a:r>
            <a:r>
              <a:rPr lang="zh-CN" altLang="zh-CN" sz="2400" dirty="0">
                <a:latin typeface="黑体" panose="02010609060101010101" pitchFamily="49" charset="-122"/>
                <a:ea typeface="黑体" panose="02010609060101010101" pitchFamily="49" charset="-122"/>
              </a:rPr>
              <a:t>运行，</a:t>
            </a:r>
            <a:r>
              <a:rPr lang="zh-CN" altLang="zh-CN" sz="2400" dirty="0" smtClean="0">
                <a:latin typeface="黑体" panose="02010609060101010101" pitchFamily="49" charset="-122"/>
                <a:ea typeface="黑体" panose="02010609060101010101" pitchFamily="49" charset="-122"/>
              </a:rPr>
              <a:t>而</a:t>
            </a:r>
            <a:r>
              <a:rPr lang="en-US" altLang="zh-CN" sz="2400" dirty="0" err="1" smtClean="0">
                <a:latin typeface="黑体" panose="02010609060101010101" pitchFamily="49" charset="-122"/>
                <a:ea typeface="黑体" panose="02010609060101010101" pitchFamily="49" charset="-122"/>
              </a:rPr>
              <a:t>shiro</a:t>
            </a:r>
            <a:r>
              <a:rPr lang="zh-CN" altLang="zh-CN" sz="2400" dirty="0">
                <a:latin typeface="黑体" panose="02010609060101010101" pitchFamily="49" charset="-122"/>
                <a:ea typeface="黑体" panose="02010609060101010101" pitchFamily="49" charset="-122"/>
              </a:rPr>
              <a:t>就相对独立，最主要是</a:t>
            </a:r>
            <a:r>
              <a:rPr lang="zh-CN" altLang="zh-CN" sz="2400" dirty="0" smtClean="0">
                <a:latin typeface="黑体" panose="02010609060101010101" pitchFamily="49" charset="-122"/>
                <a:ea typeface="黑体" panose="02010609060101010101" pitchFamily="49" charset="-122"/>
              </a:rPr>
              <a:t>因为</a:t>
            </a:r>
            <a:r>
              <a:rPr lang="en-US" altLang="zh-CN" sz="2400" dirty="0" err="1" smtClean="0">
                <a:latin typeface="黑体" panose="02010609060101010101" pitchFamily="49" charset="-122"/>
                <a:ea typeface="黑体" panose="02010609060101010101" pitchFamily="49" charset="-122"/>
              </a:rPr>
              <a:t>shiro</a:t>
            </a:r>
            <a:r>
              <a:rPr lang="zh-CN" altLang="zh-CN" sz="2400" dirty="0">
                <a:latin typeface="黑体" panose="02010609060101010101" pitchFamily="49" charset="-122"/>
                <a:ea typeface="黑体" panose="02010609060101010101" pitchFamily="49" charset="-122"/>
              </a:rPr>
              <a:t>使用简单、</a:t>
            </a:r>
            <a:r>
              <a:rPr lang="zh-CN" altLang="zh-CN" sz="2400" dirty="0" smtClean="0">
                <a:latin typeface="黑体" panose="02010609060101010101" pitchFamily="49" charset="-122"/>
                <a:ea typeface="黑体" panose="02010609060101010101" pitchFamily="49" charset="-122"/>
              </a:rPr>
              <a:t>灵活，所以</a:t>
            </a:r>
            <a:r>
              <a:rPr lang="zh-CN" altLang="zh-CN" sz="2400" dirty="0">
                <a:latin typeface="黑体" panose="02010609060101010101" pitchFamily="49" charset="-122"/>
                <a:ea typeface="黑体" panose="02010609060101010101" pitchFamily="49" charset="-122"/>
              </a:rPr>
              <a:t>现在越来越多的</a:t>
            </a:r>
            <a:r>
              <a:rPr lang="zh-CN" altLang="zh-CN" sz="2400" dirty="0" smtClean="0">
                <a:latin typeface="黑体" panose="02010609060101010101" pitchFamily="49" charset="-122"/>
                <a:ea typeface="黑体" panose="02010609060101010101" pitchFamily="49" charset="-122"/>
              </a:rPr>
              <a:t>用户选择</a:t>
            </a:r>
            <a:r>
              <a:rPr lang="en-US" altLang="zh-CN" sz="2400" dirty="0" err="1">
                <a:latin typeface="黑体" panose="02010609060101010101" pitchFamily="49" charset="-122"/>
                <a:ea typeface="黑体" panose="02010609060101010101" pitchFamily="49" charset="-122"/>
              </a:rPr>
              <a:t>shiro</a:t>
            </a:r>
            <a:r>
              <a:rPr lang="zh-CN" altLang="zh-CN" sz="2400" dirty="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p>
          <a:p>
            <a:pPr marL="0" indent="0">
              <a:buNone/>
            </a:pPr>
            <a:endParaRPr lang="en-US" altLang="zh-CN" sz="2800" dirty="0" smtClean="0">
              <a:latin typeface="黑体" panose="02010609060101010101" pitchFamily="49" charset="-122"/>
              <a:ea typeface="黑体" panose="02010609060101010101" pitchFamily="49" charset="-122"/>
            </a:endParaRPr>
          </a:p>
          <a:p>
            <a:pPr marL="0" indent="0">
              <a:buNone/>
            </a:pP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6326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smtClean="0">
                <a:latin typeface="黑体" panose="02010609060101010101" pitchFamily="49" charset="-122"/>
                <a:ea typeface="黑体" panose="02010609060101010101" pitchFamily="49" charset="-122"/>
              </a:rPr>
              <a:t>Shiro</a:t>
            </a:r>
            <a:r>
              <a:rPr lang="zh-CN" altLang="en-US" sz="3200" dirty="0" smtClean="0">
                <a:latin typeface="黑体" panose="02010609060101010101" pitchFamily="49" charset="-122"/>
                <a:ea typeface="黑体" panose="02010609060101010101" pitchFamily="49" charset="-122"/>
              </a:rPr>
              <a:t>架构</a:t>
            </a:r>
            <a:endParaRPr lang="en-US" altLang="zh-CN"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a:buFont typeface="Wingdings" panose="05000000000000000000" pitchFamily="2" charset="2"/>
              <a:buChar char="u"/>
            </a:pPr>
            <a:r>
              <a:rPr lang="en-US" altLang="zh-CN" sz="2400" dirty="0" err="1" smtClean="0">
                <a:latin typeface="黑体" panose="02010609060101010101" pitchFamily="49" charset="-122"/>
                <a:ea typeface="黑体" panose="02010609060101010101" pitchFamily="49" charset="-122"/>
              </a:rPr>
              <a:t>Shiro</a:t>
            </a:r>
            <a:r>
              <a:rPr lang="zh-CN" altLang="en-US" sz="2400" dirty="0" smtClean="0">
                <a:latin typeface="黑体" panose="02010609060101010101" pitchFamily="49" charset="-122"/>
                <a:ea typeface="黑体" panose="02010609060101010101" pitchFamily="49" charset="-122"/>
              </a:rPr>
              <a:t>架构图</a:t>
            </a:r>
            <a:endParaRPr lang="en-US" altLang="zh-CN" sz="2400" dirty="0" smtClean="0">
              <a:latin typeface="黑体" panose="02010609060101010101" pitchFamily="49" charset="-122"/>
              <a:ea typeface="黑体" panose="02010609060101010101" pitchFamily="49" charset="-122"/>
            </a:endParaRPr>
          </a:p>
          <a:p>
            <a:pPr marL="0" indent="0">
              <a:buNone/>
            </a:pPr>
            <a:endParaRPr lang="en-US" altLang="zh-CN" sz="2400" dirty="0" smtClean="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p>
          <a:p>
            <a:pPr marL="0" indent="0">
              <a:buNone/>
            </a:pPr>
            <a:endParaRPr lang="en-US" altLang="zh-CN" sz="2800" dirty="0" smtClean="0">
              <a:latin typeface="黑体" panose="02010609060101010101" pitchFamily="49" charset="-122"/>
              <a:ea typeface="黑体" panose="02010609060101010101" pitchFamily="49" charset="-122"/>
            </a:endParaRPr>
          </a:p>
          <a:p>
            <a:pPr marL="0" indent="0">
              <a:buNone/>
            </a:pPr>
            <a:endParaRPr lang="zh-CN" altLang="en-US" sz="28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786" y="2204864"/>
            <a:ext cx="4858428" cy="4029638"/>
          </a:xfrm>
          <a:prstGeom prst="rect">
            <a:avLst/>
          </a:prstGeom>
        </p:spPr>
      </p:pic>
    </p:spTree>
    <p:extLst>
      <p:ext uri="{BB962C8B-B14F-4D97-AF65-F5344CB8AC3E}">
        <p14:creationId xmlns:p14="http://schemas.microsoft.com/office/powerpoint/2010/main" val="320183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21" presetClass="entr" presetSubtype="1"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en-US" altLang="zh-CN"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marL="0" indent="0">
              <a:buNone/>
            </a:pPr>
            <a:endParaRPr lang="en-US" altLang="zh-CN" sz="2400" dirty="0" smtClean="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p>
          <a:p>
            <a:pPr marL="0" indent="0">
              <a:buNone/>
            </a:pPr>
            <a:endParaRPr lang="en-US" altLang="zh-CN" sz="2800" dirty="0" smtClean="0">
              <a:latin typeface="黑体" panose="02010609060101010101" pitchFamily="49" charset="-122"/>
              <a:ea typeface="黑体" panose="02010609060101010101" pitchFamily="49" charset="-122"/>
            </a:endParaRPr>
          </a:p>
          <a:p>
            <a:pPr marL="0" indent="0">
              <a:buNone/>
            </a:pPr>
            <a:endParaRPr lang="zh-CN" altLang="en-US" sz="28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12" y="1"/>
            <a:ext cx="9198184" cy="6878530"/>
          </a:xfrm>
          <a:prstGeom prst="rect">
            <a:avLst/>
          </a:prstGeom>
        </p:spPr>
      </p:pic>
    </p:spTree>
    <p:extLst>
      <p:ext uri="{BB962C8B-B14F-4D97-AF65-F5344CB8AC3E}">
        <p14:creationId xmlns:p14="http://schemas.microsoft.com/office/powerpoint/2010/main" val="16522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a:latin typeface="黑体" panose="02010609060101010101" pitchFamily="49" charset="-122"/>
                <a:ea typeface="黑体" panose="02010609060101010101" pitchFamily="49" charset="-122"/>
              </a:rPr>
              <a:t>Shiro</a:t>
            </a:r>
            <a:r>
              <a:rPr lang="zh-CN" altLang="en-US" sz="3200" dirty="0">
                <a:latin typeface="黑体" panose="02010609060101010101" pitchFamily="49" charset="-122"/>
                <a:ea typeface="黑体" panose="02010609060101010101" pitchFamily="49" charset="-122"/>
              </a:rPr>
              <a:t>架构</a:t>
            </a:r>
            <a:endParaRPr lang="en-US" altLang="zh-CN"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a:buFont typeface="Wingdings" panose="05000000000000000000" pitchFamily="2" charset="2"/>
              <a:buChar char="u"/>
            </a:pPr>
            <a:r>
              <a:rPr lang="en-US" altLang="zh-CN" sz="2400" dirty="0" smtClean="0">
                <a:latin typeface="黑体" panose="02010609060101010101" pitchFamily="49" charset="-122"/>
                <a:ea typeface="黑体" panose="02010609060101010101" pitchFamily="49" charset="-122"/>
              </a:rPr>
              <a:t>Subject</a:t>
            </a:r>
          </a:p>
          <a:p>
            <a:pPr marL="0" indent="0">
              <a:buNone/>
            </a:pPr>
            <a:r>
              <a:rPr lang="en-US" altLang="zh-CN" sz="2400" dirty="0" smtClean="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Subject</a:t>
            </a:r>
            <a:r>
              <a:rPr lang="zh-CN" altLang="zh-CN" sz="2400" dirty="0">
                <a:latin typeface="黑体" panose="02010609060101010101" pitchFamily="49" charset="-122"/>
                <a:ea typeface="黑体" panose="02010609060101010101" pitchFamily="49" charset="-122"/>
              </a:rPr>
              <a:t>即主体，外部应用与</a:t>
            </a:r>
            <a:r>
              <a:rPr lang="en-US" altLang="zh-CN" sz="2400" dirty="0">
                <a:latin typeface="黑体" panose="02010609060101010101" pitchFamily="49" charset="-122"/>
                <a:ea typeface="黑体" panose="02010609060101010101" pitchFamily="49" charset="-122"/>
              </a:rPr>
              <a:t>subject</a:t>
            </a:r>
            <a:r>
              <a:rPr lang="zh-CN" altLang="zh-CN" sz="2400" dirty="0">
                <a:latin typeface="黑体" panose="02010609060101010101" pitchFamily="49" charset="-122"/>
                <a:ea typeface="黑体" panose="02010609060101010101" pitchFamily="49" charset="-122"/>
              </a:rPr>
              <a:t>进行交互</a:t>
            </a:r>
            <a:r>
              <a:rPr lang="zh-CN" altLang="zh-CN"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subject</a:t>
            </a:r>
            <a:r>
              <a:rPr lang="zh-CN" altLang="zh-CN" sz="2400" dirty="0">
                <a:latin typeface="黑体" panose="02010609060101010101" pitchFamily="49" charset="-122"/>
                <a:ea typeface="黑体" panose="02010609060101010101" pitchFamily="49" charset="-122"/>
              </a:rPr>
              <a:t>记录了当前操作用户，将用户的概念理解</a:t>
            </a:r>
            <a:r>
              <a:rPr lang="zh-CN" altLang="zh-CN" sz="2400" dirty="0" smtClean="0">
                <a:latin typeface="黑体" panose="02010609060101010101" pitchFamily="49" charset="-122"/>
                <a:ea typeface="黑体" panose="02010609060101010101" pitchFamily="49" charset="-122"/>
              </a:rPr>
              <a:t>为当前</a:t>
            </a:r>
            <a:r>
              <a:rPr lang="zh-CN" altLang="zh-CN" sz="2400" dirty="0">
                <a:latin typeface="黑体" panose="02010609060101010101" pitchFamily="49" charset="-122"/>
                <a:ea typeface="黑体" panose="02010609060101010101" pitchFamily="49" charset="-122"/>
              </a:rPr>
              <a:t>操作的主体，可能是一个通过浏览器请求的用户</a:t>
            </a:r>
            <a:r>
              <a:rPr lang="zh-CN" altLang="zh-CN" sz="2400" dirty="0" smtClean="0">
                <a:latin typeface="黑体" panose="02010609060101010101" pitchFamily="49" charset="-122"/>
                <a:ea typeface="黑体" panose="02010609060101010101" pitchFamily="49" charset="-122"/>
              </a:rPr>
              <a:t>，也</a:t>
            </a:r>
            <a:r>
              <a:rPr lang="zh-CN" altLang="zh-CN" sz="2400" dirty="0">
                <a:latin typeface="黑体" panose="02010609060101010101" pitchFamily="49" charset="-122"/>
                <a:ea typeface="黑体" panose="02010609060101010101" pitchFamily="49" charset="-122"/>
              </a:rPr>
              <a:t>可能是一个运行的程序。</a:t>
            </a:r>
            <a:r>
              <a:rPr lang="en-US" altLang="zh-CN" sz="2400" dirty="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Subject</a:t>
            </a:r>
            <a:r>
              <a:rPr lang="zh-CN" altLang="zh-CN" sz="2400" dirty="0">
                <a:latin typeface="黑体" panose="02010609060101010101" pitchFamily="49" charset="-122"/>
                <a:ea typeface="黑体" panose="02010609060101010101" pitchFamily="49" charset="-122"/>
              </a:rPr>
              <a:t>在</a:t>
            </a:r>
            <a:r>
              <a:rPr lang="en-US" altLang="zh-CN" sz="2400" dirty="0" err="1">
                <a:latin typeface="黑体" panose="02010609060101010101" pitchFamily="49" charset="-122"/>
                <a:ea typeface="黑体" panose="02010609060101010101" pitchFamily="49" charset="-122"/>
              </a:rPr>
              <a:t>shiro</a:t>
            </a:r>
            <a:r>
              <a:rPr lang="zh-CN" altLang="zh-CN" sz="2400" dirty="0">
                <a:latin typeface="黑体" panose="02010609060101010101" pitchFamily="49" charset="-122"/>
                <a:ea typeface="黑体" panose="02010609060101010101" pitchFamily="49" charset="-122"/>
              </a:rPr>
              <a:t>中是一个接口，接口中定义了很多认证授相关的方法，外部程序通过</a:t>
            </a:r>
            <a:r>
              <a:rPr lang="en-US" altLang="zh-CN" sz="2400" dirty="0">
                <a:latin typeface="黑体" panose="02010609060101010101" pitchFamily="49" charset="-122"/>
                <a:ea typeface="黑体" panose="02010609060101010101" pitchFamily="49" charset="-122"/>
              </a:rPr>
              <a:t>subject</a:t>
            </a:r>
            <a:r>
              <a:rPr lang="zh-CN" altLang="zh-CN" sz="2400" dirty="0">
                <a:latin typeface="黑体" panose="02010609060101010101" pitchFamily="49" charset="-122"/>
                <a:ea typeface="黑体" panose="02010609060101010101" pitchFamily="49" charset="-122"/>
              </a:rPr>
              <a:t>进行认证授，而</a:t>
            </a:r>
            <a:r>
              <a:rPr lang="en-US" altLang="zh-CN" sz="2400" dirty="0">
                <a:latin typeface="黑体" panose="02010609060101010101" pitchFamily="49" charset="-122"/>
                <a:ea typeface="黑体" panose="02010609060101010101" pitchFamily="49" charset="-122"/>
              </a:rPr>
              <a:t>subject</a:t>
            </a:r>
            <a:r>
              <a:rPr lang="zh-CN" altLang="zh-CN" sz="2400" dirty="0">
                <a:latin typeface="黑体" panose="02010609060101010101" pitchFamily="49" charset="-122"/>
                <a:ea typeface="黑体" panose="02010609060101010101" pitchFamily="49" charset="-122"/>
              </a:rPr>
              <a:t>是通过</a:t>
            </a:r>
            <a:r>
              <a:rPr lang="en-US" altLang="zh-CN" sz="2400" dirty="0" err="1">
                <a:latin typeface="黑体" panose="02010609060101010101" pitchFamily="49" charset="-122"/>
                <a:ea typeface="黑体" panose="02010609060101010101" pitchFamily="49" charset="-122"/>
              </a:rPr>
              <a:t>SecurityManager</a:t>
            </a:r>
            <a:r>
              <a:rPr lang="zh-CN" altLang="zh-CN" sz="2400" dirty="0">
                <a:latin typeface="黑体" panose="02010609060101010101" pitchFamily="49" charset="-122"/>
                <a:ea typeface="黑体" panose="02010609060101010101" pitchFamily="49" charset="-122"/>
              </a:rPr>
              <a:t>安全管理器进行认证</a:t>
            </a:r>
            <a:r>
              <a:rPr lang="zh-CN" altLang="zh-CN" sz="2400" dirty="0" smtClean="0">
                <a:latin typeface="黑体" panose="02010609060101010101" pitchFamily="49" charset="-122"/>
                <a:ea typeface="黑体" panose="02010609060101010101" pitchFamily="49" charset="-122"/>
              </a:rPr>
              <a:t>授权</a:t>
            </a:r>
            <a:r>
              <a:rPr lang="zh-CN" altLang="en-US" sz="2400" dirty="0" smtClean="0">
                <a:latin typeface="黑体" panose="02010609060101010101" pitchFamily="49" charset="-122"/>
                <a:ea typeface="黑体" panose="02010609060101010101" pitchFamily="49" charset="-122"/>
              </a:rPr>
              <a:t>。</a:t>
            </a:r>
            <a:endParaRPr lang="zh-CN" altLang="zh-CN" sz="2400" dirty="0">
              <a:latin typeface="黑体" panose="02010609060101010101" pitchFamily="49" charset="-122"/>
              <a:ea typeface="黑体" panose="02010609060101010101" pitchFamily="49" charset="-122"/>
            </a:endParaRPr>
          </a:p>
          <a:p>
            <a:pPr marL="0" indent="0">
              <a:buNone/>
            </a:pPr>
            <a:endParaRPr lang="en-US" altLang="zh-CN" sz="2400" dirty="0">
              <a:latin typeface="黑体" panose="02010609060101010101" pitchFamily="49" charset="-122"/>
              <a:ea typeface="黑体" panose="02010609060101010101" pitchFamily="49" charset="-122"/>
            </a:endParaRPr>
          </a:p>
          <a:p>
            <a:pPr marL="0" indent="0">
              <a:buNone/>
            </a:pPr>
            <a:endParaRPr lang="en-US" altLang="zh-CN" sz="2800" dirty="0" smtClean="0">
              <a:latin typeface="黑体" panose="02010609060101010101" pitchFamily="49" charset="-122"/>
              <a:ea typeface="黑体" panose="02010609060101010101" pitchFamily="49" charset="-122"/>
            </a:endParaRPr>
          </a:p>
          <a:p>
            <a:pPr marL="0" indent="0">
              <a:buNone/>
            </a:pP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7477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a:latin typeface="黑体" panose="02010609060101010101" pitchFamily="49" charset="-122"/>
                <a:ea typeface="黑体" panose="02010609060101010101" pitchFamily="49" charset="-122"/>
              </a:rPr>
              <a:t>Shiro</a:t>
            </a:r>
            <a:r>
              <a:rPr lang="zh-CN" altLang="en-US" sz="3200" dirty="0">
                <a:latin typeface="黑体" panose="02010609060101010101" pitchFamily="49" charset="-122"/>
                <a:ea typeface="黑体" panose="02010609060101010101" pitchFamily="49" charset="-122"/>
              </a:rPr>
              <a:t>架构</a:t>
            </a:r>
            <a:endParaRPr lang="en-US" altLang="zh-CN"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a:buFont typeface="Wingdings" panose="05000000000000000000" pitchFamily="2" charset="2"/>
              <a:buChar char="u"/>
            </a:pPr>
            <a:r>
              <a:rPr lang="en-US" altLang="zh-CN" sz="2400" dirty="0" err="1">
                <a:latin typeface="黑体" panose="02010609060101010101" pitchFamily="49" charset="-122"/>
                <a:ea typeface="黑体" panose="02010609060101010101" pitchFamily="49" charset="-122"/>
              </a:rPr>
              <a:t>SecurityManager</a:t>
            </a:r>
            <a:r>
              <a:rPr lang="en-US" altLang="zh-CN" sz="2400" dirty="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a:p>
            <a:pPr marL="0" indent="0">
              <a:buNone/>
            </a:pPr>
            <a:r>
              <a:rPr lang="en-US" altLang="zh-CN" sz="2400" dirty="0" smtClean="0">
                <a:latin typeface="黑体" panose="02010609060101010101" pitchFamily="49" charset="-122"/>
                <a:ea typeface="黑体" panose="02010609060101010101" pitchFamily="49" charset="-122"/>
              </a:rPr>
              <a:t>	</a:t>
            </a:r>
            <a:r>
              <a:rPr lang="en-US" altLang="zh-CN" sz="2400" dirty="0" err="1" smtClean="0">
                <a:latin typeface="黑体" panose="02010609060101010101" pitchFamily="49" charset="-122"/>
                <a:ea typeface="黑体" panose="02010609060101010101" pitchFamily="49" charset="-122"/>
              </a:rPr>
              <a:t>SecurityManager</a:t>
            </a:r>
            <a:r>
              <a:rPr lang="zh-CN" altLang="zh-CN" sz="2400" dirty="0">
                <a:latin typeface="黑体" panose="02010609060101010101" pitchFamily="49" charset="-122"/>
                <a:ea typeface="黑体" panose="02010609060101010101" pitchFamily="49" charset="-122"/>
              </a:rPr>
              <a:t>即安全管理器，对全部的</a:t>
            </a:r>
            <a:r>
              <a:rPr lang="en-US" altLang="zh-CN" sz="2400" dirty="0">
                <a:latin typeface="黑体" panose="02010609060101010101" pitchFamily="49" charset="-122"/>
                <a:ea typeface="黑体" panose="02010609060101010101" pitchFamily="49" charset="-122"/>
              </a:rPr>
              <a:t>subject</a:t>
            </a:r>
            <a:r>
              <a:rPr lang="zh-CN" altLang="zh-CN" sz="2400" dirty="0">
                <a:latin typeface="黑体" panose="02010609060101010101" pitchFamily="49" charset="-122"/>
                <a:ea typeface="黑体" panose="02010609060101010101" pitchFamily="49" charset="-122"/>
              </a:rPr>
              <a:t>进行安全管理，它是</a:t>
            </a:r>
            <a:r>
              <a:rPr lang="en-US" altLang="zh-CN" sz="2400" dirty="0" err="1">
                <a:latin typeface="黑体" panose="02010609060101010101" pitchFamily="49" charset="-122"/>
                <a:ea typeface="黑体" panose="02010609060101010101" pitchFamily="49" charset="-122"/>
              </a:rPr>
              <a:t>shiro</a:t>
            </a:r>
            <a:r>
              <a:rPr lang="zh-CN" altLang="zh-CN" sz="2400" dirty="0">
                <a:latin typeface="黑体" panose="02010609060101010101" pitchFamily="49" charset="-122"/>
                <a:ea typeface="黑体" panose="02010609060101010101" pitchFamily="49" charset="-122"/>
              </a:rPr>
              <a:t>的核心，负责对所有的</a:t>
            </a:r>
            <a:r>
              <a:rPr lang="en-US" altLang="zh-CN" sz="2400" dirty="0">
                <a:latin typeface="黑体" panose="02010609060101010101" pitchFamily="49" charset="-122"/>
                <a:ea typeface="黑体" panose="02010609060101010101" pitchFamily="49" charset="-122"/>
              </a:rPr>
              <a:t>subject</a:t>
            </a:r>
            <a:r>
              <a:rPr lang="zh-CN" altLang="zh-CN" sz="2400" dirty="0">
                <a:latin typeface="黑体" panose="02010609060101010101" pitchFamily="49" charset="-122"/>
                <a:ea typeface="黑体" panose="02010609060101010101" pitchFamily="49" charset="-122"/>
              </a:rPr>
              <a:t>进行安全管理。通过</a:t>
            </a:r>
            <a:r>
              <a:rPr lang="en-US" altLang="zh-CN" sz="2400" dirty="0" err="1">
                <a:latin typeface="黑体" panose="02010609060101010101" pitchFamily="49" charset="-122"/>
                <a:ea typeface="黑体" panose="02010609060101010101" pitchFamily="49" charset="-122"/>
              </a:rPr>
              <a:t>SecurityManager</a:t>
            </a:r>
            <a:r>
              <a:rPr lang="zh-CN" altLang="zh-CN" sz="2400" dirty="0">
                <a:latin typeface="黑体" panose="02010609060101010101" pitchFamily="49" charset="-122"/>
                <a:ea typeface="黑体" panose="02010609060101010101" pitchFamily="49" charset="-122"/>
              </a:rPr>
              <a:t>可以完成</a:t>
            </a:r>
            <a:r>
              <a:rPr lang="en-US" altLang="zh-CN" sz="2400" dirty="0">
                <a:latin typeface="黑体" panose="02010609060101010101" pitchFamily="49" charset="-122"/>
                <a:ea typeface="黑体" panose="02010609060101010101" pitchFamily="49" charset="-122"/>
              </a:rPr>
              <a:t>subject</a:t>
            </a:r>
            <a:r>
              <a:rPr lang="zh-CN" altLang="zh-CN" sz="2400" dirty="0">
                <a:latin typeface="黑体" panose="02010609060101010101" pitchFamily="49" charset="-122"/>
                <a:ea typeface="黑体" panose="02010609060101010101" pitchFamily="49" charset="-122"/>
              </a:rPr>
              <a:t>的认证、授权等</a:t>
            </a:r>
            <a:r>
              <a:rPr lang="zh-CN" altLang="zh-CN"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 </a:t>
            </a:r>
            <a:r>
              <a:rPr lang="zh-CN" altLang="zh-CN" sz="2400" dirty="0" smtClean="0">
                <a:latin typeface="黑体" panose="02010609060101010101" pitchFamily="49" charset="-122"/>
                <a:ea typeface="黑体" panose="02010609060101010101" pitchFamily="49" charset="-122"/>
              </a:rPr>
              <a:t>实质上</a:t>
            </a:r>
            <a:r>
              <a:rPr lang="en-US" altLang="zh-CN" sz="2400" dirty="0" err="1">
                <a:latin typeface="黑体" panose="02010609060101010101" pitchFamily="49" charset="-122"/>
                <a:ea typeface="黑体" panose="02010609060101010101" pitchFamily="49" charset="-122"/>
              </a:rPr>
              <a:t>SecurityManager</a:t>
            </a:r>
            <a:r>
              <a:rPr lang="zh-CN" altLang="zh-CN" sz="2400" dirty="0">
                <a:latin typeface="黑体" panose="02010609060101010101" pitchFamily="49" charset="-122"/>
                <a:ea typeface="黑体" panose="02010609060101010101" pitchFamily="49" charset="-122"/>
              </a:rPr>
              <a:t>是通过</a:t>
            </a:r>
            <a:r>
              <a:rPr lang="en-US" altLang="zh-CN" sz="2400" dirty="0">
                <a:latin typeface="黑体" panose="02010609060101010101" pitchFamily="49" charset="-122"/>
                <a:ea typeface="黑体" panose="02010609060101010101" pitchFamily="49" charset="-122"/>
              </a:rPr>
              <a:t>Authenticator</a:t>
            </a:r>
            <a:r>
              <a:rPr lang="zh-CN" altLang="zh-CN" sz="2400" dirty="0">
                <a:latin typeface="黑体" panose="02010609060101010101" pitchFamily="49" charset="-122"/>
                <a:ea typeface="黑体" panose="02010609060101010101" pitchFamily="49" charset="-122"/>
              </a:rPr>
              <a:t>进行认证，通过</a:t>
            </a:r>
            <a:r>
              <a:rPr lang="en-US" altLang="zh-CN" sz="2400" dirty="0">
                <a:latin typeface="黑体" panose="02010609060101010101" pitchFamily="49" charset="-122"/>
                <a:ea typeface="黑体" panose="02010609060101010101" pitchFamily="49" charset="-122"/>
              </a:rPr>
              <a:t>Authorizer</a:t>
            </a:r>
            <a:r>
              <a:rPr lang="zh-CN" altLang="zh-CN" sz="2400" dirty="0">
                <a:latin typeface="黑体" panose="02010609060101010101" pitchFamily="49" charset="-122"/>
                <a:ea typeface="黑体" panose="02010609060101010101" pitchFamily="49" charset="-122"/>
              </a:rPr>
              <a:t>进行授权，通过</a:t>
            </a:r>
            <a:r>
              <a:rPr lang="en-US" altLang="zh-CN" sz="2400" dirty="0" err="1">
                <a:latin typeface="黑体" panose="02010609060101010101" pitchFamily="49" charset="-122"/>
                <a:ea typeface="黑体" panose="02010609060101010101" pitchFamily="49" charset="-122"/>
              </a:rPr>
              <a:t>SessionManager</a:t>
            </a:r>
            <a:r>
              <a:rPr lang="zh-CN" altLang="zh-CN" sz="2400" dirty="0">
                <a:latin typeface="黑体" panose="02010609060101010101" pitchFamily="49" charset="-122"/>
                <a:ea typeface="黑体" panose="02010609060101010101" pitchFamily="49" charset="-122"/>
              </a:rPr>
              <a:t>进行会话管理等。</a:t>
            </a:r>
          </a:p>
          <a:p>
            <a:pPr marL="0" indent="0">
              <a:buNone/>
            </a:pPr>
            <a:r>
              <a:rPr lang="en-US" altLang="zh-CN" sz="2400" dirty="0">
                <a:latin typeface="黑体" panose="02010609060101010101" pitchFamily="49" charset="-122"/>
                <a:ea typeface="黑体" panose="02010609060101010101" pitchFamily="49" charset="-122"/>
              </a:rPr>
              <a:t>	</a:t>
            </a:r>
            <a:r>
              <a:rPr lang="en-US" altLang="zh-CN" sz="2400" dirty="0" err="1" smtClean="0">
                <a:latin typeface="黑体" panose="02010609060101010101" pitchFamily="49" charset="-122"/>
                <a:ea typeface="黑体" panose="02010609060101010101" pitchFamily="49" charset="-122"/>
              </a:rPr>
              <a:t>SecurityManager</a:t>
            </a:r>
            <a:r>
              <a:rPr lang="zh-CN" altLang="zh-CN" sz="2400" dirty="0">
                <a:latin typeface="黑体" panose="02010609060101010101" pitchFamily="49" charset="-122"/>
                <a:ea typeface="黑体" panose="02010609060101010101" pitchFamily="49" charset="-122"/>
              </a:rPr>
              <a:t>是一个接口，继承了</a:t>
            </a:r>
            <a:r>
              <a:rPr lang="en-US" altLang="zh-CN" sz="2400" dirty="0">
                <a:latin typeface="黑体" panose="02010609060101010101" pitchFamily="49" charset="-122"/>
                <a:ea typeface="黑体" panose="02010609060101010101" pitchFamily="49" charset="-122"/>
              </a:rPr>
              <a:t>Authenticator, Authorizer, </a:t>
            </a:r>
            <a:r>
              <a:rPr lang="en-US" altLang="zh-CN" sz="2400" dirty="0" err="1">
                <a:latin typeface="黑体" panose="02010609060101010101" pitchFamily="49" charset="-122"/>
                <a:ea typeface="黑体" panose="02010609060101010101" pitchFamily="49" charset="-122"/>
              </a:rPr>
              <a:t>SessionManager</a:t>
            </a:r>
            <a:r>
              <a:rPr lang="zh-CN" altLang="zh-CN" sz="2400" dirty="0">
                <a:latin typeface="黑体" panose="02010609060101010101" pitchFamily="49" charset="-122"/>
                <a:ea typeface="黑体" panose="02010609060101010101" pitchFamily="49" charset="-122"/>
              </a:rPr>
              <a:t>这三个接口。</a:t>
            </a:r>
          </a:p>
          <a:p>
            <a:pPr marL="0" indent="0">
              <a:buNone/>
            </a:pPr>
            <a:endParaRPr lang="en-US" altLang="zh-CN" sz="2400" dirty="0">
              <a:latin typeface="黑体" panose="02010609060101010101" pitchFamily="49" charset="-122"/>
              <a:ea typeface="黑体" panose="02010609060101010101" pitchFamily="49" charset="-122"/>
            </a:endParaRPr>
          </a:p>
          <a:p>
            <a:pPr marL="0" indent="0">
              <a:buNone/>
            </a:pPr>
            <a:endParaRPr lang="en-US" altLang="zh-CN" sz="2800" dirty="0" smtClean="0">
              <a:latin typeface="黑体" panose="02010609060101010101" pitchFamily="49" charset="-122"/>
              <a:ea typeface="黑体" panose="02010609060101010101" pitchFamily="49" charset="-122"/>
            </a:endParaRPr>
          </a:p>
          <a:p>
            <a:pPr marL="0" indent="0">
              <a:buNone/>
            </a:pP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5576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a:latin typeface="黑体" panose="02010609060101010101" pitchFamily="49" charset="-122"/>
                <a:ea typeface="黑体" panose="02010609060101010101" pitchFamily="49" charset="-122"/>
              </a:rPr>
              <a:t>Shiro</a:t>
            </a:r>
            <a:r>
              <a:rPr lang="zh-CN" altLang="en-US" sz="3200" dirty="0">
                <a:latin typeface="黑体" panose="02010609060101010101" pitchFamily="49" charset="-122"/>
                <a:ea typeface="黑体" panose="02010609060101010101" pitchFamily="49" charset="-122"/>
              </a:rPr>
              <a:t>架构</a:t>
            </a:r>
            <a:endParaRPr lang="en-US" altLang="zh-CN"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lnSpcReduction="10000"/>
          </a:bodyPr>
          <a:lstStyle/>
          <a:p>
            <a:pPr>
              <a:buFont typeface="Wingdings" panose="05000000000000000000" pitchFamily="2" charset="2"/>
              <a:buChar char="u"/>
            </a:pPr>
            <a:r>
              <a:rPr lang="en-US" altLang="zh-CN" sz="2400" dirty="0">
                <a:latin typeface="黑体" panose="02010609060101010101" pitchFamily="49" charset="-122"/>
                <a:ea typeface="黑体" panose="02010609060101010101" pitchFamily="49" charset="-122"/>
              </a:rPr>
              <a:t>Authenticator</a:t>
            </a:r>
            <a:endParaRPr lang="en-US" altLang="zh-CN" sz="2400" dirty="0" smtClean="0">
              <a:latin typeface="黑体" panose="02010609060101010101" pitchFamily="49" charset="-122"/>
              <a:ea typeface="黑体" panose="02010609060101010101" pitchFamily="49" charset="-122"/>
            </a:endParaRPr>
          </a:p>
          <a:p>
            <a:pPr marL="0" indent="0">
              <a:buNone/>
            </a:pPr>
            <a:r>
              <a:rPr lang="en-US" altLang="zh-CN" sz="2400" dirty="0" smtClean="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Authenticator</a:t>
            </a:r>
            <a:r>
              <a:rPr lang="zh-CN" altLang="zh-CN" sz="2400" dirty="0">
                <a:latin typeface="黑体" panose="02010609060101010101" pitchFamily="49" charset="-122"/>
                <a:ea typeface="黑体" panose="02010609060101010101" pitchFamily="49" charset="-122"/>
              </a:rPr>
              <a:t>即认证器，对用户身份进行认证，</a:t>
            </a:r>
            <a:r>
              <a:rPr lang="en-US" altLang="zh-CN" sz="2400" dirty="0">
                <a:latin typeface="黑体" panose="02010609060101010101" pitchFamily="49" charset="-122"/>
                <a:ea typeface="黑体" panose="02010609060101010101" pitchFamily="49" charset="-122"/>
              </a:rPr>
              <a:t>Authenticator</a:t>
            </a:r>
            <a:r>
              <a:rPr lang="zh-CN" altLang="zh-CN" sz="2400" dirty="0">
                <a:latin typeface="黑体" panose="02010609060101010101" pitchFamily="49" charset="-122"/>
                <a:ea typeface="黑体" panose="02010609060101010101" pitchFamily="49" charset="-122"/>
              </a:rPr>
              <a:t>是一个接口，</a:t>
            </a:r>
            <a:r>
              <a:rPr lang="en-US" altLang="zh-CN" sz="2400" dirty="0" err="1">
                <a:latin typeface="黑体" panose="02010609060101010101" pitchFamily="49" charset="-122"/>
                <a:ea typeface="黑体" panose="02010609060101010101" pitchFamily="49" charset="-122"/>
              </a:rPr>
              <a:t>shiro</a:t>
            </a:r>
            <a:r>
              <a:rPr lang="zh-CN" altLang="zh-CN" sz="2400" dirty="0">
                <a:latin typeface="黑体" panose="02010609060101010101" pitchFamily="49" charset="-122"/>
                <a:ea typeface="黑体" panose="02010609060101010101" pitchFamily="49" charset="-122"/>
              </a:rPr>
              <a:t>提供</a:t>
            </a:r>
            <a:r>
              <a:rPr lang="en-US" altLang="zh-CN" sz="2400" dirty="0" err="1">
                <a:latin typeface="黑体" panose="02010609060101010101" pitchFamily="49" charset="-122"/>
                <a:ea typeface="黑体" panose="02010609060101010101" pitchFamily="49" charset="-122"/>
              </a:rPr>
              <a:t>ModularRealmAuthenticator</a:t>
            </a:r>
            <a:r>
              <a:rPr lang="zh-CN" altLang="zh-CN" sz="2400" dirty="0">
                <a:latin typeface="黑体" panose="02010609060101010101" pitchFamily="49" charset="-122"/>
                <a:ea typeface="黑体" panose="02010609060101010101" pitchFamily="49" charset="-122"/>
              </a:rPr>
              <a:t>实现类，通过</a:t>
            </a:r>
            <a:r>
              <a:rPr lang="en-US" altLang="zh-CN" sz="2400" dirty="0" err="1">
                <a:latin typeface="黑体" panose="02010609060101010101" pitchFamily="49" charset="-122"/>
                <a:ea typeface="黑体" panose="02010609060101010101" pitchFamily="49" charset="-122"/>
              </a:rPr>
              <a:t>ModularRealmAuthenticator</a:t>
            </a:r>
            <a:r>
              <a:rPr lang="zh-CN" altLang="zh-CN" sz="2400" dirty="0">
                <a:latin typeface="黑体" panose="02010609060101010101" pitchFamily="49" charset="-122"/>
                <a:ea typeface="黑体" panose="02010609060101010101" pitchFamily="49" charset="-122"/>
              </a:rPr>
              <a:t>基本上可以满足大多数需求，也可以自定义认证器</a:t>
            </a:r>
            <a:r>
              <a:rPr lang="zh-CN" altLang="zh-CN"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marL="0" indent="0">
              <a:buNone/>
            </a:pPr>
            <a:endParaRPr lang="en-US" altLang="zh-CN" sz="2400" dirty="0" smtClean="0">
              <a:latin typeface="黑体" panose="02010609060101010101" pitchFamily="49" charset="-122"/>
              <a:ea typeface="黑体" panose="02010609060101010101" pitchFamily="49" charset="-122"/>
            </a:endParaRPr>
          </a:p>
          <a:p>
            <a:pPr>
              <a:buFont typeface="Wingdings" panose="05000000000000000000" pitchFamily="2" charset="2"/>
              <a:buChar char="u"/>
            </a:pPr>
            <a:r>
              <a:rPr lang="en-US" altLang="zh-CN" sz="2400" dirty="0">
                <a:latin typeface="黑体" panose="02010609060101010101" pitchFamily="49" charset="-122"/>
                <a:ea typeface="黑体" panose="02010609060101010101" pitchFamily="49" charset="-122"/>
              </a:rPr>
              <a:t>Authorizer</a:t>
            </a:r>
          </a:p>
          <a:p>
            <a:pPr marL="0" indent="0">
              <a:buNone/>
            </a:pPr>
            <a:r>
              <a:rPr lang="en-US" altLang="zh-CN" sz="2400" dirty="0">
                <a:latin typeface="黑体" panose="02010609060101010101" pitchFamily="49" charset="-122"/>
                <a:ea typeface="黑体" panose="02010609060101010101" pitchFamily="49" charset="-122"/>
              </a:rPr>
              <a:t>	Authorizer</a:t>
            </a:r>
            <a:r>
              <a:rPr lang="zh-CN" altLang="zh-CN" sz="2400" dirty="0">
                <a:latin typeface="黑体" panose="02010609060101010101" pitchFamily="49" charset="-122"/>
                <a:ea typeface="黑体" panose="02010609060101010101" pitchFamily="49" charset="-122"/>
              </a:rPr>
              <a:t>即授权器，用户通过认证器认证通过，在访问功能时需要通过授权器判断用户是否有此功能的操作权限。</a:t>
            </a:r>
            <a:endParaRPr lang="en-US" altLang="zh-CN" sz="2400" dirty="0" smtClean="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p>
          <a:p>
            <a:pPr marL="0" indent="0">
              <a:buNone/>
            </a:pPr>
            <a:endParaRPr lang="en-US" altLang="zh-CN" sz="2800" dirty="0" smtClean="0">
              <a:latin typeface="黑体" panose="02010609060101010101" pitchFamily="49" charset="-122"/>
              <a:ea typeface="黑体" panose="02010609060101010101" pitchFamily="49" charset="-122"/>
            </a:endParaRPr>
          </a:p>
          <a:p>
            <a:pPr marL="0" indent="0">
              <a:buNone/>
            </a:pP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654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TotalTime>
  <Words>283</Words>
  <Application>Microsoft Office PowerPoint</Application>
  <PresentationFormat>全屏显示(4:3)</PresentationFormat>
  <Paragraphs>184</Paragraphs>
  <Slides>36</Slides>
  <Notes>0</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Office 主题</vt:lpstr>
      <vt:lpstr>Shiro框架简介</vt:lpstr>
      <vt:lpstr>目 录</vt:lpstr>
      <vt:lpstr>Shiro简介</vt:lpstr>
      <vt:lpstr>Shiro简介</vt:lpstr>
      <vt:lpstr>Shiro架构</vt:lpstr>
      <vt:lpstr>PowerPoint 演示文稿</vt:lpstr>
      <vt:lpstr>Shiro架构</vt:lpstr>
      <vt:lpstr>Shiro架构</vt:lpstr>
      <vt:lpstr>Shiro架构</vt:lpstr>
      <vt:lpstr>Shiro架构</vt:lpstr>
      <vt:lpstr>Shiro架构</vt:lpstr>
      <vt:lpstr>Shiro架构</vt:lpstr>
      <vt:lpstr>Shiro权限管理</vt:lpstr>
      <vt:lpstr>Shiro权限管理</vt:lpstr>
      <vt:lpstr>Shiro权限管理</vt:lpstr>
      <vt:lpstr>Shiro权限管理</vt:lpstr>
      <vt:lpstr>Shiro权限管理</vt:lpstr>
      <vt:lpstr>Shiro权限管理</vt:lpstr>
      <vt:lpstr>Shiro权限管理</vt:lpstr>
      <vt:lpstr>Shiro权限管理</vt:lpstr>
      <vt:lpstr>Shiro缓存</vt:lpstr>
      <vt:lpstr>Shiro缓存</vt:lpstr>
      <vt:lpstr>Shiro缓存</vt:lpstr>
      <vt:lpstr>Shiro缓存</vt:lpstr>
      <vt:lpstr>Session管理器</vt:lpstr>
      <vt:lpstr>Session管理器</vt:lpstr>
      <vt:lpstr>Shiro与项目集成开发</vt:lpstr>
      <vt:lpstr>Shiro与项目集成开发</vt:lpstr>
      <vt:lpstr>Shiro与项目集成开发</vt:lpstr>
      <vt:lpstr>Shiro与项目集成开发</vt:lpstr>
      <vt:lpstr>Shiro与项目集成开发</vt:lpstr>
      <vt:lpstr>Shiro与项目集成开发</vt:lpstr>
      <vt:lpstr>Shiro流程</vt:lpstr>
      <vt:lpstr>Shiro流程</vt:lpstr>
      <vt:lpstr>Shiro其他知识</vt:lpstr>
      <vt:lpstr>THE END 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Shiro框架简介</dc:title>
  <dc:creator>Administrator</dc:creator>
  <cp:lastModifiedBy>MoTing</cp:lastModifiedBy>
  <cp:revision>29</cp:revision>
  <dcterms:created xsi:type="dcterms:W3CDTF">2017-05-13T15:09:50Z</dcterms:created>
  <dcterms:modified xsi:type="dcterms:W3CDTF">2017-05-15T03:00:26Z</dcterms:modified>
</cp:coreProperties>
</file>