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62" r:id="rId2"/>
  </p:sldMasterIdLst>
  <p:notesMasterIdLst>
    <p:notesMasterId r:id="rId4"/>
  </p:notesMasterIdLst>
  <p:sldIdLst>
    <p:sldId id="256" r:id="rId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3B3B"/>
    <a:srgbClr val="6E4D99"/>
    <a:srgbClr val="6798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67"/>
    <p:restoredTop sz="94703"/>
  </p:normalViewPr>
  <p:slideViewPr>
    <p:cSldViewPr snapToGrid="0">
      <p:cViewPr>
        <p:scale>
          <a:sx n="231" d="100"/>
          <a:sy n="231" d="100"/>
        </p:scale>
        <p:origin x="616" y="1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9461511ca2_2_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0" name="Google Shape;60;g19461511ca2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B AI" type="tx">
  <p:cSld name="TITLE_AND_BODY">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4419600" y="4630340"/>
            <a:ext cx="2133600" cy="273844"/>
          </a:xfrm>
          <a:prstGeom prst="rect">
            <a:avLst/>
          </a:prstGeom>
          <a:noFill/>
          <a:ln>
            <a:noFill/>
          </a:ln>
        </p:spPr>
        <p:txBody>
          <a:bodyPr spcFirstLastPara="1" wrap="square" lIns="12025" tIns="12025" rIns="12025" bIns="12025" anchor="ctr" anchorCtr="0">
            <a:spAutoFit/>
          </a:bodyPr>
          <a:lstStyle>
            <a:lvl1pPr marL="0" lvl="0"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1pPr>
            <a:lvl2pPr marL="0" lvl="1"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2pPr>
            <a:lvl3pPr marL="0" lvl="2"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3pPr>
            <a:lvl4pPr marL="0" lvl="3"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4pPr>
            <a:lvl5pPr marL="0" lvl="4"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5pPr>
            <a:lvl6pPr marL="0" lvl="5"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6pPr>
            <a:lvl7pPr marL="0" lvl="6"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7pPr>
            <a:lvl8pPr marL="0" lvl="7"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8pPr>
            <a:lvl9pPr marL="0" lvl="8"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B AI Research ">
  <p:cSld name="FB AI Research ">
    <p:spTree>
      <p:nvGrpSpPr>
        <p:cNvPr id="1" name="Shape 56"/>
        <p:cNvGrpSpPr/>
        <p:nvPr/>
      </p:nvGrpSpPr>
      <p:grpSpPr>
        <a:xfrm>
          <a:off x="0" y="0"/>
          <a:ext cx="0" cy="0"/>
          <a:chOff x="0" y="0"/>
          <a:chExt cx="0" cy="0"/>
        </a:xfrm>
      </p:grpSpPr>
      <p:sp>
        <p:nvSpPr>
          <p:cNvPr id="57" name="Google Shape;57;p15"/>
          <p:cNvSpPr txBox="1">
            <a:spLocks noGrp="1"/>
          </p:cNvSpPr>
          <p:nvPr>
            <p:ph type="sldNum" idx="12"/>
          </p:nvPr>
        </p:nvSpPr>
        <p:spPr>
          <a:xfrm>
            <a:off x="4419600" y="4630340"/>
            <a:ext cx="2133600" cy="273844"/>
          </a:xfrm>
          <a:prstGeom prst="rect">
            <a:avLst/>
          </a:prstGeom>
          <a:noFill/>
          <a:ln>
            <a:noFill/>
          </a:ln>
        </p:spPr>
        <p:txBody>
          <a:bodyPr spcFirstLastPara="1" wrap="square" lIns="12025" tIns="12025" rIns="12025" bIns="12025" anchor="ctr" anchorCtr="0">
            <a:spAutoFit/>
          </a:bodyPr>
          <a:lstStyle>
            <a:lvl1pPr marL="0" lvl="0"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1pPr>
            <a:lvl2pPr marL="0" lvl="1"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2pPr>
            <a:lvl3pPr marL="0" lvl="2"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3pPr>
            <a:lvl4pPr marL="0" lvl="3"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4pPr>
            <a:lvl5pPr marL="0" lvl="4"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5pPr>
            <a:lvl6pPr marL="0" lvl="5"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6pPr>
            <a:lvl7pPr marL="0" lvl="6"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7pPr>
            <a:lvl8pPr marL="0" lvl="7"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8pPr>
            <a:lvl9pPr marL="0" lvl="8"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69056"/>
            <a:ext cx="8229600" cy="1131094"/>
          </a:xfrm>
          <a:prstGeom prst="rect">
            <a:avLst/>
          </a:prstGeom>
          <a:noFill/>
          <a:ln>
            <a:noFill/>
          </a:ln>
        </p:spPr>
        <p:txBody>
          <a:bodyPr spcFirstLastPara="1" wrap="square" lIns="12025" tIns="12025" rIns="12025" bIns="12025" anchor="ctr" anchorCtr="0">
            <a:noAutofit/>
          </a:bodyPr>
          <a:lstStyle>
            <a:lvl1pPr marR="0" lvl="0"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9pPr>
          </a:lstStyle>
          <a:p>
            <a:endParaRPr/>
          </a:p>
        </p:txBody>
      </p:sp>
      <p:sp>
        <p:nvSpPr>
          <p:cNvPr id="52" name="Google Shape;52;p13"/>
          <p:cNvSpPr txBox="1">
            <a:spLocks noGrp="1"/>
          </p:cNvSpPr>
          <p:nvPr>
            <p:ph type="body" idx="1"/>
          </p:nvPr>
        </p:nvSpPr>
        <p:spPr>
          <a:xfrm>
            <a:off x="457200" y="1200150"/>
            <a:ext cx="8229600" cy="3943350"/>
          </a:xfrm>
          <a:prstGeom prst="rect">
            <a:avLst/>
          </a:prstGeom>
          <a:noFill/>
          <a:ln>
            <a:noFill/>
          </a:ln>
        </p:spPr>
        <p:txBody>
          <a:bodyPr spcFirstLastPara="1" wrap="square" lIns="12025" tIns="12025" rIns="12025" bIns="12025" anchor="t" anchorCtr="0">
            <a:noAutofit/>
          </a:bodyPr>
          <a:lstStyle>
            <a:lvl1pPr marL="457200" marR="0" lvl="0"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1pPr>
            <a:lvl2pPr marL="914400" marR="0" lvl="1"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2pPr>
            <a:lvl3pPr marL="1371600" marR="0" lvl="2"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3pPr>
            <a:lvl4pPr marL="1828800" marR="0" lvl="3"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4pPr>
            <a:lvl5pPr marL="2286000" marR="0" lvl="4"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5pPr>
            <a:lvl6pPr marL="2743200" marR="0" lvl="5"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6pPr>
            <a:lvl7pPr marL="3200400" marR="0" lvl="6"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7pPr>
            <a:lvl8pPr marL="3657600" marR="0" lvl="7"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8pPr>
            <a:lvl9pPr marL="4114800" marR="0" lvl="8"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9pPr>
          </a:lstStyle>
          <a:p>
            <a:endParaRPr/>
          </a:p>
        </p:txBody>
      </p:sp>
      <p:sp>
        <p:nvSpPr>
          <p:cNvPr id="53" name="Google Shape;53;p13"/>
          <p:cNvSpPr txBox="1">
            <a:spLocks noGrp="1"/>
          </p:cNvSpPr>
          <p:nvPr>
            <p:ph type="sldNum" idx="12"/>
          </p:nvPr>
        </p:nvSpPr>
        <p:spPr>
          <a:xfrm>
            <a:off x="4419600" y="4630340"/>
            <a:ext cx="2133600" cy="273844"/>
          </a:xfrm>
          <a:prstGeom prst="rect">
            <a:avLst/>
          </a:prstGeom>
          <a:noFill/>
          <a:ln>
            <a:noFill/>
          </a:ln>
        </p:spPr>
        <p:txBody>
          <a:bodyPr spcFirstLastPara="1" wrap="square" lIns="12025" tIns="12025" rIns="12025" bIns="12025" anchor="ctr" anchorCtr="0">
            <a:spAutoFit/>
          </a:bodyPr>
          <a:lstStyle>
            <a:lvl1pPr marL="0" marR="0" lvl="0"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9" name="Google Shape;69;p16"/>
          <p:cNvSpPr txBox="1"/>
          <p:nvPr/>
        </p:nvSpPr>
        <p:spPr>
          <a:xfrm>
            <a:off x="268965" y="1117909"/>
            <a:ext cx="2517926" cy="3015873"/>
          </a:xfrm>
          <a:prstGeom prst="rect">
            <a:avLst/>
          </a:prstGeom>
          <a:noFill/>
          <a:ln>
            <a:noFill/>
          </a:ln>
        </p:spPr>
        <p:txBody>
          <a:bodyPr spcFirstLastPara="1" wrap="square" lIns="12025" tIns="12025" rIns="12025" bIns="12025" anchor="t" anchorCtr="0">
            <a:spAutoFit/>
          </a:bodyPr>
          <a:lstStyle/>
          <a:p>
            <a:pPr marL="0" marR="0" lvl="0" indent="0" algn="just" rtl="0">
              <a:lnSpc>
                <a:spcPct val="120000"/>
              </a:lnSpc>
              <a:spcBef>
                <a:spcPts val="0"/>
              </a:spcBef>
              <a:spcAft>
                <a:spcPts val="0"/>
              </a:spcAft>
              <a:buClr>
                <a:srgbClr val="344854"/>
              </a:buClr>
              <a:buSzPts val="600"/>
              <a:buFont typeface="Arial"/>
              <a:buNone/>
            </a:pPr>
            <a:r>
              <a:rPr lang="en-US" sz="600" i="0" u="none" strike="noStrike" cap="none" dirty="0">
                <a:solidFill>
                  <a:schemeClr val="tx1"/>
                </a:solidFill>
                <a:latin typeface="Times New Roman" panose="02020603050405020304" pitchFamily="18" charset="0"/>
                <a:cs typeface="Times New Roman" panose="02020603050405020304" pitchFamily="18" charset="0"/>
                <a:sym typeface="Arial"/>
              </a:rPr>
              <a:t>In recent years, advancements in deep neural networks, especially with convolutional neural networks (CNNs), have transformed tasks like object and facial recognition. However, this success brings a new challenge—vulnerability to adversarial attacks, posing risks in real-world applications. For example, in finance, adversarial attacks on fraud detection models could lead to misclassifying transactions, causing substantial financial losses and potentially destabilizing the financial system. Similarly, in smart home security, adversarial attacks on facial recognition models could compromise the system's integrity, misidentifying unauthorized individuals and jeopardizing overall security. </a:t>
            </a:r>
          </a:p>
          <a:p>
            <a:pPr marL="0" marR="0" lvl="0" indent="0" algn="l" rtl="0">
              <a:lnSpc>
                <a:spcPct val="120000"/>
              </a:lnSpc>
              <a:spcBef>
                <a:spcPts val="0"/>
              </a:spcBef>
              <a:spcAft>
                <a:spcPts val="0"/>
              </a:spcAft>
              <a:buClr>
                <a:srgbClr val="344854"/>
              </a:buClr>
              <a:buSzPts val="600"/>
              <a:buFont typeface="Arial"/>
              <a:buNone/>
            </a:pPr>
            <a:endParaRPr lang="en-US" altLang="zh-CN" sz="600" dirty="0">
              <a:solidFill>
                <a:schemeClr val="tx1"/>
              </a:solidFill>
              <a:latin typeface="Times New Roman" panose="02020603050405020304" pitchFamily="18" charset="0"/>
              <a:cs typeface="Times New Roman" panose="02020603050405020304" pitchFamily="18" charset="0"/>
            </a:endParaRPr>
          </a:p>
          <a:p>
            <a:pPr marL="0" marR="0" lvl="0" indent="0" algn="just" rtl="0">
              <a:lnSpc>
                <a:spcPct val="120000"/>
              </a:lnSpc>
              <a:spcBef>
                <a:spcPts val="0"/>
              </a:spcBef>
              <a:spcAft>
                <a:spcPts val="0"/>
              </a:spcAft>
              <a:buClr>
                <a:srgbClr val="344854"/>
              </a:buClr>
              <a:buSzPts val="600"/>
              <a:buFont typeface="Arial"/>
              <a:buNone/>
            </a:pPr>
            <a:r>
              <a:rPr lang="en-US" altLang="zh-CN" sz="600" dirty="0">
                <a:solidFill>
                  <a:schemeClr val="tx1"/>
                </a:solidFill>
                <a:latin typeface="Times New Roman" panose="02020603050405020304" pitchFamily="18" charset="0"/>
                <a:cs typeface="Times New Roman" panose="02020603050405020304" pitchFamily="18" charset="0"/>
              </a:rPr>
              <a:t>While</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most</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of</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these</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attacks</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are</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image-dependent</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and</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focus</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on</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making</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imperceptible</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changes</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to</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the</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input,</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in</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this</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project,</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we</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develop</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a</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“physical”</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attack</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in</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the</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form</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of</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adversarial</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patches</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that</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can</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be</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printed</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and</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applied</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to</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attack</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image</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and</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video</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classification</a:t>
            </a:r>
            <a:r>
              <a:rPr lang="zh-CN" altLang="en-US" sz="600" dirty="0">
                <a:solidFill>
                  <a:schemeClr val="tx1"/>
                </a:solidFill>
                <a:latin typeface="Times New Roman" panose="02020603050405020304" pitchFamily="18" charset="0"/>
                <a:cs typeface="Times New Roman" panose="02020603050405020304" pitchFamily="18" charset="0"/>
              </a:rPr>
              <a:t> </a:t>
            </a:r>
            <a:r>
              <a:rPr lang="en-US" altLang="zh-CN" sz="600" dirty="0">
                <a:solidFill>
                  <a:schemeClr val="tx1"/>
                </a:solidFill>
                <a:latin typeface="Times New Roman" panose="02020603050405020304" pitchFamily="18" charset="0"/>
                <a:cs typeface="Times New Roman" panose="02020603050405020304" pitchFamily="18" charset="0"/>
              </a:rPr>
              <a:t>models.</a:t>
            </a:r>
          </a:p>
          <a:p>
            <a:pPr marL="0" marR="0" lvl="0" indent="0" algn="just" rtl="0">
              <a:lnSpc>
                <a:spcPct val="120000"/>
              </a:lnSpc>
              <a:spcBef>
                <a:spcPts val="0"/>
              </a:spcBef>
              <a:spcAft>
                <a:spcPts val="0"/>
              </a:spcAft>
              <a:buClr>
                <a:srgbClr val="344854"/>
              </a:buClr>
              <a:buSzPts val="600"/>
              <a:buFont typeface="Arial"/>
              <a:buNone/>
            </a:pPr>
            <a:endParaRPr lang="en-US" sz="600" dirty="0">
              <a:latin typeface="Times New Roman" panose="02020603050405020304" pitchFamily="18" charset="0"/>
              <a:cs typeface="Times New Roman" panose="02020603050405020304" pitchFamily="18" charset="0"/>
            </a:endParaRPr>
          </a:p>
          <a:p>
            <a:pPr marL="0" marR="0" lvl="0" indent="0" algn="just" rtl="0">
              <a:lnSpc>
                <a:spcPct val="120000"/>
              </a:lnSpc>
              <a:spcBef>
                <a:spcPts val="0"/>
              </a:spcBef>
              <a:spcAft>
                <a:spcPts val="0"/>
              </a:spcAft>
              <a:buClr>
                <a:srgbClr val="344854"/>
              </a:buClr>
              <a:buSzPts val="600"/>
              <a:buFont typeface="Arial"/>
              <a:buNone/>
            </a:pPr>
            <a:r>
              <a:rPr lang="en-US" altLang="zh-CN" sz="600" dirty="0">
                <a:latin typeface="Times New Roman" panose="02020603050405020304" pitchFamily="18" charset="0"/>
                <a:cs typeface="Times New Roman" panose="02020603050405020304" pitchFamily="18" charset="0"/>
              </a:rPr>
              <a:t>In</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this</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project,</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we</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design</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and</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train</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patches</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aimed</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at</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deceiving</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neural</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networks.</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Our</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objectives</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include:</a:t>
            </a:r>
          </a:p>
          <a:p>
            <a:pPr marL="0" marR="0" lvl="0" indent="0" algn="l" rtl="0">
              <a:lnSpc>
                <a:spcPct val="120000"/>
              </a:lnSpc>
              <a:spcBef>
                <a:spcPts val="0"/>
              </a:spcBef>
              <a:spcAft>
                <a:spcPts val="0"/>
              </a:spcAft>
              <a:buClr>
                <a:srgbClr val="344854"/>
              </a:buClr>
              <a:buSzPts val="600"/>
              <a:buFont typeface="Arial"/>
              <a:buNone/>
            </a:pPr>
            <a:endParaRPr lang="en-US" altLang="zh-CN" sz="600" dirty="0">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r>
              <a:rPr lang="en-US" altLang="zh-CN" sz="600" b="1" dirty="0">
                <a:latin typeface="Times New Roman" panose="02020603050405020304" pitchFamily="18" charset="0"/>
                <a:cs typeface="Times New Roman" panose="02020603050405020304" pitchFamily="18" charset="0"/>
              </a:rPr>
              <a:t>Development</a:t>
            </a:r>
            <a:r>
              <a:rPr lang="zh-CN" altLang="en-US" sz="600" b="1" dirty="0">
                <a:latin typeface="Times New Roman" panose="02020603050405020304" pitchFamily="18" charset="0"/>
                <a:cs typeface="Times New Roman" panose="02020603050405020304" pitchFamily="18" charset="0"/>
              </a:rPr>
              <a:t> </a:t>
            </a:r>
            <a:r>
              <a:rPr lang="en-US" altLang="zh-CN" sz="600" b="1" dirty="0">
                <a:latin typeface="Times New Roman" panose="02020603050405020304" pitchFamily="18" charset="0"/>
                <a:cs typeface="Times New Roman" panose="02020603050405020304" pitchFamily="18" charset="0"/>
              </a:rPr>
              <a:t>of</a:t>
            </a:r>
            <a:r>
              <a:rPr lang="zh-CN" altLang="en-US" sz="600" b="1" dirty="0">
                <a:latin typeface="Times New Roman" panose="02020603050405020304" pitchFamily="18" charset="0"/>
                <a:cs typeface="Times New Roman" panose="02020603050405020304" pitchFamily="18" charset="0"/>
              </a:rPr>
              <a:t> </a:t>
            </a:r>
            <a:r>
              <a:rPr lang="en-US" altLang="zh-CN" sz="600" b="1" dirty="0">
                <a:latin typeface="Times New Roman" panose="02020603050405020304" pitchFamily="18" charset="0"/>
                <a:cs typeface="Times New Roman" panose="02020603050405020304" pitchFamily="18" charset="0"/>
              </a:rPr>
              <a:t>“Physical”</a:t>
            </a:r>
            <a:r>
              <a:rPr lang="zh-CN" altLang="en-US" sz="600" b="1" dirty="0">
                <a:latin typeface="Times New Roman" panose="02020603050405020304" pitchFamily="18" charset="0"/>
                <a:cs typeface="Times New Roman" panose="02020603050405020304" pitchFamily="18" charset="0"/>
              </a:rPr>
              <a:t> </a:t>
            </a:r>
            <a:r>
              <a:rPr lang="en-US" altLang="zh-CN" sz="600" b="1" dirty="0">
                <a:latin typeface="Times New Roman" panose="02020603050405020304" pitchFamily="18" charset="0"/>
                <a:cs typeface="Times New Roman" panose="02020603050405020304" pitchFamily="18" charset="0"/>
              </a:rPr>
              <a:t>Attacks:</a:t>
            </a:r>
          </a:p>
          <a:p>
            <a:pPr marL="285750" lvl="2" indent="-285750">
              <a:lnSpc>
                <a:spcPct val="120000"/>
              </a:lnSpc>
              <a:buClr>
                <a:srgbClr val="344854"/>
              </a:buClr>
              <a:buSzPts val="600"/>
              <a:buFont typeface="+mj-lt"/>
              <a:buAutoNum type="romanUcPeriod"/>
            </a:pPr>
            <a:endParaRPr lang="en-US" sz="600" dirty="0">
              <a:latin typeface="Times New Roman" panose="02020603050405020304" pitchFamily="18" charset="0"/>
              <a:cs typeface="Times New Roman" panose="02020603050405020304" pitchFamily="18" charset="0"/>
            </a:endParaRPr>
          </a:p>
          <a:p>
            <a:pPr marL="285750" lvl="2" indent="-285750">
              <a:lnSpc>
                <a:spcPct val="120000"/>
              </a:lnSpc>
              <a:buClr>
                <a:srgbClr val="344854"/>
              </a:buClr>
              <a:buSzPts val="600"/>
              <a:buFont typeface="+mj-lt"/>
              <a:buAutoNum type="romanUcPeriod"/>
            </a:pPr>
            <a:endParaRPr lang="en-US" sz="600" dirty="0">
              <a:latin typeface="Times New Roman" panose="02020603050405020304" pitchFamily="18" charset="0"/>
              <a:cs typeface="Times New Roman" panose="02020603050405020304" pitchFamily="18" charset="0"/>
            </a:endParaRPr>
          </a:p>
          <a:p>
            <a:pPr marL="285750" lvl="2" indent="-285750">
              <a:lnSpc>
                <a:spcPct val="120000"/>
              </a:lnSpc>
              <a:buClr>
                <a:srgbClr val="344854"/>
              </a:buClr>
              <a:buSzPts val="600"/>
              <a:buFont typeface="+mj-lt"/>
              <a:buAutoNum type="romanUcPeriod"/>
            </a:pPr>
            <a:endParaRPr lang="en-US" sz="600" dirty="0">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r>
              <a:rPr lang="en-US" altLang="zh-CN" sz="600" b="1" dirty="0">
                <a:latin typeface="Times New Roman" panose="02020603050405020304" pitchFamily="18" charset="0"/>
                <a:cs typeface="Times New Roman" panose="02020603050405020304" pitchFamily="18" charset="0"/>
              </a:rPr>
              <a:t>Patch</a:t>
            </a:r>
            <a:r>
              <a:rPr lang="zh-CN" altLang="en-US" sz="600" b="1" dirty="0">
                <a:latin typeface="Times New Roman" panose="02020603050405020304" pitchFamily="18" charset="0"/>
                <a:cs typeface="Times New Roman" panose="02020603050405020304" pitchFamily="18" charset="0"/>
              </a:rPr>
              <a:t> </a:t>
            </a:r>
            <a:r>
              <a:rPr lang="en-US" altLang="zh-CN" sz="600" b="1" dirty="0">
                <a:latin typeface="Times New Roman" panose="02020603050405020304" pitchFamily="18" charset="0"/>
                <a:cs typeface="Times New Roman" panose="02020603050405020304" pitchFamily="18" charset="0"/>
              </a:rPr>
              <a:t>Attack</a:t>
            </a:r>
            <a:r>
              <a:rPr lang="zh-CN" altLang="en-US" sz="600" b="1" dirty="0">
                <a:latin typeface="Times New Roman" panose="02020603050405020304" pitchFamily="18" charset="0"/>
                <a:cs typeface="Times New Roman" panose="02020603050405020304" pitchFamily="18" charset="0"/>
              </a:rPr>
              <a:t> </a:t>
            </a:r>
            <a:r>
              <a:rPr lang="en-US" altLang="zh-CN" sz="600" b="1" dirty="0">
                <a:latin typeface="Times New Roman" panose="02020603050405020304" pitchFamily="18" charset="0"/>
                <a:cs typeface="Times New Roman" panose="02020603050405020304" pitchFamily="18" charset="0"/>
              </a:rPr>
              <a:t>Generation</a:t>
            </a:r>
          </a:p>
          <a:p>
            <a:pPr marL="285750" marR="0" lvl="0" indent="-285750" algn="l" rtl="0">
              <a:lnSpc>
                <a:spcPct val="120000"/>
              </a:lnSpc>
              <a:spcBef>
                <a:spcPts val="0"/>
              </a:spcBef>
              <a:spcAft>
                <a:spcPts val="0"/>
              </a:spcAft>
              <a:buClr>
                <a:srgbClr val="344854"/>
              </a:buClr>
              <a:buSzPts val="600"/>
              <a:buFont typeface="+mj-lt"/>
              <a:buAutoNum type="romanLcPeriod"/>
            </a:pPr>
            <a:endParaRPr lang="en-US" sz="600" dirty="0">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sz="600" dirty="0">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sz="600" dirty="0">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r>
              <a:rPr lang="en-US" altLang="zh-CN" sz="600" b="1" dirty="0">
                <a:latin typeface="Times New Roman" panose="02020603050405020304" pitchFamily="18" charset="0"/>
                <a:cs typeface="Times New Roman" panose="02020603050405020304" pitchFamily="18" charset="0"/>
              </a:rPr>
              <a:t>Evaluation</a:t>
            </a:r>
            <a:r>
              <a:rPr lang="zh-CN" altLang="en-US" sz="600" b="1" dirty="0">
                <a:latin typeface="Times New Roman" panose="02020603050405020304" pitchFamily="18" charset="0"/>
                <a:cs typeface="Times New Roman" panose="02020603050405020304" pitchFamily="18" charset="0"/>
              </a:rPr>
              <a:t> </a:t>
            </a:r>
            <a:r>
              <a:rPr lang="en-US" altLang="zh-CN" sz="600" b="1" dirty="0">
                <a:latin typeface="Times New Roman" panose="02020603050405020304" pitchFamily="18" charset="0"/>
                <a:cs typeface="Times New Roman" panose="02020603050405020304" pitchFamily="18" charset="0"/>
              </a:rPr>
              <a:t>of</a:t>
            </a:r>
            <a:r>
              <a:rPr lang="zh-CN" altLang="en-US" sz="600" b="1" dirty="0">
                <a:latin typeface="Times New Roman" panose="02020603050405020304" pitchFamily="18" charset="0"/>
                <a:cs typeface="Times New Roman" panose="02020603050405020304" pitchFamily="18" charset="0"/>
              </a:rPr>
              <a:t> </a:t>
            </a:r>
            <a:r>
              <a:rPr lang="en-US" altLang="zh-CN" sz="600" b="1" dirty="0">
                <a:latin typeface="Times New Roman" panose="02020603050405020304" pitchFamily="18" charset="0"/>
                <a:cs typeface="Times New Roman" panose="02020603050405020304" pitchFamily="18" charset="0"/>
              </a:rPr>
              <a:t>Attack</a:t>
            </a:r>
            <a:r>
              <a:rPr lang="zh-CN" altLang="en-US" sz="600" b="1" dirty="0">
                <a:latin typeface="Times New Roman" panose="02020603050405020304" pitchFamily="18" charset="0"/>
                <a:cs typeface="Times New Roman" panose="02020603050405020304" pitchFamily="18" charset="0"/>
              </a:rPr>
              <a:t> </a:t>
            </a:r>
            <a:r>
              <a:rPr lang="en-US" altLang="zh-CN" sz="600" b="1" dirty="0">
                <a:latin typeface="Times New Roman" panose="02020603050405020304" pitchFamily="18" charset="0"/>
                <a:cs typeface="Times New Roman" panose="02020603050405020304" pitchFamily="18" charset="0"/>
              </a:rPr>
              <a:t>Effectiveness</a:t>
            </a:r>
            <a:endParaRPr lang="en-US" sz="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D3BC0D0-3BD6-32D2-764F-138B381A6DE7}"/>
              </a:ext>
            </a:extLst>
          </p:cNvPr>
          <p:cNvSpPr txBox="1"/>
          <p:nvPr/>
        </p:nvSpPr>
        <p:spPr>
          <a:xfrm>
            <a:off x="355250" y="3233992"/>
            <a:ext cx="2272852" cy="276999"/>
          </a:xfrm>
          <a:prstGeom prst="rect">
            <a:avLst/>
          </a:prstGeom>
          <a:noFill/>
        </p:spPr>
        <p:txBody>
          <a:bodyPr wrap="square" rtlCol="0">
            <a:spAutoFit/>
          </a:bodyPr>
          <a:lstStyle/>
          <a:p>
            <a:pPr marL="285750" indent="-285750" algn="just">
              <a:buFont typeface="Arial" panose="020B0604020202020204" pitchFamily="34" charset="0"/>
              <a:buChar char="•"/>
            </a:pPr>
            <a:r>
              <a:rPr lang="en-US" altLang="zh-CN" sz="600" dirty="0">
                <a:latin typeface="Times New Roman" panose="02020603050405020304" pitchFamily="18" charset="0"/>
                <a:cs typeface="Times New Roman" panose="02020603050405020304" pitchFamily="18" charset="0"/>
              </a:rPr>
              <a:t>Designed</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to</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be</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printed</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and</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applied</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without</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prior</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knowledge</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of</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the</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scene</a:t>
            </a:r>
            <a:endParaRPr lang="en-CN" sz="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9BD05A6-49C6-6C19-820F-9F450408C8C8}"/>
              </a:ext>
            </a:extLst>
          </p:cNvPr>
          <p:cNvSpPr txBox="1"/>
          <p:nvPr/>
        </p:nvSpPr>
        <p:spPr>
          <a:xfrm>
            <a:off x="355250" y="3647713"/>
            <a:ext cx="2272853" cy="276999"/>
          </a:xfrm>
          <a:prstGeom prst="rect">
            <a:avLst/>
          </a:prstGeom>
          <a:noFill/>
        </p:spPr>
        <p:txBody>
          <a:bodyPr wrap="square" rtlCol="0">
            <a:spAutoFit/>
          </a:bodyPr>
          <a:lstStyle/>
          <a:p>
            <a:pPr marL="285750" indent="-285750" algn="just">
              <a:buFont typeface="Arial" panose="020B0604020202020204" pitchFamily="34" charset="0"/>
              <a:buChar char="•"/>
            </a:pPr>
            <a:r>
              <a:rPr lang="en-US" altLang="zh-CN" sz="600" dirty="0">
                <a:latin typeface="Times New Roman" panose="02020603050405020304" pitchFamily="18" charset="0"/>
                <a:cs typeface="Times New Roman" panose="02020603050405020304" pitchFamily="18" charset="0"/>
              </a:rPr>
              <a:t>Insert</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targeted/untargeted</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patches</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into</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images,</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leading</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neural</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networks</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into</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incorrect</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classifications</a:t>
            </a:r>
            <a:endParaRPr lang="en-CN" sz="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21BED16-DA37-FA69-41BA-9210ED142492}"/>
              </a:ext>
            </a:extLst>
          </p:cNvPr>
          <p:cNvSpPr txBox="1"/>
          <p:nvPr/>
        </p:nvSpPr>
        <p:spPr>
          <a:xfrm>
            <a:off x="336917" y="4146998"/>
            <a:ext cx="2272853" cy="276999"/>
          </a:xfrm>
          <a:prstGeom prst="rect">
            <a:avLst/>
          </a:prstGeom>
          <a:noFill/>
        </p:spPr>
        <p:txBody>
          <a:bodyPr wrap="square" rtlCol="0">
            <a:spAutoFit/>
          </a:bodyPr>
          <a:lstStyle/>
          <a:p>
            <a:pPr marL="285750" indent="-285750" algn="just">
              <a:buFont typeface="Arial" panose="020B0604020202020204" pitchFamily="34" charset="0"/>
              <a:buChar char="•"/>
            </a:pPr>
            <a:r>
              <a:rPr lang="en-US" altLang="zh-CN" sz="600" dirty="0">
                <a:latin typeface="Times New Roman" panose="02020603050405020304" pitchFamily="18" charset="0"/>
                <a:cs typeface="Times New Roman" panose="02020603050405020304" pitchFamily="18" charset="0"/>
              </a:rPr>
              <a:t>Assess the</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transferability</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of</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these</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patches</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across</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diverse</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neural</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network</a:t>
            </a:r>
            <a:r>
              <a:rPr lang="zh-CN" altLang="en-US" sz="600" dirty="0">
                <a:latin typeface="Times New Roman" panose="02020603050405020304" pitchFamily="18" charset="0"/>
                <a:cs typeface="Times New Roman" panose="02020603050405020304" pitchFamily="18" charset="0"/>
              </a:rPr>
              <a:t> </a:t>
            </a:r>
            <a:r>
              <a:rPr lang="en-US" altLang="zh-CN" sz="600" dirty="0">
                <a:latin typeface="Times New Roman" panose="02020603050405020304" pitchFamily="18" charset="0"/>
                <a:cs typeface="Times New Roman" panose="02020603050405020304" pitchFamily="18" charset="0"/>
              </a:rPr>
              <a:t>architectures</a:t>
            </a:r>
          </a:p>
        </p:txBody>
      </p:sp>
      <p:sp>
        <p:nvSpPr>
          <p:cNvPr id="7" name="Google Shape;69;p16">
            <a:extLst>
              <a:ext uri="{FF2B5EF4-FFF2-40B4-BE49-F238E27FC236}">
                <a16:creationId xmlns:a16="http://schemas.microsoft.com/office/drawing/2014/main" id="{ED11FB19-854F-9300-8B12-B868B8CF07E2}"/>
              </a:ext>
            </a:extLst>
          </p:cNvPr>
          <p:cNvSpPr txBox="1"/>
          <p:nvPr/>
        </p:nvSpPr>
        <p:spPr>
          <a:xfrm>
            <a:off x="2927150" y="1093299"/>
            <a:ext cx="2517926" cy="2461875"/>
          </a:xfrm>
          <a:prstGeom prst="rect">
            <a:avLst/>
          </a:prstGeom>
          <a:noFill/>
          <a:ln>
            <a:noFill/>
          </a:ln>
        </p:spPr>
        <p:txBody>
          <a:bodyPr spcFirstLastPara="1" wrap="square" lIns="12025" tIns="12025" rIns="12025" bIns="12025" anchor="t" anchorCtr="0">
            <a:spAutoFit/>
          </a:bodyPr>
          <a:lstStyle/>
          <a:p>
            <a:pPr marL="285750" marR="0" lvl="0" indent="-285750" algn="l" rtl="0">
              <a:lnSpc>
                <a:spcPct val="120000"/>
              </a:lnSpc>
              <a:spcBef>
                <a:spcPts val="0"/>
              </a:spcBef>
              <a:spcAft>
                <a:spcPts val="0"/>
              </a:spcAft>
              <a:buClr>
                <a:srgbClr val="344854"/>
              </a:buClr>
              <a:buSzPts val="600"/>
              <a:buFont typeface="+mj-lt"/>
              <a:buAutoNum type="romanLcPeriod"/>
            </a:pPr>
            <a:r>
              <a:rPr lang="en-US" altLang="zh-CN" sz="600" b="1" dirty="0">
                <a:solidFill>
                  <a:srgbClr val="344854"/>
                </a:solidFill>
                <a:latin typeface="Times New Roman" panose="02020603050405020304" pitchFamily="18" charset="0"/>
                <a:cs typeface="Times New Roman" panose="02020603050405020304" pitchFamily="18" charset="0"/>
              </a:rPr>
              <a:t>Dataset</a:t>
            </a: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r>
              <a:rPr lang="en-US" altLang="zh-CN" sz="600" b="1" dirty="0">
                <a:solidFill>
                  <a:srgbClr val="344854"/>
                </a:solidFill>
                <a:latin typeface="Times New Roman" panose="02020603050405020304" pitchFamily="18" charset="0"/>
                <a:cs typeface="Times New Roman" panose="02020603050405020304" pitchFamily="18" charset="0"/>
              </a:rPr>
              <a:t>Model</a:t>
            </a: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r>
              <a:rPr lang="en-US" altLang="zh-CN" sz="600" b="1" dirty="0">
                <a:solidFill>
                  <a:srgbClr val="344854"/>
                </a:solidFill>
                <a:latin typeface="Times New Roman" panose="02020603050405020304" pitchFamily="18" charset="0"/>
                <a:cs typeface="Times New Roman" panose="02020603050405020304" pitchFamily="18" charset="0"/>
              </a:rPr>
              <a:t>Patches</a:t>
            </a:r>
          </a:p>
          <a:p>
            <a:pPr marR="0" lvl="0" algn="l" rtl="0">
              <a:lnSpc>
                <a:spcPct val="120000"/>
              </a:lnSpc>
              <a:spcBef>
                <a:spcPts val="0"/>
              </a:spcBef>
              <a:spcAft>
                <a:spcPts val="0"/>
              </a:spcAft>
              <a:buClr>
                <a:srgbClr val="344854"/>
              </a:buClr>
              <a:buSzPts val="600"/>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R="0" lvl="0" algn="l" rtl="0">
              <a:lnSpc>
                <a:spcPct val="120000"/>
              </a:lnSpc>
              <a:spcBef>
                <a:spcPts val="0"/>
              </a:spcBef>
              <a:spcAft>
                <a:spcPts val="0"/>
              </a:spcAft>
              <a:buClr>
                <a:srgbClr val="344854"/>
              </a:buClr>
              <a:buSzPts val="600"/>
            </a:pPr>
            <a:endParaRPr lang="en-US" altLang="zh-CN" sz="600" b="1" dirty="0">
              <a:solidFill>
                <a:srgbClr val="344854"/>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E57F849-F7D9-0EC1-54D9-123535485D67}"/>
              </a:ext>
            </a:extLst>
          </p:cNvPr>
          <p:cNvSpPr txBox="1"/>
          <p:nvPr/>
        </p:nvSpPr>
        <p:spPr>
          <a:xfrm>
            <a:off x="3121238" y="1174931"/>
            <a:ext cx="2657738" cy="461665"/>
          </a:xfrm>
          <a:prstGeom prst="rect">
            <a:avLst/>
          </a:prstGeom>
          <a:noFill/>
        </p:spPr>
        <p:txBody>
          <a:bodyPr wrap="square" rtlCol="0">
            <a:spAutoFit/>
          </a:bodyPr>
          <a:lstStyle/>
          <a:p>
            <a:pPr marL="171450" indent="-171450" algn="just">
              <a:buFont typeface="Arial" panose="020B0604020202020204" pitchFamily="34" charset="0"/>
              <a:buChar char="•"/>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The CIFAR-10 dataset comprises 60,000 color images, each with dimensions of 32 by 32 pixels. These images are categorized into 10 distinct classes. The dataset is divided into training and testing sets, containing 50,000 and 10,000 images</a:t>
            </a:r>
            <a:r>
              <a:rPr lang="en-CN" sz="600" dirty="0">
                <a:effectLst/>
                <a:latin typeface="Times New Roman" panose="02020603050405020304" pitchFamily="18" charset="0"/>
                <a:cs typeface="Times New Roman" panose="02020603050405020304" pitchFamily="18" charset="0"/>
              </a:rPr>
              <a:t> </a:t>
            </a:r>
            <a:endParaRPr lang="en-CN" sz="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D3F48F1-3CBA-8E78-7232-3F5641B4491D}"/>
              </a:ext>
            </a:extLst>
          </p:cNvPr>
          <p:cNvSpPr txBox="1"/>
          <p:nvPr/>
        </p:nvSpPr>
        <p:spPr>
          <a:xfrm>
            <a:off x="3091689" y="2292050"/>
            <a:ext cx="2681678" cy="1015663"/>
          </a:xfrm>
          <a:prstGeom prst="rect">
            <a:avLst/>
          </a:prstGeom>
          <a:noFill/>
        </p:spPr>
        <p:txBody>
          <a:bodyPr wrap="square" rtlCol="0">
            <a:spAutoFit/>
          </a:bodyPr>
          <a:lstStyle/>
          <a:p>
            <a:pPr marL="171450" indent="-171450" algn="just">
              <a:buFont typeface="Arial" panose="020B0604020202020204" pitchFamily="34" charset="0"/>
              <a:buChar char="•"/>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We employed a Convolutional Neural Network (CNN) based on the ResNet-20 architecture to train on the CIFAR-10 dataset. Through further adjustments to our model, we successfully achieved a 90% accuracy on the test dataset</a:t>
            </a:r>
            <a:r>
              <a:rPr lang="en-CN" sz="600" dirty="0">
                <a:latin typeface="Times New Roman" panose="02020603050405020304" pitchFamily="18" charset="0"/>
                <a:ea typeface="DengXian" panose="02010600030101010101" pitchFamily="2" charset="-122"/>
                <a:cs typeface="Times New Roman" panose="02020603050405020304" pitchFamily="18" charset="0"/>
              </a:rPr>
              <a:t>. </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Subsequently, our trained model was utilized to generate both targeted and untargeted patches. </a:t>
            </a:r>
          </a:p>
          <a:p>
            <a:pPr marL="171450" indent="-171450" algn="just">
              <a:buFont typeface="Arial" panose="020B0604020202020204" pitchFamily="34" charset="0"/>
              <a:buChar char="•"/>
            </a:pPr>
            <a:r>
              <a:rPr lang="en-US" sz="600" dirty="0">
                <a:latin typeface="Times New Roman" panose="02020603050405020304" pitchFamily="18" charset="0"/>
                <a:ea typeface="DengXian" panose="02010600030101010101" pitchFamily="2" charset="-122"/>
                <a:cs typeface="Times New Roman" panose="02020603050405020304" pitchFamily="18" charset="0"/>
              </a:rPr>
              <a:t>W</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e used the trained </a:t>
            </a:r>
            <a:r>
              <a:rPr lang="en-US" sz="600" dirty="0">
                <a:latin typeface="Times New Roman" panose="02020603050405020304" pitchFamily="18" charset="0"/>
                <a:ea typeface="DengXian" panose="02010600030101010101" pitchFamily="2" charset="-122"/>
                <a:cs typeface="Times New Roman" panose="02020603050405020304" pitchFamily="18" charset="0"/>
              </a:rPr>
              <a:t>R</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esnet-</a:t>
            </a:r>
            <a:r>
              <a:rPr lang="en-US" altLang="zh-CN" sz="600" dirty="0">
                <a:latin typeface="Times New Roman" panose="02020603050405020304" pitchFamily="18" charset="0"/>
                <a:ea typeface="DengXian" panose="02010600030101010101" pitchFamily="2" charset="-122"/>
                <a:cs typeface="Times New Roman" panose="02020603050405020304" pitchFamily="18" charset="0"/>
              </a:rPr>
              <a:t>20</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model as the </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whitebox</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model to test the attack effectiveness</a:t>
            </a:r>
            <a:r>
              <a:rPr lang="en-CN" sz="600" dirty="0">
                <a:effectLst/>
                <a:latin typeface="Times New Roman" panose="02020603050405020304" pitchFamily="18" charset="0"/>
                <a:cs typeface="Times New Roman" panose="02020603050405020304" pitchFamily="18" charset="0"/>
              </a:rPr>
              <a:t> </a:t>
            </a:r>
          </a:p>
          <a:p>
            <a:pPr marL="171450" indent="-171450" algn="just">
              <a:buFont typeface="Arial" panose="020B0604020202020204" pitchFamily="34" charset="0"/>
              <a:buChar char="•"/>
            </a:pPr>
            <a:r>
              <a:rPr lang="en-US" sz="600" dirty="0">
                <a:latin typeface="Times New Roman" panose="02020603050405020304" pitchFamily="18" charset="0"/>
                <a:ea typeface="DengXian" panose="02010600030101010101" pitchFamily="2" charset="-122"/>
                <a:cs typeface="Times New Roman" panose="02020603050405020304" pitchFamily="18" charset="0"/>
              </a:rPr>
              <a:t>W</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e used </a:t>
            </a:r>
            <a:r>
              <a:rPr lang="en-US" altLang="zh-CN" sz="600" dirty="0">
                <a:effectLst/>
                <a:latin typeface="Times New Roman" panose="02020603050405020304" pitchFamily="18" charset="0"/>
                <a:ea typeface="DengXian" panose="02010600030101010101" pitchFamily="2" charset="-122"/>
                <a:cs typeface="Times New Roman" panose="02020603050405020304" pitchFamily="18" charset="0"/>
              </a:rPr>
              <a:t>ResNet-56,</a:t>
            </a:r>
            <a:r>
              <a:rPr lang="zh-CN" altLang="en-US" sz="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600" dirty="0">
                <a:effectLst/>
                <a:latin typeface="Times New Roman" panose="02020603050405020304" pitchFamily="18" charset="0"/>
                <a:ea typeface="DengXian" panose="02010600030101010101" pitchFamily="2" charset="-122"/>
                <a:cs typeface="Times New Roman" panose="02020603050405020304" pitchFamily="18" charset="0"/>
              </a:rPr>
              <a:t>VGG-16,</a:t>
            </a:r>
            <a:r>
              <a:rPr lang="zh-CN" altLang="en-US" sz="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600" dirty="0" err="1">
                <a:latin typeface="Times New Roman" panose="02020603050405020304" pitchFamily="18" charset="0"/>
                <a:ea typeface="DengXian" panose="02010600030101010101" pitchFamily="2" charset="-122"/>
                <a:cs typeface="Times New Roman" panose="02020603050405020304" pitchFamily="18" charset="0"/>
              </a:rPr>
              <a:t>MobileNet</a:t>
            </a:r>
            <a:r>
              <a:rPr lang="en-US" altLang="zh-CN" sz="600" dirty="0">
                <a:latin typeface="Times New Roman" panose="02020603050405020304" pitchFamily="18" charset="0"/>
                <a:ea typeface="DengXian" panose="02010600030101010101" pitchFamily="2" charset="-122"/>
                <a:cs typeface="Times New Roman" panose="02020603050405020304" pitchFamily="18" charset="0"/>
              </a:rPr>
              <a:t>,</a:t>
            </a:r>
            <a:r>
              <a:rPr lang="zh-CN" altLang="en-US" sz="6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600" dirty="0" err="1">
                <a:latin typeface="Times New Roman" panose="02020603050405020304" pitchFamily="18" charset="0"/>
                <a:ea typeface="DengXian" panose="02010600030101010101" pitchFamily="2" charset="-122"/>
                <a:cs typeface="Times New Roman" panose="02020603050405020304" pitchFamily="18" charset="0"/>
              </a:rPr>
              <a:t>ShufflenNet</a:t>
            </a:r>
            <a:r>
              <a:rPr lang="zh-CN" altLang="en-US" sz="6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600" dirty="0">
                <a:latin typeface="Times New Roman" panose="02020603050405020304" pitchFamily="18" charset="0"/>
                <a:ea typeface="DengXian" panose="02010600030101010101" pitchFamily="2" charset="-122"/>
                <a:cs typeface="Times New Roman" panose="02020603050405020304" pitchFamily="18" charset="0"/>
              </a:rPr>
              <a:t>and</a:t>
            </a:r>
            <a:r>
              <a:rPr lang="zh-CN" altLang="en-US" sz="6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600" dirty="0" err="1">
                <a:latin typeface="Times New Roman" panose="02020603050405020304" pitchFamily="18" charset="0"/>
                <a:ea typeface="DengXian" panose="02010600030101010101" pitchFamily="2" charset="-122"/>
                <a:cs typeface="Times New Roman" panose="02020603050405020304" pitchFamily="18" charset="0"/>
              </a:rPr>
              <a:t>RepVGG</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as </a:t>
            </a:r>
            <a:r>
              <a:rPr lang="en-US" sz="600" dirty="0" err="1">
                <a:effectLst/>
                <a:latin typeface="Times New Roman" panose="02020603050405020304" pitchFamily="18" charset="0"/>
                <a:ea typeface="DengXian" panose="02010600030101010101" pitchFamily="2" charset="-122"/>
                <a:cs typeface="Times New Roman" panose="02020603050405020304" pitchFamily="18" charset="0"/>
              </a:rPr>
              <a:t>blackbox</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model</a:t>
            </a:r>
            <a:r>
              <a:rPr lang="en-US" altLang="zh-CN" sz="600" dirty="0">
                <a:effectLst/>
                <a:latin typeface="Times New Roman" panose="02020603050405020304" pitchFamily="18" charset="0"/>
                <a:ea typeface="DengXian" panose="02010600030101010101" pitchFamily="2" charset="-122"/>
                <a:cs typeface="Times New Roman" panose="02020603050405020304" pitchFamily="18" charset="0"/>
              </a:rPr>
              <a:t>s</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to test the transferability of the adversarial patch</a:t>
            </a:r>
            <a:endParaRPr lang="en-CN" sz="600" dirty="0">
              <a:latin typeface="Times New Roman" panose="02020603050405020304" pitchFamily="18" charset="0"/>
              <a:cs typeface="Times New Roman" panose="02020603050405020304" pitchFamily="18" charset="0"/>
            </a:endParaRPr>
          </a:p>
          <a:p>
            <a:endParaRPr lang="en-CN" sz="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069292F-8E0A-AB01-81DB-1BA9371D36E5}"/>
              </a:ext>
            </a:extLst>
          </p:cNvPr>
          <p:cNvSpPr txBox="1"/>
          <p:nvPr/>
        </p:nvSpPr>
        <p:spPr>
          <a:xfrm>
            <a:off x="3115182" y="3295841"/>
            <a:ext cx="2687821" cy="1107996"/>
          </a:xfrm>
          <a:prstGeom prst="rect">
            <a:avLst/>
          </a:prstGeom>
          <a:noFill/>
        </p:spPr>
        <p:txBody>
          <a:bodyPr wrap="square" rtlCol="0">
            <a:spAutoFit/>
          </a:bodyPr>
          <a:lstStyle/>
          <a:p>
            <a:pPr marL="171450" indent="-171450" algn="just">
              <a:buFont typeface="Arial" panose="020B0604020202020204" pitchFamily="34" charset="0"/>
              <a:buChar char="•"/>
            </a:pPr>
            <a:r>
              <a:rPr lang="en-US" sz="600" dirty="0">
                <a:latin typeface="Times New Roman" panose="02020603050405020304" pitchFamily="18" charset="0"/>
                <a:ea typeface="DengXian" panose="02010600030101010101" pitchFamily="2" charset="-122"/>
                <a:cs typeface="Times New Roman" panose="02020603050405020304" pitchFamily="18" charset="0"/>
              </a:rPr>
              <a:t>We In</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itialized a rectangular patch of the designated size, positioning it randomly within the training images</a:t>
            </a:r>
            <a:r>
              <a:rPr lang="en-CN" sz="600" dirty="0">
                <a:effectLst/>
                <a:latin typeface="Times New Roman" panose="02020603050405020304" pitchFamily="18" charset="0"/>
                <a:cs typeface="Times New Roman" panose="02020603050405020304" pitchFamily="18" charset="0"/>
              </a:rPr>
              <a:t> </a:t>
            </a:r>
          </a:p>
          <a:p>
            <a:pPr marL="171450" indent="-171450" algn="just">
              <a:buFont typeface="Arial" panose="020B0604020202020204" pitchFamily="34" charset="0"/>
              <a:buChar char="•"/>
            </a:pP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The patch underwent optimization over </a:t>
            </a:r>
            <a:r>
              <a:rPr lang="en-US" sz="6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10 epochs</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 employing </a:t>
            </a:r>
            <a:r>
              <a:rPr lang="en-US" sz="6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 learning rate of 0.1 </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and utilizing our trained ResNet-20 model</a:t>
            </a:r>
            <a:r>
              <a:rPr lang="en-CN" sz="600" dirty="0">
                <a:effectLst/>
                <a:latin typeface="Times New Roman" panose="02020603050405020304" pitchFamily="18" charset="0"/>
                <a:cs typeface="Times New Roman" panose="02020603050405020304" pitchFamily="18" charset="0"/>
              </a:rPr>
              <a:t> with Adam as the optimizer</a:t>
            </a:r>
          </a:p>
          <a:p>
            <a:pPr marL="171450" indent="-171450" algn="just">
              <a:buFont typeface="Arial" panose="020B0604020202020204" pitchFamily="34" charset="0"/>
              <a:buChar char="•"/>
            </a:pPr>
            <a:r>
              <a:rPr lang="en-CN" sz="600" dirty="0">
                <a:latin typeface="Times New Roman" panose="02020603050405020304" pitchFamily="18" charset="0"/>
                <a:cs typeface="Times New Roman" panose="02020603050405020304" pitchFamily="18" charset="0"/>
              </a:rPr>
              <a:t>To maximize the CrossEntropy loss in the case of untargeted patches. To minimize the loss for targetd patches.</a:t>
            </a:r>
          </a:p>
          <a:p>
            <a:pPr marL="171450" indent="-171450" algn="just">
              <a:buFont typeface="Arial" panose="020B0604020202020204" pitchFamily="34" charset="0"/>
              <a:buChar char="•"/>
            </a:pPr>
            <a:r>
              <a:rPr lang="en-US" sz="600" dirty="0">
                <a:latin typeface="Times New Roman" panose="02020603050405020304" pitchFamily="18" charset="0"/>
                <a:ea typeface="DengXian" panose="02010600030101010101" pitchFamily="2" charset="-122"/>
                <a:cs typeface="Times New Roman" panose="02020603050405020304" pitchFamily="18" charset="0"/>
              </a:rPr>
              <a:t>T</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est accuracy</a:t>
            </a:r>
            <a:r>
              <a:rPr lang="en-CN" sz="600" dirty="0">
                <a:effectLst/>
                <a:latin typeface="Times New Roman" panose="02020603050405020304" pitchFamily="18" charset="0"/>
                <a:cs typeface="Times New Roman" panose="02020603050405020304" pitchFamily="18" charset="0"/>
              </a:rPr>
              <a:t> as the evaluation criteria for untargeted patch attack. </a:t>
            </a:r>
            <a:r>
              <a:rPr lang="en-US" sz="600" dirty="0">
                <a:latin typeface="Times New Roman" panose="02020603050405020304" pitchFamily="18" charset="0"/>
                <a:ea typeface="DengXian" panose="02010600030101010101" pitchFamily="2" charset="-122"/>
                <a:cs typeface="Times New Roman" panose="02020603050405020304" pitchFamily="18" charset="0"/>
              </a:rPr>
              <a:t>T</a:t>
            </a:r>
            <a:r>
              <a:rPr lang="en-US" sz="600" dirty="0">
                <a:effectLst/>
                <a:latin typeface="Times New Roman" panose="02020603050405020304" pitchFamily="18" charset="0"/>
                <a:ea typeface="DengXian" panose="02010600030101010101" pitchFamily="2" charset="-122"/>
                <a:cs typeface="Times New Roman" panose="02020603050405020304" pitchFamily="18" charset="0"/>
              </a:rPr>
              <a:t>est accuracy and the Attack Success Rate for targeted patch attack.</a:t>
            </a:r>
            <a:endParaRPr lang="en-CN" sz="600" dirty="0">
              <a:effectLst/>
              <a:latin typeface="Times New Roman" panose="02020603050405020304" pitchFamily="18" charset="0"/>
              <a:ea typeface="DengXian" panose="02010600030101010101" pitchFamily="2" charset="-122"/>
              <a:cs typeface="Times New Roman" panose="02020603050405020304" pitchFamily="18" charset="0"/>
            </a:endParaRPr>
          </a:p>
          <a:p>
            <a:pPr marL="171450" indent="-171450" algn="just">
              <a:buFont typeface="Arial" panose="020B0604020202020204" pitchFamily="34" charset="0"/>
              <a:buChar char="•"/>
            </a:pPr>
            <a:r>
              <a:rPr lang="en-CN" sz="600" dirty="0">
                <a:latin typeface="Times New Roman" panose="02020603050405020304" pitchFamily="18" charset="0"/>
                <a:cs typeface="Times New Roman" panose="02020603050405020304" pitchFamily="18" charset="0"/>
              </a:rPr>
              <a:t>See 15x15 generated patch examples below:</a:t>
            </a:r>
          </a:p>
          <a:p>
            <a:pPr marL="171450" indent="-171450">
              <a:buFont typeface="Arial" panose="020B0604020202020204" pitchFamily="34" charset="0"/>
              <a:buChar char="•"/>
            </a:pPr>
            <a:endParaRPr lang="en-CN" sz="6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1B4D4EC3-AF8C-479B-F039-B7CE17A36D03}"/>
              </a:ext>
            </a:extLst>
          </p:cNvPr>
          <p:cNvSpPr txBox="1"/>
          <p:nvPr/>
        </p:nvSpPr>
        <p:spPr>
          <a:xfrm>
            <a:off x="6119724" y="4178529"/>
            <a:ext cx="2726803" cy="830997"/>
          </a:xfrm>
          <a:prstGeom prst="rect">
            <a:avLst/>
          </a:prstGeom>
          <a:noFill/>
        </p:spPr>
        <p:txBody>
          <a:bodyPr wrap="square">
            <a:spAutoFit/>
          </a:bodyPr>
          <a:lstStyle/>
          <a:p>
            <a:pPr marL="171450" indent="-171450" algn="just">
              <a:buFont typeface="Wingdings" pitchFamily="2" charset="2"/>
              <a:buChar char="q"/>
            </a:pPr>
            <a:r>
              <a:rPr lang="en-CN" sz="600">
                <a:latin typeface="Times New Roman" panose="02020603050405020304" pitchFamily="18" charset="0"/>
                <a:cs typeface="Times New Roman" panose="02020603050405020304" pitchFamily="18" charset="0"/>
              </a:rPr>
              <a:t>As </a:t>
            </a:r>
            <a:r>
              <a:rPr lang="en-US" sz="600" dirty="0">
                <a:latin typeface="Times New Roman" panose="02020603050405020304" pitchFamily="18" charset="0"/>
                <a:cs typeface="Times New Roman" panose="02020603050405020304" pitchFamily="18" charset="0"/>
              </a:rPr>
              <a:t>indicated by </a:t>
            </a:r>
            <a:r>
              <a:rPr lang="en-CN" sz="600">
                <a:latin typeface="Times New Roman" panose="02020603050405020304" pitchFamily="18" charset="0"/>
                <a:cs typeface="Times New Roman" panose="02020603050405020304" pitchFamily="18" charset="0"/>
              </a:rPr>
              <a:t>the </a:t>
            </a:r>
            <a:r>
              <a:rPr lang="en-CN" sz="600" dirty="0">
                <a:latin typeface="Times New Roman" panose="02020603050405020304" pitchFamily="18" charset="0"/>
                <a:cs typeface="Times New Roman" panose="02020603050405020304" pitchFamily="18" charset="0"/>
              </a:rPr>
              <a:t>images on the left, there are no discernible patterns in our patches. In our experiments, the larger the patch size the higher the ASR.</a:t>
            </a:r>
          </a:p>
          <a:p>
            <a:pPr marL="171450" indent="-171450" algn="just">
              <a:buFont typeface="Wingdings" pitchFamily="2" charset="2"/>
              <a:buChar char="q"/>
            </a:pPr>
            <a:endParaRPr lang="en-CN" sz="600" dirty="0">
              <a:latin typeface="Times New Roman" panose="02020603050405020304" pitchFamily="18" charset="0"/>
              <a:cs typeface="Times New Roman" panose="02020603050405020304" pitchFamily="18" charset="0"/>
            </a:endParaRPr>
          </a:p>
          <a:p>
            <a:pPr marL="171450" indent="-171450" algn="just">
              <a:buFont typeface="Wingdings" pitchFamily="2" charset="2"/>
              <a:buChar char="q"/>
            </a:pPr>
            <a:r>
              <a:rPr lang="en-US" sz="600" b="0" i="0" dirty="0">
                <a:solidFill>
                  <a:schemeClr val="tx1"/>
                </a:solidFill>
                <a:effectLst/>
                <a:latin typeface="Times New Roman" panose="02020603050405020304" pitchFamily="18" charset="0"/>
                <a:cs typeface="Times New Roman" panose="02020603050405020304" pitchFamily="18" charset="0"/>
              </a:rPr>
              <a:t>The attack's transferability across models highlights its high generalizability.</a:t>
            </a:r>
          </a:p>
          <a:p>
            <a:pPr marL="171450" indent="-171450" algn="just">
              <a:buFont typeface="Wingdings" pitchFamily="2" charset="2"/>
              <a:buChar char="q"/>
            </a:pPr>
            <a:endParaRPr lang="en-US" sz="600" b="0" i="0" dirty="0">
              <a:solidFill>
                <a:schemeClr val="tx1"/>
              </a:solidFill>
              <a:effectLst/>
              <a:latin typeface="Times New Roman" panose="02020603050405020304" pitchFamily="18" charset="0"/>
              <a:cs typeface="Times New Roman" panose="02020603050405020304" pitchFamily="18" charset="0"/>
            </a:endParaRPr>
          </a:p>
          <a:p>
            <a:pPr marL="171450" indent="-171450" algn="just">
              <a:buFont typeface="Wingdings" pitchFamily="2" charset="2"/>
              <a:buChar char="q"/>
            </a:pPr>
            <a:r>
              <a:rPr lang="en-US" sz="600" b="0" i="0" dirty="0">
                <a:solidFill>
                  <a:schemeClr val="tx1"/>
                </a:solidFill>
                <a:effectLst/>
                <a:latin typeface="Times New Roman" panose="02020603050405020304" pitchFamily="18" charset="0"/>
                <a:cs typeface="Times New Roman" panose="02020603050405020304" pitchFamily="18" charset="0"/>
              </a:rPr>
              <a:t>We believe that there is substantial room for improvement in attack success rate by increasing the patch size.</a:t>
            </a:r>
            <a:endParaRPr lang="en-CN" sz="600" dirty="0">
              <a:solidFill>
                <a:schemeClr val="tx1"/>
              </a:solidFill>
              <a:latin typeface="Times New Roman" panose="02020603050405020304" pitchFamily="18" charset="0"/>
              <a:cs typeface="Times New Roman" panose="02020603050405020304" pitchFamily="18" charset="0"/>
            </a:endParaRPr>
          </a:p>
          <a:p>
            <a:endParaRPr lang="en-CN" sz="600" dirty="0">
              <a:latin typeface="Times New Roman" panose="02020603050405020304" pitchFamily="18" charset="0"/>
              <a:cs typeface="Times New Roman" panose="02020603050405020304" pitchFamily="18" charset="0"/>
            </a:endParaRPr>
          </a:p>
        </p:txBody>
      </p:sp>
      <p:sp>
        <p:nvSpPr>
          <p:cNvPr id="24" name="Google Shape;142;p1">
            <a:extLst>
              <a:ext uri="{FF2B5EF4-FFF2-40B4-BE49-F238E27FC236}">
                <a16:creationId xmlns:a16="http://schemas.microsoft.com/office/drawing/2014/main" id="{F724B0FE-E3F1-D698-5885-7276AF436932}"/>
              </a:ext>
            </a:extLst>
          </p:cNvPr>
          <p:cNvSpPr/>
          <p:nvPr/>
        </p:nvSpPr>
        <p:spPr>
          <a:xfrm flipH="1">
            <a:off x="0" y="-4506"/>
            <a:ext cx="9144000" cy="758476"/>
          </a:xfrm>
          <a:prstGeom prst="roundRect">
            <a:avLst>
              <a:gd name="adj" fmla="val 16667"/>
            </a:avLst>
          </a:prstGeom>
          <a:solidFill>
            <a:srgbClr val="2A4A70"/>
          </a:solidFill>
          <a:ln>
            <a:noFill/>
          </a:ln>
        </p:spPr>
        <p:txBody>
          <a:bodyPr spcFirstLastPara="1" wrap="square" lIns="137150" tIns="68575" rIns="137150" bIns="68575" anchor="ctr" anchorCtr="0">
            <a:noAutofit/>
          </a:bodyPr>
          <a:lstStyle/>
          <a:p>
            <a:pPr marL="0" marR="0" lvl="0" indent="0" algn="ctr" rtl="0">
              <a:lnSpc>
                <a:spcPct val="90000"/>
              </a:lnSpc>
              <a:spcBef>
                <a:spcPts val="0"/>
              </a:spcBef>
              <a:spcAft>
                <a:spcPts val="0"/>
              </a:spcAft>
              <a:buNone/>
            </a:pPr>
            <a:endParaRPr sz="3266" b="0" i="1"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28" name="Google Shape;72;p16">
            <a:extLst>
              <a:ext uri="{FF2B5EF4-FFF2-40B4-BE49-F238E27FC236}">
                <a16:creationId xmlns:a16="http://schemas.microsoft.com/office/drawing/2014/main" id="{1408D596-BD4B-4A90-80E3-9916C3DF5F41}"/>
              </a:ext>
            </a:extLst>
          </p:cNvPr>
          <p:cNvSpPr txBox="1"/>
          <p:nvPr/>
        </p:nvSpPr>
        <p:spPr>
          <a:xfrm>
            <a:off x="3313037" y="81443"/>
            <a:ext cx="2517926" cy="270506"/>
          </a:xfrm>
          <a:prstGeom prst="rect">
            <a:avLst/>
          </a:prstGeom>
          <a:noFill/>
          <a:ln>
            <a:noFill/>
          </a:ln>
        </p:spPr>
        <p:txBody>
          <a:bodyPr spcFirstLastPara="1" wrap="square" lIns="12025" tIns="12025" rIns="12025" bIns="120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1600" b="1" dirty="0">
                <a:solidFill>
                  <a:schemeClr val="bg1"/>
                </a:solidFill>
                <a:latin typeface="Times New Roman" panose="02020603050405020304" pitchFamily="18" charset="0"/>
                <a:cs typeface="Times New Roman" panose="02020603050405020304" pitchFamily="18" charset="0"/>
              </a:rPr>
              <a:t>Adversarial</a:t>
            </a:r>
            <a:r>
              <a:rPr lang="zh-CN" altLang="en-US" sz="1600" b="1" dirty="0">
                <a:solidFill>
                  <a:schemeClr val="bg1"/>
                </a:solidFill>
                <a:latin typeface="Times New Roman" panose="02020603050405020304" pitchFamily="18" charset="0"/>
                <a:cs typeface="Times New Roman" panose="02020603050405020304" pitchFamily="18" charset="0"/>
              </a:rPr>
              <a:t> </a:t>
            </a:r>
            <a:r>
              <a:rPr lang="en-US" altLang="zh-CN" sz="1600" b="1" dirty="0">
                <a:solidFill>
                  <a:schemeClr val="bg1"/>
                </a:solidFill>
                <a:latin typeface="Times New Roman" panose="02020603050405020304" pitchFamily="18" charset="0"/>
                <a:cs typeface="Times New Roman" panose="02020603050405020304" pitchFamily="18" charset="0"/>
              </a:rPr>
              <a:t>Patch</a:t>
            </a:r>
            <a:r>
              <a:rPr lang="zh-CN" altLang="en-US" sz="1600" b="1" dirty="0">
                <a:solidFill>
                  <a:schemeClr val="bg1"/>
                </a:solidFill>
                <a:latin typeface="Times New Roman" panose="02020603050405020304" pitchFamily="18" charset="0"/>
                <a:cs typeface="Times New Roman" panose="02020603050405020304" pitchFamily="18" charset="0"/>
              </a:rPr>
              <a:t> </a:t>
            </a:r>
            <a:r>
              <a:rPr lang="en-US" altLang="zh-CN" sz="1600" b="1" dirty="0">
                <a:solidFill>
                  <a:schemeClr val="bg1"/>
                </a:solidFill>
                <a:latin typeface="Times New Roman" panose="02020603050405020304" pitchFamily="18" charset="0"/>
                <a:cs typeface="Times New Roman" panose="02020603050405020304" pitchFamily="18" charset="0"/>
              </a:rPr>
              <a:t>Attack</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29" name="Google Shape;72;p16">
            <a:extLst>
              <a:ext uri="{FF2B5EF4-FFF2-40B4-BE49-F238E27FC236}">
                <a16:creationId xmlns:a16="http://schemas.microsoft.com/office/drawing/2014/main" id="{836DFC63-947B-7230-725E-4B3BC82D5F23}"/>
              </a:ext>
            </a:extLst>
          </p:cNvPr>
          <p:cNvSpPr txBox="1"/>
          <p:nvPr/>
        </p:nvSpPr>
        <p:spPr>
          <a:xfrm>
            <a:off x="3209842" y="337895"/>
            <a:ext cx="2767944" cy="178173"/>
          </a:xfrm>
          <a:prstGeom prst="rect">
            <a:avLst/>
          </a:prstGeom>
          <a:noFill/>
          <a:ln>
            <a:noFill/>
          </a:ln>
        </p:spPr>
        <p:txBody>
          <a:bodyPr spcFirstLastPara="1" wrap="square" lIns="12025" tIns="12025" rIns="12025" bIns="120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1000" dirty="0">
                <a:solidFill>
                  <a:schemeClr val="bg1"/>
                </a:solidFill>
                <a:latin typeface="Times New Roman" panose="02020603050405020304" pitchFamily="18" charset="0"/>
                <a:cs typeface="Times New Roman" panose="02020603050405020304" pitchFamily="18" charset="0"/>
              </a:rPr>
              <a:t>Group 15: </a:t>
            </a:r>
            <a:r>
              <a:rPr lang="en-US" sz="1000" dirty="0" err="1">
                <a:solidFill>
                  <a:schemeClr val="bg1"/>
                </a:solidFill>
                <a:latin typeface="Times New Roman" panose="02020603050405020304" pitchFamily="18" charset="0"/>
                <a:cs typeface="Times New Roman" panose="02020603050405020304" pitchFamily="18" charset="0"/>
              </a:rPr>
              <a:t>Mutian</a:t>
            </a:r>
            <a:r>
              <a:rPr lang="en-US" sz="1000" dirty="0">
                <a:solidFill>
                  <a:schemeClr val="bg1"/>
                </a:solidFill>
                <a:latin typeface="Times New Roman" panose="02020603050405020304" pitchFamily="18" charset="0"/>
                <a:cs typeface="Times New Roman" panose="02020603050405020304" pitchFamily="18" charset="0"/>
              </a:rPr>
              <a:t> Ling, </a:t>
            </a:r>
            <a:r>
              <a:rPr lang="en-US" sz="1000" dirty="0" err="1">
                <a:solidFill>
                  <a:schemeClr val="bg1"/>
                </a:solidFill>
                <a:latin typeface="Times New Roman" panose="02020603050405020304" pitchFamily="18" charset="0"/>
                <a:cs typeface="Times New Roman" panose="02020603050405020304" pitchFamily="18" charset="0"/>
              </a:rPr>
              <a:t>Chenjie</a:t>
            </a:r>
            <a:r>
              <a:rPr lang="en-US" sz="1000" dirty="0">
                <a:solidFill>
                  <a:schemeClr val="bg1"/>
                </a:solidFill>
                <a:latin typeface="Times New Roman" panose="02020603050405020304" pitchFamily="18" charset="0"/>
                <a:cs typeface="Times New Roman" panose="02020603050405020304" pitchFamily="18" charset="0"/>
              </a:rPr>
              <a:t> Yang, </a:t>
            </a:r>
            <a:r>
              <a:rPr lang="en-US" sz="1000" dirty="0" err="1">
                <a:solidFill>
                  <a:schemeClr val="bg1"/>
                </a:solidFill>
                <a:latin typeface="Times New Roman" panose="02020603050405020304" pitchFamily="18" charset="0"/>
                <a:cs typeface="Times New Roman" panose="02020603050405020304" pitchFamily="18" charset="0"/>
              </a:rPr>
              <a:t>Xiaoyu</a:t>
            </a:r>
            <a:r>
              <a:rPr lang="en-US" sz="1000" dirty="0">
                <a:solidFill>
                  <a:schemeClr val="bg1"/>
                </a:solidFill>
                <a:latin typeface="Times New Roman" panose="02020603050405020304" pitchFamily="18" charset="0"/>
                <a:cs typeface="Times New Roman" panose="02020603050405020304" pitchFamily="18" charset="0"/>
              </a:rPr>
              <a:t> Wang</a:t>
            </a:r>
          </a:p>
        </p:txBody>
      </p:sp>
      <p:sp>
        <p:nvSpPr>
          <p:cNvPr id="30" name="Google Shape;72;p16">
            <a:extLst>
              <a:ext uri="{FF2B5EF4-FFF2-40B4-BE49-F238E27FC236}">
                <a16:creationId xmlns:a16="http://schemas.microsoft.com/office/drawing/2014/main" id="{F7526A08-8393-9BC9-645C-E0862CF5D737}"/>
              </a:ext>
            </a:extLst>
          </p:cNvPr>
          <p:cNvSpPr txBox="1"/>
          <p:nvPr/>
        </p:nvSpPr>
        <p:spPr>
          <a:xfrm>
            <a:off x="1802053" y="531902"/>
            <a:ext cx="6017494" cy="193562"/>
          </a:xfrm>
          <a:prstGeom prst="rect">
            <a:avLst/>
          </a:prstGeom>
          <a:noFill/>
          <a:ln>
            <a:noFill/>
          </a:ln>
        </p:spPr>
        <p:txBody>
          <a:bodyPr spcFirstLastPara="1" wrap="square" lIns="12025" tIns="12025" rIns="12025" bIns="120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1100" dirty="0">
                <a:solidFill>
                  <a:schemeClr val="bg1"/>
                </a:solidFill>
                <a:latin typeface="Times New Roman" panose="02020603050405020304" pitchFamily="18" charset="0"/>
                <a:cs typeface="Times New Roman" panose="02020603050405020304" pitchFamily="18" charset="0"/>
              </a:rPr>
              <a:t>Duke University ECE 661:Computer Engineering Machine Learning and Deep Neural Nets</a:t>
            </a:r>
          </a:p>
        </p:txBody>
      </p:sp>
      <p:grpSp>
        <p:nvGrpSpPr>
          <p:cNvPr id="36" name="Group 35">
            <a:extLst>
              <a:ext uri="{FF2B5EF4-FFF2-40B4-BE49-F238E27FC236}">
                <a16:creationId xmlns:a16="http://schemas.microsoft.com/office/drawing/2014/main" id="{DD337BB7-C06A-01B4-50A4-D3F0D71F4162}"/>
              </a:ext>
            </a:extLst>
          </p:cNvPr>
          <p:cNvGrpSpPr/>
          <p:nvPr/>
        </p:nvGrpSpPr>
        <p:grpSpPr>
          <a:xfrm>
            <a:off x="-323345" y="902179"/>
            <a:ext cx="2517926" cy="208951"/>
            <a:chOff x="5800729" y="2092636"/>
            <a:chExt cx="2517926" cy="208951"/>
          </a:xfrm>
        </p:grpSpPr>
        <p:sp>
          <p:nvSpPr>
            <p:cNvPr id="68" name="Google Shape;68;p16"/>
            <p:cNvSpPr txBox="1"/>
            <p:nvPr/>
          </p:nvSpPr>
          <p:spPr>
            <a:xfrm>
              <a:off x="5800729" y="2092636"/>
              <a:ext cx="2517926" cy="208951"/>
            </a:xfrm>
            <a:prstGeom prst="rect">
              <a:avLst/>
            </a:prstGeom>
            <a:noFill/>
            <a:ln>
              <a:noFill/>
            </a:ln>
          </p:spPr>
          <p:txBody>
            <a:bodyPr spcFirstLastPara="1" wrap="square" lIns="12025" tIns="12025" rIns="12025" bIns="120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altLang="zh-CN" sz="1200" b="1" i="0" u="none" strike="noStrike" cap="none" dirty="0">
                  <a:solidFill>
                    <a:srgbClr val="A33B3B"/>
                  </a:solidFill>
                  <a:latin typeface="Times New Roman" panose="02020603050405020304" pitchFamily="18" charset="0"/>
                  <a:cs typeface="Times New Roman" panose="02020603050405020304" pitchFamily="18" charset="0"/>
                  <a:sym typeface="Arial"/>
                </a:rPr>
                <a:t>Introduction</a:t>
              </a:r>
              <a:endParaRPr sz="1200" b="1" dirty="0">
                <a:solidFill>
                  <a:srgbClr val="A33B3B"/>
                </a:solidFill>
                <a:latin typeface="Times New Roman" panose="02020603050405020304" pitchFamily="18" charset="0"/>
                <a:cs typeface="Times New Roman" panose="02020603050405020304" pitchFamily="18" charset="0"/>
              </a:endParaRPr>
            </a:p>
          </p:txBody>
        </p:sp>
        <p:sp>
          <p:nvSpPr>
            <p:cNvPr id="31" name="Google Shape;113;p1">
              <a:extLst>
                <a:ext uri="{FF2B5EF4-FFF2-40B4-BE49-F238E27FC236}">
                  <a16:creationId xmlns:a16="http://schemas.microsoft.com/office/drawing/2014/main" id="{ACC0FFC6-A864-606B-6DB3-B1362F995C9E}"/>
                </a:ext>
              </a:extLst>
            </p:cNvPr>
            <p:cNvSpPr/>
            <p:nvPr/>
          </p:nvSpPr>
          <p:spPr>
            <a:xfrm>
              <a:off x="6393039" y="2113165"/>
              <a:ext cx="161698" cy="169279"/>
            </a:xfrm>
            <a:prstGeom prst="rect">
              <a:avLst/>
            </a:prstGeom>
            <a:solidFill>
              <a:srgbClr val="A33B3B"/>
            </a:solidFill>
            <a:ln>
              <a:noFill/>
            </a:ln>
          </p:spPr>
          <p:txBody>
            <a:bodyPr spcFirstLastPara="1" wrap="square" lIns="60949" tIns="30474" rIns="60949" bIns="30474" anchor="t" anchorCtr="0">
              <a:noAutofit/>
            </a:bodyPr>
            <a:lstStyle/>
            <a:p>
              <a:pPr marL="0" marR="0" lvl="0" indent="0" algn="l" rtl="0">
                <a:spcBef>
                  <a:spcPts val="0"/>
                </a:spcBef>
                <a:spcAft>
                  <a:spcPts val="0"/>
                </a:spcAft>
                <a:buNone/>
              </a:pPr>
              <a:endParaRPr sz="30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grpSp>
      <p:grpSp>
        <p:nvGrpSpPr>
          <p:cNvPr id="38" name="Group 37">
            <a:extLst>
              <a:ext uri="{FF2B5EF4-FFF2-40B4-BE49-F238E27FC236}">
                <a16:creationId xmlns:a16="http://schemas.microsoft.com/office/drawing/2014/main" id="{335B3A2F-88EE-709E-E19B-5E1EA676CD45}"/>
              </a:ext>
            </a:extLst>
          </p:cNvPr>
          <p:cNvGrpSpPr/>
          <p:nvPr/>
        </p:nvGrpSpPr>
        <p:grpSpPr>
          <a:xfrm>
            <a:off x="2387720" y="897486"/>
            <a:ext cx="2517926" cy="208951"/>
            <a:chOff x="5849009" y="1292195"/>
            <a:chExt cx="2517926" cy="208951"/>
          </a:xfrm>
        </p:grpSpPr>
        <p:sp>
          <p:nvSpPr>
            <p:cNvPr id="72" name="Google Shape;72;p16"/>
            <p:cNvSpPr txBox="1"/>
            <p:nvPr/>
          </p:nvSpPr>
          <p:spPr>
            <a:xfrm>
              <a:off x="5849009" y="1292195"/>
              <a:ext cx="2517926" cy="208951"/>
            </a:xfrm>
            <a:prstGeom prst="rect">
              <a:avLst/>
            </a:prstGeom>
            <a:noFill/>
            <a:ln>
              <a:noFill/>
            </a:ln>
          </p:spPr>
          <p:txBody>
            <a:bodyPr spcFirstLastPara="1" wrap="square" lIns="12025" tIns="12025" rIns="12025" bIns="120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altLang="zh-CN" sz="1200" b="1" i="0" u="none" strike="noStrike" cap="none" dirty="0">
                  <a:solidFill>
                    <a:srgbClr val="679855"/>
                  </a:solidFill>
                  <a:latin typeface="Times New Roman" panose="02020603050405020304" pitchFamily="18" charset="0"/>
                  <a:cs typeface="Times New Roman" panose="02020603050405020304" pitchFamily="18" charset="0"/>
                  <a:sym typeface="Arial"/>
                </a:rPr>
                <a:t>Methodology</a:t>
              </a:r>
              <a:endParaRPr lang="en-US" sz="1200" b="1" dirty="0">
                <a:solidFill>
                  <a:srgbClr val="679855"/>
                </a:solidFill>
                <a:latin typeface="Times New Roman" panose="02020603050405020304" pitchFamily="18" charset="0"/>
                <a:cs typeface="Times New Roman" panose="02020603050405020304" pitchFamily="18" charset="0"/>
              </a:endParaRPr>
            </a:p>
          </p:txBody>
        </p:sp>
        <p:sp>
          <p:nvSpPr>
            <p:cNvPr id="32" name="Google Shape;104;p1">
              <a:extLst>
                <a:ext uri="{FF2B5EF4-FFF2-40B4-BE49-F238E27FC236}">
                  <a16:creationId xmlns:a16="http://schemas.microsoft.com/office/drawing/2014/main" id="{05A82FF6-95B3-1290-0967-577445B4B25A}"/>
                </a:ext>
              </a:extLst>
            </p:cNvPr>
            <p:cNvSpPr/>
            <p:nvPr/>
          </p:nvSpPr>
          <p:spPr>
            <a:xfrm>
              <a:off x="6414471" y="1312242"/>
              <a:ext cx="162000" cy="169200"/>
            </a:xfrm>
            <a:prstGeom prst="rect">
              <a:avLst/>
            </a:prstGeom>
            <a:solidFill>
              <a:srgbClr val="679955"/>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30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grpSp>
      <p:grpSp>
        <p:nvGrpSpPr>
          <p:cNvPr id="39" name="Group 38">
            <a:extLst>
              <a:ext uri="{FF2B5EF4-FFF2-40B4-BE49-F238E27FC236}">
                <a16:creationId xmlns:a16="http://schemas.microsoft.com/office/drawing/2014/main" id="{B2362F37-023B-BE9A-A721-441636601F14}"/>
              </a:ext>
            </a:extLst>
          </p:cNvPr>
          <p:cNvGrpSpPr/>
          <p:nvPr/>
        </p:nvGrpSpPr>
        <p:grpSpPr>
          <a:xfrm>
            <a:off x="5347600" y="920119"/>
            <a:ext cx="2517926" cy="208951"/>
            <a:chOff x="5585335" y="884286"/>
            <a:chExt cx="2517926" cy="208951"/>
          </a:xfrm>
        </p:grpSpPr>
        <p:sp>
          <p:nvSpPr>
            <p:cNvPr id="3" name="Google Shape;72;p16">
              <a:extLst>
                <a:ext uri="{FF2B5EF4-FFF2-40B4-BE49-F238E27FC236}">
                  <a16:creationId xmlns:a16="http://schemas.microsoft.com/office/drawing/2014/main" id="{1DFFE8CA-4AEC-A893-1189-B24A535D4638}"/>
                </a:ext>
              </a:extLst>
            </p:cNvPr>
            <p:cNvSpPr txBox="1"/>
            <p:nvPr/>
          </p:nvSpPr>
          <p:spPr>
            <a:xfrm>
              <a:off x="5585335" y="884286"/>
              <a:ext cx="2517926" cy="208951"/>
            </a:xfrm>
            <a:prstGeom prst="rect">
              <a:avLst/>
            </a:prstGeom>
            <a:noFill/>
            <a:ln>
              <a:noFill/>
            </a:ln>
          </p:spPr>
          <p:txBody>
            <a:bodyPr spcFirstLastPara="1" wrap="square" lIns="12025" tIns="12025" rIns="12025" bIns="120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altLang="zh-CN" sz="1200" b="1" i="0" u="none" strike="noStrike" cap="none" dirty="0">
                  <a:solidFill>
                    <a:srgbClr val="6E4D99"/>
                  </a:solidFill>
                  <a:latin typeface="Times New Roman" panose="02020603050405020304" pitchFamily="18" charset="0"/>
                  <a:cs typeface="Times New Roman" panose="02020603050405020304" pitchFamily="18" charset="0"/>
                  <a:sym typeface="Arial"/>
                </a:rPr>
                <a:t> Results</a:t>
              </a:r>
              <a:r>
                <a:rPr lang="zh-CN" altLang="en-US" sz="1200" b="1" i="0" u="none" strike="noStrike" cap="none" dirty="0">
                  <a:solidFill>
                    <a:srgbClr val="6E4D99"/>
                  </a:solidFill>
                  <a:latin typeface="Times New Roman" panose="02020603050405020304" pitchFamily="18" charset="0"/>
                  <a:cs typeface="Times New Roman" panose="02020603050405020304" pitchFamily="18" charset="0"/>
                  <a:sym typeface="Arial"/>
                </a:rPr>
                <a:t> </a:t>
              </a:r>
              <a:endParaRPr lang="en-US" sz="1200" b="1" dirty="0">
                <a:solidFill>
                  <a:srgbClr val="6E4D99"/>
                </a:solidFill>
                <a:latin typeface="Times New Roman" panose="02020603050405020304" pitchFamily="18" charset="0"/>
                <a:cs typeface="Times New Roman" panose="02020603050405020304" pitchFamily="18" charset="0"/>
              </a:endParaRPr>
            </a:p>
          </p:txBody>
        </p:sp>
        <p:sp>
          <p:nvSpPr>
            <p:cNvPr id="33" name="Google Shape;101;p1">
              <a:extLst>
                <a:ext uri="{FF2B5EF4-FFF2-40B4-BE49-F238E27FC236}">
                  <a16:creationId xmlns:a16="http://schemas.microsoft.com/office/drawing/2014/main" id="{66E73E2C-A4D7-A700-E192-B57EA9A020F6}"/>
                </a:ext>
              </a:extLst>
            </p:cNvPr>
            <p:cNvSpPr/>
            <p:nvPr/>
          </p:nvSpPr>
          <p:spPr>
            <a:xfrm>
              <a:off x="6415380" y="908782"/>
              <a:ext cx="162000" cy="169200"/>
            </a:xfrm>
            <a:prstGeom prst="rect">
              <a:avLst/>
            </a:prstGeom>
            <a:solidFill>
              <a:srgbClr val="6E4D99"/>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30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grpSp>
      <p:grpSp>
        <p:nvGrpSpPr>
          <p:cNvPr id="37" name="Group 36">
            <a:extLst>
              <a:ext uri="{FF2B5EF4-FFF2-40B4-BE49-F238E27FC236}">
                <a16:creationId xmlns:a16="http://schemas.microsoft.com/office/drawing/2014/main" id="{6DCEADF5-7475-8811-0115-E69B0BC80D15}"/>
              </a:ext>
            </a:extLst>
          </p:cNvPr>
          <p:cNvGrpSpPr/>
          <p:nvPr/>
        </p:nvGrpSpPr>
        <p:grpSpPr>
          <a:xfrm>
            <a:off x="5499711" y="3922061"/>
            <a:ext cx="2517926" cy="208951"/>
            <a:chOff x="5685830" y="1674490"/>
            <a:chExt cx="2517926" cy="208951"/>
          </a:xfrm>
        </p:grpSpPr>
        <p:sp>
          <p:nvSpPr>
            <p:cNvPr id="18" name="Google Shape;72;p16">
              <a:extLst>
                <a:ext uri="{FF2B5EF4-FFF2-40B4-BE49-F238E27FC236}">
                  <a16:creationId xmlns:a16="http://schemas.microsoft.com/office/drawing/2014/main" id="{E081C7DC-4FC4-54A8-8DB1-3632DF9589D9}"/>
                </a:ext>
              </a:extLst>
            </p:cNvPr>
            <p:cNvSpPr txBox="1"/>
            <p:nvPr/>
          </p:nvSpPr>
          <p:spPr>
            <a:xfrm>
              <a:off x="5685830" y="1674490"/>
              <a:ext cx="2517926" cy="208951"/>
            </a:xfrm>
            <a:prstGeom prst="rect">
              <a:avLst/>
            </a:prstGeom>
            <a:noFill/>
            <a:ln>
              <a:noFill/>
            </a:ln>
          </p:spPr>
          <p:txBody>
            <a:bodyPr spcFirstLastPara="1" wrap="square" lIns="12025" tIns="12025" rIns="12025" bIns="120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1200" b="1" dirty="0">
                  <a:solidFill>
                    <a:srgbClr val="A33B3B"/>
                  </a:solidFill>
                  <a:latin typeface="Times New Roman" panose="02020603050405020304" pitchFamily="18" charset="0"/>
                  <a:cs typeface="Times New Roman" panose="02020603050405020304" pitchFamily="18" charset="0"/>
                </a:rPr>
                <a:t>Conclusion</a:t>
              </a:r>
            </a:p>
          </p:txBody>
        </p:sp>
        <p:sp>
          <p:nvSpPr>
            <p:cNvPr id="35" name="Google Shape;113;p1">
              <a:extLst>
                <a:ext uri="{FF2B5EF4-FFF2-40B4-BE49-F238E27FC236}">
                  <a16:creationId xmlns:a16="http://schemas.microsoft.com/office/drawing/2014/main" id="{69E9ED5D-740C-9FE0-6A68-59C904897CD7}"/>
                </a:ext>
              </a:extLst>
            </p:cNvPr>
            <p:cNvSpPr/>
            <p:nvPr/>
          </p:nvSpPr>
          <p:spPr>
            <a:xfrm>
              <a:off x="6388770" y="1706316"/>
              <a:ext cx="161698" cy="169279"/>
            </a:xfrm>
            <a:prstGeom prst="rect">
              <a:avLst/>
            </a:prstGeom>
            <a:solidFill>
              <a:srgbClr val="A33B3B"/>
            </a:solidFill>
            <a:ln>
              <a:noFill/>
            </a:ln>
          </p:spPr>
          <p:txBody>
            <a:bodyPr spcFirstLastPara="1" wrap="square" lIns="60949" tIns="30474" rIns="60949" bIns="30474" anchor="t" anchorCtr="0">
              <a:noAutofit/>
            </a:bodyPr>
            <a:lstStyle/>
            <a:p>
              <a:pPr marL="0" marR="0" lvl="0" indent="0" algn="l" rtl="0">
                <a:spcBef>
                  <a:spcPts val="0"/>
                </a:spcBef>
                <a:spcAft>
                  <a:spcPts val="0"/>
                </a:spcAft>
                <a:buNone/>
              </a:pPr>
              <a:endParaRPr sz="30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grpSp>
      <p:grpSp>
        <p:nvGrpSpPr>
          <p:cNvPr id="56" name="Group 55">
            <a:extLst>
              <a:ext uri="{FF2B5EF4-FFF2-40B4-BE49-F238E27FC236}">
                <a16:creationId xmlns:a16="http://schemas.microsoft.com/office/drawing/2014/main" id="{04418CA8-BAFC-CFFC-D617-FDC6F5A450AA}"/>
              </a:ext>
            </a:extLst>
          </p:cNvPr>
          <p:cNvGrpSpPr/>
          <p:nvPr/>
        </p:nvGrpSpPr>
        <p:grpSpPr>
          <a:xfrm>
            <a:off x="2980291" y="4390129"/>
            <a:ext cx="2997495" cy="633046"/>
            <a:chOff x="3423778" y="4500022"/>
            <a:chExt cx="2997495" cy="633046"/>
          </a:xfrm>
        </p:grpSpPr>
        <p:grpSp>
          <p:nvGrpSpPr>
            <p:cNvPr id="51" name="Group 50">
              <a:extLst>
                <a:ext uri="{FF2B5EF4-FFF2-40B4-BE49-F238E27FC236}">
                  <a16:creationId xmlns:a16="http://schemas.microsoft.com/office/drawing/2014/main" id="{696BF6F1-1B1E-D0B1-A80A-B91235365F45}"/>
                </a:ext>
              </a:extLst>
            </p:cNvPr>
            <p:cNvGrpSpPr/>
            <p:nvPr/>
          </p:nvGrpSpPr>
          <p:grpSpPr>
            <a:xfrm>
              <a:off x="3423778" y="4514590"/>
              <a:ext cx="802789" cy="618478"/>
              <a:chOff x="3622468" y="4514562"/>
              <a:chExt cx="802789" cy="618478"/>
            </a:xfrm>
          </p:grpSpPr>
          <p:pic>
            <p:nvPicPr>
              <p:cNvPr id="25" name="Picture 24">
                <a:extLst>
                  <a:ext uri="{FF2B5EF4-FFF2-40B4-BE49-F238E27FC236}">
                    <a16:creationId xmlns:a16="http://schemas.microsoft.com/office/drawing/2014/main" id="{6D99F3D4-CD3B-DEBC-551D-790FD2004107}"/>
                  </a:ext>
                </a:extLst>
              </p:cNvPr>
              <p:cNvPicPr>
                <a:picLocks noChangeAspect="1"/>
              </p:cNvPicPr>
              <p:nvPr/>
            </p:nvPicPr>
            <p:blipFill>
              <a:blip r:embed="rId3"/>
              <a:stretch>
                <a:fillRect/>
              </a:stretch>
            </p:blipFill>
            <p:spPr>
              <a:xfrm>
                <a:off x="3669929" y="4514562"/>
                <a:ext cx="509091" cy="504000"/>
              </a:xfrm>
              <a:prstGeom prst="rect">
                <a:avLst/>
              </a:prstGeom>
            </p:spPr>
          </p:pic>
          <p:sp>
            <p:nvSpPr>
              <p:cNvPr id="46" name="TextBox 45">
                <a:extLst>
                  <a:ext uri="{FF2B5EF4-FFF2-40B4-BE49-F238E27FC236}">
                    <a16:creationId xmlns:a16="http://schemas.microsoft.com/office/drawing/2014/main" id="{56767DFF-9B76-BB09-E6EA-1210C5B88918}"/>
                  </a:ext>
                </a:extLst>
              </p:cNvPr>
              <p:cNvSpPr txBox="1"/>
              <p:nvPr/>
            </p:nvSpPr>
            <p:spPr>
              <a:xfrm>
                <a:off x="3622468" y="4991826"/>
                <a:ext cx="802789" cy="141214"/>
              </a:xfrm>
              <a:prstGeom prst="rect">
                <a:avLst/>
              </a:prstGeom>
              <a:noFill/>
            </p:spPr>
            <p:txBody>
              <a:bodyPr wrap="square" rtlCol="0">
                <a:spAutoFit/>
              </a:bodyPr>
              <a:lstStyle/>
              <a:p>
                <a:r>
                  <a:rPr lang="en-US" altLang="zh-CN" sz="300" dirty="0">
                    <a:latin typeface="Times New Roman" panose="02020603050405020304" pitchFamily="18" charset="0"/>
                    <a:cs typeface="Times New Roman" panose="02020603050405020304" pitchFamily="18" charset="0"/>
                  </a:rPr>
                  <a:t>Figure</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2.</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15x15</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Cat</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Patch</a:t>
                </a:r>
                <a:endParaRPr lang="en-CN" sz="300" dirty="0">
                  <a:latin typeface="Times New Roman" panose="02020603050405020304" pitchFamily="18" charset="0"/>
                  <a:cs typeface="Times New Roman" panose="02020603050405020304" pitchFamily="18" charset="0"/>
                </a:endParaRPr>
              </a:p>
            </p:txBody>
          </p:sp>
        </p:grpSp>
        <p:sp>
          <p:nvSpPr>
            <p:cNvPr id="47" name="TextBox 46">
              <a:extLst>
                <a:ext uri="{FF2B5EF4-FFF2-40B4-BE49-F238E27FC236}">
                  <a16:creationId xmlns:a16="http://schemas.microsoft.com/office/drawing/2014/main" id="{BCD33551-56CB-E69B-0DDC-600F89648E12}"/>
                </a:ext>
              </a:extLst>
            </p:cNvPr>
            <p:cNvSpPr txBox="1"/>
            <p:nvPr/>
          </p:nvSpPr>
          <p:spPr>
            <a:xfrm>
              <a:off x="3974433" y="4987904"/>
              <a:ext cx="802789" cy="141214"/>
            </a:xfrm>
            <a:prstGeom prst="rect">
              <a:avLst/>
            </a:prstGeom>
            <a:noFill/>
          </p:spPr>
          <p:txBody>
            <a:bodyPr wrap="square" rtlCol="0">
              <a:spAutoFit/>
            </a:bodyPr>
            <a:lstStyle/>
            <a:p>
              <a:r>
                <a:rPr lang="en-US" altLang="zh-CN" sz="300" dirty="0">
                  <a:latin typeface="Times New Roman" panose="02020603050405020304" pitchFamily="18" charset="0"/>
                  <a:cs typeface="Times New Roman" panose="02020603050405020304" pitchFamily="18" charset="0"/>
                </a:rPr>
                <a:t>Figure</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3.</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15x15</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Frog</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Patch</a:t>
              </a:r>
              <a:endParaRPr lang="en-CN" sz="300" dirty="0">
                <a:latin typeface="Times New Roman" panose="02020603050405020304" pitchFamily="18" charset="0"/>
                <a:cs typeface="Times New Roman" panose="02020603050405020304" pitchFamily="18" charset="0"/>
              </a:endParaRPr>
            </a:p>
          </p:txBody>
        </p:sp>
        <p:grpSp>
          <p:nvGrpSpPr>
            <p:cNvPr id="52" name="Group 51">
              <a:extLst>
                <a:ext uri="{FF2B5EF4-FFF2-40B4-BE49-F238E27FC236}">
                  <a16:creationId xmlns:a16="http://schemas.microsoft.com/office/drawing/2014/main" id="{1885DF4F-FAF1-25F2-7217-629AAB633A65}"/>
                </a:ext>
              </a:extLst>
            </p:cNvPr>
            <p:cNvGrpSpPr/>
            <p:nvPr/>
          </p:nvGrpSpPr>
          <p:grpSpPr>
            <a:xfrm>
              <a:off x="4525088" y="4508883"/>
              <a:ext cx="802789" cy="616285"/>
              <a:chOff x="4660124" y="4519115"/>
              <a:chExt cx="802789" cy="616285"/>
            </a:xfrm>
          </p:grpSpPr>
          <p:pic>
            <p:nvPicPr>
              <p:cNvPr id="40" name="Picture 39">
                <a:extLst>
                  <a:ext uri="{FF2B5EF4-FFF2-40B4-BE49-F238E27FC236}">
                    <a16:creationId xmlns:a16="http://schemas.microsoft.com/office/drawing/2014/main" id="{CC2C8155-DE41-1489-3564-DB39C0329948}"/>
                  </a:ext>
                </a:extLst>
              </p:cNvPr>
              <p:cNvPicPr>
                <a:picLocks noChangeAspect="1"/>
              </p:cNvPicPr>
              <p:nvPr/>
            </p:nvPicPr>
            <p:blipFill>
              <a:blip r:embed="rId4"/>
              <a:stretch>
                <a:fillRect/>
              </a:stretch>
            </p:blipFill>
            <p:spPr>
              <a:xfrm>
                <a:off x="4723464" y="4519115"/>
                <a:ext cx="509091" cy="504000"/>
              </a:xfrm>
              <a:prstGeom prst="rect">
                <a:avLst/>
              </a:prstGeom>
            </p:spPr>
          </p:pic>
          <p:sp>
            <p:nvSpPr>
              <p:cNvPr id="48" name="TextBox 47">
                <a:extLst>
                  <a:ext uri="{FF2B5EF4-FFF2-40B4-BE49-F238E27FC236}">
                    <a16:creationId xmlns:a16="http://schemas.microsoft.com/office/drawing/2014/main" id="{4AF3C2CC-207D-494E-3C86-BAEA8A7F5880}"/>
                  </a:ext>
                </a:extLst>
              </p:cNvPr>
              <p:cNvSpPr txBox="1"/>
              <p:nvPr/>
            </p:nvSpPr>
            <p:spPr>
              <a:xfrm>
                <a:off x="4660124" y="4994186"/>
                <a:ext cx="802789" cy="141214"/>
              </a:xfrm>
              <a:prstGeom prst="rect">
                <a:avLst/>
              </a:prstGeom>
              <a:noFill/>
            </p:spPr>
            <p:txBody>
              <a:bodyPr wrap="square" rtlCol="0">
                <a:spAutoFit/>
              </a:bodyPr>
              <a:lstStyle/>
              <a:p>
                <a:r>
                  <a:rPr lang="en-US" altLang="zh-CN" sz="300" dirty="0">
                    <a:latin typeface="Times New Roman" panose="02020603050405020304" pitchFamily="18" charset="0"/>
                    <a:cs typeface="Times New Roman" panose="02020603050405020304" pitchFamily="18" charset="0"/>
                  </a:rPr>
                  <a:t>Figure</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4.</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15x15</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Plane</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Patch</a:t>
                </a:r>
                <a:endParaRPr lang="en-CN" sz="300" dirty="0">
                  <a:latin typeface="Times New Roman" panose="02020603050405020304" pitchFamily="18" charset="0"/>
                  <a:cs typeface="Times New Roman" panose="02020603050405020304" pitchFamily="18" charset="0"/>
                </a:endParaRPr>
              </a:p>
            </p:txBody>
          </p:sp>
        </p:grpSp>
        <p:grpSp>
          <p:nvGrpSpPr>
            <p:cNvPr id="53" name="Group 52">
              <a:extLst>
                <a:ext uri="{FF2B5EF4-FFF2-40B4-BE49-F238E27FC236}">
                  <a16:creationId xmlns:a16="http://schemas.microsoft.com/office/drawing/2014/main" id="{0F8EB3FC-B9A9-CCE6-B8B3-32A6973B293A}"/>
                </a:ext>
              </a:extLst>
            </p:cNvPr>
            <p:cNvGrpSpPr/>
            <p:nvPr/>
          </p:nvGrpSpPr>
          <p:grpSpPr>
            <a:xfrm>
              <a:off x="5072338" y="4500022"/>
              <a:ext cx="802789" cy="621382"/>
              <a:chOff x="5159556" y="4522118"/>
              <a:chExt cx="802789" cy="621382"/>
            </a:xfrm>
          </p:grpSpPr>
          <p:pic>
            <p:nvPicPr>
              <p:cNvPr id="42" name="Picture 41">
                <a:extLst>
                  <a:ext uri="{FF2B5EF4-FFF2-40B4-BE49-F238E27FC236}">
                    <a16:creationId xmlns:a16="http://schemas.microsoft.com/office/drawing/2014/main" id="{5398C488-1C17-EF18-EF8C-3FFBCAD78D11}"/>
                  </a:ext>
                </a:extLst>
              </p:cNvPr>
              <p:cNvPicPr>
                <a:picLocks noChangeAspect="1"/>
              </p:cNvPicPr>
              <p:nvPr/>
            </p:nvPicPr>
            <p:blipFill>
              <a:blip r:embed="rId5"/>
              <a:stretch>
                <a:fillRect/>
              </a:stretch>
            </p:blipFill>
            <p:spPr>
              <a:xfrm>
                <a:off x="5233452" y="4522118"/>
                <a:ext cx="509091" cy="504000"/>
              </a:xfrm>
              <a:prstGeom prst="rect">
                <a:avLst/>
              </a:prstGeom>
            </p:spPr>
          </p:pic>
          <p:sp>
            <p:nvSpPr>
              <p:cNvPr id="49" name="TextBox 48">
                <a:extLst>
                  <a:ext uri="{FF2B5EF4-FFF2-40B4-BE49-F238E27FC236}">
                    <a16:creationId xmlns:a16="http://schemas.microsoft.com/office/drawing/2014/main" id="{CC2FB143-EECB-4A4E-9045-1F91EB878876}"/>
                  </a:ext>
                </a:extLst>
              </p:cNvPr>
              <p:cNvSpPr txBox="1"/>
              <p:nvPr/>
            </p:nvSpPr>
            <p:spPr>
              <a:xfrm>
                <a:off x="5159556" y="5002286"/>
                <a:ext cx="802789" cy="141214"/>
              </a:xfrm>
              <a:prstGeom prst="rect">
                <a:avLst/>
              </a:prstGeom>
              <a:noFill/>
            </p:spPr>
            <p:txBody>
              <a:bodyPr wrap="square" rtlCol="0">
                <a:spAutoFit/>
              </a:bodyPr>
              <a:lstStyle/>
              <a:p>
                <a:r>
                  <a:rPr lang="en-US" altLang="zh-CN" sz="300" dirty="0">
                    <a:latin typeface="Times New Roman" panose="02020603050405020304" pitchFamily="18" charset="0"/>
                    <a:cs typeface="Times New Roman" panose="02020603050405020304" pitchFamily="18" charset="0"/>
                  </a:rPr>
                  <a:t>Figure</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5.</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15x15</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Truck</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Patch</a:t>
                </a:r>
                <a:endParaRPr lang="en-CN" sz="300" dirty="0">
                  <a:latin typeface="Times New Roman" panose="02020603050405020304" pitchFamily="18" charset="0"/>
                  <a:cs typeface="Times New Roman" panose="02020603050405020304" pitchFamily="18" charset="0"/>
                </a:endParaRPr>
              </a:p>
            </p:txBody>
          </p:sp>
        </p:grpSp>
        <p:sp>
          <p:nvSpPr>
            <p:cNvPr id="54" name="TextBox 53">
              <a:extLst>
                <a:ext uri="{FF2B5EF4-FFF2-40B4-BE49-F238E27FC236}">
                  <a16:creationId xmlns:a16="http://schemas.microsoft.com/office/drawing/2014/main" id="{D811D346-FC3A-FFFA-C304-B3F7822D1803}"/>
                </a:ext>
              </a:extLst>
            </p:cNvPr>
            <p:cNvSpPr txBox="1"/>
            <p:nvPr/>
          </p:nvSpPr>
          <p:spPr>
            <a:xfrm>
              <a:off x="5618484" y="4978205"/>
              <a:ext cx="802789" cy="141214"/>
            </a:xfrm>
            <a:prstGeom prst="rect">
              <a:avLst/>
            </a:prstGeom>
            <a:noFill/>
          </p:spPr>
          <p:txBody>
            <a:bodyPr wrap="square" rtlCol="0">
              <a:spAutoFit/>
            </a:bodyPr>
            <a:lstStyle/>
            <a:p>
              <a:r>
                <a:rPr lang="en-US" altLang="zh-CN" sz="300" dirty="0">
                  <a:latin typeface="Times New Roman" panose="02020603050405020304" pitchFamily="18" charset="0"/>
                  <a:cs typeface="Times New Roman" panose="02020603050405020304" pitchFamily="18" charset="0"/>
                </a:rPr>
                <a:t>Figure</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6.</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15x15</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Untargeted</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Patch</a:t>
              </a:r>
              <a:endParaRPr lang="en-CN" sz="300" dirty="0">
                <a:latin typeface="Times New Roman" panose="02020603050405020304" pitchFamily="18" charset="0"/>
                <a:cs typeface="Times New Roman" panose="02020603050405020304" pitchFamily="18" charset="0"/>
              </a:endParaRPr>
            </a:p>
          </p:txBody>
        </p:sp>
      </p:grpSp>
      <p:sp>
        <p:nvSpPr>
          <p:cNvPr id="57" name="TextBox 56">
            <a:extLst>
              <a:ext uri="{FF2B5EF4-FFF2-40B4-BE49-F238E27FC236}">
                <a16:creationId xmlns:a16="http://schemas.microsoft.com/office/drawing/2014/main" id="{0C98F312-829A-070F-7782-272B34420964}"/>
              </a:ext>
            </a:extLst>
          </p:cNvPr>
          <p:cNvSpPr txBox="1"/>
          <p:nvPr/>
        </p:nvSpPr>
        <p:spPr>
          <a:xfrm>
            <a:off x="6080981" y="1107746"/>
            <a:ext cx="2625189" cy="1754326"/>
          </a:xfrm>
          <a:prstGeom prst="rect">
            <a:avLst/>
          </a:prstGeom>
          <a:noFill/>
        </p:spPr>
        <p:txBody>
          <a:bodyPr wrap="square" rtlCol="0">
            <a:spAutoFit/>
          </a:bodyPr>
          <a:lstStyle/>
          <a:p>
            <a:pPr marL="228600" indent="-228600">
              <a:buFont typeface="+mj-lt"/>
              <a:buAutoNum type="romanLcPeriod"/>
            </a:pPr>
            <a:r>
              <a:rPr lang="en-CN" sz="600" b="1" dirty="0">
                <a:latin typeface="Times New Roman" panose="02020603050405020304" pitchFamily="18" charset="0"/>
                <a:cs typeface="Times New Roman" panose="02020603050405020304" pitchFamily="18" charset="0"/>
              </a:rPr>
              <a:t>Patch Size Matters</a:t>
            </a: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85750" indent="-285750">
              <a:buFont typeface="+mj-lt"/>
              <a:buAutoNum type="romanLcPeriod"/>
            </a:pPr>
            <a:r>
              <a:rPr lang="en-CN" sz="600" b="1" dirty="0">
                <a:latin typeface="Times New Roman" panose="02020603050405020304" pitchFamily="18" charset="0"/>
                <a:cs typeface="Times New Roman" panose="02020603050405020304" pitchFamily="18" charset="0"/>
              </a:rPr>
              <a:t>Transferable Across Models</a:t>
            </a: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4F720BE1-ADD0-A104-746E-E68BC29AB4C8}"/>
              </a:ext>
            </a:extLst>
          </p:cNvPr>
          <p:cNvSpPr txBox="1"/>
          <p:nvPr/>
        </p:nvSpPr>
        <p:spPr>
          <a:xfrm>
            <a:off x="6147256" y="1219103"/>
            <a:ext cx="2625189" cy="461665"/>
          </a:xfrm>
          <a:prstGeom prst="rect">
            <a:avLst/>
          </a:prstGeom>
          <a:noFill/>
        </p:spPr>
        <p:txBody>
          <a:bodyPr wrap="square" rtlCol="0">
            <a:spAutoFit/>
          </a:bodyPr>
          <a:lstStyle/>
          <a:p>
            <a:pPr marL="171450" indent="-171450" algn="just">
              <a:buFont typeface="Arial" panose="020B0604020202020204" pitchFamily="34" charset="0"/>
              <a:buChar char="•"/>
            </a:pPr>
            <a:r>
              <a:rPr lang="en-CN" sz="600" dirty="0">
                <a:latin typeface="Times New Roman" panose="02020603050405020304" pitchFamily="18" charset="0"/>
                <a:cs typeface="Times New Roman" panose="02020603050405020304" pitchFamily="18" charset="0"/>
              </a:rPr>
              <a:t>Larger patches performed better than smaller ones in fooling our white box model. Test accuracy dropped and the attack success rate increased as the patch size increased in both the targeted and the untargeted experiments.</a:t>
            </a:r>
          </a:p>
        </p:txBody>
      </p:sp>
      <p:pic>
        <p:nvPicPr>
          <p:cNvPr id="60" name="Picture 59">
            <a:extLst>
              <a:ext uri="{FF2B5EF4-FFF2-40B4-BE49-F238E27FC236}">
                <a16:creationId xmlns:a16="http://schemas.microsoft.com/office/drawing/2014/main" id="{82BED839-8244-F1C3-B2B6-BB2F235DCCC2}"/>
              </a:ext>
            </a:extLst>
          </p:cNvPr>
          <p:cNvPicPr>
            <a:picLocks noChangeAspect="1"/>
          </p:cNvPicPr>
          <p:nvPr/>
        </p:nvPicPr>
        <p:blipFill>
          <a:blip r:embed="rId6"/>
          <a:stretch>
            <a:fillRect/>
          </a:stretch>
        </p:blipFill>
        <p:spPr>
          <a:xfrm>
            <a:off x="7475140" y="1649956"/>
            <a:ext cx="1249612" cy="806400"/>
          </a:xfrm>
          <a:prstGeom prst="rect">
            <a:avLst/>
          </a:prstGeom>
        </p:spPr>
      </p:pic>
      <p:pic>
        <p:nvPicPr>
          <p:cNvPr id="62" name="Picture 61">
            <a:extLst>
              <a:ext uri="{FF2B5EF4-FFF2-40B4-BE49-F238E27FC236}">
                <a16:creationId xmlns:a16="http://schemas.microsoft.com/office/drawing/2014/main" id="{1C2D96A1-31A7-9D72-F940-E1C9BF950256}"/>
              </a:ext>
            </a:extLst>
          </p:cNvPr>
          <p:cNvPicPr>
            <a:picLocks noChangeAspect="1"/>
          </p:cNvPicPr>
          <p:nvPr/>
        </p:nvPicPr>
        <p:blipFill>
          <a:blip r:embed="rId7"/>
          <a:stretch>
            <a:fillRect/>
          </a:stretch>
        </p:blipFill>
        <p:spPr>
          <a:xfrm>
            <a:off x="6226617" y="1658247"/>
            <a:ext cx="1248523" cy="805698"/>
          </a:xfrm>
          <a:prstGeom prst="rect">
            <a:avLst/>
          </a:prstGeom>
        </p:spPr>
      </p:pic>
      <p:sp>
        <p:nvSpPr>
          <p:cNvPr id="67" name="TextBox 66">
            <a:extLst>
              <a:ext uri="{FF2B5EF4-FFF2-40B4-BE49-F238E27FC236}">
                <a16:creationId xmlns:a16="http://schemas.microsoft.com/office/drawing/2014/main" id="{D9D3E5EE-C27B-22EC-51D7-E9EB127EC56E}"/>
              </a:ext>
            </a:extLst>
          </p:cNvPr>
          <p:cNvSpPr txBox="1"/>
          <p:nvPr/>
        </p:nvSpPr>
        <p:spPr>
          <a:xfrm>
            <a:off x="6476818" y="2435991"/>
            <a:ext cx="1090144" cy="138499"/>
          </a:xfrm>
          <a:prstGeom prst="rect">
            <a:avLst/>
          </a:prstGeom>
          <a:noFill/>
        </p:spPr>
        <p:txBody>
          <a:bodyPr wrap="square" rtlCol="0">
            <a:spAutoFit/>
          </a:bodyPr>
          <a:lstStyle/>
          <a:p>
            <a:r>
              <a:rPr lang="en-US" altLang="zh-CN" sz="300" dirty="0">
                <a:latin typeface="Times New Roman" panose="02020603050405020304" pitchFamily="18" charset="0"/>
                <a:cs typeface="Times New Roman" panose="02020603050405020304" pitchFamily="18" charset="0"/>
              </a:rPr>
              <a:t>Figure 7.</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Test Accuracy Across Patch Size</a:t>
            </a:r>
            <a:endParaRPr lang="en-CN" sz="300" dirty="0">
              <a:latin typeface="Times New Roman" panose="02020603050405020304" pitchFamily="18" charset="0"/>
              <a:cs typeface="Times New Roman" panose="02020603050405020304" pitchFamily="18" charset="0"/>
            </a:endParaRPr>
          </a:p>
        </p:txBody>
      </p:sp>
      <p:sp>
        <p:nvSpPr>
          <p:cNvPr id="70" name="TextBox 69">
            <a:extLst>
              <a:ext uri="{FF2B5EF4-FFF2-40B4-BE49-F238E27FC236}">
                <a16:creationId xmlns:a16="http://schemas.microsoft.com/office/drawing/2014/main" id="{E0D30E0D-AD0C-1407-9DD6-CE9AD61C11ED}"/>
              </a:ext>
            </a:extLst>
          </p:cNvPr>
          <p:cNvSpPr txBox="1"/>
          <p:nvPr/>
        </p:nvSpPr>
        <p:spPr>
          <a:xfrm>
            <a:off x="7756383" y="2435991"/>
            <a:ext cx="1090144" cy="138499"/>
          </a:xfrm>
          <a:prstGeom prst="rect">
            <a:avLst/>
          </a:prstGeom>
          <a:noFill/>
        </p:spPr>
        <p:txBody>
          <a:bodyPr wrap="square" rtlCol="0">
            <a:spAutoFit/>
          </a:bodyPr>
          <a:lstStyle/>
          <a:p>
            <a:r>
              <a:rPr lang="en-US" altLang="zh-CN" sz="300" dirty="0">
                <a:latin typeface="Times New Roman" panose="02020603050405020304" pitchFamily="18" charset="0"/>
                <a:cs typeface="Times New Roman" panose="02020603050405020304" pitchFamily="18" charset="0"/>
              </a:rPr>
              <a:t>Figure 8.</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ASR Across Patch Size</a:t>
            </a:r>
            <a:endParaRPr lang="en-CN" sz="300" dirty="0">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459B6929-F02E-6F06-C5A5-15E701264922}"/>
              </a:ext>
            </a:extLst>
          </p:cNvPr>
          <p:cNvSpPr txBox="1"/>
          <p:nvPr/>
        </p:nvSpPr>
        <p:spPr>
          <a:xfrm>
            <a:off x="6170533" y="2677780"/>
            <a:ext cx="2625189" cy="461665"/>
          </a:xfrm>
          <a:prstGeom prst="rect">
            <a:avLst/>
          </a:prstGeom>
          <a:noFill/>
        </p:spPr>
        <p:txBody>
          <a:bodyPr wrap="square" rtlCol="0">
            <a:spAutoFit/>
          </a:bodyPr>
          <a:lstStyle/>
          <a:p>
            <a:pPr marL="171450" indent="-171450" algn="just">
              <a:buFont typeface="Arial" panose="020B0604020202020204" pitchFamily="34" charset="0"/>
              <a:buChar char="•"/>
            </a:pPr>
            <a:r>
              <a:rPr lang="en-US" sz="600" b="0" i="0" dirty="0">
                <a:solidFill>
                  <a:schemeClr val="tx1"/>
                </a:solidFill>
                <a:effectLst/>
                <a:latin typeface="Times New Roman" panose="02020603050405020304" pitchFamily="18" charset="0"/>
                <a:cs typeface="Times New Roman" panose="02020603050405020304" pitchFamily="18" charset="0"/>
              </a:rPr>
              <a:t>In the context of other black-box testing models, our patch attack demonstrates remarkable and stable transferability. This implies that our attack method remains highly effective across diverse models, exhibiting a sustained level of performance.</a:t>
            </a:r>
            <a:endParaRPr lang="en-CN" sz="600" dirty="0">
              <a:solidFill>
                <a:schemeClr val="tx1"/>
              </a:solidFill>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C3A38600-69B5-316D-E202-E26E8EE63BF1}"/>
              </a:ext>
            </a:extLst>
          </p:cNvPr>
          <p:cNvSpPr txBox="1"/>
          <p:nvPr/>
        </p:nvSpPr>
        <p:spPr>
          <a:xfrm>
            <a:off x="6938054" y="3786213"/>
            <a:ext cx="1090144" cy="138499"/>
          </a:xfrm>
          <a:prstGeom prst="rect">
            <a:avLst/>
          </a:prstGeom>
          <a:noFill/>
        </p:spPr>
        <p:txBody>
          <a:bodyPr wrap="square" rtlCol="0">
            <a:spAutoFit/>
          </a:bodyPr>
          <a:lstStyle/>
          <a:p>
            <a:r>
              <a:rPr lang="en-US" altLang="zh-CN" sz="300" dirty="0">
                <a:latin typeface="Times New Roman" panose="02020603050405020304" pitchFamily="18" charset="0"/>
                <a:cs typeface="Times New Roman" panose="02020603050405020304" pitchFamily="18" charset="0"/>
              </a:rPr>
              <a:t>Figure 9.</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Untargeted Patches Attack Transferability</a:t>
            </a:r>
            <a:endParaRPr lang="en-CN" sz="300" dirty="0">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2C9CF188-AD7B-A09D-8634-1F370802D263}"/>
              </a:ext>
            </a:extLst>
          </p:cNvPr>
          <p:cNvSpPr txBox="1"/>
          <p:nvPr/>
        </p:nvSpPr>
        <p:spPr>
          <a:xfrm>
            <a:off x="7844628" y="3786310"/>
            <a:ext cx="1090144" cy="138499"/>
          </a:xfrm>
          <a:prstGeom prst="rect">
            <a:avLst/>
          </a:prstGeom>
          <a:noFill/>
        </p:spPr>
        <p:txBody>
          <a:bodyPr wrap="square" rtlCol="0">
            <a:spAutoFit/>
          </a:bodyPr>
          <a:lstStyle/>
          <a:p>
            <a:r>
              <a:rPr lang="en-US" altLang="zh-CN" sz="300" dirty="0">
                <a:latin typeface="Times New Roman" panose="02020603050405020304" pitchFamily="18" charset="0"/>
                <a:cs typeface="Times New Roman" panose="02020603050405020304" pitchFamily="18" charset="0"/>
              </a:rPr>
              <a:t>Figure 10.</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Targeted Patches Attack Transferability</a:t>
            </a:r>
            <a:endParaRPr lang="en-CN" sz="300" dirty="0">
              <a:latin typeface="Times New Roman" panose="02020603050405020304" pitchFamily="18" charset="0"/>
              <a:cs typeface="Times New Roman" panose="02020603050405020304" pitchFamily="18" charset="0"/>
            </a:endParaRPr>
          </a:p>
        </p:txBody>
      </p:sp>
      <p:pic>
        <p:nvPicPr>
          <p:cNvPr id="1026" name="Picture 2" descr="Duke Pratt School of Engineering">
            <a:extLst>
              <a:ext uri="{FF2B5EF4-FFF2-40B4-BE49-F238E27FC236}">
                <a16:creationId xmlns:a16="http://schemas.microsoft.com/office/drawing/2014/main" id="{D7DB96FD-0C90-27D9-765A-8E1AF9A2C8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545" y="4647987"/>
            <a:ext cx="2137517" cy="2707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ollage of images of ships and boats&#10;&#10;Description automatically generated">
            <a:extLst>
              <a:ext uri="{FF2B5EF4-FFF2-40B4-BE49-F238E27FC236}">
                <a16:creationId xmlns:a16="http://schemas.microsoft.com/office/drawing/2014/main" id="{164FFC20-0300-1DB1-5707-FAC9C2C4CABB}"/>
              </a:ext>
            </a:extLst>
          </p:cNvPr>
          <p:cNvPicPr>
            <a:picLocks noChangeAspect="1"/>
          </p:cNvPicPr>
          <p:nvPr/>
        </p:nvPicPr>
        <p:blipFill>
          <a:blip r:embed="rId9"/>
          <a:stretch>
            <a:fillRect/>
          </a:stretch>
        </p:blipFill>
        <p:spPr>
          <a:xfrm>
            <a:off x="3822185" y="1586167"/>
            <a:ext cx="1389653" cy="563049"/>
          </a:xfrm>
          <a:prstGeom prst="rect">
            <a:avLst/>
          </a:prstGeom>
        </p:spPr>
      </p:pic>
      <p:sp>
        <p:nvSpPr>
          <p:cNvPr id="11" name="TextBox 10">
            <a:extLst>
              <a:ext uri="{FF2B5EF4-FFF2-40B4-BE49-F238E27FC236}">
                <a16:creationId xmlns:a16="http://schemas.microsoft.com/office/drawing/2014/main" id="{B980D389-C2AA-E55D-BA79-9D17C269A7C6}"/>
              </a:ext>
            </a:extLst>
          </p:cNvPr>
          <p:cNvSpPr txBox="1"/>
          <p:nvPr/>
        </p:nvSpPr>
        <p:spPr>
          <a:xfrm>
            <a:off x="4154503" y="2112922"/>
            <a:ext cx="802789" cy="141214"/>
          </a:xfrm>
          <a:prstGeom prst="rect">
            <a:avLst/>
          </a:prstGeom>
          <a:noFill/>
        </p:spPr>
        <p:txBody>
          <a:bodyPr wrap="square" rtlCol="0">
            <a:spAutoFit/>
          </a:bodyPr>
          <a:lstStyle/>
          <a:p>
            <a:r>
              <a:rPr lang="en-US" altLang="zh-CN" sz="300" dirty="0">
                <a:latin typeface="Times New Roman" panose="02020603050405020304" pitchFamily="18" charset="0"/>
                <a:cs typeface="Times New Roman" panose="02020603050405020304" pitchFamily="18" charset="0"/>
              </a:rPr>
              <a:t>Figure</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1. CIFAR10 Overview</a:t>
            </a:r>
            <a:endParaRPr lang="en-CN" sz="300" dirty="0">
              <a:latin typeface="Times New Roman" panose="02020603050405020304" pitchFamily="18" charset="0"/>
              <a:cs typeface="Times New Roman" panose="02020603050405020304" pitchFamily="18" charset="0"/>
            </a:endParaRPr>
          </a:p>
        </p:txBody>
      </p:sp>
      <p:pic>
        <p:nvPicPr>
          <p:cNvPr id="1030" name="Picture 6">
            <a:extLst>
              <a:ext uri="{FF2B5EF4-FFF2-40B4-BE49-F238E27FC236}">
                <a16:creationId xmlns:a16="http://schemas.microsoft.com/office/drawing/2014/main" id="{9C49F377-C89B-5224-7DA7-06CB3DEC7F2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2034" y="4377853"/>
            <a:ext cx="508931" cy="50410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colorful squares with numbers&#10;&#10;Description automatically generated with medium confidence">
            <a:extLst>
              <a:ext uri="{FF2B5EF4-FFF2-40B4-BE49-F238E27FC236}">
                <a16:creationId xmlns:a16="http://schemas.microsoft.com/office/drawing/2014/main" id="{019908D2-92E0-4CE7-A87E-2D7A978DB00F}"/>
              </a:ext>
            </a:extLst>
          </p:cNvPr>
          <p:cNvPicPr>
            <a:picLocks noChangeAspect="1"/>
          </p:cNvPicPr>
          <p:nvPr/>
        </p:nvPicPr>
        <p:blipFill>
          <a:blip r:embed="rId11"/>
          <a:stretch>
            <a:fillRect/>
          </a:stretch>
        </p:blipFill>
        <p:spPr>
          <a:xfrm>
            <a:off x="3576490" y="4398990"/>
            <a:ext cx="517157" cy="511986"/>
          </a:xfrm>
          <a:prstGeom prst="rect">
            <a:avLst/>
          </a:prstGeom>
        </p:spPr>
      </p:pic>
      <p:graphicFrame>
        <p:nvGraphicFramePr>
          <p:cNvPr id="23" name="Table 22">
            <a:extLst>
              <a:ext uri="{FF2B5EF4-FFF2-40B4-BE49-F238E27FC236}">
                <a16:creationId xmlns:a16="http://schemas.microsoft.com/office/drawing/2014/main" id="{E915A7CB-A2DC-2FF5-7885-2B34279B153E}"/>
              </a:ext>
            </a:extLst>
          </p:cNvPr>
          <p:cNvGraphicFramePr>
            <a:graphicFrameLocks noGrp="1"/>
          </p:cNvGraphicFramePr>
          <p:nvPr>
            <p:extLst>
              <p:ext uri="{D42A27DB-BD31-4B8C-83A1-F6EECF244321}">
                <p14:modId xmlns:p14="http://schemas.microsoft.com/office/powerpoint/2010/main" val="3218222838"/>
              </p:ext>
            </p:extLst>
          </p:nvPr>
        </p:nvGraphicFramePr>
        <p:xfrm>
          <a:off x="6212344" y="3142988"/>
          <a:ext cx="589255" cy="648775"/>
        </p:xfrm>
        <a:graphic>
          <a:graphicData uri="http://schemas.openxmlformats.org/drawingml/2006/table">
            <a:tbl>
              <a:tblPr firstRow="1" firstCol="1" bandRow="1">
                <a:tableStyleId>{7DF18680-E054-41AD-8BC1-D1AEF772440D}</a:tableStyleId>
              </a:tblPr>
              <a:tblGrid>
                <a:gridCol w="305897">
                  <a:extLst>
                    <a:ext uri="{9D8B030D-6E8A-4147-A177-3AD203B41FA5}">
                      <a16:colId xmlns:a16="http://schemas.microsoft.com/office/drawing/2014/main" val="64154405"/>
                    </a:ext>
                  </a:extLst>
                </a:gridCol>
                <a:gridCol w="283358">
                  <a:extLst>
                    <a:ext uri="{9D8B030D-6E8A-4147-A177-3AD203B41FA5}">
                      <a16:colId xmlns:a16="http://schemas.microsoft.com/office/drawing/2014/main" val="1319415663"/>
                    </a:ext>
                  </a:extLst>
                </a:gridCol>
              </a:tblGrid>
              <a:tr h="92682">
                <a:tc>
                  <a:txBody>
                    <a:bodyPr/>
                    <a:lstStyle/>
                    <a:p>
                      <a:pPr algn="ctr"/>
                      <a:r>
                        <a:rPr lang="en-CN" sz="250">
                          <a:effectLst/>
                        </a:rPr>
                        <a:t>Model</a:t>
                      </a:r>
                      <a:endParaRPr lang="en-CN" sz="25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250" dirty="0">
                          <a:effectLst/>
                        </a:rPr>
                        <a:t>Test ACC </a:t>
                      </a:r>
                      <a:endParaRPr lang="en-CN" sz="25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5885518"/>
                  </a:ext>
                </a:extLst>
              </a:tr>
              <a:tr h="92682">
                <a:tc>
                  <a:txBody>
                    <a:bodyPr/>
                    <a:lstStyle/>
                    <a:p>
                      <a:pPr algn="ctr"/>
                      <a:r>
                        <a:rPr lang="en-US" sz="250">
                          <a:effectLst/>
                        </a:rPr>
                        <a:t>ResNet-20</a:t>
                      </a:r>
                      <a:endParaRPr lang="en-CN" sz="25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250">
                          <a:effectLst/>
                        </a:rPr>
                        <a:t>89.20%</a:t>
                      </a:r>
                      <a:endParaRPr lang="en-CN" sz="25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13329143"/>
                  </a:ext>
                </a:extLst>
              </a:tr>
              <a:tr h="92682">
                <a:tc>
                  <a:txBody>
                    <a:bodyPr/>
                    <a:lstStyle/>
                    <a:p>
                      <a:pPr algn="ctr"/>
                      <a:r>
                        <a:rPr lang="en-US" sz="250">
                          <a:effectLst/>
                        </a:rPr>
                        <a:t>ResNet-56</a:t>
                      </a:r>
                      <a:endParaRPr lang="en-CN" sz="25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250" dirty="0">
                          <a:effectLst/>
                        </a:rPr>
                        <a:t>94.37%</a:t>
                      </a:r>
                      <a:endParaRPr lang="en-CN" sz="25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69813765"/>
                  </a:ext>
                </a:extLst>
              </a:tr>
              <a:tr h="92682">
                <a:tc>
                  <a:txBody>
                    <a:bodyPr/>
                    <a:lstStyle/>
                    <a:p>
                      <a:pPr algn="ctr"/>
                      <a:r>
                        <a:rPr lang="en-US" sz="250">
                          <a:effectLst/>
                        </a:rPr>
                        <a:t>VGG-16</a:t>
                      </a:r>
                      <a:endParaRPr lang="en-CN" sz="25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250" dirty="0">
                          <a:effectLst/>
                        </a:rPr>
                        <a:t>94.16%</a:t>
                      </a:r>
                      <a:endParaRPr lang="en-CN" sz="25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91737471"/>
                  </a:ext>
                </a:extLst>
              </a:tr>
              <a:tr h="86062">
                <a:tc>
                  <a:txBody>
                    <a:bodyPr/>
                    <a:lstStyle/>
                    <a:p>
                      <a:pPr algn="ctr"/>
                      <a:r>
                        <a:rPr lang="en-US" sz="250">
                          <a:effectLst/>
                        </a:rPr>
                        <a:t>MobileNet</a:t>
                      </a:r>
                      <a:endParaRPr lang="en-CN" sz="25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250" dirty="0">
                          <a:effectLst/>
                        </a:rPr>
                        <a:t>94.21%</a:t>
                      </a:r>
                      <a:endParaRPr lang="en-CN" sz="25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2319835"/>
                  </a:ext>
                </a:extLst>
              </a:tr>
              <a:tr h="92682">
                <a:tc>
                  <a:txBody>
                    <a:bodyPr/>
                    <a:lstStyle/>
                    <a:p>
                      <a:pPr algn="ctr"/>
                      <a:r>
                        <a:rPr lang="en-US" sz="250">
                          <a:effectLst/>
                        </a:rPr>
                        <a:t>ShuffleNet</a:t>
                      </a:r>
                      <a:endParaRPr lang="en-CN" sz="25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250">
                          <a:effectLst/>
                        </a:rPr>
                        <a:t>93.98%</a:t>
                      </a:r>
                      <a:endParaRPr lang="en-CN" sz="25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86898293"/>
                  </a:ext>
                </a:extLst>
              </a:tr>
              <a:tr h="99303">
                <a:tc>
                  <a:txBody>
                    <a:bodyPr/>
                    <a:lstStyle/>
                    <a:p>
                      <a:pPr algn="ctr"/>
                      <a:r>
                        <a:rPr lang="en-US" sz="250">
                          <a:effectLst/>
                        </a:rPr>
                        <a:t>RepVGG</a:t>
                      </a:r>
                      <a:endParaRPr lang="en-CN" sz="25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250" dirty="0">
                          <a:effectLst/>
                        </a:rPr>
                        <a:t>95.27%</a:t>
                      </a:r>
                      <a:endParaRPr lang="en-CN" sz="25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03357462"/>
                  </a:ext>
                </a:extLst>
              </a:tr>
            </a:tbl>
          </a:graphicData>
        </a:graphic>
      </p:graphicFrame>
      <p:sp>
        <p:nvSpPr>
          <p:cNvPr id="26" name="TextBox 25">
            <a:extLst>
              <a:ext uri="{FF2B5EF4-FFF2-40B4-BE49-F238E27FC236}">
                <a16:creationId xmlns:a16="http://schemas.microsoft.com/office/drawing/2014/main" id="{C05D3724-B0DF-8C15-107F-20171430F8DF}"/>
              </a:ext>
            </a:extLst>
          </p:cNvPr>
          <p:cNvSpPr txBox="1"/>
          <p:nvPr/>
        </p:nvSpPr>
        <p:spPr>
          <a:xfrm>
            <a:off x="6120650" y="3791763"/>
            <a:ext cx="1090144" cy="138499"/>
          </a:xfrm>
          <a:prstGeom prst="rect">
            <a:avLst/>
          </a:prstGeom>
          <a:noFill/>
        </p:spPr>
        <p:txBody>
          <a:bodyPr wrap="square" rtlCol="0">
            <a:spAutoFit/>
          </a:bodyPr>
          <a:lstStyle/>
          <a:p>
            <a:r>
              <a:rPr lang="en-US" sz="300" dirty="0">
                <a:latin typeface="Times New Roman" panose="02020603050405020304" pitchFamily="18" charset="0"/>
                <a:cs typeface="Times New Roman" panose="02020603050405020304" pitchFamily="18" charset="0"/>
              </a:rPr>
              <a:t>Table 1. Pre-trained Model Performance</a:t>
            </a:r>
            <a:endParaRPr lang="en-CN" sz="300" dirty="0">
              <a:latin typeface="Times New Roman" panose="02020603050405020304" pitchFamily="18" charset="0"/>
              <a:cs typeface="Times New Roman" panose="02020603050405020304" pitchFamily="18" charset="0"/>
            </a:endParaRPr>
          </a:p>
        </p:txBody>
      </p:sp>
      <p:pic>
        <p:nvPicPr>
          <p:cNvPr id="1032" name="Picture 8">
            <a:extLst>
              <a:ext uri="{FF2B5EF4-FFF2-40B4-BE49-F238E27FC236}">
                <a16:creationId xmlns:a16="http://schemas.microsoft.com/office/drawing/2014/main" id="{D15058CC-2DDF-CA84-F774-435CA200793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61436" y="3106714"/>
            <a:ext cx="944253" cy="723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08D2D48-A3A7-E844-5D29-223475C2E11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65526" y="3112322"/>
            <a:ext cx="931397" cy="7252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TotalTime>
  <Words>714</Words>
  <Application>Microsoft Macintosh PowerPoint</Application>
  <PresentationFormat>On-screen Show (16:9)</PresentationFormat>
  <Paragraphs>103</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Times New Roman</vt:lpstr>
      <vt:lpstr>Wingdings</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Xiaoyu Wang</cp:lastModifiedBy>
  <cp:revision>13</cp:revision>
  <dcterms:modified xsi:type="dcterms:W3CDTF">2023-12-18T21:33:21Z</dcterms:modified>
</cp:coreProperties>
</file>