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59" r:id="rId6"/>
    <p:sldId id="261" r:id="rId7"/>
    <p:sldId id="262" r:id="rId8"/>
    <p:sldId id="263" r:id="rId9"/>
    <p:sldId id="264" r:id="rId10"/>
    <p:sldId id="265" r:id="rId11"/>
    <p:sldId id="268" r:id="rId12"/>
    <p:sldId id="267"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0340" autoAdjust="0"/>
  </p:normalViewPr>
  <p:slideViewPr>
    <p:cSldViewPr snapToGrid="0">
      <p:cViewPr varScale="1">
        <p:scale>
          <a:sx n="64" d="100"/>
          <a:sy n="64" d="100"/>
        </p:scale>
        <p:origin x="72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ED0EF-668A-43B0-B431-DD47B48A8840}" type="datetimeFigureOut">
              <a:rPr lang="zh-CN" altLang="en-US" smtClean="0"/>
              <a:t>2020/7/2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35FD6-DF59-4B04-BEDF-B3806C75038D}" type="slidenum">
              <a:rPr lang="zh-CN" altLang="en-US" smtClean="0"/>
              <a:t>‹#›</a:t>
            </a:fld>
            <a:endParaRPr lang="zh-CN" altLang="en-US"/>
          </a:p>
        </p:txBody>
      </p:sp>
    </p:spTree>
    <p:extLst>
      <p:ext uri="{BB962C8B-B14F-4D97-AF65-F5344CB8AC3E}">
        <p14:creationId xmlns:p14="http://schemas.microsoft.com/office/powerpoint/2010/main" val="2779471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Hello, everyone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My name is Jing Chen, I am an undergraduate at Tsinghua University, China. The paper I will be presenting today is titled “Always Heading for the Peak: Learning to Route with Domain Knowledge”. I am very honored to present this paper coauthored with </a:t>
            </a:r>
            <a:r>
              <a:rPr lang="en-US" altLang="zh-CN" sz="1200" kern="1200" dirty="0" err="1">
                <a:solidFill>
                  <a:schemeClr val="tx1"/>
                </a:solidFill>
                <a:effectLst/>
                <a:latin typeface="+mn-lt"/>
                <a:ea typeface="+mn-ea"/>
                <a:cs typeface="+mn-cs"/>
              </a:rPr>
              <a:t>zilimeng</a:t>
            </a:r>
            <a:r>
              <a:rPr lang="en-US" altLang="zh-CN" sz="1200" kern="1200" dirty="0">
                <a:solidFill>
                  <a:schemeClr val="tx1"/>
                </a:solidFill>
                <a:effectLst/>
                <a:latin typeface="+mn-lt"/>
                <a:ea typeface="+mn-ea"/>
                <a:cs typeface="+mn-cs"/>
              </a:rPr>
              <a:t> and prof. </a:t>
            </a:r>
            <a:r>
              <a:rPr lang="en-US" altLang="zh-CN" sz="1200" kern="1200" dirty="0" err="1">
                <a:solidFill>
                  <a:schemeClr val="tx1"/>
                </a:solidFill>
                <a:effectLst/>
                <a:latin typeface="+mn-lt"/>
                <a:ea typeface="+mn-ea"/>
                <a:cs typeface="+mn-cs"/>
              </a:rPr>
              <a:t>mingwei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xu</a:t>
            </a:r>
            <a:r>
              <a:rPr lang="en-US" altLang="zh-CN" sz="1200" kern="1200" dirty="0">
                <a:solidFill>
                  <a:schemeClr val="tx1"/>
                </a:solidFill>
                <a:effectLst/>
                <a:latin typeface="+mn-lt"/>
                <a:ea typeface="+mn-ea"/>
                <a:cs typeface="+mn-cs"/>
              </a:rPr>
              <a:t> here.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AE35FD6-DF59-4B04-BEDF-B3806C75038D}" type="slidenum">
              <a:rPr lang="zh-CN" altLang="en-US" smtClean="0"/>
              <a:t>1</a:t>
            </a:fld>
            <a:endParaRPr lang="zh-CN" altLang="en-US"/>
          </a:p>
        </p:txBody>
      </p:sp>
    </p:spTree>
    <p:extLst>
      <p:ext uri="{BB962C8B-B14F-4D97-AF65-F5344CB8AC3E}">
        <p14:creationId xmlns:p14="http://schemas.microsoft.com/office/powerpoint/2010/main" val="1971755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comes the results. In the figure, the orange bars represent results in NSF network, and green bars represent the ones in GEANT2 network. SP and WSP are short for shortest-path and weighted shortest-path algorithm. Learning to Route is denoted as LR in the figure and our approach is denoted as ALT.</a:t>
            </a:r>
          </a:p>
          <a:p>
            <a:r>
              <a:rPr lang="en-US" altLang="zh-CN" sz="1200" kern="1200" dirty="0">
                <a:solidFill>
                  <a:schemeClr val="tx1"/>
                </a:solidFill>
                <a:effectLst/>
                <a:latin typeface="+mn-lt"/>
                <a:ea typeface="+mn-ea"/>
                <a:cs typeface="+mn-cs"/>
              </a:rPr>
              <a:t>Our preliminary results show that our approach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decreases maximum-link-utilization by 6.9% in NSF network and 24% in GEANT2 network comparing with shortest-path or weighted shortest-path algorithms. We do not compare our MLU with learning to route. Its routing loops lead to packet losses. With a great part of flows dropped, it would be meaningless to refer to its link utilizations.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performance improvement in the GEANT2 topology is more significant since our approach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scales well to larger topologies while heuristics do not.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(Click) (Click) </a:t>
            </a:r>
            <a:r>
              <a:rPr lang="en-US" altLang="zh-CN" sz="1200" kern="1200" dirty="0">
                <a:solidFill>
                  <a:schemeClr val="tx1"/>
                </a:solidFill>
                <a:effectLst/>
                <a:latin typeface="+mn-lt"/>
                <a:ea typeface="+mn-ea"/>
                <a:cs typeface="+mn-cs"/>
              </a:rPr>
              <a:t>As for flow arrival ratios, we set Time-to-Live (TTL) as 64 so that more flows (even with routing loops) can reach the destination. </a:t>
            </a:r>
          </a:p>
          <a:p>
            <a:r>
              <a:rPr lang="en-US" altLang="zh-CN" sz="1200" kern="1200" dirty="0">
                <a:solidFill>
                  <a:schemeClr val="tx1"/>
                </a:solidFill>
                <a:effectLst/>
                <a:latin typeface="+mn-lt"/>
                <a:ea typeface="+mn-ea"/>
                <a:cs typeface="+mn-cs"/>
              </a:rPr>
              <a:t>Flow arrival ratios of our approach are not 100% because an intermediate node may have a higher altitude than all of its neighbors.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 Results show that invalid altitude decisions are rarely made after training whereas Learning to Route without altitude decision suffers from severe problems of routing loops.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AE35FD6-DF59-4B04-BEDF-B3806C75038D}" type="slidenum">
              <a:rPr lang="zh-CN" altLang="en-US" smtClean="0"/>
              <a:t>10</a:t>
            </a:fld>
            <a:endParaRPr lang="zh-CN" altLang="en-US"/>
          </a:p>
        </p:txBody>
      </p:sp>
    </p:spTree>
    <p:extLst>
      <p:ext uri="{BB962C8B-B14F-4D97-AF65-F5344CB8AC3E}">
        <p14:creationId xmlns:p14="http://schemas.microsoft.com/office/powerpoint/2010/main" val="4049876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To sum up, we propose an improved reinforcement learning-based routing algorithm by making altitude decisions to enforce the routing constraints. Our approach shows significant improvements against existing ones.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AE35FD6-DF59-4B04-BEDF-B3806C75038D}" type="slidenum">
              <a:rPr lang="zh-CN" altLang="en-US" smtClean="0"/>
              <a:t>11</a:t>
            </a:fld>
            <a:endParaRPr lang="zh-CN" altLang="en-US"/>
          </a:p>
        </p:txBody>
      </p:sp>
    </p:spTree>
    <p:extLst>
      <p:ext uri="{BB962C8B-B14F-4D97-AF65-F5344CB8AC3E}">
        <p14:creationId xmlns:p14="http://schemas.microsoft.com/office/powerpoint/2010/main" val="86269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Thank you very much for the privilege of presenting our poster</a:t>
            </a:r>
            <a:endParaRPr lang="zh-CN" altLang="en-US" dirty="0"/>
          </a:p>
        </p:txBody>
      </p:sp>
      <p:sp>
        <p:nvSpPr>
          <p:cNvPr id="4" name="灯片编号占位符 3"/>
          <p:cNvSpPr>
            <a:spLocks noGrp="1"/>
          </p:cNvSpPr>
          <p:nvPr>
            <p:ph type="sldNum" sz="quarter" idx="5"/>
          </p:nvPr>
        </p:nvSpPr>
        <p:spPr/>
        <p:txBody>
          <a:bodyPr/>
          <a:lstStyle/>
          <a:p>
            <a:fld id="{0AE35FD6-DF59-4B04-BEDF-B3806C75038D}" type="slidenum">
              <a:rPr lang="zh-CN" altLang="en-US" smtClean="0"/>
              <a:t>12</a:t>
            </a:fld>
            <a:endParaRPr lang="zh-CN" altLang="en-US"/>
          </a:p>
        </p:txBody>
      </p:sp>
    </p:spTree>
    <p:extLst>
      <p:ext uri="{BB962C8B-B14F-4D97-AF65-F5344CB8AC3E}">
        <p14:creationId xmlns:p14="http://schemas.microsoft.com/office/powerpoint/2010/main" val="291641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Firstly, I would like to introduce the background of our research.</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Routing selects paths for each flow in the network. As a basic networking task, routing is very complex. First of all, routing has high-dimensional inputs.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The scale of traffic demand is the square of the size of node, and the network has complex topological structure. Secondly, there are many routing constraints to be considered.</a:t>
            </a:r>
            <a:r>
              <a:rPr lang="en-US" altLang="zh-CN" sz="1200" b="1" kern="1200" dirty="0">
                <a:solidFill>
                  <a:schemeClr val="tx1"/>
                </a:solidFill>
                <a:effectLst/>
                <a:latin typeface="+mn-lt"/>
                <a:ea typeface="+mn-ea"/>
                <a:cs typeface="+mn-cs"/>
              </a:rPr>
              <a:t> (Click)</a:t>
            </a:r>
            <a:r>
              <a:rPr lang="en-US" altLang="zh-CN" sz="1200" kern="1200" dirty="0">
                <a:solidFill>
                  <a:schemeClr val="tx1"/>
                </a:solidFill>
                <a:effectLst/>
                <a:latin typeface="+mn-lt"/>
                <a:ea typeface="+mn-ea"/>
                <a:cs typeface="+mn-cs"/>
              </a:rPr>
              <a:t> For example, shared resources like link capacities are limited. Furthermore, </a:t>
            </a:r>
            <a:r>
              <a:rPr lang="en-US" altLang="zh-CN" sz="1200" b="1" kern="1200" dirty="0">
                <a:solidFill>
                  <a:schemeClr val="tx1"/>
                </a:solidFill>
                <a:effectLst/>
                <a:latin typeface="+mn-lt"/>
                <a:ea typeface="+mn-ea"/>
                <a:cs typeface="+mn-cs"/>
              </a:rPr>
              <a:t>(Click) </a:t>
            </a:r>
            <a:r>
              <a:rPr lang="en-US" altLang="zh-CN" sz="1200" kern="1200" dirty="0">
                <a:solidFill>
                  <a:schemeClr val="tx1"/>
                </a:solidFill>
                <a:effectLst/>
                <a:latin typeface="+mn-lt"/>
                <a:ea typeface="+mn-ea"/>
                <a:cs typeface="+mn-cs"/>
              </a:rPr>
              <a:t>routing outputs are sequential paths for different flows. Paths are difficult to be efficiently expressed, making the solution space very large.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From the view of graph theory, the input traffic demands are features of node pairs</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 link capacity constraints are edge features</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 and the output routing configurations are paths</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 These features on node pairs, edges and paths are coupled with each other by network topology, which makes the routing problem complicated.</a:t>
            </a:r>
            <a:endParaRPr lang="zh-CN" altLang="en-US" dirty="0"/>
          </a:p>
        </p:txBody>
      </p:sp>
      <p:sp>
        <p:nvSpPr>
          <p:cNvPr id="4" name="灯片编号占位符 3"/>
          <p:cNvSpPr>
            <a:spLocks noGrp="1"/>
          </p:cNvSpPr>
          <p:nvPr>
            <p:ph type="sldNum" sz="quarter" idx="5"/>
          </p:nvPr>
        </p:nvSpPr>
        <p:spPr/>
        <p:txBody>
          <a:bodyPr/>
          <a:lstStyle/>
          <a:p>
            <a:fld id="{0AE35FD6-DF59-4B04-BEDF-B3806C75038D}" type="slidenum">
              <a:rPr lang="zh-CN" altLang="en-US" smtClean="0"/>
              <a:t>2</a:t>
            </a:fld>
            <a:endParaRPr lang="zh-CN" altLang="en-US"/>
          </a:p>
        </p:txBody>
      </p:sp>
    </p:spTree>
    <p:extLst>
      <p:ext uri="{BB962C8B-B14F-4D97-AF65-F5344CB8AC3E}">
        <p14:creationId xmlns:p14="http://schemas.microsoft.com/office/powerpoint/2010/main" val="160338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Conventional routing methods like shortest-path algorithm</a:t>
            </a:r>
            <a:r>
              <a:rPr kumimoji="0" lang="en-US" altLang="zh-CN" sz="1200" b="1" i="0" u="none" strike="noStrike" kern="1200" cap="none" spc="0" normalizeH="0" baseline="0" noProof="0" dirty="0">
                <a:ln>
                  <a:noFill/>
                </a:ln>
                <a:solidFill>
                  <a:prstClr val="black"/>
                </a:solidFill>
                <a:effectLst/>
                <a:uLnTx/>
                <a:uFillTx/>
                <a:latin typeface="+mn-lt"/>
                <a:ea typeface="+mn-ea"/>
                <a:cs typeface="+mn-cs"/>
              </a:rPr>
              <a:t>(Click)</a:t>
            </a:r>
            <a:r>
              <a:rPr lang="en-US" altLang="zh-CN" sz="1200" kern="1200" dirty="0">
                <a:solidFill>
                  <a:schemeClr val="tx1"/>
                </a:solidFill>
                <a:effectLst/>
                <a:latin typeface="+mn-lt"/>
                <a:ea typeface="+mn-ea"/>
                <a:cs typeface="+mn-cs"/>
              </a:rPr>
              <a:t> have not fully considered the constraint of link capacities, and critical links are likely to be congested especially when the network is heavy-loaded.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Off-line algorithms tend to cast the problem into a linear program. They offer near-optimal solutions but may take up to tens of seconds. So they are too heavyweight for real-time routing decision-making.</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AE35FD6-DF59-4B04-BEDF-B3806C75038D}" type="slidenum">
              <a:rPr lang="zh-CN" altLang="en-US" smtClean="0"/>
              <a:t>3</a:t>
            </a:fld>
            <a:endParaRPr lang="zh-CN" altLang="en-US"/>
          </a:p>
        </p:txBody>
      </p:sp>
    </p:spTree>
    <p:extLst>
      <p:ext uri="{BB962C8B-B14F-4D97-AF65-F5344CB8AC3E}">
        <p14:creationId xmlns:p14="http://schemas.microsoft.com/office/powerpoint/2010/main" val="300467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Recent advances in the machine learning community enable us to achieve near-optimal performance and millisecond-level decision latency at the same time. Existing learning-based routing methods do not directly optimize routing configurations. Instead they optimize a network model. For example, to optimize the delay of packets, they learn a model to understand how delay relates to other network characteristics. These methods simplify the routing problem by introducing intermediate variables. </a:t>
            </a:r>
            <a:r>
              <a:rPr lang="en-US" altLang="zh-CN" sz="1200" b="1" kern="1200" dirty="0">
                <a:solidFill>
                  <a:schemeClr val="tx1"/>
                </a:solidFill>
                <a:effectLst/>
                <a:latin typeface="+mn-lt"/>
                <a:ea typeface="+mn-ea"/>
                <a:cs typeface="+mn-cs"/>
              </a:rPr>
              <a:t>(Click)</a:t>
            </a:r>
            <a:r>
              <a:rPr lang="en-US" altLang="zh-CN" sz="1200" kern="1200" dirty="0" err="1">
                <a:solidFill>
                  <a:schemeClr val="tx1"/>
                </a:solidFill>
                <a:effectLst/>
                <a:latin typeface="+mn-lt"/>
                <a:ea typeface="+mn-ea"/>
                <a:cs typeface="+mn-cs"/>
              </a:rPr>
              <a:t>RouteNet</a:t>
            </a:r>
            <a:r>
              <a:rPr lang="en-US" altLang="zh-CN" sz="1200" kern="1200" dirty="0">
                <a:solidFill>
                  <a:schemeClr val="tx1"/>
                </a:solidFill>
                <a:effectLst/>
                <a:latin typeface="+mn-lt"/>
                <a:ea typeface="+mn-ea"/>
                <a:cs typeface="+mn-cs"/>
              </a:rPr>
              <a:t> in SOSR 2019 estimates delay and jitter of packets, and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Learning to Route in </a:t>
            </a:r>
            <a:r>
              <a:rPr lang="en-US" altLang="zh-CN" sz="1200" kern="1200" dirty="0" err="1">
                <a:solidFill>
                  <a:schemeClr val="tx1"/>
                </a:solidFill>
                <a:effectLst/>
                <a:latin typeface="+mn-lt"/>
                <a:ea typeface="+mn-ea"/>
                <a:cs typeface="+mn-cs"/>
              </a:rPr>
              <a:t>Hotnets</a:t>
            </a:r>
            <a:r>
              <a:rPr lang="en-US" altLang="zh-CN" sz="1200" kern="1200" dirty="0">
                <a:solidFill>
                  <a:schemeClr val="tx1"/>
                </a:solidFill>
                <a:effectLst/>
                <a:latin typeface="+mn-lt"/>
                <a:ea typeface="+mn-ea"/>
                <a:cs typeface="+mn-cs"/>
              </a:rPr>
              <a:t> 2017 predicts link weights. </a:t>
            </a:r>
            <a:endParaRPr lang="zh-CN"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However, after their predictions, they still need to adopt some heuristic routing algorithms or let network operators make decisions subsequently. </a:t>
            </a:r>
            <a:r>
              <a:rPr lang="en-US" altLang="zh-CN" sz="1200" b="1" kern="1200">
                <a:solidFill>
                  <a:schemeClr val="tx1"/>
                </a:solidFill>
                <a:effectLst/>
                <a:latin typeface="+mn-lt"/>
                <a:ea typeface="+mn-ea"/>
                <a:cs typeface="+mn-cs"/>
              </a:rPr>
              <a:t>(Click)</a:t>
            </a:r>
            <a:r>
              <a:rPr lang="en-US" altLang="zh-CN" sz="1200" kern="1200">
                <a:solidFill>
                  <a:schemeClr val="tx1"/>
                </a:solidFill>
                <a:effectLst/>
                <a:latin typeface="+mn-lt"/>
                <a:ea typeface="+mn-ea"/>
                <a:cs typeface="+mn-cs"/>
              </a:rPr>
              <a:t>This </a:t>
            </a:r>
            <a:r>
              <a:rPr lang="en-US" altLang="zh-CN" sz="1200" kern="1200" dirty="0">
                <a:solidFill>
                  <a:schemeClr val="tx1"/>
                </a:solidFill>
                <a:effectLst/>
                <a:latin typeface="+mn-lt"/>
                <a:ea typeface="+mn-ea"/>
                <a:cs typeface="+mn-cs"/>
              </a:rPr>
              <a:t>makes them sub-optimal.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Also, they have scalability issues. When scaled to larger topologies, the prediction of these intermediate variables become inaccurate.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Existing methods also do not handle the constraints very well.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Optimizing routing paths may select nonexistent links,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while optimizing the flow splitting ratios at each node can easily result in routing loops.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For example, in the figure, part of flow forwarded from s1 to s2 will be sent back to s1 by s2. With the flow splitting ratios specified by neural networks, loops are almost inevitable. And manually detecting and removing these loops requires considerable human efforts.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AE35FD6-DF59-4B04-BEDF-B3806C75038D}" type="slidenum">
              <a:rPr lang="zh-CN" altLang="en-US" smtClean="0"/>
              <a:t>4</a:t>
            </a:fld>
            <a:endParaRPr lang="zh-CN" altLang="en-US"/>
          </a:p>
        </p:txBody>
      </p:sp>
    </p:spTree>
    <p:extLst>
      <p:ext uri="{BB962C8B-B14F-4D97-AF65-F5344CB8AC3E}">
        <p14:creationId xmlns:p14="http://schemas.microsoft.com/office/powerpoint/2010/main" val="186067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To optimize the network performance directly in real-world scenarios, our solution integrates domain knowledge into design of learning methods. Our key observation is that </a:t>
            </a:r>
            <a:r>
              <a:rPr lang="en-US" altLang="zh-CN" sz="1200" i="1" kern="1200" dirty="0">
                <a:solidFill>
                  <a:schemeClr val="tx1"/>
                </a:solidFill>
                <a:effectLst/>
                <a:latin typeface="+mn-lt"/>
                <a:ea typeface="+mn-ea"/>
                <a:cs typeface="+mn-cs"/>
              </a:rPr>
              <a:t>Good routing policies will roughly route flows towards the destination</a:t>
            </a:r>
            <a:r>
              <a:rPr lang="en-US" altLang="zh-CN" sz="1200" kern="1200" dirty="0">
                <a:solidFill>
                  <a:schemeClr val="tx1"/>
                </a:solidFill>
                <a:effectLst/>
                <a:latin typeface="+mn-lt"/>
                <a:ea typeface="+mn-ea"/>
                <a:cs typeface="+mn-cs"/>
              </a:rPr>
              <a:t>. It should be directional. Similar to climbing hills, Climbers may either directly climb up along the gradient of the hill or going along the winding hill road in a zig-zag way, but rarely go in the opposite direction. As shown in the figure, flows at s2 may go by the direct link or by s3 to reach </a:t>
            </a:r>
            <a:r>
              <a:rPr lang="en-US" altLang="zh-CN" sz="1200" kern="1200" dirty="0" err="1">
                <a:solidFill>
                  <a:schemeClr val="tx1"/>
                </a:solidFill>
                <a:effectLst/>
                <a:latin typeface="+mn-lt"/>
                <a:ea typeface="+mn-ea"/>
                <a:cs typeface="+mn-cs"/>
              </a:rPr>
              <a:t>dst</a:t>
            </a:r>
            <a:r>
              <a:rPr lang="en-US" altLang="zh-CN" sz="1200" kern="1200" dirty="0">
                <a:solidFill>
                  <a:schemeClr val="tx1"/>
                </a:solidFill>
                <a:effectLst/>
                <a:latin typeface="+mn-lt"/>
                <a:ea typeface="+mn-ea"/>
                <a:cs typeface="+mn-cs"/>
              </a:rPr>
              <a:t>, but may not go by s1 and make a long detour in the network.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Based on this observation,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we introduce a new decision variable for each node and each destination. We call it </a:t>
            </a:r>
            <a:r>
              <a:rPr lang="en-US" altLang="zh-CN" sz="1200" b="1" kern="1200" dirty="0">
                <a:solidFill>
                  <a:schemeClr val="tx1"/>
                </a:solidFill>
                <a:effectLst/>
                <a:latin typeface="+mn-lt"/>
                <a:ea typeface="+mn-ea"/>
                <a:cs typeface="+mn-cs"/>
              </a:rPr>
              <a:t>altitude</a:t>
            </a:r>
            <a:r>
              <a:rPr lang="en-US" altLang="zh-CN" sz="1200" kern="1200" dirty="0">
                <a:solidFill>
                  <a:schemeClr val="tx1"/>
                </a:solidFill>
                <a:effectLst/>
                <a:latin typeface="+mn-lt"/>
                <a:ea typeface="+mn-ea"/>
                <a:cs typeface="+mn-cs"/>
              </a:rPr>
              <a:t> to mimic the hill-climbing process. In this case, different destinations construct their respective hills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for each node. As shown in figure on the right, flows can only be routed from a lower-altitude node to a higher-altitude node, so loops are strictly avoided.</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AE35FD6-DF59-4B04-BEDF-B3806C75038D}" type="slidenum">
              <a:rPr lang="zh-CN" altLang="en-US" smtClean="0"/>
              <a:t>5</a:t>
            </a:fld>
            <a:endParaRPr lang="zh-CN" altLang="en-US"/>
          </a:p>
        </p:txBody>
      </p:sp>
    </p:spTree>
    <p:extLst>
      <p:ext uri="{BB962C8B-B14F-4D97-AF65-F5344CB8AC3E}">
        <p14:creationId xmlns:p14="http://schemas.microsoft.com/office/powerpoint/2010/main" val="4127824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each destination, routing configuration includes not only a set of link weights (for flow splitting ratios’ calculation), but also a set of altitudes. In this way we obtain intelligent and loop-free routing decisions. To avoid loop, shortest-path algorithm restricts the flows on the single paths calculated by distances. We can say, its corresponding altitude is fixed and completely determined by the distance. In the figure,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assuming that s2 is closer to the destination than s3, but the direct link between s2 and the destination is congested. In this case we want clever decisions that lower the altitude of s2 to make less flows go by s2 (for example, flows at s3 could go by the direct link to </a:t>
            </a:r>
            <a:r>
              <a:rPr lang="en-US" altLang="zh-CN" sz="1200" kern="1200" dirty="0" err="1">
                <a:solidFill>
                  <a:schemeClr val="tx1"/>
                </a:solidFill>
                <a:effectLst/>
                <a:latin typeface="+mn-lt"/>
                <a:ea typeface="+mn-ea"/>
                <a:cs typeface="+mn-cs"/>
              </a:rPr>
              <a:t>dst</a:t>
            </a:r>
            <a:r>
              <a:rPr lang="en-US" altLang="zh-CN" sz="1200" kern="1200" dirty="0">
                <a:solidFill>
                  <a:schemeClr val="tx1"/>
                </a:solidFill>
                <a:effectLst/>
                <a:latin typeface="+mn-lt"/>
                <a:ea typeface="+mn-ea"/>
                <a:cs typeface="+mn-cs"/>
              </a:rPr>
              <a:t>). So we leave altitude decisions up to the neural network. We hope that the network topology, traffic demands and link capacities can be considered together.</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AE35FD6-DF59-4B04-BEDF-B3806C75038D}" type="slidenum">
              <a:rPr lang="zh-CN" altLang="en-US" smtClean="0"/>
              <a:t>6</a:t>
            </a:fld>
            <a:endParaRPr lang="zh-CN" altLang="en-US"/>
          </a:p>
        </p:txBody>
      </p:sp>
    </p:spTree>
    <p:extLst>
      <p:ext uri="{BB962C8B-B14F-4D97-AF65-F5344CB8AC3E}">
        <p14:creationId xmlns:p14="http://schemas.microsoft.com/office/powerpoint/2010/main" val="53358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meet 2 challenges during design: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first one is that the optimization objective in the routing problem is nondifferentiable. For example, the calculation of link utilization needs to query the index of the output of the model. Since the objective cannot be formulated into an explicit, differentiable form, we cannot use optimization methods with direct backpropagation.</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Instead we use reinforcement learning.</a:t>
            </a:r>
            <a:r>
              <a:rPr lang="en-US" altLang="zh-CN" sz="1200" b="1" kern="1200" dirty="0">
                <a:solidFill>
                  <a:schemeClr val="tx1"/>
                </a:solidFill>
                <a:effectLst/>
                <a:latin typeface="+mn-lt"/>
                <a:ea typeface="+mn-ea"/>
                <a:cs typeface="+mn-cs"/>
              </a:rPr>
              <a:t> (Click)</a:t>
            </a:r>
            <a:r>
              <a:rPr lang="en-US" altLang="zh-CN" sz="1200" kern="1200" dirty="0">
                <a:solidFill>
                  <a:schemeClr val="tx1"/>
                </a:solidFill>
                <a:effectLst/>
                <a:latin typeface="+mn-lt"/>
                <a:ea typeface="+mn-ea"/>
                <a:cs typeface="+mn-cs"/>
              </a:rPr>
              <a:t> We train an agent to make routing decisions by interacting with the environment.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AE35FD6-DF59-4B04-BEDF-B3806C75038D}" type="slidenum">
              <a:rPr lang="zh-CN" altLang="en-US" smtClean="0"/>
              <a:t>7</a:t>
            </a:fld>
            <a:endParaRPr lang="zh-CN" altLang="en-US"/>
          </a:p>
        </p:txBody>
      </p:sp>
    </p:spTree>
    <p:extLst>
      <p:ext uri="{BB962C8B-B14F-4D97-AF65-F5344CB8AC3E}">
        <p14:creationId xmlns:p14="http://schemas.microsoft.com/office/powerpoint/2010/main" val="129761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Another challenge is how to make the model converge efficiently. To ease the burden of the neural network, we introduce a naive altitude based on the shortest path algorithm as a baseline. The agent will only optimize the difference between its altitudes and the baseline.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this way, training an agent on topologies with tens of nodes can converge within a few hours in our experiments.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AE35FD6-DF59-4B04-BEDF-B3806C75038D}" type="slidenum">
              <a:rPr lang="zh-CN" altLang="en-US" smtClean="0"/>
              <a:t>8</a:t>
            </a:fld>
            <a:endParaRPr lang="zh-CN" altLang="en-US"/>
          </a:p>
        </p:txBody>
      </p:sp>
    </p:spTree>
    <p:extLst>
      <p:ext uri="{BB962C8B-B14F-4D97-AF65-F5344CB8AC3E}">
        <p14:creationId xmlns:p14="http://schemas.microsoft.com/office/powerpoint/2010/main" val="353684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Okay, now, we move to the experiment part.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evaluate our algorithm with two real-world topologies: the 14-node NSF and the 24-node GEANT2 topology. </a:t>
            </a: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Flow demands are uniformly sampled between 0.1 and 0.5 of the average of network link capacities.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AE35FD6-DF59-4B04-BEDF-B3806C75038D}" type="slidenum">
              <a:rPr lang="zh-CN" altLang="en-US" smtClean="0"/>
              <a:t>9</a:t>
            </a:fld>
            <a:endParaRPr lang="zh-CN" altLang="en-US"/>
          </a:p>
        </p:txBody>
      </p:sp>
    </p:spTree>
    <p:extLst>
      <p:ext uri="{BB962C8B-B14F-4D97-AF65-F5344CB8AC3E}">
        <p14:creationId xmlns:p14="http://schemas.microsoft.com/office/powerpoint/2010/main" val="401402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EE057-68DF-4915-A781-845734D14C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9A702D-688E-4E4A-94C9-B9D1BD107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1D394B-93B0-439F-A03E-2A94668E6693}"/>
              </a:ext>
            </a:extLst>
          </p:cNvPr>
          <p:cNvSpPr>
            <a:spLocks noGrp="1"/>
          </p:cNvSpPr>
          <p:nvPr>
            <p:ph type="dt" sz="half" idx="10"/>
          </p:nvPr>
        </p:nvSpPr>
        <p:spPr/>
        <p:txBody>
          <a:bodyPr/>
          <a:lstStyle/>
          <a:p>
            <a:fld id="{FD680EBF-DA99-4723-B678-65B5F70B07E7}" type="datetime1">
              <a:rPr lang="zh-CN" altLang="en-US" smtClean="0"/>
              <a:t>2020/7/2</a:t>
            </a:fld>
            <a:endParaRPr lang="zh-CN" altLang="en-US"/>
          </a:p>
        </p:txBody>
      </p:sp>
      <p:sp>
        <p:nvSpPr>
          <p:cNvPr id="5" name="页脚占位符 4">
            <a:extLst>
              <a:ext uri="{FF2B5EF4-FFF2-40B4-BE49-F238E27FC236}">
                <a16:creationId xmlns:a16="http://schemas.microsoft.com/office/drawing/2014/main" id="{44941D56-09DF-4305-AB52-53A6FCF5E3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4F06CC-EF1B-4ABC-B34B-49384B88E1A1}"/>
              </a:ext>
            </a:extLst>
          </p:cNvPr>
          <p:cNvSpPr>
            <a:spLocks noGrp="1"/>
          </p:cNvSpPr>
          <p:nvPr>
            <p:ph type="sldNum" sz="quarter" idx="12"/>
          </p:nvPr>
        </p:nvSpPr>
        <p:spPr/>
        <p:txBody>
          <a:body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224892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F2272-600A-4CCD-8911-81E05AC67E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C5B1B7-8A1E-401F-9F23-050471DCDE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6BE5D-3A4F-4F1C-B6CB-073A2AA22265}"/>
              </a:ext>
            </a:extLst>
          </p:cNvPr>
          <p:cNvSpPr>
            <a:spLocks noGrp="1"/>
          </p:cNvSpPr>
          <p:nvPr>
            <p:ph type="dt" sz="half" idx="10"/>
          </p:nvPr>
        </p:nvSpPr>
        <p:spPr/>
        <p:txBody>
          <a:bodyPr/>
          <a:lstStyle/>
          <a:p>
            <a:fld id="{668FDB33-4F25-4380-B8D0-804E0A1E602A}" type="datetime1">
              <a:rPr lang="zh-CN" altLang="en-US" smtClean="0"/>
              <a:t>2020/7/2</a:t>
            </a:fld>
            <a:endParaRPr lang="zh-CN" altLang="en-US"/>
          </a:p>
        </p:txBody>
      </p:sp>
      <p:sp>
        <p:nvSpPr>
          <p:cNvPr id="5" name="页脚占位符 4">
            <a:extLst>
              <a:ext uri="{FF2B5EF4-FFF2-40B4-BE49-F238E27FC236}">
                <a16:creationId xmlns:a16="http://schemas.microsoft.com/office/drawing/2014/main" id="{BA0D5430-814C-45A5-8C25-E7B110697F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4EF798-D7AC-49C0-AF89-51212AE87850}"/>
              </a:ext>
            </a:extLst>
          </p:cNvPr>
          <p:cNvSpPr>
            <a:spLocks noGrp="1"/>
          </p:cNvSpPr>
          <p:nvPr>
            <p:ph type="sldNum" sz="quarter" idx="12"/>
          </p:nvPr>
        </p:nvSpPr>
        <p:spPr/>
        <p:txBody>
          <a:body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181741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6A8DFB-AD08-4B81-A638-CFFA1B0391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0734BE-AF31-4C31-BF4A-CADA7A79BA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54916E-6BFB-4267-9F9B-89BF44F10145}"/>
              </a:ext>
            </a:extLst>
          </p:cNvPr>
          <p:cNvSpPr>
            <a:spLocks noGrp="1"/>
          </p:cNvSpPr>
          <p:nvPr>
            <p:ph type="dt" sz="half" idx="10"/>
          </p:nvPr>
        </p:nvSpPr>
        <p:spPr/>
        <p:txBody>
          <a:bodyPr/>
          <a:lstStyle/>
          <a:p>
            <a:fld id="{F59F60CA-4395-4814-A333-554EBEDA31D2}" type="datetime1">
              <a:rPr lang="zh-CN" altLang="en-US" smtClean="0"/>
              <a:t>2020/7/2</a:t>
            </a:fld>
            <a:endParaRPr lang="zh-CN" altLang="en-US"/>
          </a:p>
        </p:txBody>
      </p:sp>
      <p:sp>
        <p:nvSpPr>
          <p:cNvPr id="5" name="页脚占位符 4">
            <a:extLst>
              <a:ext uri="{FF2B5EF4-FFF2-40B4-BE49-F238E27FC236}">
                <a16:creationId xmlns:a16="http://schemas.microsoft.com/office/drawing/2014/main" id="{D52A57FC-F505-42C8-B33B-4B7BE1B3DB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708449-4FB3-4B19-93E3-C53A7AF2D39F}"/>
              </a:ext>
            </a:extLst>
          </p:cNvPr>
          <p:cNvSpPr>
            <a:spLocks noGrp="1"/>
          </p:cNvSpPr>
          <p:nvPr>
            <p:ph type="sldNum" sz="quarter" idx="12"/>
          </p:nvPr>
        </p:nvSpPr>
        <p:spPr/>
        <p:txBody>
          <a:body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268128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FC016-61E3-4850-BA30-851AD5CBB4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02DAF1-94B7-4E6F-808C-79DBDD85B7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C751D3-A080-4C1D-A8EB-3CB5E5DE4148}"/>
              </a:ext>
            </a:extLst>
          </p:cNvPr>
          <p:cNvSpPr>
            <a:spLocks noGrp="1"/>
          </p:cNvSpPr>
          <p:nvPr>
            <p:ph type="dt" sz="half" idx="10"/>
          </p:nvPr>
        </p:nvSpPr>
        <p:spPr/>
        <p:txBody>
          <a:bodyPr/>
          <a:lstStyle/>
          <a:p>
            <a:fld id="{23AC0AF2-3FA2-4A3B-A14B-020406607DDD}" type="datetime1">
              <a:rPr lang="zh-CN" altLang="en-US" smtClean="0"/>
              <a:t>2020/7/2</a:t>
            </a:fld>
            <a:endParaRPr lang="zh-CN" altLang="en-US"/>
          </a:p>
        </p:txBody>
      </p:sp>
      <p:sp>
        <p:nvSpPr>
          <p:cNvPr id="5" name="页脚占位符 4">
            <a:extLst>
              <a:ext uri="{FF2B5EF4-FFF2-40B4-BE49-F238E27FC236}">
                <a16:creationId xmlns:a16="http://schemas.microsoft.com/office/drawing/2014/main" id="{8084D96E-98B4-41CB-B73B-10546F29CB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138A68-AD24-4811-88BB-78C0E2A24EAB}"/>
              </a:ext>
            </a:extLst>
          </p:cNvPr>
          <p:cNvSpPr>
            <a:spLocks noGrp="1"/>
          </p:cNvSpPr>
          <p:nvPr>
            <p:ph type="sldNum" sz="quarter" idx="12"/>
          </p:nvPr>
        </p:nvSpPr>
        <p:spPr/>
        <p:txBody>
          <a:bodyPr/>
          <a:lstStyle>
            <a:lvl1pPr>
              <a:defRPr sz="1800" b="1"/>
            </a:lvl1pPr>
          </a:lstStyle>
          <a:p>
            <a:fld id="{38E2D2AB-F514-4B97-985B-6355890520DB}" type="slidenum">
              <a:rPr lang="zh-CN" altLang="en-US" smtClean="0"/>
              <a:pPr/>
              <a:t>‹#›</a:t>
            </a:fld>
            <a:endParaRPr lang="zh-CN" altLang="en-US" dirty="0"/>
          </a:p>
        </p:txBody>
      </p:sp>
    </p:spTree>
    <p:extLst>
      <p:ext uri="{BB962C8B-B14F-4D97-AF65-F5344CB8AC3E}">
        <p14:creationId xmlns:p14="http://schemas.microsoft.com/office/powerpoint/2010/main" val="91388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DC4DA-3191-4747-B8AE-45C0C9B353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6D6C7B-189A-4B17-B559-12432CB0C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7630DD0-09B6-4AF3-AA48-11FDF413D6C1}"/>
              </a:ext>
            </a:extLst>
          </p:cNvPr>
          <p:cNvSpPr>
            <a:spLocks noGrp="1"/>
          </p:cNvSpPr>
          <p:nvPr>
            <p:ph type="dt" sz="half" idx="10"/>
          </p:nvPr>
        </p:nvSpPr>
        <p:spPr/>
        <p:txBody>
          <a:bodyPr/>
          <a:lstStyle/>
          <a:p>
            <a:fld id="{DD364B7F-C216-4245-8DF6-2C79E07F71F6}" type="datetime1">
              <a:rPr lang="zh-CN" altLang="en-US" smtClean="0"/>
              <a:t>2020/7/2</a:t>
            </a:fld>
            <a:endParaRPr lang="zh-CN" altLang="en-US"/>
          </a:p>
        </p:txBody>
      </p:sp>
      <p:sp>
        <p:nvSpPr>
          <p:cNvPr id="5" name="页脚占位符 4">
            <a:extLst>
              <a:ext uri="{FF2B5EF4-FFF2-40B4-BE49-F238E27FC236}">
                <a16:creationId xmlns:a16="http://schemas.microsoft.com/office/drawing/2014/main" id="{5656F404-3582-4C3D-8DAB-94384928EF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F9C4BC-EAA4-428E-B518-8C67B4CC3DD1}"/>
              </a:ext>
            </a:extLst>
          </p:cNvPr>
          <p:cNvSpPr>
            <a:spLocks noGrp="1"/>
          </p:cNvSpPr>
          <p:nvPr>
            <p:ph type="sldNum" sz="quarter" idx="12"/>
          </p:nvPr>
        </p:nvSpPr>
        <p:spPr/>
        <p:txBody>
          <a:body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102093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AAFCB-0007-4DB6-B777-69F0B66B41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B41333-226D-4CB8-BF46-FE1EF1964F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5EC6BC-DB40-4972-BF0A-DDEE560BFE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9F12AA-C122-4E7C-A8F0-0AEA8D512F63}"/>
              </a:ext>
            </a:extLst>
          </p:cNvPr>
          <p:cNvSpPr>
            <a:spLocks noGrp="1"/>
          </p:cNvSpPr>
          <p:nvPr>
            <p:ph type="dt" sz="half" idx="10"/>
          </p:nvPr>
        </p:nvSpPr>
        <p:spPr/>
        <p:txBody>
          <a:bodyPr/>
          <a:lstStyle/>
          <a:p>
            <a:fld id="{3E534602-7122-4854-9EC4-2B2079012DA4}" type="datetime1">
              <a:rPr lang="zh-CN" altLang="en-US" smtClean="0"/>
              <a:t>2020/7/2</a:t>
            </a:fld>
            <a:endParaRPr lang="zh-CN" altLang="en-US"/>
          </a:p>
        </p:txBody>
      </p:sp>
      <p:sp>
        <p:nvSpPr>
          <p:cNvPr id="6" name="页脚占位符 5">
            <a:extLst>
              <a:ext uri="{FF2B5EF4-FFF2-40B4-BE49-F238E27FC236}">
                <a16:creationId xmlns:a16="http://schemas.microsoft.com/office/drawing/2014/main" id="{89D1A156-95CB-49A8-8D40-8ECFB1A36D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604E17-F9F6-42C2-841C-571C2F517FEB}"/>
              </a:ext>
            </a:extLst>
          </p:cNvPr>
          <p:cNvSpPr>
            <a:spLocks noGrp="1"/>
          </p:cNvSpPr>
          <p:nvPr>
            <p:ph type="sldNum" sz="quarter" idx="12"/>
          </p:nvPr>
        </p:nvSpPr>
        <p:spPr/>
        <p:txBody>
          <a:body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146720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6EEFA-9496-4B41-A741-ABA5F38A74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CF2D6D-F589-4625-AD2E-9DB78C86D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A583C8F-A3AA-41BF-91CF-F3AFE28C43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BF4455-02DD-4510-A570-08C543BE2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71BA50-3337-4D80-BF47-1BD7D5D947A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7FD7E2B-4A6A-4735-BC2A-B8E6346E405F}"/>
              </a:ext>
            </a:extLst>
          </p:cNvPr>
          <p:cNvSpPr>
            <a:spLocks noGrp="1"/>
          </p:cNvSpPr>
          <p:nvPr>
            <p:ph type="dt" sz="half" idx="10"/>
          </p:nvPr>
        </p:nvSpPr>
        <p:spPr/>
        <p:txBody>
          <a:bodyPr/>
          <a:lstStyle/>
          <a:p>
            <a:fld id="{690C55CA-ACF8-4F69-9F59-F41C7B3AA40E}" type="datetime1">
              <a:rPr lang="zh-CN" altLang="en-US" smtClean="0"/>
              <a:t>2020/7/2</a:t>
            </a:fld>
            <a:endParaRPr lang="zh-CN" altLang="en-US"/>
          </a:p>
        </p:txBody>
      </p:sp>
      <p:sp>
        <p:nvSpPr>
          <p:cNvPr id="8" name="页脚占位符 7">
            <a:extLst>
              <a:ext uri="{FF2B5EF4-FFF2-40B4-BE49-F238E27FC236}">
                <a16:creationId xmlns:a16="http://schemas.microsoft.com/office/drawing/2014/main" id="{41181FCE-EBF0-43F0-B09D-D82FD44CD7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770A3E-8937-4F4C-B18D-A97AB0A2A076}"/>
              </a:ext>
            </a:extLst>
          </p:cNvPr>
          <p:cNvSpPr>
            <a:spLocks noGrp="1"/>
          </p:cNvSpPr>
          <p:nvPr>
            <p:ph type="sldNum" sz="quarter" idx="12"/>
          </p:nvPr>
        </p:nvSpPr>
        <p:spPr/>
        <p:txBody>
          <a:body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9744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2DFC2-62AD-4C8C-924F-BB18EE3E575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8D1621-C6A9-462D-ABB6-AF03756DD6D5}"/>
              </a:ext>
            </a:extLst>
          </p:cNvPr>
          <p:cNvSpPr>
            <a:spLocks noGrp="1"/>
          </p:cNvSpPr>
          <p:nvPr>
            <p:ph type="dt" sz="half" idx="10"/>
          </p:nvPr>
        </p:nvSpPr>
        <p:spPr/>
        <p:txBody>
          <a:bodyPr/>
          <a:lstStyle/>
          <a:p>
            <a:fld id="{819DD4BE-EC17-4A40-B5B9-F2EC013BD52F}" type="datetime1">
              <a:rPr lang="zh-CN" altLang="en-US" smtClean="0"/>
              <a:t>2020/7/2</a:t>
            </a:fld>
            <a:endParaRPr lang="zh-CN" altLang="en-US"/>
          </a:p>
        </p:txBody>
      </p:sp>
      <p:sp>
        <p:nvSpPr>
          <p:cNvPr id="4" name="页脚占位符 3">
            <a:extLst>
              <a:ext uri="{FF2B5EF4-FFF2-40B4-BE49-F238E27FC236}">
                <a16:creationId xmlns:a16="http://schemas.microsoft.com/office/drawing/2014/main" id="{6F43C026-0C35-4EA6-A0C7-8EE2D667BA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BEEE2D-1C77-4AD2-819A-02F5DFADD47A}"/>
              </a:ext>
            </a:extLst>
          </p:cNvPr>
          <p:cNvSpPr>
            <a:spLocks noGrp="1"/>
          </p:cNvSpPr>
          <p:nvPr>
            <p:ph type="sldNum" sz="quarter" idx="12"/>
          </p:nvPr>
        </p:nvSpPr>
        <p:spPr/>
        <p:txBody>
          <a:bodyPr/>
          <a:lstStyle>
            <a:lvl1pPr>
              <a:defRPr sz="1800" b="1"/>
            </a:lvl1pPr>
          </a:lstStyle>
          <a:p>
            <a:fld id="{38E2D2AB-F514-4B97-985B-6355890520DB}" type="slidenum">
              <a:rPr lang="zh-CN" altLang="en-US" smtClean="0"/>
              <a:pPr/>
              <a:t>‹#›</a:t>
            </a:fld>
            <a:endParaRPr lang="zh-CN" altLang="en-US" dirty="0"/>
          </a:p>
        </p:txBody>
      </p:sp>
    </p:spTree>
    <p:extLst>
      <p:ext uri="{BB962C8B-B14F-4D97-AF65-F5344CB8AC3E}">
        <p14:creationId xmlns:p14="http://schemas.microsoft.com/office/powerpoint/2010/main" val="140181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EB7D93-BE34-4B04-93AE-8A260F14A5AA}"/>
              </a:ext>
            </a:extLst>
          </p:cNvPr>
          <p:cNvSpPr>
            <a:spLocks noGrp="1"/>
          </p:cNvSpPr>
          <p:nvPr>
            <p:ph type="dt" sz="half" idx="10"/>
          </p:nvPr>
        </p:nvSpPr>
        <p:spPr/>
        <p:txBody>
          <a:bodyPr/>
          <a:lstStyle/>
          <a:p>
            <a:fld id="{49282E8F-968A-48E1-9D38-BDD7BEDCF4F5}" type="datetime1">
              <a:rPr lang="zh-CN" altLang="en-US" smtClean="0"/>
              <a:t>2020/7/2</a:t>
            </a:fld>
            <a:endParaRPr lang="zh-CN" altLang="en-US"/>
          </a:p>
        </p:txBody>
      </p:sp>
      <p:sp>
        <p:nvSpPr>
          <p:cNvPr id="3" name="页脚占位符 2">
            <a:extLst>
              <a:ext uri="{FF2B5EF4-FFF2-40B4-BE49-F238E27FC236}">
                <a16:creationId xmlns:a16="http://schemas.microsoft.com/office/drawing/2014/main" id="{528EB0CB-8365-4A96-8A50-CD4B477806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E50C3F-A6BF-41FD-8386-37FBF0497A4C}"/>
              </a:ext>
            </a:extLst>
          </p:cNvPr>
          <p:cNvSpPr>
            <a:spLocks noGrp="1"/>
          </p:cNvSpPr>
          <p:nvPr>
            <p:ph type="sldNum" sz="quarter" idx="12"/>
          </p:nvPr>
        </p:nvSpPr>
        <p:spPr/>
        <p:txBody>
          <a:body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10075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C3BEA-8B41-42B8-B64C-2EEF1F30CD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C775BCE-85EE-43B9-9594-B5D163A15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FFB2B1A-EC5B-4736-BC7A-FFAF98CED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027CB7-F54C-4E4F-A3A8-8E520B3E3CF9}"/>
              </a:ext>
            </a:extLst>
          </p:cNvPr>
          <p:cNvSpPr>
            <a:spLocks noGrp="1"/>
          </p:cNvSpPr>
          <p:nvPr>
            <p:ph type="dt" sz="half" idx="10"/>
          </p:nvPr>
        </p:nvSpPr>
        <p:spPr/>
        <p:txBody>
          <a:bodyPr/>
          <a:lstStyle/>
          <a:p>
            <a:fld id="{1D1E97EE-40F2-471F-8159-67045CA6F2E8}" type="datetime1">
              <a:rPr lang="zh-CN" altLang="en-US" smtClean="0"/>
              <a:t>2020/7/2</a:t>
            </a:fld>
            <a:endParaRPr lang="zh-CN" altLang="en-US"/>
          </a:p>
        </p:txBody>
      </p:sp>
      <p:sp>
        <p:nvSpPr>
          <p:cNvPr id="6" name="页脚占位符 5">
            <a:extLst>
              <a:ext uri="{FF2B5EF4-FFF2-40B4-BE49-F238E27FC236}">
                <a16:creationId xmlns:a16="http://schemas.microsoft.com/office/drawing/2014/main" id="{01391C44-D519-4986-89B3-441D847AB1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794D4C-CE75-4F76-AD99-763249946B78}"/>
              </a:ext>
            </a:extLst>
          </p:cNvPr>
          <p:cNvSpPr>
            <a:spLocks noGrp="1"/>
          </p:cNvSpPr>
          <p:nvPr>
            <p:ph type="sldNum" sz="quarter" idx="12"/>
          </p:nvPr>
        </p:nvSpPr>
        <p:spPr/>
        <p:txBody>
          <a:body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416450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B152C-0528-4B07-A871-25C13742DA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601D42-5A8B-4C09-8AB3-32D1A4BDD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DBD730-DF25-4492-AAA3-64AFE1879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DFAA54-4340-4672-AFC3-3C2495539429}"/>
              </a:ext>
            </a:extLst>
          </p:cNvPr>
          <p:cNvSpPr>
            <a:spLocks noGrp="1"/>
          </p:cNvSpPr>
          <p:nvPr>
            <p:ph type="dt" sz="half" idx="10"/>
          </p:nvPr>
        </p:nvSpPr>
        <p:spPr/>
        <p:txBody>
          <a:bodyPr/>
          <a:lstStyle/>
          <a:p>
            <a:fld id="{D4DC266F-C208-44E6-9716-5731E6D06EF6}" type="datetime1">
              <a:rPr lang="zh-CN" altLang="en-US" smtClean="0"/>
              <a:t>2020/7/2</a:t>
            </a:fld>
            <a:endParaRPr lang="zh-CN" altLang="en-US"/>
          </a:p>
        </p:txBody>
      </p:sp>
      <p:sp>
        <p:nvSpPr>
          <p:cNvPr id="6" name="页脚占位符 5">
            <a:extLst>
              <a:ext uri="{FF2B5EF4-FFF2-40B4-BE49-F238E27FC236}">
                <a16:creationId xmlns:a16="http://schemas.microsoft.com/office/drawing/2014/main" id="{F57ACD3F-9FAA-4672-9F90-6E5DC7F22A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1D7A61-9D00-4435-8616-21A5CF5DA0A7}"/>
              </a:ext>
            </a:extLst>
          </p:cNvPr>
          <p:cNvSpPr>
            <a:spLocks noGrp="1"/>
          </p:cNvSpPr>
          <p:nvPr>
            <p:ph type="sldNum" sz="quarter" idx="12"/>
          </p:nvPr>
        </p:nvSpPr>
        <p:spPr/>
        <p:txBody>
          <a:body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56981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ECE0663-BA69-44AE-9539-F162E192A8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9E020C-A196-407C-A2E1-E81D74BD7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81B1BB-7635-4792-90AD-594364B27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51457-F227-4F77-935F-215F09BC3CFD}" type="datetime1">
              <a:rPr lang="zh-CN" altLang="en-US" smtClean="0"/>
              <a:t>2020/7/2</a:t>
            </a:fld>
            <a:endParaRPr lang="zh-CN" altLang="en-US"/>
          </a:p>
        </p:txBody>
      </p:sp>
      <p:sp>
        <p:nvSpPr>
          <p:cNvPr id="5" name="页脚占位符 4">
            <a:extLst>
              <a:ext uri="{FF2B5EF4-FFF2-40B4-BE49-F238E27FC236}">
                <a16:creationId xmlns:a16="http://schemas.microsoft.com/office/drawing/2014/main" id="{832E6A8A-563F-4361-9D10-2829EC118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DDD445-9B8B-4E21-9FBD-DEDB1E209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2D2AB-F514-4B97-985B-6355890520DB}" type="slidenum">
              <a:rPr lang="zh-CN" altLang="en-US" smtClean="0"/>
              <a:t>‹#›</a:t>
            </a:fld>
            <a:endParaRPr lang="zh-CN" altLang="en-US"/>
          </a:p>
        </p:txBody>
      </p:sp>
    </p:spTree>
    <p:extLst>
      <p:ext uri="{BB962C8B-B14F-4D97-AF65-F5344CB8AC3E}">
        <p14:creationId xmlns:p14="http://schemas.microsoft.com/office/powerpoint/2010/main" val="228911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58BB9-38D4-441A-B5AE-93D858299697}"/>
              </a:ext>
            </a:extLst>
          </p:cNvPr>
          <p:cNvSpPr>
            <a:spLocks noGrp="1"/>
          </p:cNvSpPr>
          <p:nvPr>
            <p:ph type="ctrTitle"/>
          </p:nvPr>
        </p:nvSpPr>
        <p:spPr>
          <a:xfrm>
            <a:off x="1021975" y="1122363"/>
            <a:ext cx="10088283" cy="2387600"/>
          </a:xfrm>
        </p:spPr>
        <p:txBody>
          <a:bodyPr>
            <a:noAutofit/>
          </a:bodyPr>
          <a:lstStyle/>
          <a:p>
            <a:r>
              <a:rPr lang="en-US" altLang="zh-CN" sz="4800" dirty="0"/>
              <a:t>Always Heading for the Peak:</a:t>
            </a:r>
            <a:br>
              <a:rPr lang="en-US" altLang="zh-CN" sz="4800" dirty="0"/>
            </a:br>
            <a:r>
              <a:rPr lang="en-US" altLang="zh-CN" sz="3600" dirty="0"/>
              <a:t>Learning to Route with Domain Knowledge </a:t>
            </a:r>
            <a:endParaRPr lang="zh-CN" altLang="en-US" sz="4800" dirty="0"/>
          </a:p>
        </p:txBody>
      </p:sp>
      <p:sp>
        <p:nvSpPr>
          <p:cNvPr id="3" name="副标题 2">
            <a:extLst>
              <a:ext uri="{FF2B5EF4-FFF2-40B4-BE49-F238E27FC236}">
                <a16:creationId xmlns:a16="http://schemas.microsoft.com/office/drawing/2014/main" id="{659A9BBC-E060-486B-880F-FF3A7B98464A}"/>
              </a:ext>
            </a:extLst>
          </p:cNvPr>
          <p:cNvSpPr>
            <a:spLocks noGrp="1"/>
          </p:cNvSpPr>
          <p:nvPr>
            <p:ph type="subTitle" idx="1"/>
          </p:nvPr>
        </p:nvSpPr>
        <p:spPr/>
        <p:txBody>
          <a:bodyPr/>
          <a:lstStyle/>
          <a:p>
            <a:r>
              <a:rPr lang="en-US" altLang="zh-CN" dirty="0"/>
              <a:t>Jing Chen, </a:t>
            </a:r>
            <a:r>
              <a:rPr lang="en-US" altLang="zh-CN" dirty="0" err="1"/>
              <a:t>Zili</a:t>
            </a:r>
            <a:r>
              <a:rPr lang="en-US" altLang="zh-CN" dirty="0"/>
              <a:t> Meng, </a:t>
            </a:r>
            <a:r>
              <a:rPr lang="en-US" altLang="zh-CN" dirty="0" err="1"/>
              <a:t>Mingwei</a:t>
            </a:r>
            <a:r>
              <a:rPr lang="en-US" altLang="zh-CN" dirty="0"/>
              <a:t> Xu</a:t>
            </a:r>
            <a:endParaRPr lang="zh-CN" altLang="en-US" dirty="0"/>
          </a:p>
        </p:txBody>
      </p:sp>
      <p:pic>
        <p:nvPicPr>
          <p:cNvPr id="5" name="图片 4">
            <a:extLst>
              <a:ext uri="{FF2B5EF4-FFF2-40B4-BE49-F238E27FC236}">
                <a16:creationId xmlns:a16="http://schemas.microsoft.com/office/drawing/2014/main" id="{78565ADD-420A-45B8-85B7-B95B7C44B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25" y="4611687"/>
            <a:ext cx="2800350" cy="1123950"/>
          </a:xfrm>
          <a:prstGeom prst="rect">
            <a:avLst/>
          </a:prstGeom>
        </p:spPr>
      </p:pic>
      <p:pic>
        <p:nvPicPr>
          <p:cNvPr id="7" name="图片 6">
            <a:extLst>
              <a:ext uri="{FF2B5EF4-FFF2-40B4-BE49-F238E27FC236}">
                <a16:creationId xmlns:a16="http://schemas.microsoft.com/office/drawing/2014/main" id="{6EE89AD1-9213-4BA9-91C1-E4D94DA4D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760128"/>
            <a:ext cx="8326598" cy="840072"/>
          </a:xfrm>
          <a:prstGeom prst="rect">
            <a:avLst/>
          </a:prstGeom>
        </p:spPr>
      </p:pic>
    </p:spTree>
    <p:extLst>
      <p:ext uri="{BB962C8B-B14F-4D97-AF65-F5344CB8AC3E}">
        <p14:creationId xmlns:p14="http://schemas.microsoft.com/office/powerpoint/2010/main" val="2161305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AF8CC80B-B1A3-4B0C-BC14-4D9F855EA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087" y="3115397"/>
            <a:ext cx="3528393" cy="253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EA7BA452-A962-4B4A-B934-4642215D8BFF}"/>
              </a:ext>
            </a:extLst>
          </p:cNvPr>
          <p:cNvSpPr>
            <a:spLocks noGrp="1"/>
          </p:cNvSpPr>
          <p:nvPr>
            <p:ph type="title"/>
          </p:nvPr>
        </p:nvSpPr>
        <p:spPr/>
        <p:txBody>
          <a:bodyPr/>
          <a:lstStyle/>
          <a:p>
            <a:r>
              <a:rPr lang="en-US" altLang="zh-CN" dirty="0"/>
              <a:t>Preliminary evaluation</a:t>
            </a:r>
            <a:endParaRPr lang="zh-CN" altLang="en-US" dirty="0"/>
          </a:p>
        </p:txBody>
      </p:sp>
      <p:sp>
        <p:nvSpPr>
          <p:cNvPr id="3" name="内容占位符 2">
            <a:extLst>
              <a:ext uri="{FF2B5EF4-FFF2-40B4-BE49-F238E27FC236}">
                <a16:creationId xmlns:a16="http://schemas.microsoft.com/office/drawing/2014/main" id="{2C5BA124-7335-469B-A8B7-ECAFA825CA6D}"/>
              </a:ext>
            </a:extLst>
          </p:cNvPr>
          <p:cNvSpPr>
            <a:spLocks noGrp="1"/>
          </p:cNvSpPr>
          <p:nvPr>
            <p:ph idx="1"/>
          </p:nvPr>
        </p:nvSpPr>
        <p:spPr>
          <a:xfrm>
            <a:off x="838199" y="1825625"/>
            <a:ext cx="9433556" cy="4351338"/>
          </a:xfrm>
        </p:spPr>
        <p:txBody>
          <a:bodyPr>
            <a:normAutofit/>
          </a:bodyPr>
          <a:lstStyle/>
          <a:p>
            <a:pPr marL="0" indent="0">
              <a:buNone/>
            </a:pPr>
            <a:r>
              <a:rPr lang="en-US" altLang="zh-CN" sz="3000" dirty="0"/>
              <a:t>Our approach</a:t>
            </a:r>
          </a:p>
          <a:p>
            <a:r>
              <a:rPr lang="en-US" altLang="zh-CN" dirty="0"/>
              <a:t>Decreases MLU by 6.9% in NSF and 24.0% in GEANT2</a:t>
            </a:r>
          </a:p>
          <a:p>
            <a:r>
              <a:rPr lang="en-US" altLang="zh-CN" dirty="0"/>
              <a:t>Scales well </a:t>
            </a:r>
          </a:p>
          <a:p>
            <a:r>
              <a:rPr lang="en-US" altLang="zh-CN" dirty="0"/>
              <a:t>Rarely makes</a:t>
            </a:r>
          </a:p>
          <a:p>
            <a:pPr marL="0" indent="0">
              <a:buNone/>
            </a:pPr>
            <a:r>
              <a:rPr lang="en-US" altLang="zh-CN" dirty="0"/>
              <a:t>  invalid altitude</a:t>
            </a:r>
          </a:p>
          <a:p>
            <a:pPr marL="0" indent="0">
              <a:buNone/>
            </a:pPr>
            <a:r>
              <a:rPr lang="en-US" altLang="zh-CN" dirty="0"/>
              <a:t>  decisions </a:t>
            </a:r>
          </a:p>
          <a:p>
            <a:pPr marL="0" indent="0">
              <a:buNone/>
            </a:pPr>
            <a:r>
              <a:rPr lang="en-US" altLang="zh-CN" dirty="0"/>
              <a:t>  (local peaks)</a:t>
            </a:r>
            <a:endParaRPr lang="zh-CN" altLang="en-US" dirty="0"/>
          </a:p>
        </p:txBody>
      </p:sp>
      <p:pic>
        <p:nvPicPr>
          <p:cNvPr id="2053" name="Picture 5">
            <a:extLst>
              <a:ext uri="{FF2B5EF4-FFF2-40B4-BE49-F238E27FC236}">
                <a16:creationId xmlns:a16="http://schemas.microsoft.com/office/drawing/2014/main" id="{FF1A085C-EB9C-40A2-831A-6AB23E3D6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015" y="3170600"/>
            <a:ext cx="3453342" cy="248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FD311A20-89B4-4ED8-8C07-219017082388}"/>
              </a:ext>
            </a:extLst>
          </p:cNvPr>
          <p:cNvSpPr>
            <a:spLocks noGrp="1"/>
          </p:cNvSpPr>
          <p:nvPr>
            <p:ph type="sldNum" sz="quarter" idx="12"/>
          </p:nvPr>
        </p:nvSpPr>
        <p:spPr/>
        <p:txBody>
          <a:bodyPr/>
          <a:lstStyle/>
          <a:p>
            <a:fld id="{38E2D2AB-F514-4B97-985B-6355890520DB}" type="slidenum">
              <a:rPr lang="zh-CN" altLang="en-US" smtClean="0"/>
              <a:t>10</a:t>
            </a:fld>
            <a:endParaRPr lang="zh-CN" altLang="en-US" dirty="0"/>
          </a:p>
        </p:txBody>
      </p:sp>
    </p:spTree>
    <p:extLst>
      <p:ext uri="{BB962C8B-B14F-4D97-AF65-F5344CB8AC3E}">
        <p14:creationId xmlns:p14="http://schemas.microsoft.com/office/powerpoint/2010/main" val="373008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053"/>
                                        </p:tgtEl>
                                      </p:cBhvr>
                                    </p:animEffect>
                                    <p:set>
                                      <p:cBhvr>
                                        <p:cTn id="17" dur="1" fill="hold">
                                          <p:stCondLst>
                                            <p:cond delay="499"/>
                                          </p:stCondLst>
                                        </p:cTn>
                                        <p:tgtEl>
                                          <p:spTgt spid="205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fade">
                                      <p:cBhvr>
                                        <p:cTn id="22" dur="500"/>
                                        <p:tgtEl>
                                          <p:spTgt spid="20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CBE8D-D08A-4F41-A730-34ED4A111F83}"/>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BBB1B5E9-AEBD-41A6-A4A9-50AF2926834C}"/>
              </a:ext>
            </a:extLst>
          </p:cNvPr>
          <p:cNvSpPr>
            <a:spLocks noGrp="1"/>
          </p:cNvSpPr>
          <p:nvPr>
            <p:ph idx="1"/>
          </p:nvPr>
        </p:nvSpPr>
        <p:spPr/>
        <p:txBody>
          <a:bodyPr/>
          <a:lstStyle/>
          <a:p>
            <a:r>
              <a:rPr lang="en-US" altLang="zh-CN" dirty="0"/>
              <a:t>Existing learning-based routing algorithms either predict intermediate variables or handle constraints poorly.</a:t>
            </a:r>
          </a:p>
          <a:p>
            <a:endParaRPr lang="en-US" altLang="zh-CN" dirty="0"/>
          </a:p>
          <a:p>
            <a:r>
              <a:rPr lang="en-US" altLang="zh-CN" dirty="0"/>
              <a:t>We introduce </a:t>
            </a:r>
            <a:r>
              <a:rPr lang="en-US" altLang="zh-CN" b="1" dirty="0"/>
              <a:t>altitude</a:t>
            </a:r>
            <a:r>
              <a:rPr lang="en-US" altLang="zh-CN" dirty="0"/>
              <a:t> to enforce the routing constraints in an RL-based routing algorithm.</a:t>
            </a:r>
          </a:p>
          <a:p>
            <a:endParaRPr lang="en-US" altLang="zh-CN" dirty="0"/>
          </a:p>
          <a:p>
            <a:r>
              <a:rPr lang="en-US" altLang="zh-CN" dirty="0"/>
              <a:t>We successfully reduce MLU from heuristics’  without breaking the constraints.</a:t>
            </a:r>
          </a:p>
        </p:txBody>
      </p:sp>
      <p:sp>
        <p:nvSpPr>
          <p:cNvPr id="4" name="灯片编号占位符 3">
            <a:extLst>
              <a:ext uri="{FF2B5EF4-FFF2-40B4-BE49-F238E27FC236}">
                <a16:creationId xmlns:a16="http://schemas.microsoft.com/office/drawing/2014/main" id="{22898A37-6C45-4CA6-B234-A7DA912A7FAC}"/>
              </a:ext>
            </a:extLst>
          </p:cNvPr>
          <p:cNvSpPr>
            <a:spLocks noGrp="1"/>
          </p:cNvSpPr>
          <p:nvPr>
            <p:ph type="sldNum" sz="quarter" idx="12"/>
          </p:nvPr>
        </p:nvSpPr>
        <p:spPr/>
        <p:txBody>
          <a:bodyPr/>
          <a:lstStyle/>
          <a:p>
            <a:fld id="{38E2D2AB-F514-4B97-985B-6355890520DB}" type="slidenum">
              <a:rPr lang="zh-CN" altLang="en-US" smtClean="0"/>
              <a:pPr/>
              <a:t>11</a:t>
            </a:fld>
            <a:endParaRPr lang="zh-CN" altLang="en-US" dirty="0"/>
          </a:p>
        </p:txBody>
      </p:sp>
    </p:spTree>
    <p:extLst>
      <p:ext uri="{BB962C8B-B14F-4D97-AF65-F5344CB8AC3E}">
        <p14:creationId xmlns:p14="http://schemas.microsoft.com/office/powerpoint/2010/main" val="2070437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DEEE3-4BD7-4F33-8FD6-FB8B6AE65AE8}"/>
              </a:ext>
            </a:extLst>
          </p:cNvPr>
          <p:cNvSpPr>
            <a:spLocks noGrp="1"/>
          </p:cNvSpPr>
          <p:nvPr>
            <p:ph type="title"/>
          </p:nvPr>
        </p:nvSpPr>
        <p:spPr>
          <a:xfrm>
            <a:off x="2066206" y="1953875"/>
            <a:ext cx="8059588" cy="2016406"/>
          </a:xfrm>
        </p:spPr>
        <p:txBody>
          <a:bodyPr>
            <a:normAutofit/>
          </a:bodyPr>
          <a:lstStyle/>
          <a:p>
            <a:pPr algn="ctr"/>
            <a:r>
              <a:rPr lang="en-US" altLang="zh-CN" dirty="0"/>
              <a:t>Thank you very much!</a:t>
            </a:r>
            <a:br>
              <a:rPr lang="en-US" altLang="zh-CN" dirty="0"/>
            </a:br>
            <a:br>
              <a:rPr lang="en-US" altLang="zh-CN" dirty="0"/>
            </a:br>
            <a:r>
              <a:rPr lang="en-US" altLang="zh-CN" sz="2800" dirty="0">
                <a:latin typeface="+mn-lt"/>
              </a:rPr>
              <a:t>j-chen16@tsinghua.org.cn </a:t>
            </a:r>
            <a:endParaRPr lang="zh-CN" altLang="en-US" dirty="0">
              <a:latin typeface="+mn-lt"/>
            </a:endParaRPr>
          </a:p>
        </p:txBody>
      </p:sp>
    </p:spTree>
    <p:extLst>
      <p:ext uri="{BB962C8B-B14F-4D97-AF65-F5344CB8AC3E}">
        <p14:creationId xmlns:p14="http://schemas.microsoft.com/office/powerpoint/2010/main" val="3634154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200AC-1706-4B47-8F46-42F052484BC4}"/>
              </a:ext>
            </a:extLst>
          </p:cNvPr>
          <p:cNvSpPr>
            <a:spLocks noGrp="1"/>
          </p:cNvSpPr>
          <p:nvPr>
            <p:ph type="title"/>
          </p:nvPr>
        </p:nvSpPr>
        <p:spPr>
          <a:xfrm>
            <a:off x="838200" y="321164"/>
            <a:ext cx="10515600" cy="1325563"/>
          </a:xfrm>
        </p:spPr>
        <p:txBody>
          <a:bodyPr/>
          <a:lstStyle/>
          <a:p>
            <a:r>
              <a:rPr lang="en-US" altLang="zh-CN" dirty="0"/>
              <a:t>Amendments to</a:t>
            </a:r>
            <a:r>
              <a:rPr lang="zh-CN" altLang="en-US" dirty="0"/>
              <a:t> </a:t>
            </a:r>
            <a:r>
              <a:rPr lang="en-US" altLang="zh-CN" dirty="0"/>
              <a:t>invalid</a:t>
            </a:r>
            <a:r>
              <a:rPr lang="zh-CN" altLang="en-US" dirty="0"/>
              <a:t> </a:t>
            </a:r>
            <a:r>
              <a:rPr lang="en-US" altLang="zh-CN" dirty="0"/>
              <a:t>decisions</a:t>
            </a:r>
            <a:endParaRPr lang="zh-CN" altLang="en-US" dirty="0"/>
          </a:p>
        </p:txBody>
      </p:sp>
      <p:sp>
        <p:nvSpPr>
          <p:cNvPr id="3" name="灯片编号占位符 2">
            <a:extLst>
              <a:ext uri="{FF2B5EF4-FFF2-40B4-BE49-F238E27FC236}">
                <a16:creationId xmlns:a16="http://schemas.microsoft.com/office/drawing/2014/main" id="{38B2FBFF-704F-4F81-B26A-4EA79AB06A05}"/>
              </a:ext>
            </a:extLst>
          </p:cNvPr>
          <p:cNvSpPr>
            <a:spLocks noGrp="1"/>
          </p:cNvSpPr>
          <p:nvPr>
            <p:ph type="sldNum" sz="quarter" idx="12"/>
          </p:nvPr>
        </p:nvSpPr>
        <p:spPr/>
        <p:txBody>
          <a:bodyPr/>
          <a:lstStyle/>
          <a:p>
            <a:fld id="{38E2D2AB-F514-4B97-985B-6355890520DB}" type="slidenum">
              <a:rPr lang="zh-CN" altLang="en-US" smtClean="0"/>
              <a:t>13</a:t>
            </a:fld>
            <a:endParaRPr lang="zh-CN" altLang="en-US" dirty="0"/>
          </a:p>
        </p:txBody>
      </p:sp>
      <p:grpSp>
        <p:nvGrpSpPr>
          <p:cNvPr id="4" name="组合 3">
            <a:extLst>
              <a:ext uri="{FF2B5EF4-FFF2-40B4-BE49-F238E27FC236}">
                <a16:creationId xmlns:a16="http://schemas.microsoft.com/office/drawing/2014/main" id="{6C01FA2C-ED24-4999-B3AA-2BDAE8943251}"/>
              </a:ext>
            </a:extLst>
          </p:cNvPr>
          <p:cNvGrpSpPr/>
          <p:nvPr/>
        </p:nvGrpSpPr>
        <p:grpSpPr>
          <a:xfrm>
            <a:off x="785188" y="1585053"/>
            <a:ext cx="3122528" cy="1964792"/>
            <a:chOff x="1384832" y="3753009"/>
            <a:chExt cx="3122528" cy="1964792"/>
          </a:xfrm>
        </p:grpSpPr>
        <p:cxnSp>
          <p:nvCxnSpPr>
            <p:cNvPr id="5" name="直接连接符 4">
              <a:extLst>
                <a:ext uri="{FF2B5EF4-FFF2-40B4-BE49-F238E27FC236}">
                  <a16:creationId xmlns:a16="http://schemas.microsoft.com/office/drawing/2014/main" id="{7E40C0B6-6D66-4E69-B317-A259BD674556}"/>
                </a:ext>
              </a:extLst>
            </p:cNvPr>
            <p:cNvCxnSpPr>
              <a:cxnSpLocks/>
              <a:stCxn id="6" idx="7"/>
              <a:endCxn id="7" idx="3"/>
            </p:cNvCxnSpPr>
            <p:nvPr/>
          </p:nvCxnSpPr>
          <p:spPr>
            <a:xfrm flipV="1">
              <a:off x="1895171" y="4746474"/>
              <a:ext cx="506328" cy="466119"/>
            </a:xfrm>
            <a:prstGeom prst="line">
              <a:avLst/>
            </a:prstGeom>
            <a:ln w="19050"/>
          </p:spPr>
          <p:style>
            <a:lnRef idx="1">
              <a:schemeClr val="dk1"/>
            </a:lnRef>
            <a:fillRef idx="0">
              <a:schemeClr val="dk1"/>
            </a:fillRef>
            <a:effectRef idx="0">
              <a:schemeClr val="dk1"/>
            </a:effectRef>
            <a:fontRef idx="minor">
              <a:schemeClr val="tx1"/>
            </a:fontRef>
          </p:style>
        </p:cxnSp>
        <p:sp>
          <p:nvSpPr>
            <p:cNvPr id="6" name="椭圆 5">
              <a:extLst>
                <a:ext uri="{FF2B5EF4-FFF2-40B4-BE49-F238E27FC236}">
                  <a16:creationId xmlns:a16="http://schemas.microsoft.com/office/drawing/2014/main" id="{358D3AA1-F5A2-4946-921E-E812B93C875A}"/>
                </a:ext>
              </a:extLst>
            </p:cNvPr>
            <p:cNvSpPr/>
            <p:nvPr/>
          </p:nvSpPr>
          <p:spPr>
            <a:xfrm>
              <a:off x="1770510" y="5191681"/>
              <a:ext cx="146050" cy="142796"/>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64922B1-41DD-4DBF-A833-BD3AE363DBB8}"/>
                </a:ext>
              </a:extLst>
            </p:cNvPr>
            <p:cNvSpPr/>
            <p:nvPr/>
          </p:nvSpPr>
          <p:spPr>
            <a:xfrm>
              <a:off x="2380110" y="4624590"/>
              <a:ext cx="146050" cy="142796"/>
            </a:xfrm>
            <a:prstGeom prst="ellipse">
              <a:avLst/>
            </a:prstGeom>
            <a:solidFill>
              <a:srgbClr val="FF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3E81DCF-FF20-4D4C-9B30-B952EF51E156}"/>
                </a:ext>
              </a:extLst>
            </p:cNvPr>
            <p:cNvSpPr/>
            <p:nvPr/>
          </p:nvSpPr>
          <p:spPr>
            <a:xfrm>
              <a:off x="3243710" y="4603678"/>
              <a:ext cx="146050" cy="142796"/>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71B300B-4089-4BC4-813A-564ACE01F4C8}"/>
                </a:ext>
              </a:extLst>
            </p:cNvPr>
            <p:cNvSpPr/>
            <p:nvPr/>
          </p:nvSpPr>
          <p:spPr>
            <a:xfrm>
              <a:off x="1895171" y="4059559"/>
              <a:ext cx="146050" cy="142796"/>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7B060F5-94E0-423E-95BD-1444322EBA9D}"/>
                </a:ext>
              </a:extLst>
            </p:cNvPr>
            <p:cNvSpPr/>
            <p:nvPr/>
          </p:nvSpPr>
          <p:spPr>
            <a:xfrm>
              <a:off x="3726310" y="4026430"/>
              <a:ext cx="146050" cy="142796"/>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B1B189E2-A66F-44C7-96CB-A11A1D2D9306}"/>
                </a:ext>
              </a:extLst>
            </p:cNvPr>
            <p:cNvCxnSpPr>
              <a:cxnSpLocks/>
              <a:stCxn id="7" idx="1"/>
              <a:endCxn id="9" idx="5"/>
            </p:cNvCxnSpPr>
            <p:nvPr/>
          </p:nvCxnSpPr>
          <p:spPr>
            <a:xfrm flipH="1" flipV="1">
              <a:off x="2019832" y="4181443"/>
              <a:ext cx="381667" cy="464059"/>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6CBC229-0E20-445C-B54B-6968D1CA2D45}"/>
                </a:ext>
              </a:extLst>
            </p:cNvPr>
            <p:cNvCxnSpPr>
              <a:cxnSpLocks/>
              <a:stCxn id="7" idx="6"/>
              <a:endCxn id="8" idx="2"/>
            </p:cNvCxnSpPr>
            <p:nvPr/>
          </p:nvCxnSpPr>
          <p:spPr>
            <a:xfrm flipV="1">
              <a:off x="2526160" y="4675076"/>
              <a:ext cx="717550" cy="20912"/>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D612F344-346D-4849-9F23-1E352D20D92E}"/>
                </a:ext>
              </a:extLst>
            </p:cNvPr>
            <p:cNvCxnSpPr>
              <a:cxnSpLocks/>
              <a:stCxn id="8" idx="7"/>
              <a:endCxn id="10" idx="3"/>
            </p:cNvCxnSpPr>
            <p:nvPr/>
          </p:nvCxnSpPr>
          <p:spPr>
            <a:xfrm flipV="1">
              <a:off x="3368371" y="4148314"/>
              <a:ext cx="379328" cy="476276"/>
            </a:xfrm>
            <a:prstGeom prst="line">
              <a:avLst/>
            </a:prstGeom>
            <a:ln w="19050"/>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BB541653-50F0-4939-957E-70E355701E9B}"/>
                </a:ext>
              </a:extLst>
            </p:cNvPr>
            <p:cNvSpPr txBox="1"/>
            <p:nvPr/>
          </p:nvSpPr>
          <p:spPr>
            <a:xfrm>
              <a:off x="3872360" y="3937843"/>
              <a:ext cx="635000" cy="369332"/>
            </a:xfrm>
            <a:prstGeom prst="rect">
              <a:avLst/>
            </a:prstGeom>
            <a:noFill/>
          </p:spPr>
          <p:txBody>
            <a:bodyPr wrap="square" rtlCol="0">
              <a:spAutoFit/>
            </a:bodyPr>
            <a:lstStyle/>
            <a:p>
              <a:r>
                <a:rPr lang="en-US" altLang="zh-CN" dirty="0" err="1"/>
                <a:t>dst</a:t>
              </a:r>
              <a:endParaRPr lang="zh-CN" altLang="en-US" dirty="0"/>
            </a:p>
          </p:txBody>
        </p:sp>
        <p:sp>
          <p:nvSpPr>
            <p:cNvPr id="15" name="文本框 14">
              <a:extLst>
                <a:ext uri="{FF2B5EF4-FFF2-40B4-BE49-F238E27FC236}">
                  <a16:creationId xmlns:a16="http://schemas.microsoft.com/office/drawing/2014/main" id="{4D46E1B9-AC99-403D-9677-1F7FCB6DBC7A}"/>
                </a:ext>
              </a:extLst>
            </p:cNvPr>
            <p:cNvSpPr txBox="1"/>
            <p:nvPr/>
          </p:nvSpPr>
          <p:spPr>
            <a:xfrm>
              <a:off x="2329310" y="4767386"/>
              <a:ext cx="506328" cy="369332"/>
            </a:xfrm>
            <a:prstGeom prst="rect">
              <a:avLst/>
            </a:prstGeom>
            <a:noFill/>
          </p:spPr>
          <p:txBody>
            <a:bodyPr wrap="square" rtlCol="0">
              <a:spAutoFit/>
            </a:bodyPr>
            <a:lstStyle/>
            <a:p>
              <a:r>
                <a:rPr lang="en-US" altLang="zh-CN" dirty="0"/>
                <a:t>0.8</a:t>
              </a:r>
              <a:endParaRPr lang="zh-CN" altLang="en-US" dirty="0"/>
            </a:p>
          </p:txBody>
        </p:sp>
        <p:sp>
          <p:nvSpPr>
            <p:cNvPr id="16" name="文本框 15">
              <a:extLst>
                <a:ext uri="{FF2B5EF4-FFF2-40B4-BE49-F238E27FC236}">
                  <a16:creationId xmlns:a16="http://schemas.microsoft.com/office/drawing/2014/main" id="{AF7E503E-C0E5-4DCD-8C45-4D8F5A1CC82B}"/>
                </a:ext>
              </a:extLst>
            </p:cNvPr>
            <p:cNvSpPr txBox="1"/>
            <p:nvPr/>
          </p:nvSpPr>
          <p:spPr>
            <a:xfrm>
              <a:off x="1517346" y="5348469"/>
              <a:ext cx="506328" cy="369332"/>
            </a:xfrm>
            <a:prstGeom prst="rect">
              <a:avLst/>
            </a:prstGeom>
            <a:noFill/>
          </p:spPr>
          <p:txBody>
            <a:bodyPr wrap="square" rtlCol="0">
              <a:spAutoFit/>
            </a:bodyPr>
            <a:lstStyle/>
            <a:p>
              <a:r>
                <a:rPr lang="en-US" altLang="zh-CN" dirty="0"/>
                <a:t>0.3</a:t>
              </a:r>
              <a:endParaRPr lang="zh-CN" altLang="en-US" dirty="0"/>
            </a:p>
          </p:txBody>
        </p:sp>
        <p:sp>
          <p:nvSpPr>
            <p:cNvPr id="17" name="文本框 16">
              <a:extLst>
                <a:ext uri="{FF2B5EF4-FFF2-40B4-BE49-F238E27FC236}">
                  <a16:creationId xmlns:a16="http://schemas.microsoft.com/office/drawing/2014/main" id="{43FBC2C1-A808-42F7-B9DD-C4E8D0EFDAC1}"/>
                </a:ext>
              </a:extLst>
            </p:cNvPr>
            <p:cNvSpPr txBox="1"/>
            <p:nvPr/>
          </p:nvSpPr>
          <p:spPr>
            <a:xfrm>
              <a:off x="1384832" y="4015034"/>
              <a:ext cx="506328" cy="369332"/>
            </a:xfrm>
            <a:prstGeom prst="rect">
              <a:avLst/>
            </a:prstGeom>
            <a:noFill/>
          </p:spPr>
          <p:txBody>
            <a:bodyPr wrap="square" rtlCol="0">
              <a:spAutoFit/>
            </a:bodyPr>
            <a:lstStyle/>
            <a:p>
              <a:r>
                <a:rPr lang="en-US" altLang="zh-CN" dirty="0"/>
                <a:t>0.3</a:t>
              </a:r>
              <a:endParaRPr lang="zh-CN" altLang="en-US" dirty="0"/>
            </a:p>
          </p:txBody>
        </p:sp>
        <p:sp>
          <p:nvSpPr>
            <p:cNvPr id="18" name="文本框 17">
              <a:extLst>
                <a:ext uri="{FF2B5EF4-FFF2-40B4-BE49-F238E27FC236}">
                  <a16:creationId xmlns:a16="http://schemas.microsoft.com/office/drawing/2014/main" id="{8A23BDBB-9DF5-4791-BDB9-743E208E6D38}"/>
                </a:ext>
              </a:extLst>
            </p:cNvPr>
            <p:cNvSpPr txBox="1"/>
            <p:nvPr/>
          </p:nvSpPr>
          <p:spPr>
            <a:xfrm>
              <a:off x="3235857" y="4793475"/>
              <a:ext cx="506328" cy="369332"/>
            </a:xfrm>
            <a:prstGeom prst="rect">
              <a:avLst/>
            </a:prstGeom>
            <a:noFill/>
          </p:spPr>
          <p:txBody>
            <a:bodyPr wrap="square" rtlCol="0">
              <a:spAutoFit/>
            </a:bodyPr>
            <a:lstStyle/>
            <a:p>
              <a:r>
                <a:rPr lang="en-US" altLang="zh-CN" dirty="0"/>
                <a:t>0.6</a:t>
              </a:r>
              <a:endParaRPr lang="zh-CN" altLang="en-US" dirty="0"/>
            </a:p>
          </p:txBody>
        </p:sp>
        <p:sp>
          <p:nvSpPr>
            <p:cNvPr id="19" name="文本框 18">
              <a:extLst>
                <a:ext uri="{FF2B5EF4-FFF2-40B4-BE49-F238E27FC236}">
                  <a16:creationId xmlns:a16="http://schemas.microsoft.com/office/drawing/2014/main" id="{A49B7313-13B3-4919-957F-14F16A3766CD}"/>
                </a:ext>
              </a:extLst>
            </p:cNvPr>
            <p:cNvSpPr txBox="1"/>
            <p:nvPr/>
          </p:nvSpPr>
          <p:spPr>
            <a:xfrm>
              <a:off x="3872360" y="4211096"/>
              <a:ext cx="506328" cy="369332"/>
            </a:xfrm>
            <a:prstGeom prst="rect">
              <a:avLst/>
            </a:prstGeom>
            <a:noFill/>
          </p:spPr>
          <p:txBody>
            <a:bodyPr wrap="square" rtlCol="0">
              <a:spAutoFit/>
            </a:bodyPr>
            <a:lstStyle/>
            <a:p>
              <a:r>
                <a:rPr lang="en-US" altLang="zh-CN" dirty="0"/>
                <a:t>1</a:t>
              </a:r>
              <a:endParaRPr lang="zh-CN" altLang="en-US" dirty="0"/>
            </a:p>
          </p:txBody>
        </p:sp>
        <p:sp>
          <p:nvSpPr>
            <p:cNvPr id="20" name="文本框 19">
              <a:extLst>
                <a:ext uri="{FF2B5EF4-FFF2-40B4-BE49-F238E27FC236}">
                  <a16:creationId xmlns:a16="http://schemas.microsoft.com/office/drawing/2014/main" id="{D3A1D12D-754C-4520-B0A0-D46406B4B4AA}"/>
                </a:ext>
              </a:extLst>
            </p:cNvPr>
            <p:cNvSpPr txBox="1"/>
            <p:nvPr/>
          </p:nvSpPr>
          <p:spPr>
            <a:xfrm>
              <a:off x="1384832" y="3753009"/>
              <a:ext cx="506328" cy="369332"/>
            </a:xfrm>
            <a:prstGeom prst="rect">
              <a:avLst/>
            </a:prstGeom>
            <a:noFill/>
          </p:spPr>
          <p:txBody>
            <a:bodyPr wrap="square" rtlCol="0">
              <a:spAutoFit/>
            </a:bodyPr>
            <a:lstStyle/>
            <a:p>
              <a:r>
                <a:rPr lang="en-US" altLang="zh-CN" dirty="0" err="1"/>
                <a:t>src</a:t>
              </a:r>
              <a:endParaRPr lang="zh-CN" altLang="en-US" dirty="0"/>
            </a:p>
          </p:txBody>
        </p:sp>
        <p:cxnSp>
          <p:nvCxnSpPr>
            <p:cNvPr id="21" name="直接箭头连接符 20">
              <a:extLst>
                <a:ext uri="{FF2B5EF4-FFF2-40B4-BE49-F238E27FC236}">
                  <a16:creationId xmlns:a16="http://schemas.microsoft.com/office/drawing/2014/main" id="{F4B94580-75D6-4808-B1B9-FAF99C261A1A}"/>
                </a:ext>
              </a:extLst>
            </p:cNvPr>
            <p:cNvCxnSpPr/>
            <p:nvPr/>
          </p:nvCxnSpPr>
          <p:spPr>
            <a:xfrm>
              <a:off x="2135301" y="4137638"/>
              <a:ext cx="315495" cy="4037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4638AEA3-C314-4A3F-9533-064D0676D61D}"/>
              </a:ext>
            </a:extLst>
          </p:cNvPr>
          <p:cNvGrpSpPr/>
          <p:nvPr/>
        </p:nvGrpSpPr>
        <p:grpSpPr>
          <a:xfrm>
            <a:off x="3919703" y="4117312"/>
            <a:ext cx="3122528" cy="1964792"/>
            <a:chOff x="4856771" y="1393660"/>
            <a:chExt cx="3122528" cy="1964792"/>
          </a:xfrm>
        </p:grpSpPr>
        <p:cxnSp>
          <p:nvCxnSpPr>
            <p:cNvPr id="23" name="直接连接符 22">
              <a:extLst>
                <a:ext uri="{FF2B5EF4-FFF2-40B4-BE49-F238E27FC236}">
                  <a16:creationId xmlns:a16="http://schemas.microsoft.com/office/drawing/2014/main" id="{0A7D36B8-8CB9-4AC7-B564-05590C7FE532}"/>
                </a:ext>
              </a:extLst>
            </p:cNvPr>
            <p:cNvCxnSpPr>
              <a:cxnSpLocks/>
              <a:stCxn id="24" idx="7"/>
              <a:endCxn id="25" idx="3"/>
            </p:cNvCxnSpPr>
            <p:nvPr/>
          </p:nvCxnSpPr>
          <p:spPr>
            <a:xfrm flipV="1">
              <a:off x="5367110" y="2387125"/>
              <a:ext cx="506328" cy="466119"/>
            </a:xfrm>
            <a:prstGeom prst="line">
              <a:avLst/>
            </a:prstGeom>
            <a:ln w="19050"/>
          </p:spPr>
          <p:style>
            <a:lnRef idx="1">
              <a:schemeClr val="dk1"/>
            </a:lnRef>
            <a:fillRef idx="0">
              <a:schemeClr val="dk1"/>
            </a:fillRef>
            <a:effectRef idx="0">
              <a:schemeClr val="dk1"/>
            </a:effectRef>
            <a:fontRef idx="minor">
              <a:schemeClr val="tx1"/>
            </a:fontRef>
          </p:style>
        </p:cxnSp>
        <p:sp>
          <p:nvSpPr>
            <p:cNvPr id="24" name="椭圆 23">
              <a:extLst>
                <a:ext uri="{FF2B5EF4-FFF2-40B4-BE49-F238E27FC236}">
                  <a16:creationId xmlns:a16="http://schemas.microsoft.com/office/drawing/2014/main" id="{D48EA7FA-220B-4901-AB65-1094EE00BC7E}"/>
                </a:ext>
              </a:extLst>
            </p:cNvPr>
            <p:cNvSpPr/>
            <p:nvPr/>
          </p:nvSpPr>
          <p:spPr>
            <a:xfrm>
              <a:off x="5242449" y="2832332"/>
              <a:ext cx="146050" cy="142796"/>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E0D3745-269D-4288-BC4B-DEE420CCD9EC}"/>
                </a:ext>
              </a:extLst>
            </p:cNvPr>
            <p:cNvSpPr/>
            <p:nvPr/>
          </p:nvSpPr>
          <p:spPr>
            <a:xfrm>
              <a:off x="5852049" y="2265241"/>
              <a:ext cx="146050" cy="142796"/>
            </a:xfrm>
            <a:prstGeom prst="ellipse">
              <a:avLst/>
            </a:prstGeom>
            <a:solidFill>
              <a:srgbClr val="00B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B77EC4E-6354-484F-8DE5-D204840379E3}"/>
                </a:ext>
              </a:extLst>
            </p:cNvPr>
            <p:cNvSpPr/>
            <p:nvPr/>
          </p:nvSpPr>
          <p:spPr>
            <a:xfrm>
              <a:off x="6715649" y="2244329"/>
              <a:ext cx="146050" cy="142796"/>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0A7C8153-75F2-4441-910A-C5F8BEBE5D23}"/>
                </a:ext>
              </a:extLst>
            </p:cNvPr>
            <p:cNvSpPr/>
            <p:nvPr/>
          </p:nvSpPr>
          <p:spPr>
            <a:xfrm>
              <a:off x="5367110" y="1700210"/>
              <a:ext cx="146050" cy="142796"/>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2DB108C8-62CD-47C8-A114-40A8C91BC770}"/>
                </a:ext>
              </a:extLst>
            </p:cNvPr>
            <p:cNvSpPr/>
            <p:nvPr/>
          </p:nvSpPr>
          <p:spPr>
            <a:xfrm>
              <a:off x="7198249" y="1667081"/>
              <a:ext cx="146050" cy="142796"/>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53D48A99-C388-43CB-9312-35208440B336}"/>
                </a:ext>
              </a:extLst>
            </p:cNvPr>
            <p:cNvCxnSpPr>
              <a:cxnSpLocks/>
              <a:stCxn id="25" idx="1"/>
              <a:endCxn id="27" idx="5"/>
            </p:cNvCxnSpPr>
            <p:nvPr/>
          </p:nvCxnSpPr>
          <p:spPr>
            <a:xfrm flipH="1" flipV="1">
              <a:off x="5491771" y="1822094"/>
              <a:ext cx="381667" cy="464059"/>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3622095A-D751-48C4-B7F8-A7E11A873B34}"/>
                </a:ext>
              </a:extLst>
            </p:cNvPr>
            <p:cNvCxnSpPr>
              <a:cxnSpLocks/>
              <a:stCxn id="25" idx="6"/>
              <a:endCxn id="26" idx="2"/>
            </p:cNvCxnSpPr>
            <p:nvPr/>
          </p:nvCxnSpPr>
          <p:spPr>
            <a:xfrm flipV="1">
              <a:off x="5998099" y="2315727"/>
              <a:ext cx="717550" cy="2091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30C4D74F-5A12-4D07-A648-338AE00D8CDE}"/>
                </a:ext>
              </a:extLst>
            </p:cNvPr>
            <p:cNvCxnSpPr>
              <a:cxnSpLocks/>
              <a:stCxn id="26" idx="7"/>
              <a:endCxn id="28" idx="3"/>
            </p:cNvCxnSpPr>
            <p:nvPr/>
          </p:nvCxnSpPr>
          <p:spPr>
            <a:xfrm flipV="1">
              <a:off x="6840310" y="1788965"/>
              <a:ext cx="379328" cy="476276"/>
            </a:xfrm>
            <a:prstGeom prst="line">
              <a:avLst/>
            </a:prstGeom>
            <a:ln w="19050"/>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E0FAD02D-A6E3-4C7C-8E5B-83100222FC1C}"/>
                </a:ext>
              </a:extLst>
            </p:cNvPr>
            <p:cNvSpPr txBox="1"/>
            <p:nvPr/>
          </p:nvSpPr>
          <p:spPr>
            <a:xfrm>
              <a:off x="7344299" y="1578494"/>
              <a:ext cx="635000" cy="369332"/>
            </a:xfrm>
            <a:prstGeom prst="rect">
              <a:avLst/>
            </a:prstGeom>
            <a:noFill/>
          </p:spPr>
          <p:txBody>
            <a:bodyPr wrap="square" rtlCol="0">
              <a:spAutoFit/>
            </a:bodyPr>
            <a:lstStyle/>
            <a:p>
              <a:r>
                <a:rPr lang="en-US" altLang="zh-CN" dirty="0" err="1"/>
                <a:t>dst</a:t>
              </a:r>
              <a:endParaRPr lang="zh-CN" altLang="en-US" dirty="0"/>
            </a:p>
          </p:txBody>
        </p:sp>
        <p:sp>
          <p:nvSpPr>
            <p:cNvPr id="33" name="文本框 32">
              <a:extLst>
                <a:ext uri="{FF2B5EF4-FFF2-40B4-BE49-F238E27FC236}">
                  <a16:creationId xmlns:a16="http://schemas.microsoft.com/office/drawing/2014/main" id="{6B186116-63AD-46F4-977A-F57718801CE9}"/>
                </a:ext>
              </a:extLst>
            </p:cNvPr>
            <p:cNvSpPr txBox="1"/>
            <p:nvPr/>
          </p:nvSpPr>
          <p:spPr>
            <a:xfrm>
              <a:off x="5801249" y="2408037"/>
              <a:ext cx="506328" cy="369332"/>
            </a:xfrm>
            <a:prstGeom prst="rect">
              <a:avLst/>
            </a:prstGeom>
            <a:noFill/>
          </p:spPr>
          <p:txBody>
            <a:bodyPr wrap="square" rtlCol="0">
              <a:spAutoFit/>
            </a:bodyPr>
            <a:lstStyle/>
            <a:p>
              <a:r>
                <a:rPr lang="en-US" altLang="zh-CN" dirty="0">
                  <a:solidFill>
                    <a:srgbClr val="00B050"/>
                  </a:solidFill>
                </a:rPr>
                <a:t>0.4</a:t>
              </a:r>
              <a:endParaRPr lang="zh-CN" altLang="en-US" dirty="0">
                <a:solidFill>
                  <a:srgbClr val="00B050"/>
                </a:solidFill>
              </a:endParaRPr>
            </a:p>
          </p:txBody>
        </p:sp>
        <p:sp>
          <p:nvSpPr>
            <p:cNvPr id="34" name="文本框 33">
              <a:extLst>
                <a:ext uri="{FF2B5EF4-FFF2-40B4-BE49-F238E27FC236}">
                  <a16:creationId xmlns:a16="http://schemas.microsoft.com/office/drawing/2014/main" id="{B02D863F-A055-48D8-ACA8-492AEA92A2AC}"/>
                </a:ext>
              </a:extLst>
            </p:cNvPr>
            <p:cNvSpPr txBox="1"/>
            <p:nvPr/>
          </p:nvSpPr>
          <p:spPr>
            <a:xfrm>
              <a:off x="4989285" y="2989120"/>
              <a:ext cx="506328" cy="369332"/>
            </a:xfrm>
            <a:prstGeom prst="rect">
              <a:avLst/>
            </a:prstGeom>
            <a:noFill/>
          </p:spPr>
          <p:txBody>
            <a:bodyPr wrap="square" rtlCol="0">
              <a:spAutoFit/>
            </a:bodyPr>
            <a:lstStyle/>
            <a:p>
              <a:r>
                <a:rPr lang="en-US" altLang="zh-CN" dirty="0"/>
                <a:t>0.3</a:t>
              </a:r>
              <a:endParaRPr lang="zh-CN" altLang="en-US" dirty="0"/>
            </a:p>
          </p:txBody>
        </p:sp>
        <p:sp>
          <p:nvSpPr>
            <p:cNvPr id="35" name="文本框 34">
              <a:extLst>
                <a:ext uri="{FF2B5EF4-FFF2-40B4-BE49-F238E27FC236}">
                  <a16:creationId xmlns:a16="http://schemas.microsoft.com/office/drawing/2014/main" id="{43C3FDED-1430-4FB6-8C9B-9536142AEFD7}"/>
                </a:ext>
              </a:extLst>
            </p:cNvPr>
            <p:cNvSpPr txBox="1"/>
            <p:nvPr/>
          </p:nvSpPr>
          <p:spPr>
            <a:xfrm>
              <a:off x="4856771" y="1655685"/>
              <a:ext cx="506328" cy="369332"/>
            </a:xfrm>
            <a:prstGeom prst="rect">
              <a:avLst/>
            </a:prstGeom>
            <a:noFill/>
          </p:spPr>
          <p:txBody>
            <a:bodyPr wrap="square" rtlCol="0">
              <a:spAutoFit/>
            </a:bodyPr>
            <a:lstStyle/>
            <a:p>
              <a:r>
                <a:rPr lang="en-US" altLang="zh-CN" dirty="0"/>
                <a:t>0.3</a:t>
              </a:r>
              <a:endParaRPr lang="zh-CN" altLang="en-US" dirty="0"/>
            </a:p>
          </p:txBody>
        </p:sp>
        <p:sp>
          <p:nvSpPr>
            <p:cNvPr id="36" name="文本框 35">
              <a:extLst>
                <a:ext uri="{FF2B5EF4-FFF2-40B4-BE49-F238E27FC236}">
                  <a16:creationId xmlns:a16="http://schemas.microsoft.com/office/drawing/2014/main" id="{53EBB9DA-298F-41A9-9AC3-1A4C22045A84}"/>
                </a:ext>
              </a:extLst>
            </p:cNvPr>
            <p:cNvSpPr txBox="1"/>
            <p:nvPr/>
          </p:nvSpPr>
          <p:spPr>
            <a:xfrm>
              <a:off x="6707796" y="2434126"/>
              <a:ext cx="506328" cy="369332"/>
            </a:xfrm>
            <a:prstGeom prst="rect">
              <a:avLst/>
            </a:prstGeom>
            <a:noFill/>
          </p:spPr>
          <p:txBody>
            <a:bodyPr wrap="square" rtlCol="0">
              <a:spAutoFit/>
            </a:bodyPr>
            <a:lstStyle/>
            <a:p>
              <a:r>
                <a:rPr lang="en-US" altLang="zh-CN" dirty="0"/>
                <a:t>0.6</a:t>
              </a:r>
              <a:endParaRPr lang="zh-CN" altLang="en-US" dirty="0"/>
            </a:p>
          </p:txBody>
        </p:sp>
        <p:sp>
          <p:nvSpPr>
            <p:cNvPr id="37" name="文本框 36">
              <a:extLst>
                <a:ext uri="{FF2B5EF4-FFF2-40B4-BE49-F238E27FC236}">
                  <a16:creationId xmlns:a16="http://schemas.microsoft.com/office/drawing/2014/main" id="{8759BF57-9605-493C-B8A0-0A9C93EECFA7}"/>
                </a:ext>
              </a:extLst>
            </p:cNvPr>
            <p:cNvSpPr txBox="1"/>
            <p:nvPr/>
          </p:nvSpPr>
          <p:spPr>
            <a:xfrm>
              <a:off x="7344299" y="1851747"/>
              <a:ext cx="506328" cy="369332"/>
            </a:xfrm>
            <a:prstGeom prst="rect">
              <a:avLst/>
            </a:prstGeom>
            <a:noFill/>
          </p:spPr>
          <p:txBody>
            <a:bodyPr wrap="square" rtlCol="0">
              <a:spAutoFit/>
            </a:bodyPr>
            <a:lstStyle/>
            <a:p>
              <a:r>
                <a:rPr lang="en-US" altLang="zh-CN" dirty="0"/>
                <a:t>1</a:t>
              </a:r>
              <a:endParaRPr lang="zh-CN" altLang="en-US" dirty="0"/>
            </a:p>
          </p:txBody>
        </p:sp>
        <p:sp>
          <p:nvSpPr>
            <p:cNvPr id="38" name="文本框 37">
              <a:extLst>
                <a:ext uri="{FF2B5EF4-FFF2-40B4-BE49-F238E27FC236}">
                  <a16:creationId xmlns:a16="http://schemas.microsoft.com/office/drawing/2014/main" id="{37913001-AF33-4E7A-96C0-ADDC54FFF39E}"/>
                </a:ext>
              </a:extLst>
            </p:cNvPr>
            <p:cNvSpPr txBox="1"/>
            <p:nvPr/>
          </p:nvSpPr>
          <p:spPr>
            <a:xfrm>
              <a:off x="4856771" y="1393660"/>
              <a:ext cx="506328" cy="369332"/>
            </a:xfrm>
            <a:prstGeom prst="rect">
              <a:avLst/>
            </a:prstGeom>
            <a:noFill/>
          </p:spPr>
          <p:txBody>
            <a:bodyPr wrap="square" rtlCol="0">
              <a:spAutoFit/>
            </a:bodyPr>
            <a:lstStyle/>
            <a:p>
              <a:r>
                <a:rPr lang="en-US" altLang="zh-CN" dirty="0" err="1"/>
                <a:t>src</a:t>
              </a:r>
              <a:endParaRPr lang="zh-CN" altLang="en-US" dirty="0"/>
            </a:p>
          </p:txBody>
        </p:sp>
        <p:cxnSp>
          <p:nvCxnSpPr>
            <p:cNvPr id="39" name="直接箭头连接符 38">
              <a:extLst>
                <a:ext uri="{FF2B5EF4-FFF2-40B4-BE49-F238E27FC236}">
                  <a16:creationId xmlns:a16="http://schemas.microsoft.com/office/drawing/2014/main" id="{62D8E0CE-05C0-4BF7-AEED-95E61DA70F2A}"/>
                </a:ext>
              </a:extLst>
            </p:cNvPr>
            <p:cNvCxnSpPr/>
            <p:nvPr/>
          </p:nvCxnSpPr>
          <p:spPr>
            <a:xfrm>
              <a:off x="5607240" y="1778289"/>
              <a:ext cx="315495" cy="4037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EF9F2ECC-ADF2-43D1-BC49-479C9ADE1BD3}"/>
                </a:ext>
              </a:extLst>
            </p:cNvPr>
            <p:cNvCxnSpPr>
              <a:cxnSpLocks/>
            </p:cNvCxnSpPr>
            <p:nvPr/>
          </p:nvCxnSpPr>
          <p:spPr>
            <a:xfrm flipV="1">
              <a:off x="6122926" y="2219132"/>
              <a:ext cx="544948" cy="1592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1DE4E57F-B77A-4810-A5A9-659742DE3D6C}"/>
                </a:ext>
              </a:extLst>
            </p:cNvPr>
            <p:cNvCxnSpPr>
              <a:cxnSpLocks/>
            </p:cNvCxnSpPr>
            <p:nvPr/>
          </p:nvCxnSpPr>
          <p:spPr>
            <a:xfrm flipV="1">
              <a:off x="6792373" y="1774914"/>
              <a:ext cx="280903" cy="34438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0FA21ACF-9EE7-42BA-9DF9-2CB1527038C9}"/>
              </a:ext>
            </a:extLst>
          </p:cNvPr>
          <p:cNvGrpSpPr/>
          <p:nvPr/>
        </p:nvGrpSpPr>
        <p:grpSpPr>
          <a:xfrm>
            <a:off x="7144937" y="1891603"/>
            <a:ext cx="4490396" cy="2383933"/>
            <a:chOff x="6682116" y="3967543"/>
            <a:chExt cx="4490396" cy="2383933"/>
          </a:xfrm>
        </p:grpSpPr>
        <p:cxnSp>
          <p:nvCxnSpPr>
            <p:cNvPr id="43" name="直接连接符 42">
              <a:extLst>
                <a:ext uri="{FF2B5EF4-FFF2-40B4-BE49-F238E27FC236}">
                  <a16:creationId xmlns:a16="http://schemas.microsoft.com/office/drawing/2014/main" id="{737AE75B-E978-47F6-BA86-C8621F94E836}"/>
                </a:ext>
              </a:extLst>
            </p:cNvPr>
            <p:cNvCxnSpPr>
              <a:cxnSpLocks/>
              <a:stCxn id="44" idx="7"/>
              <a:endCxn id="45" idx="3"/>
            </p:cNvCxnSpPr>
            <p:nvPr/>
          </p:nvCxnSpPr>
          <p:spPr>
            <a:xfrm flipV="1">
              <a:off x="7192455" y="4961008"/>
              <a:ext cx="506328" cy="466119"/>
            </a:xfrm>
            <a:prstGeom prst="line">
              <a:avLst/>
            </a:prstGeom>
            <a:ln w="19050"/>
          </p:spPr>
          <p:style>
            <a:lnRef idx="1">
              <a:schemeClr val="dk1"/>
            </a:lnRef>
            <a:fillRef idx="0">
              <a:schemeClr val="dk1"/>
            </a:fillRef>
            <a:effectRef idx="0">
              <a:schemeClr val="dk1"/>
            </a:effectRef>
            <a:fontRef idx="minor">
              <a:schemeClr val="tx1"/>
            </a:fontRef>
          </p:style>
        </p:cxnSp>
        <p:sp>
          <p:nvSpPr>
            <p:cNvPr id="44" name="椭圆 43">
              <a:extLst>
                <a:ext uri="{FF2B5EF4-FFF2-40B4-BE49-F238E27FC236}">
                  <a16:creationId xmlns:a16="http://schemas.microsoft.com/office/drawing/2014/main" id="{0806C16D-A93F-4DC5-9697-28895CB6DCD4}"/>
                </a:ext>
              </a:extLst>
            </p:cNvPr>
            <p:cNvSpPr/>
            <p:nvPr/>
          </p:nvSpPr>
          <p:spPr>
            <a:xfrm>
              <a:off x="7067794" y="5406215"/>
              <a:ext cx="146050" cy="142796"/>
            </a:xfrm>
            <a:prstGeom prst="ellipse">
              <a:avLst/>
            </a:prstGeom>
            <a:solidFill>
              <a:srgbClr val="00B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C8D9807-CAF3-4E9D-8974-84B0FCE1E3D8}"/>
                </a:ext>
              </a:extLst>
            </p:cNvPr>
            <p:cNvSpPr/>
            <p:nvPr/>
          </p:nvSpPr>
          <p:spPr>
            <a:xfrm>
              <a:off x="7677394" y="4839124"/>
              <a:ext cx="146050" cy="142796"/>
            </a:xfrm>
            <a:prstGeom prst="ellipse">
              <a:avLst/>
            </a:prstGeom>
            <a:solidFill>
              <a:srgbClr val="00B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6CBEF324-7D75-4446-B528-E6F1B58FD0A1}"/>
                </a:ext>
              </a:extLst>
            </p:cNvPr>
            <p:cNvSpPr/>
            <p:nvPr/>
          </p:nvSpPr>
          <p:spPr>
            <a:xfrm>
              <a:off x="8540994" y="4818212"/>
              <a:ext cx="146050" cy="142796"/>
            </a:xfrm>
            <a:prstGeom prst="ellipse">
              <a:avLst/>
            </a:prstGeom>
            <a:solidFill>
              <a:srgbClr val="00B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17D8389B-6781-4287-89C7-4669664A83B8}"/>
                </a:ext>
              </a:extLst>
            </p:cNvPr>
            <p:cNvSpPr/>
            <p:nvPr/>
          </p:nvSpPr>
          <p:spPr>
            <a:xfrm>
              <a:off x="7192455" y="4274093"/>
              <a:ext cx="146050" cy="142796"/>
            </a:xfrm>
            <a:prstGeom prst="ellipse">
              <a:avLst/>
            </a:prstGeom>
            <a:solidFill>
              <a:srgbClr val="00B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B0F3736E-4142-4D1E-A625-959EEAAEC0B2}"/>
                </a:ext>
              </a:extLst>
            </p:cNvPr>
            <p:cNvSpPr/>
            <p:nvPr/>
          </p:nvSpPr>
          <p:spPr>
            <a:xfrm>
              <a:off x="9023594" y="4240964"/>
              <a:ext cx="146050" cy="142796"/>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9" name="直接连接符 48">
              <a:extLst>
                <a:ext uri="{FF2B5EF4-FFF2-40B4-BE49-F238E27FC236}">
                  <a16:creationId xmlns:a16="http://schemas.microsoft.com/office/drawing/2014/main" id="{1A5CDD28-6637-4654-8FF2-6D10985BB1F0}"/>
                </a:ext>
              </a:extLst>
            </p:cNvPr>
            <p:cNvCxnSpPr>
              <a:cxnSpLocks/>
              <a:stCxn id="45" idx="1"/>
              <a:endCxn id="47" idx="5"/>
            </p:cNvCxnSpPr>
            <p:nvPr/>
          </p:nvCxnSpPr>
          <p:spPr>
            <a:xfrm flipH="1" flipV="1">
              <a:off x="7317116" y="4395977"/>
              <a:ext cx="381667" cy="464059"/>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340FFF30-11B9-40AA-B2E7-7DBF7AE52A61}"/>
                </a:ext>
              </a:extLst>
            </p:cNvPr>
            <p:cNvCxnSpPr>
              <a:cxnSpLocks/>
              <a:stCxn id="45" idx="6"/>
              <a:endCxn id="46" idx="2"/>
            </p:cNvCxnSpPr>
            <p:nvPr/>
          </p:nvCxnSpPr>
          <p:spPr>
            <a:xfrm flipV="1">
              <a:off x="7823444" y="4889610"/>
              <a:ext cx="717550" cy="20912"/>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02C982BC-1D95-41AF-8B8F-1BEABF4D98C5}"/>
                </a:ext>
              </a:extLst>
            </p:cNvPr>
            <p:cNvCxnSpPr>
              <a:cxnSpLocks/>
              <a:stCxn id="46" idx="7"/>
              <a:endCxn id="48" idx="3"/>
            </p:cNvCxnSpPr>
            <p:nvPr/>
          </p:nvCxnSpPr>
          <p:spPr>
            <a:xfrm flipV="1">
              <a:off x="8665655" y="4362848"/>
              <a:ext cx="379328" cy="476276"/>
            </a:xfrm>
            <a:prstGeom prst="line">
              <a:avLst/>
            </a:prstGeom>
            <a:ln w="19050"/>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B8EE9472-B0BA-4F52-8B3E-0590996A2E25}"/>
                </a:ext>
              </a:extLst>
            </p:cNvPr>
            <p:cNvSpPr txBox="1"/>
            <p:nvPr/>
          </p:nvSpPr>
          <p:spPr>
            <a:xfrm>
              <a:off x="9169644" y="4152377"/>
              <a:ext cx="635000" cy="369332"/>
            </a:xfrm>
            <a:prstGeom prst="rect">
              <a:avLst/>
            </a:prstGeom>
            <a:noFill/>
          </p:spPr>
          <p:txBody>
            <a:bodyPr wrap="square" rtlCol="0">
              <a:spAutoFit/>
            </a:bodyPr>
            <a:lstStyle/>
            <a:p>
              <a:r>
                <a:rPr lang="en-US" altLang="zh-CN" dirty="0" err="1"/>
                <a:t>dst</a:t>
              </a:r>
              <a:endParaRPr lang="zh-CN" altLang="en-US" dirty="0"/>
            </a:p>
          </p:txBody>
        </p:sp>
        <p:sp>
          <p:nvSpPr>
            <p:cNvPr id="53" name="文本框 52">
              <a:extLst>
                <a:ext uri="{FF2B5EF4-FFF2-40B4-BE49-F238E27FC236}">
                  <a16:creationId xmlns:a16="http://schemas.microsoft.com/office/drawing/2014/main" id="{3DCF7785-D90C-43F4-95DE-134FC5159AE8}"/>
                </a:ext>
              </a:extLst>
            </p:cNvPr>
            <p:cNvSpPr txBox="1"/>
            <p:nvPr/>
          </p:nvSpPr>
          <p:spPr>
            <a:xfrm>
              <a:off x="7626594" y="4981920"/>
              <a:ext cx="506328" cy="369332"/>
            </a:xfrm>
            <a:prstGeom prst="rect">
              <a:avLst/>
            </a:prstGeom>
            <a:noFill/>
          </p:spPr>
          <p:txBody>
            <a:bodyPr wrap="square" rtlCol="0">
              <a:spAutoFit/>
            </a:bodyPr>
            <a:lstStyle/>
            <a:p>
              <a:r>
                <a:rPr lang="en-US" altLang="zh-CN" dirty="0">
                  <a:solidFill>
                    <a:srgbClr val="00B050"/>
                  </a:solidFill>
                </a:rPr>
                <a:t>0.5</a:t>
              </a:r>
              <a:endParaRPr lang="zh-CN" altLang="en-US" dirty="0">
                <a:solidFill>
                  <a:srgbClr val="00B050"/>
                </a:solidFill>
              </a:endParaRPr>
            </a:p>
          </p:txBody>
        </p:sp>
        <p:sp>
          <p:nvSpPr>
            <p:cNvPr id="54" name="文本框 53">
              <a:extLst>
                <a:ext uri="{FF2B5EF4-FFF2-40B4-BE49-F238E27FC236}">
                  <a16:creationId xmlns:a16="http://schemas.microsoft.com/office/drawing/2014/main" id="{0D22FC88-92F9-4020-A00C-4DC849338279}"/>
                </a:ext>
              </a:extLst>
            </p:cNvPr>
            <p:cNvSpPr txBox="1"/>
            <p:nvPr/>
          </p:nvSpPr>
          <p:spPr>
            <a:xfrm>
              <a:off x="6814630" y="5563003"/>
              <a:ext cx="506328" cy="369332"/>
            </a:xfrm>
            <a:prstGeom prst="rect">
              <a:avLst/>
            </a:prstGeom>
            <a:noFill/>
          </p:spPr>
          <p:txBody>
            <a:bodyPr wrap="square" rtlCol="0">
              <a:spAutoFit/>
            </a:bodyPr>
            <a:lstStyle/>
            <a:p>
              <a:r>
                <a:rPr lang="en-US" altLang="zh-CN" dirty="0">
                  <a:solidFill>
                    <a:srgbClr val="00B050"/>
                  </a:solidFill>
                </a:rPr>
                <a:t>0.3</a:t>
              </a:r>
              <a:endParaRPr lang="zh-CN" altLang="en-US" dirty="0">
                <a:solidFill>
                  <a:srgbClr val="00B050"/>
                </a:solidFill>
              </a:endParaRPr>
            </a:p>
          </p:txBody>
        </p:sp>
        <p:sp>
          <p:nvSpPr>
            <p:cNvPr id="55" name="文本框 54">
              <a:extLst>
                <a:ext uri="{FF2B5EF4-FFF2-40B4-BE49-F238E27FC236}">
                  <a16:creationId xmlns:a16="http://schemas.microsoft.com/office/drawing/2014/main" id="{96510750-117D-4B91-B148-A41B9223F0AA}"/>
                </a:ext>
              </a:extLst>
            </p:cNvPr>
            <p:cNvSpPr txBox="1"/>
            <p:nvPr/>
          </p:nvSpPr>
          <p:spPr>
            <a:xfrm>
              <a:off x="6682116" y="4229568"/>
              <a:ext cx="506328" cy="369332"/>
            </a:xfrm>
            <a:prstGeom prst="rect">
              <a:avLst/>
            </a:prstGeom>
            <a:noFill/>
            <a:ln>
              <a:noFill/>
            </a:ln>
          </p:spPr>
          <p:txBody>
            <a:bodyPr wrap="square" rtlCol="0">
              <a:spAutoFit/>
            </a:bodyPr>
            <a:lstStyle/>
            <a:p>
              <a:r>
                <a:rPr lang="en-US" altLang="zh-CN" dirty="0">
                  <a:solidFill>
                    <a:srgbClr val="00B050"/>
                  </a:solidFill>
                </a:rPr>
                <a:t>0.2</a:t>
              </a:r>
              <a:endParaRPr lang="zh-CN" altLang="en-US" dirty="0">
                <a:solidFill>
                  <a:srgbClr val="00B050"/>
                </a:solidFill>
              </a:endParaRPr>
            </a:p>
          </p:txBody>
        </p:sp>
        <p:sp>
          <p:nvSpPr>
            <p:cNvPr id="56" name="文本框 55">
              <a:extLst>
                <a:ext uri="{FF2B5EF4-FFF2-40B4-BE49-F238E27FC236}">
                  <a16:creationId xmlns:a16="http://schemas.microsoft.com/office/drawing/2014/main" id="{917BAB1E-45FA-4868-AEF4-29DF378AF663}"/>
                </a:ext>
              </a:extLst>
            </p:cNvPr>
            <p:cNvSpPr txBox="1"/>
            <p:nvPr/>
          </p:nvSpPr>
          <p:spPr>
            <a:xfrm>
              <a:off x="8533141" y="5008009"/>
              <a:ext cx="506328" cy="369332"/>
            </a:xfrm>
            <a:prstGeom prst="rect">
              <a:avLst/>
            </a:prstGeom>
            <a:noFill/>
          </p:spPr>
          <p:txBody>
            <a:bodyPr wrap="square" rtlCol="0">
              <a:spAutoFit/>
            </a:bodyPr>
            <a:lstStyle/>
            <a:p>
              <a:r>
                <a:rPr lang="en-US" altLang="zh-CN" dirty="0">
                  <a:solidFill>
                    <a:srgbClr val="00B050"/>
                  </a:solidFill>
                </a:rPr>
                <a:t>0.8</a:t>
              </a:r>
              <a:endParaRPr lang="zh-CN" altLang="en-US" dirty="0">
                <a:solidFill>
                  <a:srgbClr val="00B050"/>
                </a:solidFill>
              </a:endParaRPr>
            </a:p>
          </p:txBody>
        </p:sp>
        <p:sp>
          <p:nvSpPr>
            <p:cNvPr id="57" name="文本框 56">
              <a:extLst>
                <a:ext uri="{FF2B5EF4-FFF2-40B4-BE49-F238E27FC236}">
                  <a16:creationId xmlns:a16="http://schemas.microsoft.com/office/drawing/2014/main" id="{1A99D296-9547-4C57-B3F0-6A40F8929855}"/>
                </a:ext>
              </a:extLst>
            </p:cNvPr>
            <p:cNvSpPr txBox="1"/>
            <p:nvPr/>
          </p:nvSpPr>
          <p:spPr>
            <a:xfrm>
              <a:off x="9169644" y="4425630"/>
              <a:ext cx="506328" cy="369332"/>
            </a:xfrm>
            <a:prstGeom prst="rect">
              <a:avLst/>
            </a:prstGeom>
            <a:noFill/>
          </p:spPr>
          <p:txBody>
            <a:bodyPr wrap="square" rtlCol="0">
              <a:spAutoFit/>
            </a:bodyPr>
            <a:lstStyle/>
            <a:p>
              <a:r>
                <a:rPr lang="en-US" altLang="zh-CN" dirty="0"/>
                <a:t>1</a:t>
              </a:r>
              <a:endParaRPr lang="zh-CN" altLang="en-US" dirty="0"/>
            </a:p>
          </p:txBody>
        </p:sp>
        <p:sp>
          <p:nvSpPr>
            <p:cNvPr id="58" name="文本框 57">
              <a:extLst>
                <a:ext uri="{FF2B5EF4-FFF2-40B4-BE49-F238E27FC236}">
                  <a16:creationId xmlns:a16="http://schemas.microsoft.com/office/drawing/2014/main" id="{D0DB3D82-A246-482D-A480-2F63BEC5294E}"/>
                </a:ext>
              </a:extLst>
            </p:cNvPr>
            <p:cNvSpPr txBox="1"/>
            <p:nvPr/>
          </p:nvSpPr>
          <p:spPr>
            <a:xfrm>
              <a:off x="6682116" y="3967543"/>
              <a:ext cx="506328" cy="369332"/>
            </a:xfrm>
            <a:prstGeom prst="rect">
              <a:avLst/>
            </a:prstGeom>
            <a:noFill/>
          </p:spPr>
          <p:txBody>
            <a:bodyPr wrap="square" rtlCol="0">
              <a:spAutoFit/>
            </a:bodyPr>
            <a:lstStyle/>
            <a:p>
              <a:r>
                <a:rPr lang="en-US" altLang="zh-CN" dirty="0" err="1"/>
                <a:t>src</a:t>
              </a:r>
              <a:endParaRPr lang="zh-CN" altLang="en-US" dirty="0"/>
            </a:p>
          </p:txBody>
        </p:sp>
        <p:cxnSp>
          <p:nvCxnSpPr>
            <p:cNvPr id="59" name="直接箭头连接符 58">
              <a:extLst>
                <a:ext uri="{FF2B5EF4-FFF2-40B4-BE49-F238E27FC236}">
                  <a16:creationId xmlns:a16="http://schemas.microsoft.com/office/drawing/2014/main" id="{40505337-D94A-46B1-9242-B8140B0C6AA7}"/>
                </a:ext>
              </a:extLst>
            </p:cNvPr>
            <p:cNvCxnSpPr/>
            <p:nvPr/>
          </p:nvCxnSpPr>
          <p:spPr>
            <a:xfrm>
              <a:off x="7432585" y="4352172"/>
              <a:ext cx="315495" cy="4037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47E24A22-A617-4738-96B4-FE82E429B0CD}"/>
                </a:ext>
              </a:extLst>
            </p:cNvPr>
            <p:cNvCxnSpPr>
              <a:cxnSpLocks/>
            </p:cNvCxnSpPr>
            <p:nvPr/>
          </p:nvCxnSpPr>
          <p:spPr>
            <a:xfrm flipV="1">
              <a:off x="7948271" y="4793015"/>
              <a:ext cx="544948" cy="1592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D8D3245D-BD95-4FD7-8213-E0AFCA075B3E}"/>
                </a:ext>
              </a:extLst>
            </p:cNvPr>
            <p:cNvCxnSpPr>
              <a:cxnSpLocks/>
            </p:cNvCxnSpPr>
            <p:nvPr/>
          </p:nvCxnSpPr>
          <p:spPr>
            <a:xfrm flipV="1">
              <a:off x="8617718" y="4348797"/>
              <a:ext cx="280903" cy="34438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id="{18335F77-1431-4F5E-B1E0-01F9C77C479A}"/>
                </a:ext>
              </a:extLst>
            </p:cNvPr>
            <p:cNvGrpSpPr/>
            <p:nvPr/>
          </p:nvGrpSpPr>
          <p:grpSpPr>
            <a:xfrm>
              <a:off x="7511200" y="5513194"/>
              <a:ext cx="3661312" cy="838282"/>
              <a:chOff x="6921744" y="5616097"/>
              <a:chExt cx="3661312" cy="838282"/>
            </a:xfrm>
          </p:grpSpPr>
          <p:pic>
            <p:nvPicPr>
              <p:cNvPr id="62" name="图片 61">
                <a:extLst>
                  <a:ext uri="{FF2B5EF4-FFF2-40B4-BE49-F238E27FC236}">
                    <a16:creationId xmlns:a16="http://schemas.microsoft.com/office/drawing/2014/main" id="{8F053EB6-20E5-47DD-BFA9-D5B0AA91382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8832" t="23902" r="23845" b="8209"/>
              <a:stretch/>
            </p:blipFill>
            <p:spPr>
              <a:xfrm>
                <a:off x="8472940" y="5616097"/>
                <a:ext cx="764757" cy="838282"/>
              </a:xfrm>
              <a:prstGeom prst="rect">
                <a:avLst/>
              </a:prstGeom>
            </p:spPr>
          </p:pic>
          <p:sp>
            <p:nvSpPr>
              <p:cNvPr id="63" name="文本框 62">
                <a:extLst>
                  <a:ext uri="{FF2B5EF4-FFF2-40B4-BE49-F238E27FC236}">
                    <a16:creationId xmlns:a16="http://schemas.microsoft.com/office/drawing/2014/main" id="{35C7AFB4-875A-46BB-A7A6-6FCC6BDC1056}"/>
                  </a:ext>
                </a:extLst>
              </p:cNvPr>
              <p:cNvSpPr txBox="1"/>
              <p:nvPr/>
            </p:nvSpPr>
            <p:spPr>
              <a:xfrm>
                <a:off x="6921744" y="5683767"/>
                <a:ext cx="1399769" cy="646331"/>
              </a:xfrm>
              <a:prstGeom prst="rect">
                <a:avLst/>
              </a:prstGeom>
              <a:noFill/>
            </p:spPr>
            <p:txBody>
              <a:bodyPr wrap="square" rtlCol="0">
                <a:spAutoFit/>
              </a:bodyPr>
              <a:lstStyle/>
              <a:p>
                <a:pPr algn="ctr"/>
                <a:r>
                  <a:rPr lang="en-US" altLang="zh-CN" dirty="0"/>
                  <a:t>Local</a:t>
                </a:r>
                <a:r>
                  <a:rPr lang="zh-CN" altLang="en-US" dirty="0"/>
                  <a:t> </a:t>
                </a:r>
                <a:r>
                  <a:rPr lang="en-US" altLang="zh-CN" dirty="0"/>
                  <a:t>information</a:t>
                </a:r>
                <a:endParaRPr lang="zh-CN" altLang="en-US" dirty="0"/>
              </a:p>
            </p:txBody>
          </p:sp>
          <p:sp>
            <p:nvSpPr>
              <p:cNvPr id="64" name="文本框 63">
                <a:extLst>
                  <a:ext uri="{FF2B5EF4-FFF2-40B4-BE49-F238E27FC236}">
                    <a16:creationId xmlns:a16="http://schemas.microsoft.com/office/drawing/2014/main" id="{4700D04A-9C52-4BCC-9B3F-06D5DFA5758E}"/>
                  </a:ext>
                </a:extLst>
              </p:cNvPr>
              <p:cNvSpPr txBox="1"/>
              <p:nvPr/>
            </p:nvSpPr>
            <p:spPr>
              <a:xfrm>
                <a:off x="9422808" y="5690491"/>
                <a:ext cx="1160248" cy="646331"/>
              </a:xfrm>
              <a:prstGeom prst="rect">
                <a:avLst/>
              </a:prstGeom>
              <a:noFill/>
            </p:spPr>
            <p:txBody>
              <a:bodyPr wrap="square" rtlCol="0">
                <a:spAutoFit/>
              </a:bodyPr>
              <a:lstStyle/>
              <a:p>
                <a:pPr algn="ctr"/>
                <a:r>
                  <a:rPr lang="en-US" altLang="zh-CN" dirty="0"/>
                  <a:t>New</a:t>
                </a:r>
                <a:r>
                  <a:rPr lang="zh-CN" altLang="en-US" dirty="0"/>
                  <a:t> </a:t>
                </a:r>
                <a:r>
                  <a:rPr lang="en-US" altLang="zh-CN" dirty="0"/>
                  <a:t>altitudes</a:t>
                </a:r>
                <a:endParaRPr lang="zh-CN" altLang="en-US" dirty="0"/>
              </a:p>
            </p:txBody>
          </p:sp>
          <p:cxnSp>
            <p:nvCxnSpPr>
              <p:cNvPr id="65" name="直接箭头连接符 64">
                <a:extLst>
                  <a:ext uri="{FF2B5EF4-FFF2-40B4-BE49-F238E27FC236}">
                    <a16:creationId xmlns:a16="http://schemas.microsoft.com/office/drawing/2014/main" id="{3FCC51FB-C2BF-4024-9892-BF27D07E16A2}"/>
                  </a:ext>
                </a:extLst>
              </p:cNvPr>
              <p:cNvCxnSpPr>
                <a:cxnSpLocks/>
                <a:endCxn id="62" idx="1"/>
              </p:cNvCxnSpPr>
              <p:nvPr/>
            </p:nvCxnSpPr>
            <p:spPr>
              <a:xfrm>
                <a:off x="8204854" y="6035238"/>
                <a:ext cx="268086"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0298BD1B-848D-4930-95F4-C079F8C215FC}"/>
                  </a:ext>
                </a:extLst>
              </p:cNvPr>
              <p:cNvCxnSpPr>
                <a:cxnSpLocks/>
              </p:cNvCxnSpPr>
              <p:nvPr/>
            </p:nvCxnSpPr>
            <p:spPr>
              <a:xfrm>
                <a:off x="9192279" y="6035238"/>
                <a:ext cx="268086"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grpSp>
      <p:sp>
        <p:nvSpPr>
          <p:cNvPr id="72" name="文本框 71">
            <a:extLst>
              <a:ext uri="{FF2B5EF4-FFF2-40B4-BE49-F238E27FC236}">
                <a16:creationId xmlns:a16="http://schemas.microsoft.com/office/drawing/2014/main" id="{27231391-43C1-4453-B28F-9DFB93D50339}"/>
              </a:ext>
            </a:extLst>
          </p:cNvPr>
          <p:cNvSpPr txBox="1"/>
          <p:nvPr/>
        </p:nvSpPr>
        <p:spPr>
          <a:xfrm>
            <a:off x="959504" y="3735021"/>
            <a:ext cx="2729019" cy="461665"/>
          </a:xfrm>
          <a:prstGeom prst="rect">
            <a:avLst/>
          </a:prstGeom>
          <a:noFill/>
        </p:spPr>
        <p:txBody>
          <a:bodyPr wrap="square" rtlCol="0">
            <a:spAutoFit/>
          </a:bodyPr>
          <a:lstStyle/>
          <a:p>
            <a:r>
              <a:rPr lang="en-US" altLang="zh-CN" sz="2400" dirty="0"/>
              <a:t>Invalid:</a:t>
            </a:r>
            <a:r>
              <a:rPr lang="zh-CN" altLang="en-US" sz="2400" dirty="0"/>
              <a:t> </a:t>
            </a:r>
            <a:r>
              <a:rPr lang="en-US" altLang="zh-CN" sz="2400" dirty="0"/>
              <a:t>local peak</a:t>
            </a:r>
            <a:endParaRPr lang="zh-CN" altLang="en-US" sz="2400" dirty="0"/>
          </a:p>
        </p:txBody>
      </p:sp>
      <p:sp>
        <p:nvSpPr>
          <p:cNvPr id="73" name="文本框 72">
            <a:extLst>
              <a:ext uri="{FF2B5EF4-FFF2-40B4-BE49-F238E27FC236}">
                <a16:creationId xmlns:a16="http://schemas.microsoft.com/office/drawing/2014/main" id="{408ADA7E-63DF-40D4-97A8-B9E6BB0693EA}"/>
              </a:ext>
            </a:extLst>
          </p:cNvPr>
          <p:cNvSpPr txBox="1"/>
          <p:nvPr/>
        </p:nvSpPr>
        <p:spPr>
          <a:xfrm>
            <a:off x="4067493" y="3275312"/>
            <a:ext cx="2729019" cy="830997"/>
          </a:xfrm>
          <a:prstGeom prst="rect">
            <a:avLst/>
          </a:prstGeom>
          <a:noFill/>
        </p:spPr>
        <p:txBody>
          <a:bodyPr wrap="square" rtlCol="0">
            <a:spAutoFit/>
          </a:bodyPr>
          <a:lstStyle/>
          <a:p>
            <a:r>
              <a:rPr lang="en-US" altLang="zh-CN" sz="2400" dirty="0"/>
              <a:t>1. Single point correction</a:t>
            </a:r>
            <a:endParaRPr lang="zh-CN" altLang="en-US" sz="2400" dirty="0"/>
          </a:p>
        </p:txBody>
      </p:sp>
      <p:sp>
        <p:nvSpPr>
          <p:cNvPr id="74" name="文本框 73">
            <a:extLst>
              <a:ext uri="{FF2B5EF4-FFF2-40B4-BE49-F238E27FC236}">
                <a16:creationId xmlns:a16="http://schemas.microsoft.com/office/drawing/2014/main" id="{55D737D3-E3A1-4580-8CF5-182B9579CF65}"/>
              </a:ext>
            </a:extLst>
          </p:cNvPr>
          <p:cNvSpPr txBox="1"/>
          <p:nvPr/>
        </p:nvSpPr>
        <p:spPr>
          <a:xfrm>
            <a:off x="7046582" y="1443713"/>
            <a:ext cx="3243392" cy="461665"/>
          </a:xfrm>
          <a:prstGeom prst="rect">
            <a:avLst/>
          </a:prstGeom>
          <a:noFill/>
        </p:spPr>
        <p:txBody>
          <a:bodyPr wrap="square" rtlCol="0">
            <a:spAutoFit/>
          </a:bodyPr>
          <a:lstStyle/>
          <a:p>
            <a:r>
              <a:rPr lang="en-US" altLang="zh-CN" sz="2400" dirty="0"/>
              <a:t>2. Local correction</a:t>
            </a:r>
            <a:endParaRPr lang="zh-CN" altLang="en-US" sz="2400" dirty="0"/>
          </a:p>
        </p:txBody>
      </p:sp>
      <p:sp>
        <p:nvSpPr>
          <p:cNvPr id="75" name="文本框 74">
            <a:extLst>
              <a:ext uri="{FF2B5EF4-FFF2-40B4-BE49-F238E27FC236}">
                <a16:creationId xmlns:a16="http://schemas.microsoft.com/office/drawing/2014/main" id="{3C048545-E32F-4AF3-9319-B0A4A0CE1A59}"/>
              </a:ext>
            </a:extLst>
          </p:cNvPr>
          <p:cNvSpPr txBox="1"/>
          <p:nvPr/>
        </p:nvSpPr>
        <p:spPr>
          <a:xfrm>
            <a:off x="8575479" y="5226329"/>
            <a:ext cx="3243392" cy="830997"/>
          </a:xfrm>
          <a:prstGeom prst="rect">
            <a:avLst/>
          </a:prstGeom>
          <a:noFill/>
        </p:spPr>
        <p:txBody>
          <a:bodyPr wrap="square" rtlCol="0">
            <a:spAutoFit/>
          </a:bodyPr>
          <a:lstStyle/>
          <a:p>
            <a:r>
              <a:rPr lang="en-US" altLang="zh-CN" sz="2400" dirty="0"/>
              <a:t>3. Falling back to baselines ……</a:t>
            </a:r>
            <a:endParaRPr lang="zh-CN" altLang="en-US" sz="2400" dirty="0"/>
          </a:p>
        </p:txBody>
      </p:sp>
    </p:spTree>
    <p:extLst>
      <p:ext uri="{BB962C8B-B14F-4D97-AF65-F5344CB8AC3E}">
        <p14:creationId xmlns:p14="http://schemas.microsoft.com/office/powerpoint/2010/main" val="178340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A4265D9-F09D-4F39-BC49-972F0673A5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11" t="3998" r="3587"/>
          <a:stretch/>
        </p:blipFill>
        <p:spPr>
          <a:xfrm>
            <a:off x="2903404" y="2188195"/>
            <a:ext cx="6471160" cy="3742343"/>
          </a:xfrm>
          <a:prstGeom prst="rect">
            <a:avLst/>
          </a:prstGeom>
        </p:spPr>
      </p:pic>
      <p:sp>
        <p:nvSpPr>
          <p:cNvPr id="2" name="标题 1">
            <a:extLst>
              <a:ext uri="{FF2B5EF4-FFF2-40B4-BE49-F238E27FC236}">
                <a16:creationId xmlns:a16="http://schemas.microsoft.com/office/drawing/2014/main" id="{1CDB4B0C-CA46-4595-B153-F23809375EDB}"/>
              </a:ext>
            </a:extLst>
          </p:cNvPr>
          <p:cNvSpPr>
            <a:spLocks noGrp="1"/>
          </p:cNvSpPr>
          <p:nvPr>
            <p:ph type="title"/>
          </p:nvPr>
        </p:nvSpPr>
        <p:spPr>
          <a:xfrm>
            <a:off x="838200" y="346585"/>
            <a:ext cx="10515600" cy="1325563"/>
          </a:xfrm>
        </p:spPr>
        <p:txBody>
          <a:bodyPr/>
          <a:lstStyle/>
          <a:p>
            <a:r>
              <a:rPr lang="en-US" altLang="zh-CN" dirty="0"/>
              <a:t>Routing complexity</a:t>
            </a:r>
            <a:endParaRPr lang="zh-CN" altLang="en-US" dirty="0"/>
          </a:p>
        </p:txBody>
      </p:sp>
      <p:grpSp>
        <p:nvGrpSpPr>
          <p:cNvPr id="24" name="组合 23">
            <a:extLst>
              <a:ext uri="{FF2B5EF4-FFF2-40B4-BE49-F238E27FC236}">
                <a16:creationId xmlns:a16="http://schemas.microsoft.com/office/drawing/2014/main" id="{1FFB9973-AF1E-4AE8-8540-3024BE4B8988}"/>
              </a:ext>
            </a:extLst>
          </p:cNvPr>
          <p:cNvGrpSpPr/>
          <p:nvPr/>
        </p:nvGrpSpPr>
        <p:grpSpPr>
          <a:xfrm>
            <a:off x="3867356" y="2563311"/>
            <a:ext cx="4419420" cy="2952181"/>
            <a:chOff x="3867356" y="2563311"/>
            <a:chExt cx="4419420" cy="2952181"/>
          </a:xfrm>
        </p:grpSpPr>
        <p:cxnSp>
          <p:nvCxnSpPr>
            <p:cNvPr id="8" name="直接箭头连接符 7">
              <a:extLst>
                <a:ext uri="{FF2B5EF4-FFF2-40B4-BE49-F238E27FC236}">
                  <a16:creationId xmlns:a16="http://schemas.microsoft.com/office/drawing/2014/main" id="{B694FBAC-DD3B-4458-BA1E-2C9A1975B516}"/>
                </a:ext>
              </a:extLst>
            </p:cNvPr>
            <p:cNvCxnSpPr>
              <a:cxnSpLocks/>
            </p:cNvCxnSpPr>
            <p:nvPr/>
          </p:nvCxnSpPr>
          <p:spPr>
            <a:xfrm>
              <a:off x="3867356" y="3626490"/>
              <a:ext cx="0" cy="1236297"/>
            </a:xfrm>
            <a:prstGeom prst="straightConnector1">
              <a:avLst/>
            </a:prstGeom>
            <a:ln w="57150">
              <a:solidFill>
                <a:srgbClr val="B07BD7"/>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475F16A-B867-42AF-9F38-9B4C1F42E556}"/>
                </a:ext>
              </a:extLst>
            </p:cNvPr>
            <p:cNvCxnSpPr>
              <a:cxnSpLocks/>
            </p:cNvCxnSpPr>
            <p:nvPr/>
          </p:nvCxnSpPr>
          <p:spPr>
            <a:xfrm>
              <a:off x="3983436" y="5118859"/>
              <a:ext cx="1018981" cy="396633"/>
            </a:xfrm>
            <a:prstGeom prst="straightConnector1">
              <a:avLst/>
            </a:prstGeom>
            <a:ln w="57150">
              <a:solidFill>
                <a:srgbClr val="B07BD7"/>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A31F0C4-10D1-463F-82E3-4B2704E94369}"/>
                </a:ext>
              </a:extLst>
            </p:cNvPr>
            <p:cNvCxnSpPr>
              <a:cxnSpLocks/>
            </p:cNvCxnSpPr>
            <p:nvPr/>
          </p:nvCxnSpPr>
          <p:spPr>
            <a:xfrm flipV="1">
              <a:off x="5284379" y="4510492"/>
              <a:ext cx="2904358" cy="1005000"/>
            </a:xfrm>
            <a:prstGeom prst="straightConnector1">
              <a:avLst/>
            </a:prstGeom>
            <a:ln w="57150">
              <a:solidFill>
                <a:srgbClr val="B07BD7"/>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4610C05-E2C8-45A6-ABDA-6A0355BE86A2}"/>
                </a:ext>
              </a:extLst>
            </p:cNvPr>
            <p:cNvCxnSpPr>
              <a:cxnSpLocks/>
            </p:cNvCxnSpPr>
            <p:nvPr/>
          </p:nvCxnSpPr>
          <p:spPr>
            <a:xfrm flipH="1" flipV="1">
              <a:off x="8135358" y="2563311"/>
              <a:ext cx="151418" cy="1734443"/>
            </a:xfrm>
            <a:prstGeom prst="straightConnector1">
              <a:avLst/>
            </a:prstGeom>
            <a:ln w="57150">
              <a:solidFill>
                <a:srgbClr val="B07BD7"/>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99B60F3F-E9DA-45E3-9016-9D5BCEB270CE}"/>
              </a:ext>
            </a:extLst>
          </p:cNvPr>
          <p:cNvSpPr txBox="1"/>
          <p:nvPr/>
        </p:nvSpPr>
        <p:spPr>
          <a:xfrm>
            <a:off x="7892968" y="4925766"/>
            <a:ext cx="1937450" cy="705998"/>
          </a:xfrm>
          <a:prstGeom prst="rect">
            <a:avLst/>
          </a:prstGeom>
          <a:noFill/>
        </p:spPr>
        <p:txBody>
          <a:bodyPr wrap="square" rtlCol="0">
            <a:spAutoFit/>
          </a:bodyPr>
          <a:lstStyle/>
          <a:p>
            <a:r>
              <a:rPr lang="en-US" altLang="zh-CN" dirty="0">
                <a:latin typeface="CMU Concrete" panose="02000603000000000000" pitchFamily="2" charset="0"/>
                <a:ea typeface="CMU Concrete" panose="02000603000000000000" pitchFamily="2" charset="0"/>
                <a:cs typeface="CMU Concrete" panose="02000603000000000000" pitchFamily="2" charset="0"/>
              </a:rPr>
              <a:t>routing</a:t>
            </a:r>
          </a:p>
          <a:p>
            <a:r>
              <a:rPr lang="en-US" altLang="zh-CN" dirty="0">
                <a:latin typeface="CMU Concrete" panose="02000603000000000000" pitchFamily="2" charset="0"/>
                <a:ea typeface="CMU Concrete" panose="02000603000000000000" pitchFamily="2" charset="0"/>
                <a:cs typeface="CMU Concrete" panose="02000603000000000000" pitchFamily="2" charset="0"/>
              </a:rPr>
              <a:t>configurations</a:t>
            </a:r>
            <a:endParaRPr lang="zh-CN" altLang="en-US" dirty="0">
              <a:latin typeface="CMU Concrete" panose="02000603000000000000" pitchFamily="2" charset="0"/>
              <a:ea typeface="楷体" panose="02010609060101010101" pitchFamily="49" charset="-122"/>
              <a:cs typeface="CMU Concrete" panose="02000603000000000000" pitchFamily="2" charset="0"/>
            </a:endParaRPr>
          </a:p>
        </p:txBody>
      </p:sp>
      <p:cxnSp>
        <p:nvCxnSpPr>
          <p:cNvPr id="19" name="直接箭头连接符 18">
            <a:extLst>
              <a:ext uri="{FF2B5EF4-FFF2-40B4-BE49-F238E27FC236}">
                <a16:creationId xmlns:a16="http://schemas.microsoft.com/office/drawing/2014/main" id="{B542DC52-8ABE-4A3C-BF51-BFCB2F725206}"/>
              </a:ext>
            </a:extLst>
          </p:cNvPr>
          <p:cNvCxnSpPr/>
          <p:nvPr/>
        </p:nvCxnSpPr>
        <p:spPr>
          <a:xfrm>
            <a:off x="7963361" y="4691247"/>
            <a:ext cx="225376" cy="267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C9404821-486B-40AB-9AB5-FF24D44FD08E}"/>
              </a:ext>
            </a:extLst>
          </p:cNvPr>
          <p:cNvGrpSpPr/>
          <p:nvPr/>
        </p:nvGrpSpPr>
        <p:grpSpPr>
          <a:xfrm>
            <a:off x="3666583" y="2001176"/>
            <a:ext cx="4620192" cy="1596522"/>
            <a:chOff x="3666583" y="2001176"/>
            <a:chExt cx="4620192" cy="1596522"/>
          </a:xfrm>
        </p:grpSpPr>
        <p:grpSp>
          <p:nvGrpSpPr>
            <p:cNvPr id="26" name="组合 25">
              <a:extLst>
                <a:ext uri="{FF2B5EF4-FFF2-40B4-BE49-F238E27FC236}">
                  <a16:creationId xmlns:a16="http://schemas.microsoft.com/office/drawing/2014/main" id="{089392AB-0240-43C2-A184-6714A64B59BC}"/>
                </a:ext>
              </a:extLst>
            </p:cNvPr>
            <p:cNvGrpSpPr/>
            <p:nvPr/>
          </p:nvGrpSpPr>
          <p:grpSpPr>
            <a:xfrm>
              <a:off x="3666583" y="2252969"/>
              <a:ext cx="4620192" cy="1344729"/>
              <a:chOff x="3666583" y="2252969"/>
              <a:chExt cx="4620192" cy="1344729"/>
            </a:xfrm>
          </p:grpSpPr>
          <p:grpSp>
            <p:nvGrpSpPr>
              <p:cNvPr id="23" name="组合 22">
                <a:extLst>
                  <a:ext uri="{FF2B5EF4-FFF2-40B4-BE49-F238E27FC236}">
                    <a16:creationId xmlns:a16="http://schemas.microsoft.com/office/drawing/2014/main" id="{1E9D360E-302C-434F-A18B-3825B2ACF8C6}"/>
                  </a:ext>
                </a:extLst>
              </p:cNvPr>
              <p:cNvGrpSpPr/>
              <p:nvPr/>
            </p:nvGrpSpPr>
            <p:grpSpPr>
              <a:xfrm>
                <a:off x="3666583" y="2252969"/>
                <a:ext cx="4620192" cy="1344729"/>
                <a:chOff x="3666583" y="2252969"/>
                <a:chExt cx="4620192" cy="1344729"/>
              </a:xfrm>
            </p:grpSpPr>
            <p:sp>
              <p:nvSpPr>
                <p:cNvPr id="12" name="椭圆 11">
                  <a:extLst>
                    <a:ext uri="{FF2B5EF4-FFF2-40B4-BE49-F238E27FC236}">
                      <a16:creationId xmlns:a16="http://schemas.microsoft.com/office/drawing/2014/main" id="{1E1A04CF-2D22-4899-804B-31AEF8E5ED6E}"/>
                    </a:ext>
                  </a:extLst>
                </p:cNvPr>
                <p:cNvSpPr/>
                <p:nvPr/>
              </p:nvSpPr>
              <p:spPr>
                <a:xfrm>
                  <a:off x="3666583" y="3280261"/>
                  <a:ext cx="320865" cy="317437"/>
                </a:xfrm>
                <a:prstGeom prst="ellipse">
                  <a:avLst/>
                </a:prstGeom>
                <a:noFill/>
                <a:ln w="38100">
                  <a:solidFill>
                    <a:srgbClr val="562D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418ED89-A662-4903-9CB9-6601D72C29A1}"/>
                    </a:ext>
                  </a:extLst>
                </p:cNvPr>
                <p:cNvSpPr/>
                <p:nvPr/>
              </p:nvSpPr>
              <p:spPr>
                <a:xfrm>
                  <a:off x="7965910" y="2252969"/>
                  <a:ext cx="320865" cy="317437"/>
                </a:xfrm>
                <a:prstGeom prst="ellipse">
                  <a:avLst/>
                </a:prstGeom>
                <a:noFill/>
                <a:ln w="38100">
                  <a:solidFill>
                    <a:srgbClr val="562D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11FD01B3-4D3D-4697-A06C-871F5A76D17E}"/>
                  </a:ext>
                </a:extLst>
              </p:cNvPr>
              <p:cNvGrpSpPr/>
              <p:nvPr/>
            </p:nvGrpSpPr>
            <p:grpSpPr>
              <a:xfrm>
                <a:off x="4308759" y="2381652"/>
                <a:ext cx="3192638" cy="764241"/>
                <a:chOff x="4308759" y="2381652"/>
                <a:chExt cx="3192638" cy="764241"/>
              </a:xfrm>
            </p:grpSpPr>
            <p:sp>
              <p:nvSpPr>
                <p:cNvPr id="14" name="文本框 13">
                  <a:extLst>
                    <a:ext uri="{FF2B5EF4-FFF2-40B4-BE49-F238E27FC236}">
                      <a16:creationId xmlns:a16="http://schemas.microsoft.com/office/drawing/2014/main" id="{B39370F7-BE5A-4B76-863F-1C7179BE6537}"/>
                    </a:ext>
                  </a:extLst>
                </p:cNvPr>
                <p:cNvSpPr txBox="1"/>
                <p:nvPr/>
              </p:nvSpPr>
              <p:spPr>
                <a:xfrm>
                  <a:off x="4811057" y="2413361"/>
                  <a:ext cx="1773541" cy="732532"/>
                </a:xfrm>
                <a:prstGeom prst="rect">
                  <a:avLst/>
                </a:prstGeom>
                <a:noFill/>
              </p:spPr>
              <p:txBody>
                <a:bodyPr wrap="square" rtlCol="0">
                  <a:spAutoFit/>
                </a:bodyPr>
                <a:lstStyle/>
                <a:p>
                  <a:pPr algn="ctr"/>
                  <a:r>
                    <a:rPr lang="en-US" altLang="zh-CN" dirty="0">
                      <a:latin typeface="CMU Concrete" panose="02000603000000000000" pitchFamily="2" charset="0"/>
                      <a:ea typeface="CMU Concrete" panose="02000603000000000000" pitchFamily="2" charset="0"/>
                      <a:cs typeface="CMU Concrete" panose="02000603000000000000" pitchFamily="2" charset="0"/>
                    </a:rPr>
                    <a:t>traffic</a:t>
                  </a:r>
                </a:p>
                <a:p>
                  <a:pPr algn="ctr"/>
                  <a:r>
                    <a:rPr lang="en-US" altLang="zh-CN" dirty="0">
                      <a:latin typeface="CMU Concrete" panose="02000603000000000000" pitchFamily="2" charset="0"/>
                      <a:ea typeface="CMU Concrete" panose="02000603000000000000" pitchFamily="2" charset="0"/>
                      <a:cs typeface="CMU Concrete" panose="02000603000000000000" pitchFamily="2" charset="0"/>
                    </a:rPr>
                    <a:t>demands</a:t>
                  </a:r>
                  <a:endParaRPr lang="zh-CN" altLang="en-US" dirty="0">
                    <a:latin typeface="CMU Concrete" panose="02000603000000000000" pitchFamily="2" charset="0"/>
                    <a:ea typeface="楷体" panose="02010609060101010101" pitchFamily="49" charset="-122"/>
                    <a:cs typeface="CMU Concrete" panose="02000603000000000000" pitchFamily="2" charset="0"/>
                  </a:endParaRPr>
                </a:p>
              </p:txBody>
            </p:sp>
            <p:cxnSp>
              <p:nvCxnSpPr>
                <p:cNvPr id="17" name="直接箭头连接符 16">
                  <a:extLst>
                    <a:ext uri="{FF2B5EF4-FFF2-40B4-BE49-F238E27FC236}">
                      <a16:creationId xmlns:a16="http://schemas.microsoft.com/office/drawing/2014/main" id="{9BBA92D9-0068-459A-94D5-B40B23194039}"/>
                    </a:ext>
                  </a:extLst>
                </p:cNvPr>
                <p:cNvCxnSpPr>
                  <a:cxnSpLocks/>
                </p:cNvCxnSpPr>
                <p:nvPr/>
              </p:nvCxnSpPr>
              <p:spPr>
                <a:xfrm flipV="1">
                  <a:off x="4308759" y="2740711"/>
                  <a:ext cx="570281" cy="33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788CB1D-4328-4705-AA44-C6F29DF73257}"/>
                    </a:ext>
                  </a:extLst>
                </p:cNvPr>
                <p:cNvCxnSpPr>
                  <a:cxnSpLocks/>
                </p:cNvCxnSpPr>
                <p:nvPr/>
              </p:nvCxnSpPr>
              <p:spPr>
                <a:xfrm flipH="1">
                  <a:off x="6584597" y="2381652"/>
                  <a:ext cx="916800" cy="100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0" name="文本框 19">
              <a:extLst>
                <a:ext uri="{FF2B5EF4-FFF2-40B4-BE49-F238E27FC236}">
                  <a16:creationId xmlns:a16="http://schemas.microsoft.com/office/drawing/2014/main" id="{B2A8DB24-23D0-4259-8BE7-2F92EE6FF5D7}"/>
                </a:ext>
              </a:extLst>
            </p:cNvPr>
            <p:cNvSpPr txBox="1"/>
            <p:nvPr/>
          </p:nvSpPr>
          <p:spPr>
            <a:xfrm>
              <a:off x="4579862" y="2001176"/>
              <a:ext cx="1156197" cy="461665"/>
            </a:xfrm>
            <a:prstGeom prst="rect">
              <a:avLst/>
            </a:prstGeom>
            <a:noFill/>
          </p:spPr>
          <p:txBody>
            <a:bodyPr wrap="square" rtlCol="0">
              <a:spAutoFit/>
            </a:bodyPr>
            <a:lstStyle/>
            <a:p>
              <a:r>
                <a:rPr lang="en-US" altLang="zh-CN" sz="2400" dirty="0">
                  <a:latin typeface="CMU Concrete" panose="02000603000000000000" pitchFamily="2" charset="0"/>
                  <a:ea typeface="CMU Concrete" panose="02000603000000000000" pitchFamily="2" charset="0"/>
                  <a:cs typeface="CMU Concrete" panose="02000603000000000000" pitchFamily="2" charset="0"/>
                </a:rPr>
                <a:t>Inputs</a:t>
              </a:r>
              <a:endParaRPr lang="zh-CN" altLang="en-US" sz="2400" dirty="0">
                <a:latin typeface="CMU Concrete" panose="02000603000000000000" pitchFamily="2" charset="0"/>
                <a:ea typeface="楷体" panose="02010609060101010101" pitchFamily="49" charset="-122"/>
                <a:cs typeface="CMU Concrete" panose="02000603000000000000" pitchFamily="2" charset="0"/>
              </a:endParaRPr>
            </a:p>
          </p:txBody>
        </p:sp>
      </p:grpSp>
      <p:sp>
        <p:nvSpPr>
          <p:cNvPr id="22" name="文本框 21">
            <a:extLst>
              <a:ext uri="{FF2B5EF4-FFF2-40B4-BE49-F238E27FC236}">
                <a16:creationId xmlns:a16="http://schemas.microsoft.com/office/drawing/2014/main" id="{0C1526C7-C3F2-4538-B8C2-ECAB11E77031}"/>
              </a:ext>
            </a:extLst>
          </p:cNvPr>
          <p:cNvSpPr txBox="1"/>
          <p:nvPr/>
        </p:nvSpPr>
        <p:spPr>
          <a:xfrm>
            <a:off x="9347253" y="4551327"/>
            <a:ext cx="1413765" cy="461665"/>
          </a:xfrm>
          <a:prstGeom prst="rect">
            <a:avLst/>
          </a:prstGeom>
          <a:noFill/>
        </p:spPr>
        <p:txBody>
          <a:bodyPr wrap="square" rtlCol="0">
            <a:spAutoFit/>
          </a:bodyPr>
          <a:lstStyle/>
          <a:p>
            <a:r>
              <a:rPr lang="en-US" altLang="zh-CN" sz="2400" dirty="0">
                <a:latin typeface="CMU Concrete" panose="02000603000000000000" pitchFamily="2" charset="0"/>
                <a:ea typeface="CMU Concrete" panose="02000603000000000000" pitchFamily="2" charset="0"/>
                <a:cs typeface="CMU Concrete" panose="02000603000000000000" pitchFamily="2" charset="0"/>
              </a:rPr>
              <a:t>Outputs</a:t>
            </a:r>
            <a:endParaRPr lang="zh-CN" altLang="en-US" sz="2400" dirty="0">
              <a:latin typeface="CMU Concrete" panose="02000603000000000000" pitchFamily="2" charset="0"/>
              <a:ea typeface="楷体" panose="02010609060101010101" pitchFamily="49" charset="-122"/>
              <a:cs typeface="CMU Concrete" panose="02000603000000000000" pitchFamily="2" charset="0"/>
            </a:endParaRPr>
          </a:p>
        </p:txBody>
      </p:sp>
      <p:grpSp>
        <p:nvGrpSpPr>
          <p:cNvPr id="32" name="组合 31">
            <a:extLst>
              <a:ext uri="{FF2B5EF4-FFF2-40B4-BE49-F238E27FC236}">
                <a16:creationId xmlns:a16="http://schemas.microsoft.com/office/drawing/2014/main" id="{5C680C73-52A2-425B-9244-FA8566E5E2D7}"/>
              </a:ext>
            </a:extLst>
          </p:cNvPr>
          <p:cNvGrpSpPr/>
          <p:nvPr/>
        </p:nvGrpSpPr>
        <p:grpSpPr>
          <a:xfrm>
            <a:off x="1545659" y="5218903"/>
            <a:ext cx="3534394" cy="797792"/>
            <a:chOff x="1545659" y="5218903"/>
            <a:chExt cx="3534394" cy="797792"/>
          </a:xfrm>
        </p:grpSpPr>
        <p:sp>
          <p:nvSpPr>
            <p:cNvPr id="15" name="文本框 14">
              <a:extLst>
                <a:ext uri="{FF2B5EF4-FFF2-40B4-BE49-F238E27FC236}">
                  <a16:creationId xmlns:a16="http://schemas.microsoft.com/office/drawing/2014/main" id="{935F3CF8-829C-471D-B631-90EBDCAB4949}"/>
                </a:ext>
              </a:extLst>
            </p:cNvPr>
            <p:cNvSpPr txBox="1"/>
            <p:nvPr/>
          </p:nvSpPr>
          <p:spPr>
            <a:xfrm>
              <a:off x="3714589" y="5284163"/>
              <a:ext cx="1365464" cy="732532"/>
            </a:xfrm>
            <a:prstGeom prst="rect">
              <a:avLst/>
            </a:prstGeom>
            <a:noFill/>
          </p:spPr>
          <p:txBody>
            <a:bodyPr wrap="square" rtlCol="0">
              <a:spAutoFit/>
            </a:bodyPr>
            <a:lstStyle/>
            <a:p>
              <a:r>
                <a:rPr lang="en-US" altLang="zh-CN" dirty="0">
                  <a:latin typeface="CMU Concrete" panose="02000603000000000000" pitchFamily="2" charset="0"/>
                  <a:ea typeface="CMU Concrete" panose="02000603000000000000" pitchFamily="2" charset="0"/>
                  <a:cs typeface="CMU Concrete" panose="02000603000000000000" pitchFamily="2" charset="0"/>
                </a:rPr>
                <a:t>link capacity</a:t>
              </a:r>
              <a:endParaRPr lang="zh-CN" altLang="en-US" dirty="0">
                <a:latin typeface="CMU Concrete" panose="02000603000000000000" pitchFamily="2" charset="0"/>
                <a:cs typeface="CMU Concrete" panose="02000603000000000000" pitchFamily="2" charset="0"/>
              </a:endParaRPr>
            </a:p>
          </p:txBody>
        </p:sp>
        <p:sp>
          <p:nvSpPr>
            <p:cNvPr id="5" name="文本框 4">
              <a:extLst>
                <a:ext uri="{FF2B5EF4-FFF2-40B4-BE49-F238E27FC236}">
                  <a16:creationId xmlns:a16="http://schemas.microsoft.com/office/drawing/2014/main" id="{BE6010A2-68D8-41E0-B651-BC2C682D2A83}"/>
                </a:ext>
              </a:extLst>
            </p:cNvPr>
            <p:cNvSpPr txBox="1"/>
            <p:nvPr/>
          </p:nvSpPr>
          <p:spPr>
            <a:xfrm>
              <a:off x="1545659" y="5218903"/>
              <a:ext cx="1912276" cy="461665"/>
            </a:xfrm>
            <a:prstGeom prst="rect">
              <a:avLst/>
            </a:prstGeom>
            <a:noFill/>
          </p:spPr>
          <p:txBody>
            <a:bodyPr wrap="square" rtlCol="0">
              <a:spAutoFit/>
            </a:bodyPr>
            <a:lstStyle/>
            <a:p>
              <a:r>
                <a:rPr lang="en-US" altLang="zh-CN" sz="2400" dirty="0">
                  <a:latin typeface="CMU Concrete" panose="02000603000000000000" pitchFamily="2" charset="0"/>
                  <a:ea typeface="CMU Concrete" panose="02000603000000000000" pitchFamily="2" charset="0"/>
                  <a:cs typeface="CMU Concrete" panose="02000603000000000000" pitchFamily="2" charset="0"/>
                </a:rPr>
                <a:t>Constraints</a:t>
              </a:r>
            </a:p>
          </p:txBody>
        </p:sp>
      </p:grpSp>
      <p:sp>
        <p:nvSpPr>
          <p:cNvPr id="28" name="矩形 27">
            <a:extLst>
              <a:ext uri="{FF2B5EF4-FFF2-40B4-BE49-F238E27FC236}">
                <a16:creationId xmlns:a16="http://schemas.microsoft.com/office/drawing/2014/main" id="{E8751102-E216-4C7D-9F8C-D787FF18C572}"/>
              </a:ext>
            </a:extLst>
          </p:cNvPr>
          <p:cNvSpPr/>
          <p:nvPr/>
        </p:nvSpPr>
        <p:spPr>
          <a:xfrm>
            <a:off x="5736476" y="1993848"/>
            <a:ext cx="1816523" cy="461665"/>
          </a:xfrm>
          <a:prstGeom prst="rect">
            <a:avLst/>
          </a:prstGeom>
        </p:spPr>
        <p:txBody>
          <a:bodyPr wrap="none">
            <a:spAutoFit/>
          </a:bodyPr>
          <a:lstStyle/>
          <a:p>
            <a:r>
              <a:rPr lang="en-US" altLang="zh-CN" sz="2400" dirty="0">
                <a:solidFill>
                  <a:prstClr val="black"/>
                </a:solidFill>
                <a:latin typeface="CMU Concrete" panose="02000603000000000000" pitchFamily="2" charset="0"/>
                <a:ea typeface="CMU Concrete" panose="02000603000000000000" pitchFamily="2" charset="0"/>
                <a:cs typeface="CMU Concrete" panose="02000603000000000000" pitchFamily="2" charset="0"/>
              </a:rPr>
              <a:t>(node pairs)</a:t>
            </a:r>
            <a:endParaRPr lang="zh-CN" altLang="en-US" dirty="0"/>
          </a:p>
        </p:txBody>
      </p:sp>
      <p:sp>
        <p:nvSpPr>
          <p:cNvPr id="31" name="矩形 30">
            <a:extLst>
              <a:ext uri="{FF2B5EF4-FFF2-40B4-BE49-F238E27FC236}">
                <a16:creationId xmlns:a16="http://schemas.microsoft.com/office/drawing/2014/main" id="{4D30FE2E-1192-4851-A4C6-5191DEC3496F}"/>
              </a:ext>
            </a:extLst>
          </p:cNvPr>
          <p:cNvSpPr/>
          <p:nvPr/>
        </p:nvSpPr>
        <p:spPr>
          <a:xfrm>
            <a:off x="1756936" y="5655892"/>
            <a:ext cx="1146468" cy="461665"/>
          </a:xfrm>
          <a:prstGeom prst="rect">
            <a:avLst/>
          </a:prstGeom>
        </p:spPr>
        <p:txBody>
          <a:bodyPr wrap="none">
            <a:spAutoFit/>
          </a:bodyPr>
          <a:lstStyle/>
          <a:p>
            <a:r>
              <a:rPr lang="en-US" altLang="zh-CN" sz="2400" dirty="0">
                <a:solidFill>
                  <a:prstClr val="black"/>
                </a:solidFill>
                <a:latin typeface="CMU Concrete" panose="02000603000000000000" pitchFamily="2" charset="0"/>
                <a:ea typeface="CMU Concrete" panose="02000603000000000000" pitchFamily="2" charset="0"/>
                <a:cs typeface="CMU Concrete" panose="02000603000000000000" pitchFamily="2" charset="0"/>
              </a:rPr>
              <a:t>(edges)</a:t>
            </a:r>
            <a:endParaRPr lang="zh-CN" altLang="en-US" dirty="0"/>
          </a:p>
        </p:txBody>
      </p:sp>
      <p:sp>
        <p:nvSpPr>
          <p:cNvPr id="34" name="矩形 33">
            <a:extLst>
              <a:ext uri="{FF2B5EF4-FFF2-40B4-BE49-F238E27FC236}">
                <a16:creationId xmlns:a16="http://schemas.microsoft.com/office/drawing/2014/main" id="{8A29D9A0-ACFE-4120-B9D8-32947166248E}"/>
              </a:ext>
            </a:extLst>
          </p:cNvPr>
          <p:cNvSpPr/>
          <p:nvPr/>
        </p:nvSpPr>
        <p:spPr>
          <a:xfrm>
            <a:off x="9595346" y="4925766"/>
            <a:ext cx="1164101" cy="461665"/>
          </a:xfrm>
          <a:prstGeom prst="rect">
            <a:avLst/>
          </a:prstGeom>
        </p:spPr>
        <p:txBody>
          <a:bodyPr wrap="none">
            <a:spAutoFit/>
          </a:bodyPr>
          <a:lstStyle/>
          <a:p>
            <a:r>
              <a:rPr lang="en-US" altLang="zh-CN" sz="2400" dirty="0">
                <a:solidFill>
                  <a:prstClr val="black"/>
                </a:solidFill>
                <a:latin typeface="CMU Concrete" panose="02000603000000000000" pitchFamily="2" charset="0"/>
                <a:ea typeface="CMU Concrete" panose="02000603000000000000" pitchFamily="2" charset="0"/>
                <a:cs typeface="CMU Concrete" panose="02000603000000000000" pitchFamily="2" charset="0"/>
              </a:rPr>
              <a:t>(paths)</a:t>
            </a:r>
            <a:endParaRPr lang="zh-CN" altLang="en-US" dirty="0"/>
          </a:p>
        </p:txBody>
      </p:sp>
      <p:sp>
        <p:nvSpPr>
          <p:cNvPr id="3" name="灯片编号占位符 2">
            <a:extLst>
              <a:ext uri="{FF2B5EF4-FFF2-40B4-BE49-F238E27FC236}">
                <a16:creationId xmlns:a16="http://schemas.microsoft.com/office/drawing/2014/main" id="{717FABB9-1DF5-46A0-B784-A0E07BD60E8E}"/>
              </a:ext>
            </a:extLst>
          </p:cNvPr>
          <p:cNvSpPr>
            <a:spLocks noGrp="1"/>
          </p:cNvSpPr>
          <p:nvPr>
            <p:ph type="sldNum" sz="quarter" idx="12"/>
          </p:nvPr>
        </p:nvSpPr>
        <p:spPr/>
        <p:txBody>
          <a:bodyPr/>
          <a:lstStyle/>
          <a:p>
            <a:fld id="{38E2D2AB-F514-4B97-985B-6355890520DB}" type="slidenum">
              <a:rPr lang="zh-CN" altLang="en-US" smtClean="0"/>
              <a:t>2</a:t>
            </a:fld>
            <a:endParaRPr lang="zh-CN" altLang="en-US" dirty="0"/>
          </a:p>
        </p:txBody>
      </p:sp>
    </p:spTree>
    <p:extLst>
      <p:ext uri="{BB962C8B-B14F-4D97-AF65-F5344CB8AC3E}">
        <p14:creationId xmlns:p14="http://schemas.microsoft.com/office/powerpoint/2010/main" val="212696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8" grpId="0"/>
      <p:bldP spid="31"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1FFF1-D4C5-4FFC-92CB-1E0FBC65533A}"/>
              </a:ext>
            </a:extLst>
          </p:cNvPr>
          <p:cNvSpPr>
            <a:spLocks noGrp="1"/>
          </p:cNvSpPr>
          <p:nvPr>
            <p:ph type="title"/>
          </p:nvPr>
        </p:nvSpPr>
        <p:spPr/>
        <p:txBody>
          <a:bodyPr/>
          <a:lstStyle/>
          <a:p>
            <a:r>
              <a:rPr lang="en-US" altLang="zh-CN" dirty="0"/>
              <a:t>Existing methods</a:t>
            </a:r>
            <a:br>
              <a:rPr lang="en-US" altLang="zh-CN" dirty="0"/>
            </a:br>
            <a:r>
              <a:rPr lang="en-US" altLang="zh-CN" sz="3600" dirty="0"/>
              <a:t>conventional</a:t>
            </a:r>
            <a:endParaRPr lang="zh-CN" altLang="en-US" dirty="0"/>
          </a:p>
        </p:txBody>
      </p:sp>
      <p:sp>
        <p:nvSpPr>
          <p:cNvPr id="3" name="内容占位符 2">
            <a:extLst>
              <a:ext uri="{FF2B5EF4-FFF2-40B4-BE49-F238E27FC236}">
                <a16:creationId xmlns:a16="http://schemas.microsoft.com/office/drawing/2014/main" id="{B31D2482-A8E2-40EC-9F71-752307A93377}"/>
              </a:ext>
            </a:extLst>
          </p:cNvPr>
          <p:cNvSpPr>
            <a:spLocks noGrp="1"/>
          </p:cNvSpPr>
          <p:nvPr>
            <p:ph idx="1"/>
          </p:nvPr>
        </p:nvSpPr>
        <p:spPr/>
        <p:txBody>
          <a:bodyPr/>
          <a:lstStyle/>
          <a:p>
            <a:r>
              <a:rPr lang="en-US" altLang="zh-CN" dirty="0"/>
              <a:t>Shortest-path</a:t>
            </a:r>
          </a:p>
          <a:p>
            <a:pPr lvl="1"/>
            <a:r>
              <a:rPr lang="en-US" altLang="zh-CN" dirty="0"/>
              <a:t>Ill-considered of constraints</a:t>
            </a:r>
          </a:p>
          <a:p>
            <a:pPr lvl="1"/>
            <a:endParaRPr lang="en-US" altLang="zh-CN" dirty="0"/>
          </a:p>
          <a:p>
            <a:r>
              <a:rPr lang="en-US" altLang="zh-CN" dirty="0"/>
              <a:t>Modeling</a:t>
            </a:r>
          </a:p>
          <a:p>
            <a:pPr lvl="1"/>
            <a:r>
              <a:rPr lang="en-US" altLang="zh-CN" dirty="0"/>
              <a:t>solving Linear Programming</a:t>
            </a:r>
          </a:p>
          <a:p>
            <a:pPr lvl="1"/>
            <a:r>
              <a:rPr lang="en-US" altLang="zh-CN" dirty="0"/>
              <a:t>heavyweight for online decisions</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BF4F39EF-455B-44C5-B006-9B6826CB635D}"/>
              </a:ext>
            </a:extLst>
          </p:cNvPr>
          <p:cNvSpPr>
            <a:spLocks noGrp="1"/>
          </p:cNvSpPr>
          <p:nvPr>
            <p:ph type="sldNum" sz="quarter" idx="12"/>
          </p:nvPr>
        </p:nvSpPr>
        <p:spPr/>
        <p:txBody>
          <a:bodyPr/>
          <a:lstStyle/>
          <a:p>
            <a:fld id="{38E2D2AB-F514-4B97-985B-6355890520DB}" type="slidenum">
              <a:rPr lang="zh-CN" altLang="en-US" smtClean="0"/>
              <a:t>3</a:t>
            </a:fld>
            <a:endParaRPr lang="zh-CN" altLang="en-US"/>
          </a:p>
        </p:txBody>
      </p:sp>
    </p:spTree>
    <p:extLst>
      <p:ext uri="{BB962C8B-B14F-4D97-AF65-F5344CB8AC3E}">
        <p14:creationId xmlns:p14="http://schemas.microsoft.com/office/powerpoint/2010/main" val="325897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9EF87DA-FFD2-4289-9752-036431019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530" y="2772148"/>
            <a:ext cx="2731245" cy="1786283"/>
          </a:xfrm>
          <a:prstGeom prst="rect">
            <a:avLst/>
          </a:prstGeom>
        </p:spPr>
      </p:pic>
      <p:sp>
        <p:nvSpPr>
          <p:cNvPr id="2" name="标题 1">
            <a:extLst>
              <a:ext uri="{FF2B5EF4-FFF2-40B4-BE49-F238E27FC236}">
                <a16:creationId xmlns:a16="http://schemas.microsoft.com/office/drawing/2014/main" id="{6311FFF1-D4C5-4FFC-92CB-1E0FBC65533A}"/>
              </a:ext>
            </a:extLst>
          </p:cNvPr>
          <p:cNvSpPr>
            <a:spLocks noGrp="1"/>
          </p:cNvSpPr>
          <p:nvPr>
            <p:ph type="title"/>
          </p:nvPr>
        </p:nvSpPr>
        <p:spPr/>
        <p:txBody>
          <a:bodyPr/>
          <a:lstStyle/>
          <a:p>
            <a:r>
              <a:rPr lang="en-US" altLang="zh-CN" dirty="0"/>
              <a:t>Existing methods</a:t>
            </a:r>
            <a:br>
              <a:rPr lang="en-US" altLang="zh-CN" dirty="0"/>
            </a:br>
            <a:r>
              <a:rPr lang="en-US" altLang="zh-CN" sz="3600" dirty="0"/>
              <a:t>machine learning based</a:t>
            </a:r>
            <a:endParaRPr lang="zh-CN" altLang="en-US" dirty="0"/>
          </a:p>
        </p:txBody>
      </p:sp>
      <p:sp>
        <p:nvSpPr>
          <p:cNvPr id="3" name="内容占位符 2">
            <a:extLst>
              <a:ext uri="{FF2B5EF4-FFF2-40B4-BE49-F238E27FC236}">
                <a16:creationId xmlns:a16="http://schemas.microsoft.com/office/drawing/2014/main" id="{B31D2482-A8E2-40EC-9F71-752307A93377}"/>
              </a:ext>
            </a:extLst>
          </p:cNvPr>
          <p:cNvSpPr>
            <a:spLocks noGrp="1"/>
          </p:cNvSpPr>
          <p:nvPr>
            <p:ph idx="1"/>
          </p:nvPr>
        </p:nvSpPr>
        <p:spPr/>
        <p:txBody>
          <a:bodyPr/>
          <a:lstStyle/>
          <a:p>
            <a:pPr marL="0" indent="0">
              <a:buNone/>
            </a:pPr>
            <a:r>
              <a:rPr lang="en-US" altLang="zh-CN" dirty="0"/>
              <a:t>Predicting intermediate variables</a:t>
            </a:r>
          </a:p>
          <a:p>
            <a:pPr lvl="1"/>
            <a:r>
              <a:rPr lang="en-US" altLang="zh-CN" dirty="0" err="1"/>
              <a:t>RouteNet</a:t>
            </a:r>
            <a:r>
              <a:rPr lang="en-US" altLang="zh-CN" dirty="0"/>
              <a:t> [SOSR’19]: delay and jitter</a:t>
            </a:r>
          </a:p>
          <a:p>
            <a:pPr lvl="1"/>
            <a:r>
              <a:rPr lang="en-US" altLang="zh-CN" dirty="0"/>
              <a:t>Learning to Route [HotNets’17]: link weights</a:t>
            </a:r>
          </a:p>
          <a:p>
            <a:pPr marL="0" indent="0">
              <a:buNone/>
            </a:pPr>
            <a:endParaRPr lang="en-US" altLang="zh-CN" sz="1050" dirty="0"/>
          </a:p>
          <a:p>
            <a:r>
              <a:rPr lang="en-US" altLang="zh-CN" dirty="0"/>
              <a:t>Sub-optimal</a:t>
            </a:r>
          </a:p>
          <a:p>
            <a:r>
              <a:rPr lang="en-US" altLang="zh-CN" dirty="0"/>
              <a:t>Scalability issue</a:t>
            </a:r>
          </a:p>
          <a:p>
            <a:r>
              <a:rPr lang="en-US" altLang="zh-CN" dirty="0"/>
              <a:t>How to enforce routing constraints?</a:t>
            </a:r>
          </a:p>
          <a:p>
            <a:pPr lvl="1"/>
            <a:r>
              <a:rPr lang="en-US" altLang="zh-CN" dirty="0"/>
              <a:t>Optimizing routing paths: nonexistent links</a:t>
            </a:r>
          </a:p>
          <a:p>
            <a:pPr lvl="1"/>
            <a:r>
              <a:rPr lang="en-US" altLang="zh-CN" dirty="0"/>
              <a:t>Optimizing flow splitting ratios: routing loops</a:t>
            </a:r>
          </a:p>
          <a:p>
            <a:endParaRPr lang="zh-CN" altLang="en-US" dirty="0"/>
          </a:p>
        </p:txBody>
      </p:sp>
      <p:sp>
        <p:nvSpPr>
          <p:cNvPr id="4" name="灯片编号占位符 3">
            <a:extLst>
              <a:ext uri="{FF2B5EF4-FFF2-40B4-BE49-F238E27FC236}">
                <a16:creationId xmlns:a16="http://schemas.microsoft.com/office/drawing/2014/main" id="{56B75C5A-1726-4EBC-9FEB-F168FD29E815}"/>
              </a:ext>
            </a:extLst>
          </p:cNvPr>
          <p:cNvSpPr>
            <a:spLocks noGrp="1"/>
          </p:cNvSpPr>
          <p:nvPr>
            <p:ph type="sldNum" sz="quarter" idx="12"/>
          </p:nvPr>
        </p:nvSpPr>
        <p:spPr/>
        <p:txBody>
          <a:bodyPr/>
          <a:lstStyle/>
          <a:p>
            <a:fld id="{38E2D2AB-F514-4B97-985B-6355890520DB}" type="slidenum">
              <a:rPr lang="zh-CN" altLang="en-US" smtClean="0"/>
              <a:t>4</a:t>
            </a:fld>
            <a:endParaRPr lang="zh-CN" altLang="en-US"/>
          </a:p>
        </p:txBody>
      </p:sp>
    </p:spTree>
    <p:extLst>
      <p:ext uri="{BB962C8B-B14F-4D97-AF65-F5344CB8AC3E}">
        <p14:creationId xmlns:p14="http://schemas.microsoft.com/office/powerpoint/2010/main" val="364948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71A02-2238-426A-963F-F1E8B1F310A6}"/>
              </a:ext>
            </a:extLst>
          </p:cNvPr>
          <p:cNvSpPr>
            <a:spLocks noGrp="1"/>
          </p:cNvSpPr>
          <p:nvPr>
            <p:ph type="title"/>
          </p:nvPr>
        </p:nvSpPr>
        <p:spPr/>
        <p:txBody>
          <a:bodyPr/>
          <a:lstStyle/>
          <a:p>
            <a:r>
              <a:rPr lang="en-US" altLang="zh-CN" dirty="0"/>
              <a:t>Observation</a:t>
            </a:r>
            <a:endParaRPr lang="zh-CN" altLang="en-US" dirty="0"/>
          </a:p>
        </p:txBody>
      </p:sp>
      <p:sp>
        <p:nvSpPr>
          <p:cNvPr id="3" name="内容占位符 2">
            <a:extLst>
              <a:ext uri="{FF2B5EF4-FFF2-40B4-BE49-F238E27FC236}">
                <a16:creationId xmlns:a16="http://schemas.microsoft.com/office/drawing/2014/main" id="{74C13038-8C30-462A-8CAE-7E416923F575}"/>
              </a:ext>
            </a:extLst>
          </p:cNvPr>
          <p:cNvSpPr>
            <a:spLocks noGrp="1"/>
          </p:cNvSpPr>
          <p:nvPr>
            <p:ph idx="1"/>
          </p:nvPr>
        </p:nvSpPr>
        <p:spPr/>
        <p:txBody>
          <a:bodyPr/>
          <a:lstStyle/>
          <a:p>
            <a:r>
              <a:rPr lang="en-US" altLang="zh-CN" i="1" dirty="0"/>
              <a:t>Good routing policies will roughly route flows towards the destination.</a:t>
            </a:r>
          </a:p>
          <a:p>
            <a:r>
              <a:rPr lang="en-US" altLang="zh-CN" dirty="0"/>
              <a:t>A new decision variable – </a:t>
            </a:r>
            <a:r>
              <a:rPr lang="en-US" altLang="zh-CN" b="1" dirty="0"/>
              <a:t>altitude</a:t>
            </a:r>
          </a:p>
          <a:p>
            <a:pPr lvl="1"/>
            <a:r>
              <a:rPr lang="en-US" altLang="zh-CN" dirty="0"/>
              <a:t>Mimicking the hill-climbing process</a:t>
            </a:r>
            <a:br>
              <a:rPr lang="en-US" altLang="zh-CN" dirty="0"/>
            </a:br>
            <a:endParaRPr lang="zh-CN" altLang="en-US" dirty="0"/>
          </a:p>
        </p:txBody>
      </p:sp>
      <p:sp>
        <p:nvSpPr>
          <p:cNvPr id="10" name="AutoShape 3">
            <a:extLst>
              <a:ext uri="{FF2B5EF4-FFF2-40B4-BE49-F238E27FC236}">
                <a16:creationId xmlns:a16="http://schemas.microsoft.com/office/drawing/2014/main" id="{14A11280-6325-482C-9D40-AD3C3C8FE12C}"/>
              </a:ext>
            </a:extLst>
          </p:cNvPr>
          <p:cNvSpPr>
            <a:spLocks noChangeAspect="1" noChangeArrowheads="1" noTextEdit="1"/>
          </p:cNvSpPr>
          <p:nvPr/>
        </p:nvSpPr>
        <p:spPr bwMode="auto">
          <a:xfrm>
            <a:off x="2971800" y="3900488"/>
            <a:ext cx="62484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a:extLst>
              <a:ext uri="{FF2B5EF4-FFF2-40B4-BE49-F238E27FC236}">
                <a16:creationId xmlns:a16="http://schemas.microsoft.com/office/drawing/2014/main" id="{98B34C42-4F30-4E1B-ACE4-7216395C7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3" y="3905251"/>
            <a:ext cx="3108325"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46D026C1-5492-400E-AD11-F5B0636D5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905251"/>
            <a:ext cx="3106738"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7">
            <a:extLst>
              <a:ext uri="{FF2B5EF4-FFF2-40B4-BE49-F238E27FC236}">
                <a16:creationId xmlns:a16="http://schemas.microsoft.com/office/drawing/2014/main" id="{2C052561-9C2E-4EAC-9B26-FFA650954006}"/>
              </a:ext>
            </a:extLst>
          </p:cNvPr>
          <p:cNvSpPr>
            <a:spLocks noChangeShapeType="1"/>
          </p:cNvSpPr>
          <p:nvPr/>
        </p:nvSpPr>
        <p:spPr bwMode="auto">
          <a:xfrm>
            <a:off x="6086475" y="3902076"/>
            <a:ext cx="0" cy="22685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8">
            <a:extLst>
              <a:ext uri="{FF2B5EF4-FFF2-40B4-BE49-F238E27FC236}">
                <a16:creationId xmlns:a16="http://schemas.microsoft.com/office/drawing/2014/main" id="{FB9AEBE9-BB5A-4F4E-B6B7-F808FABD7FAB}"/>
              </a:ext>
            </a:extLst>
          </p:cNvPr>
          <p:cNvSpPr>
            <a:spLocks noChangeShapeType="1"/>
          </p:cNvSpPr>
          <p:nvPr/>
        </p:nvSpPr>
        <p:spPr bwMode="auto">
          <a:xfrm>
            <a:off x="2979738" y="3902076"/>
            <a:ext cx="0" cy="22685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9">
            <a:extLst>
              <a:ext uri="{FF2B5EF4-FFF2-40B4-BE49-F238E27FC236}">
                <a16:creationId xmlns:a16="http://schemas.microsoft.com/office/drawing/2014/main" id="{46C41CFA-1164-447C-82EB-957040DCA8AF}"/>
              </a:ext>
            </a:extLst>
          </p:cNvPr>
          <p:cNvSpPr>
            <a:spLocks noChangeShapeType="1"/>
          </p:cNvSpPr>
          <p:nvPr/>
        </p:nvSpPr>
        <p:spPr bwMode="auto">
          <a:xfrm>
            <a:off x="9194800" y="3902076"/>
            <a:ext cx="0" cy="22685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0">
            <a:extLst>
              <a:ext uri="{FF2B5EF4-FFF2-40B4-BE49-F238E27FC236}">
                <a16:creationId xmlns:a16="http://schemas.microsoft.com/office/drawing/2014/main" id="{0D428CE8-65A6-435B-84B7-EE26EEADA9FC}"/>
              </a:ext>
            </a:extLst>
          </p:cNvPr>
          <p:cNvSpPr>
            <a:spLocks noChangeShapeType="1"/>
          </p:cNvSpPr>
          <p:nvPr/>
        </p:nvSpPr>
        <p:spPr bwMode="auto">
          <a:xfrm>
            <a:off x="2973388" y="3908426"/>
            <a:ext cx="62277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1">
            <a:extLst>
              <a:ext uri="{FF2B5EF4-FFF2-40B4-BE49-F238E27FC236}">
                <a16:creationId xmlns:a16="http://schemas.microsoft.com/office/drawing/2014/main" id="{C765D5AA-5A1A-4A62-9BD1-1FC2EF6EBB37}"/>
              </a:ext>
            </a:extLst>
          </p:cNvPr>
          <p:cNvSpPr>
            <a:spLocks noChangeShapeType="1"/>
          </p:cNvSpPr>
          <p:nvPr/>
        </p:nvSpPr>
        <p:spPr bwMode="auto">
          <a:xfrm>
            <a:off x="2973388" y="6151563"/>
            <a:ext cx="622776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5D65C449-B19C-45C5-A780-96DB9FAFDD95}"/>
              </a:ext>
            </a:extLst>
          </p:cNvPr>
          <p:cNvSpPr>
            <a:spLocks noGrp="1"/>
          </p:cNvSpPr>
          <p:nvPr>
            <p:ph type="sldNum" sz="quarter" idx="12"/>
          </p:nvPr>
        </p:nvSpPr>
        <p:spPr/>
        <p:txBody>
          <a:bodyPr/>
          <a:lstStyle/>
          <a:p>
            <a:fld id="{38E2D2AB-F514-4B97-985B-6355890520DB}" type="slidenum">
              <a:rPr lang="zh-CN" altLang="en-US" smtClean="0"/>
              <a:t>5</a:t>
            </a:fld>
            <a:endParaRPr lang="zh-CN" altLang="en-US"/>
          </a:p>
        </p:txBody>
      </p:sp>
    </p:spTree>
    <p:extLst>
      <p:ext uri="{BB962C8B-B14F-4D97-AF65-F5344CB8AC3E}">
        <p14:creationId xmlns:p14="http://schemas.microsoft.com/office/powerpoint/2010/main" val="193745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EC80F-BA4F-4E85-B5E4-9AD9990E4141}"/>
              </a:ext>
            </a:extLst>
          </p:cNvPr>
          <p:cNvSpPr>
            <a:spLocks noGrp="1"/>
          </p:cNvSpPr>
          <p:nvPr>
            <p:ph type="title"/>
          </p:nvPr>
        </p:nvSpPr>
        <p:spPr/>
        <p:txBody>
          <a:bodyPr/>
          <a:lstStyle/>
          <a:p>
            <a:r>
              <a:rPr lang="en-US" altLang="zh-CN" dirty="0"/>
              <a:t>Design</a:t>
            </a:r>
            <a:endParaRPr lang="zh-CN" altLang="en-US" dirty="0"/>
          </a:p>
        </p:txBody>
      </p:sp>
      <p:sp>
        <p:nvSpPr>
          <p:cNvPr id="3" name="内容占位符 2">
            <a:extLst>
              <a:ext uri="{FF2B5EF4-FFF2-40B4-BE49-F238E27FC236}">
                <a16:creationId xmlns:a16="http://schemas.microsoft.com/office/drawing/2014/main" id="{78255329-043A-4EB0-8192-6E4C93717456}"/>
              </a:ext>
            </a:extLst>
          </p:cNvPr>
          <p:cNvSpPr>
            <a:spLocks noGrp="1"/>
          </p:cNvSpPr>
          <p:nvPr>
            <p:ph idx="1"/>
          </p:nvPr>
        </p:nvSpPr>
        <p:spPr/>
        <p:txBody>
          <a:bodyPr/>
          <a:lstStyle/>
          <a:p>
            <a:r>
              <a:rPr lang="en-US" altLang="zh-CN" dirty="0"/>
              <a:t>Routing configurations: link weights + altitudes</a:t>
            </a:r>
          </a:p>
          <a:p>
            <a:pPr lvl="1"/>
            <a:r>
              <a:rPr lang="en-US" altLang="zh-CN" dirty="0"/>
              <a:t>Loop-free</a:t>
            </a:r>
          </a:p>
          <a:p>
            <a:pPr lvl="1"/>
            <a:r>
              <a:rPr lang="en-US" altLang="zh-CN" dirty="0"/>
              <a:t>Intelligent</a:t>
            </a:r>
          </a:p>
          <a:p>
            <a:endParaRPr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2C2B32C-8FDB-4BE6-AFBB-20BEA10C4DC8}"/>
                  </a:ext>
                </a:extLst>
              </p:cNvPr>
              <p:cNvSpPr/>
              <p:nvPr/>
            </p:nvSpPr>
            <p:spPr>
              <a:xfrm>
                <a:off x="4058022" y="2537859"/>
                <a:ext cx="6663765" cy="891141"/>
              </a:xfrm>
              <a:prstGeom prst="rect">
                <a:avLst/>
              </a:prstGeom>
            </p:spPr>
            <p:txBody>
              <a:bodyPr wrap="square">
                <a:spAutoFit/>
              </a:bodyPr>
              <a:lstStyle/>
              <a:p>
                <a:pPr algn="ctr"/>
                <a14:m>
                  <m:oMath xmlns:m="http://schemas.openxmlformats.org/officeDocument/2006/math">
                    <m:r>
                      <a:rPr lang="en-US" altLang="zh-CN" sz="2400" i="1" smtClean="0">
                        <a:latin typeface="Cambria Math" panose="02040503050406030204" pitchFamily="18" charset="0"/>
                      </a:rPr>
                      <m:t>𝑎𝑙</m:t>
                    </m:r>
                    <m:r>
                      <a:rPr lang="en-US" altLang="zh-CN" sz="2400" b="0" i="1" smtClean="0">
                        <a:latin typeface="Cambria Math" panose="02040503050406030204" pitchFamily="18" charset="0"/>
                      </a:rPr>
                      <m:t>𝑡𝑖𝑡𝑢𝑑𝑒</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𝑡𝑜𝑝𝑜𝑙𝑜𝑔𝑦</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𝑑𝑒𝑚𝑎𝑛𝑑</m:t>
                        </m:r>
                        <m:r>
                          <a:rPr lang="en-US" altLang="zh-CN" sz="2400" i="1">
                            <a:latin typeface="Cambria Math" panose="02040503050406030204" pitchFamily="18" charset="0"/>
                          </a:rPr>
                          <m:t>,</m:t>
                        </m:r>
                        <m:r>
                          <a:rPr lang="en-US" altLang="zh-CN" sz="2400" i="1">
                            <a:latin typeface="Cambria Math" panose="02040503050406030204" pitchFamily="18" charset="0"/>
                          </a:rPr>
                          <m:t>𝑙𝑖𝑛𝑘</m:t>
                        </m:r>
                        <m:r>
                          <a:rPr lang="en-US" altLang="zh-CN" sz="2400" i="1">
                            <a:latin typeface="Cambria Math" panose="02040503050406030204" pitchFamily="18" charset="0"/>
                          </a:rPr>
                          <m:t> </m:t>
                        </m:r>
                        <m:r>
                          <a:rPr lang="en-US" altLang="zh-CN" sz="2400" i="1">
                            <a:latin typeface="Cambria Math" panose="02040503050406030204" pitchFamily="18" charset="0"/>
                          </a:rPr>
                          <m:t>𝑢𝑡𝑖𝑙𝑖𝑧𝑎𝑡𝑖𝑜𝑛</m:t>
                        </m:r>
                      </m:e>
                    </m:d>
                  </m:oMath>
                </a14:m>
                <a:r>
                  <a:rPr lang="zh-CN" altLang="en-US" sz="2400" dirty="0"/>
                  <a:t>，</a:t>
                </a:r>
                <a:endParaRPr lang="en-US" altLang="zh-CN" sz="2400" dirty="0"/>
              </a:p>
              <a:p>
                <a:pPr algn="ct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𝑡𝑜𝑝𝑜𝑙𝑜𝑔𝑦</m:t>
                        </m:r>
                      </m:sub>
                    </m:sSub>
                    <m:r>
                      <a:rPr lang="en-US" altLang="zh-CN" sz="2400" i="1">
                        <a:latin typeface="Cambria Math" panose="02040503050406030204" pitchFamily="18" charset="0"/>
                      </a:rPr>
                      <m:t>(⋅)</m:t>
                    </m:r>
                  </m:oMath>
                </a14:m>
                <a:r>
                  <a:rPr lang="zh-CN" altLang="en-US" sz="2400" dirty="0">
                    <a:ea typeface="楷体" panose="02010609060101010101" pitchFamily="49" charset="-122"/>
                  </a:rPr>
                  <a:t> </a:t>
                </a:r>
                <a:r>
                  <a:rPr lang="en-US" altLang="zh-CN" sz="2400" dirty="0">
                    <a:ea typeface="楷体" panose="02010609060101010101" pitchFamily="49" charset="-122"/>
                  </a:rPr>
                  <a:t>: a neural network</a:t>
                </a:r>
                <a:endParaRPr lang="zh-CN" altLang="en-US" sz="2400" dirty="0">
                  <a:ea typeface="楷体" panose="02010609060101010101" pitchFamily="49" charset="-122"/>
                </a:endParaRPr>
              </a:p>
            </p:txBody>
          </p:sp>
        </mc:Choice>
        <mc:Fallback xmlns="">
          <p:sp>
            <p:nvSpPr>
              <p:cNvPr id="4" name="矩形 3">
                <a:extLst>
                  <a:ext uri="{FF2B5EF4-FFF2-40B4-BE49-F238E27FC236}">
                    <a16:creationId xmlns:a16="http://schemas.microsoft.com/office/drawing/2014/main" id="{32C2B32C-8FDB-4BE6-AFBB-20BEA10C4DC8}"/>
                  </a:ext>
                </a:extLst>
              </p:cNvPr>
              <p:cNvSpPr>
                <a:spLocks noRot="1" noChangeAspect="1" noMove="1" noResize="1" noEditPoints="1" noAdjustHandles="1" noChangeArrowheads="1" noChangeShapeType="1" noTextEdit="1"/>
              </p:cNvSpPr>
              <p:nvPr/>
            </p:nvSpPr>
            <p:spPr>
              <a:xfrm>
                <a:off x="4058022" y="2537859"/>
                <a:ext cx="6663765" cy="891141"/>
              </a:xfrm>
              <a:prstGeom prst="rect">
                <a:avLst/>
              </a:prstGeom>
              <a:blipFill>
                <a:blip r:embed="rId3"/>
                <a:stretch>
                  <a:fillRect l="-2562" t="-4762" r="-3660" b="-1088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82CF1582-C187-4E5A-B4C2-D7D2DD7E59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5922" y="3906784"/>
            <a:ext cx="5920155" cy="2133146"/>
          </a:xfrm>
          <a:prstGeom prst="rect">
            <a:avLst/>
          </a:prstGeom>
        </p:spPr>
      </p:pic>
      <p:sp>
        <p:nvSpPr>
          <p:cNvPr id="5" name="灯片编号占位符 4">
            <a:extLst>
              <a:ext uri="{FF2B5EF4-FFF2-40B4-BE49-F238E27FC236}">
                <a16:creationId xmlns:a16="http://schemas.microsoft.com/office/drawing/2014/main" id="{6D37A6F1-1FD8-4FD1-B1A0-4292A0DE553C}"/>
              </a:ext>
            </a:extLst>
          </p:cNvPr>
          <p:cNvSpPr>
            <a:spLocks noGrp="1"/>
          </p:cNvSpPr>
          <p:nvPr>
            <p:ph type="sldNum" sz="quarter" idx="12"/>
          </p:nvPr>
        </p:nvSpPr>
        <p:spPr/>
        <p:txBody>
          <a:bodyPr/>
          <a:lstStyle/>
          <a:p>
            <a:fld id="{38E2D2AB-F514-4B97-985B-6355890520DB}" type="slidenum">
              <a:rPr lang="zh-CN" altLang="en-US" smtClean="0"/>
              <a:t>6</a:t>
            </a:fld>
            <a:endParaRPr lang="zh-CN" altLang="en-US"/>
          </a:p>
        </p:txBody>
      </p:sp>
    </p:spTree>
    <p:extLst>
      <p:ext uri="{BB962C8B-B14F-4D97-AF65-F5344CB8AC3E}">
        <p14:creationId xmlns:p14="http://schemas.microsoft.com/office/powerpoint/2010/main" val="20018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CDAD2-3CEE-4A86-B122-4676B5FD120E}"/>
              </a:ext>
            </a:extLst>
          </p:cNvPr>
          <p:cNvSpPr>
            <a:spLocks noGrp="1"/>
          </p:cNvSpPr>
          <p:nvPr>
            <p:ph type="title"/>
          </p:nvPr>
        </p:nvSpPr>
        <p:spPr/>
        <p:txBody>
          <a:bodyPr/>
          <a:lstStyle/>
          <a:p>
            <a:r>
              <a:rPr lang="en-US" altLang="zh-CN" dirty="0"/>
              <a:t>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967E8A-D0A9-4E51-955B-A4CD02150E1E}"/>
                  </a:ext>
                </a:extLst>
              </p:cNvPr>
              <p:cNvSpPr>
                <a:spLocks noGrp="1"/>
              </p:cNvSpPr>
              <p:nvPr>
                <p:ph idx="1"/>
              </p:nvPr>
            </p:nvSpPr>
            <p:spPr/>
            <p:txBody>
              <a:bodyPr/>
              <a:lstStyle/>
              <a:p>
                <a:pPr marL="0" indent="0">
                  <a:buNone/>
                </a:pPr>
                <a:r>
                  <a:rPr lang="en-US" altLang="zh-CN" b="1" dirty="0"/>
                  <a:t>Challenge #1  Non-differentiable objective</a:t>
                </a:r>
              </a:p>
              <a:p>
                <a:r>
                  <a:rPr lang="en-US" altLang="zh-CN" dirty="0"/>
                  <a:t>Objective: maximum-link-utilization (MLU) </a:t>
                </a:r>
              </a:p>
              <a:p>
                <a:pPr lvl="1"/>
                <a14:m>
                  <m:oMath xmlns:m="http://schemas.openxmlformats.org/officeDocument/2006/math">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𝑀𝐿𝑈</m:t>
                    </m:r>
                    <m:r>
                      <a:rPr lang="en-US" altLang="zh-CN" i="1">
                        <a:solidFill>
                          <a:schemeClr val="tx1">
                            <a:lumMod val="75000"/>
                            <a:lumOff val="25000"/>
                          </a:schemeClr>
                        </a:solidFill>
                        <a:latin typeface="Cambria Math" panose="02040503050406030204" pitchFamily="18" charset="0"/>
                        <a:ea typeface="华文楷体" panose="02010600040101010101" pitchFamily="2" charset="-122"/>
                      </a:rPr>
                      <m:t>=</m:t>
                    </m:r>
                    <m:func>
                      <m:funcPr>
                        <m:ctrlPr>
                          <a:rPr lang="en-US" altLang="zh-CN" i="1">
                            <a:solidFill>
                              <a:schemeClr val="tx1">
                                <a:lumMod val="75000"/>
                                <a:lumOff val="25000"/>
                              </a:schemeClr>
                            </a:solidFill>
                            <a:latin typeface="Cambria Math" panose="02040503050406030204" pitchFamily="18" charset="0"/>
                            <a:ea typeface="华文楷体" panose="02010600040101010101" pitchFamily="2" charset="-122"/>
                          </a:rPr>
                        </m:ctrlPr>
                      </m:funcPr>
                      <m:fName>
                        <m:limLow>
                          <m:limLowPr>
                            <m:ctrlPr>
                              <a:rPr lang="en-US" altLang="zh-CN" i="1">
                                <a:solidFill>
                                  <a:schemeClr val="tx1">
                                    <a:lumMod val="75000"/>
                                    <a:lumOff val="25000"/>
                                  </a:schemeClr>
                                </a:solidFill>
                                <a:latin typeface="Cambria Math" panose="02040503050406030204" pitchFamily="18" charset="0"/>
                                <a:ea typeface="华文楷体" panose="02010600040101010101" pitchFamily="2" charset="-122"/>
                              </a:rPr>
                            </m:ctrlPr>
                          </m:limLowPr>
                          <m:e>
                            <m:r>
                              <m:rPr>
                                <m:sty m:val="p"/>
                              </m:rPr>
                              <a:rPr lang="en-US" altLang="zh-CN">
                                <a:solidFill>
                                  <a:schemeClr val="tx1">
                                    <a:lumMod val="75000"/>
                                    <a:lumOff val="25000"/>
                                  </a:schemeClr>
                                </a:solidFill>
                                <a:latin typeface="Cambria Math" panose="02040503050406030204" pitchFamily="18" charset="0"/>
                                <a:ea typeface="华文楷体" panose="02010600040101010101" pitchFamily="2" charset="-122"/>
                              </a:rPr>
                              <m:t>max</m:t>
                            </m:r>
                          </m:e>
                          <m:lim>
                            <m:sSub>
                              <m:sSubPr>
                                <m:ctrlPr>
                                  <a:rPr lang="en-US" altLang="zh-CN" i="1">
                                    <a:solidFill>
                                      <a:schemeClr val="tx1">
                                        <a:lumMod val="75000"/>
                                        <a:lumOff val="25000"/>
                                      </a:schemeClr>
                                    </a:solidFill>
                                    <a:latin typeface="Cambria Math" panose="02040503050406030204" pitchFamily="18" charset="0"/>
                                    <a:ea typeface="华文楷体" panose="02010600040101010101" pitchFamily="2" charset="-122"/>
                                  </a:rPr>
                                </m:ctrlPr>
                              </m:sSubPr>
                              <m:e>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𝑒</m:t>
                                </m:r>
                              </m:e>
                              <m:sub>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𝑖𝑗</m:t>
                                </m:r>
                              </m:sub>
                            </m:sSub>
                            <m:r>
                              <a:rPr lang="en-US" altLang="zh-CN" i="1">
                                <a:solidFill>
                                  <a:schemeClr val="tx1">
                                    <a:lumMod val="75000"/>
                                    <a:lumOff val="25000"/>
                                  </a:schemeClr>
                                </a:solidFill>
                                <a:latin typeface="Cambria Math" panose="02040503050406030204" pitchFamily="18" charset="0"/>
                                <a:ea typeface="华文楷体" panose="02010600040101010101" pitchFamily="2" charset="-122"/>
                              </a:rPr>
                              <m:t>∈</m:t>
                            </m:r>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𝐸</m:t>
                            </m:r>
                          </m:lim>
                        </m:limLow>
                      </m:fName>
                      <m:e>
                        <m:nary>
                          <m:naryPr>
                            <m:chr m:val="∑"/>
                            <m:supHide m:val="on"/>
                            <m:ctrlPr>
                              <a:rPr lang="en-US" altLang="zh-CN" i="1">
                                <a:solidFill>
                                  <a:schemeClr val="tx1">
                                    <a:lumMod val="75000"/>
                                    <a:lumOff val="25000"/>
                                  </a:schemeClr>
                                </a:solidFill>
                                <a:latin typeface="Cambria Math" panose="02040503050406030204" pitchFamily="18" charset="0"/>
                                <a:ea typeface="华文楷体" panose="02010600040101010101" pitchFamily="2" charset="-122"/>
                              </a:rPr>
                            </m:ctrlPr>
                          </m:naryPr>
                          <m:sub>
                            <m:sSub>
                              <m:sSubPr>
                                <m:ctrlPr>
                                  <a:rPr lang="en-US" altLang="zh-CN" i="1">
                                    <a:solidFill>
                                      <a:schemeClr val="tx1">
                                        <a:lumMod val="75000"/>
                                        <a:lumOff val="25000"/>
                                      </a:schemeClr>
                                    </a:solidFill>
                                    <a:latin typeface="Cambria Math" panose="02040503050406030204" pitchFamily="18" charset="0"/>
                                    <a:ea typeface="华文楷体" panose="02010600040101010101" pitchFamily="2" charset="-122"/>
                                  </a:rPr>
                                </m:ctrlPr>
                              </m:sSubPr>
                              <m:e>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𝑓</m:t>
                                </m:r>
                              </m:e>
                              <m:sub>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𝑘</m:t>
                                </m:r>
                              </m:sub>
                            </m:sSub>
                            <m:r>
                              <a:rPr lang="en-US" altLang="zh-CN" i="1">
                                <a:solidFill>
                                  <a:schemeClr val="tx1">
                                    <a:lumMod val="75000"/>
                                    <a:lumOff val="25000"/>
                                  </a:schemeClr>
                                </a:solidFill>
                                <a:latin typeface="Cambria Math" panose="02040503050406030204" pitchFamily="18" charset="0"/>
                                <a:ea typeface="华文楷体" panose="02010600040101010101" pitchFamily="2" charset="-122"/>
                              </a:rPr>
                              <m:t>∈</m:t>
                            </m:r>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𝐹</m:t>
                            </m:r>
                          </m:sub>
                          <m:sup/>
                          <m:e>
                            <m:sSubSup>
                              <m:sSubSupPr>
                                <m:ctrlPr>
                                  <a:rPr lang="en-US" altLang="zh-CN" i="1">
                                    <a:solidFill>
                                      <a:schemeClr val="tx1">
                                        <a:lumMod val="75000"/>
                                        <a:lumOff val="25000"/>
                                      </a:schemeClr>
                                    </a:solidFill>
                                    <a:latin typeface="Cambria Math" panose="02040503050406030204" pitchFamily="18" charset="0"/>
                                    <a:ea typeface="华文楷体" panose="02010600040101010101" pitchFamily="2" charset="-122"/>
                                  </a:rPr>
                                </m:ctrlPr>
                              </m:sSubSupPr>
                              <m:e>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𝑥</m:t>
                                </m:r>
                              </m:e>
                              <m:sub>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𝑖𝑗</m:t>
                                </m:r>
                              </m:sub>
                              <m:sup>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𝑘</m:t>
                                </m:r>
                              </m:sup>
                            </m:sSubSup>
                            <m:sSup>
                              <m:sSupPr>
                                <m:ctrlPr>
                                  <a:rPr lang="en-US" altLang="zh-CN" i="1">
                                    <a:solidFill>
                                      <a:schemeClr val="tx1">
                                        <a:lumMod val="75000"/>
                                        <a:lumOff val="25000"/>
                                      </a:schemeClr>
                                    </a:solidFill>
                                    <a:latin typeface="Cambria Math" panose="02040503050406030204" pitchFamily="18" charset="0"/>
                                    <a:ea typeface="华文楷体" panose="02010600040101010101" pitchFamily="2" charset="-122"/>
                                  </a:rPr>
                                </m:ctrlPr>
                              </m:sSupPr>
                              <m:e>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𝑑</m:t>
                                </m:r>
                              </m:e>
                              <m:sup>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𝑘</m:t>
                                </m:r>
                              </m:sup>
                            </m:sSup>
                            <m:r>
                              <a:rPr lang="en-US" altLang="zh-CN" i="1">
                                <a:solidFill>
                                  <a:schemeClr val="tx1">
                                    <a:lumMod val="75000"/>
                                    <a:lumOff val="25000"/>
                                  </a:schemeClr>
                                </a:solidFill>
                                <a:latin typeface="Cambria Math" panose="02040503050406030204" pitchFamily="18" charset="0"/>
                                <a:ea typeface="华文楷体" panose="02010600040101010101" pitchFamily="2" charset="-122"/>
                              </a:rPr>
                              <m:t>/</m:t>
                            </m:r>
                            <m:sSup>
                              <m:sSupPr>
                                <m:ctrlPr>
                                  <a:rPr lang="en-US" altLang="zh-CN" i="1">
                                    <a:solidFill>
                                      <a:schemeClr val="tx1">
                                        <a:lumMod val="75000"/>
                                        <a:lumOff val="25000"/>
                                      </a:schemeClr>
                                    </a:solidFill>
                                    <a:latin typeface="Cambria Math" panose="02040503050406030204" pitchFamily="18" charset="0"/>
                                    <a:ea typeface="华文楷体" panose="02010600040101010101" pitchFamily="2" charset="-122"/>
                                  </a:rPr>
                                </m:ctrlPr>
                              </m:sSupPr>
                              <m:e>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𝐶</m:t>
                                </m:r>
                              </m:e>
                              <m:sup>
                                <m:r>
                                  <a:rPr lang="en-US" altLang="zh-CN" i="1">
                                    <a:solidFill>
                                      <a:schemeClr val="tx1">
                                        <a:lumMod val="75000"/>
                                        <a:lumOff val="25000"/>
                                      </a:schemeClr>
                                    </a:solidFill>
                                    <a:latin typeface="Cambria Math" panose="02040503050406030204" pitchFamily="18" charset="0"/>
                                    <a:ea typeface="华文楷体" panose="02010600040101010101" pitchFamily="2" charset="-122"/>
                                  </a:rPr>
                                  <m:t>𝑘</m:t>
                                </m:r>
                              </m:sup>
                            </m:sSup>
                          </m:e>
                        </m:nary>
                      </m:e>
                    </m:func>
                  </m:oMath>
                </a14:m>
                <a:endParaRPr lang="en-US" altLang="zh-CN" dirty="0"/>
              </a:p>
              <a:p>
                <a:r>
                  <a:rPr lang="en-US" altLang="zh-CN" dirty="0"/>
                  <a:t>Solution: Reinforcement learning</a:t>
                </a:r>
              </a:p>
            </p:txBody>
          </p:sp>
        </mc:Choice>
        <mc:Fallback xmlns="">
          <p:sp>
            <p:nvSpPr>
              <p:cNvPr id="3" name="内容占位符 2">
                <a:extLst>
                  <a:ext uri="{FF2B5EF4-FFF2-40B4-BE49-F238E27FC236}">
                    <a16:creationId xmlns:a16="http://schemas.microsoft.com/office/drawing/2014/main" id="{CE967E8A-D0A9-4E51-955B-A4CD02150E1E}"/>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E367FFF0-A516-4DAA-90BE-3611CF27AF41}"/>
              </a:ext>
            </a:extLst>
          </p:cNvPr>
          <p:cNvGrpSpPr/>
          <p:nvPr/>
        </p:nvGrpSpPr>
        <p:grpSpPr>
          <a:xfrm>
            <a:off x="3101789" y="4001294"/>
            <a:ext cx="5749365" cy="2321299"/>
            <a:chOff x="1435100" y="2970259"/>
            <a:chExt cx="6112193" cy="2633359"/>
          </a:xfrm>
        </p:grpSpPr>
        <p:sp>
          <p:nvSpPr>
            <p:cNvPr id="17" name="矩形 16">
              <a:extLst>
                <a:ext uri="{FF2B5EF4-FFF2-40B4-BE49-F238E27FC236}">
                  <a16:creationId xmlns:a16="http://schemas.microsoft.com/office/drawing/2014/main" id="{DD7D9614-49BC-4057-A8AE-143963BCD592}"/>
                </a:ext>
              </a:extLst>
            </p:cNvPr>
            <p:cNvSpPr/>
            <p:nvPr/>
          </p:nvSpPr>
          <p:spPr>
            <a:xfrm>
              <a:off x="1435100" y="3808110"/>
              <a:ext cx="1745673" cy="10320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Bahnschrift SemiLight SemiConde" panose="020B0502040204020203" pitchFamily="34" charset="0"/>
                </a:rPr>
                <a:t>Agent</a:t>
              </a:r>
              <a:endParaRPr lang="zh-CN" altLang="en-US" sz="2000" b="1" dirty="0">
                <a:latin typeface="Bahnschrift SemiLight SemiConde" panose="020B0502040204020203" pitchFamily="34" charset="0"/>
              </a:endParaRPr>
            </a:p>
          </p:txBody>
        </p:sp>
        <p:sp>
          <p:nvSpPr>
            <p:cNvPr id="18" name="矩形 17">
              <a:extLst>
                <a:ext uri="{FF2B5EF4-FFF2-40B4-BE49-F238E27FC236}">
                  <a16:creationId xmlns:a16="http://schemas.microsoft.com/office/drawing/2014/main" id="{B1D125D4-2521-4C69-80BD-A8B74AA67753}"/>
                </a:ext>
              </a:extLst>
            </p:cNvPr>
            <p:cNvSpPr/>
            <p:nvPr/>
          </p:nvSpPr>
          <p:spPr>
            <a:xfrm>
              <a:off x="5801620" y="3812147"/>
              <a:ext cx="1745673" cy="10320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Bahnschrift SemiLight SemiConde" panose="020B0502040204020203" pitchFamily="34" charset="0"/>
                </a:rPr>
                <a:t>Environment</a:t>
              </a:r>
              <a:endParaRPr lang="zh-CN" altLang="en-US" sz="2000" b="1" dirty="0">
                <a:latin typeface="Bahnschrift SemiLight SemiConde" panose="020B0502040204020203" pitchFamily="34" charset="0"/>
              </a:endParaRPr>
            </a:p>
          </p:txBody>
        </p:sp>
        <p:sp>
          <p:nvSpPr>
            <p:cNvPr id="19" name="文本框 18">
              <a:extLst>
                <a:ext uri="{FF2B5EF4-FFF2-40B4-BE49-F238E27FC236}">
                  <a16:creationId xmlns:a16="http://schemas.microsoft.com/office/drawing/2014/main" id="{BC9FCD5A-A1E2-48DC-96A6-277FECBA2786}"/>
                </a:ext>
              </a:extLst>
            </p:cNvPr>
            <p:cNvSpPr txBox="1"/>
            <p:nvPr/>
          </p:nvSpPr>
          <p:spPr>
            <a:xfrm>
              <a:off x="3864744" y="3924884"/>
              <a:ext cx="1252903" cy="264944"/>
            </a:xfrm>
            <a:prstGeom prst="rect">
              <a:avLst/>
            </a:prstGeom>
            <a:noFill/>
          </p:spPr>
          <p:txBody>
            <a:bodyPr wrap="square" rtlCol="0">
              <a:spAutoFit/>
            </a:bodyPr>
            <a:lstStyle/>
            <a:p>
              <a:pPr algn="ctr">
                <a:lnSpc>
                  <a:spcPts val="1300"/>
                </a:lnSpc>
              </a:pPr>
              <a:r>
                <a:rPr lang="en-US" altLang="zh-CN" dirty="0">
                  <a:latin typeface="Bahnschrift SemiLight SemiConde" panose="020B0502040204020203" pitchFamily="34" charset="0"/>
                </a:rPr>
                <a:t>topology</a:t>
              </a:r>
              <a:endParaRPr lang="zh-CN" altLang="en-US" dirty="0">
                <a:latin typeface="Bahnschrift SemiLight SemiConde" panose="020B0502040204020203" pitchFamily="34" charset="0"/>
              </a:endParaRPr>
            </a:p>
          </p:txBody>
        </p:sp>
        <p:sp>
          <p:nvSpPr>
            <p:cNvPr id="20" name="箭头: 手杖形 19">
              <a:extLst>
                <a:ext uri="{FF2B5EF4-FFF2-40B4-BE49-F238E27FC236}">
                  <a16:creationId xmlns:a16="http://schemas.microsoft.com/office/drawing/2014/main" id="{D8758C84-A81C-47C0-A63E-5622F8C99E3D}"/>
                </a:ext>
              </a:extLst>
            </p:cNvPr>
            <p:cNvSpPr/>
            <p:nvPr/>
          </p:nvSpPr>
          <p:spPr>
            <a:xfrm>
              <a:off x="2631380" y="3316639"/>
              <a:ext cx="3852000" cy="227932"/>
            </a:xfrm>
            <a:prstGeom prst="uturnArrow">
              <a:avLst>
                <a:gd name="adj1" fmla="val 25000"/>
                <a:gd name="adj2" fmla="val 25000"/>
                <a:gd name="adj3" fmla="val 42960"/>
                <a:gd name="adj4" fmla="val 50000"/>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箭头: 手杖形 20">
              <a:extLst>
                <a:ext uri="{FF2B5EF4-FFF2-40B4-BE49-F238E27FC236}">
                  <a16:creationId xmlns:a16="http://schemas.microsoft.com/office/drawing/2014/main" id="{E158830C-2D99-428C-89D6-D1B05A5576EB}"/>
                </a:ext>
              </a:extLst>
            </p:cNvPr>
            <p:cNvSpPr/>
            <p:nvPr/>
          </p:nvSpPr>
          <p:spPr>
            <a:xfrm rot="10800000">
              <a:off x="2631380" y="5085743"/>
              <a:ext cx="3852000" cy="227932"/>
            </a:xfrm>
            <a:prstGeom prst="uturnArrow">
              <a:avLst>
                <a:gd name="adj1" fmla="val 25000"/>
                <a:gd name="adj2" fmla="val 25000"/>
                <a:gd name="adj3" fmla="val 42960"/>
                <a:gd name="adj4" fmla="val 50000"/>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文本框 21">
              <a:extLst>
                <a:ext uri="{FF2B5EF4-FFF2-40B4-BE49-F238E27FC236}">
                  <a16:creationId xmlns:a16="http://schemas.microsoft.com/office/drawing/2014/main" id="{AAC8EEE7-6849-406E-96D0-E4471D1AB19F}"/>
                </a:ext>
              </a:extLst>
            </p:cNvPr>
            <p:cNvSpPr txBox="1"/>
            <p:nvPr/>
          </p:nvSpPr>
          <p:spPr>
            <a:xfrm>
              <a:off x="3415130" y="2970259"/>
              <a:ext cx="2507864" cy="369332"/>
            </a:xfrm>
            <a:prstGeom prst="rect">
              <a:avLst/>
            </a:prstGeom>
            <a:noFill/>
          </p:spPr>
          <p:txBody>
            <a:bodyPr wrap="square" rtlCol="0">
              <a:spAutoFit/>
            </a:bodyPr>
            <a:lstStyle/>
            <a:p>
              <a:r>
                <a:rPr lang="en-US" altLang="zh-CN" dirty="0">
                  <a:latin typeface="Bahnschrift SemiLight SemiConde" panose="020B0502040204020203" pitchFamily="34" charset="0"/>
                </a:rPr>
                <a:t>Routing strategy (action)</a:t>
              </a:r>
              <a:endParaRPr lang="zh-CN" altLang="en-US" dirty="0">
                <a:latin typeface="Bahnschrift SemiLight SemiConde" panose="020B0502040204020203" pitchFamily="34" charset="0"/>
              </a:endParaRPr>
            </a:p>
          </p:txBody>
        </p:sp>
        <p:sp>
          <p:nvSpPr>
            <p:cNvPr id="23" name="文本框 22">
              <a:extLst>
                <a:ext uri="{FF2B5EF4-FFF2-40B4-BE49-F238E27FC236}">
                  <a16:creationId xmlns:a16="http://schemas.microsoft.com/office/drawing/2014/main" id="{0E5F3167-19FD-43E8-A514-A87611EFBD13}"/>
                </a:ext>
              </a:extLst>
            </p:cNvPr>
            <p:cNvSpPr txBox="1"/>
            <p:nvPr/>
          </p:nvSpPr>
          <p:spPr>
            <a:xfrm>
              <a:off x="3415130" y="5234286"/>
              <a:ext cx="2507864" cy="369332"/>
            </a:xfrm>
            <a:prstGeom prst="rect">
              <a:avLst/>
            </a:prstGeom>
            <a:noFill/>
          </p:spPr>
          <p:txBody>
            <a:bodyPr wrap="square" rtlCol="0">
              <a:spAutoFit/>
            </a:bodyPr>
            <a:lstStyle/>
            <a:p>
              <a:r>
                <a:rPr lang="en-US" altLang="zh-CN" dirty="0">
                  <a:latin typeface="Bahnschrift SemiLight SemiConde" panose="020B0502040204020203" pitchFamily="34" charset="0"/>
                </a:rPr>
                <a:t>Demand matric (state)</a:t>
              </a:r>
              <a:endParaRPr lang="zh-CN" altLang="en-US" dirty="0">
                <a:latin typeface="Bahnschrift SemiLight SemiConde" panose="020B0502040204020203" pitchFamily="34" charset="0"/>
              </a:endParaRPr>
            </a:p>
          </p:txBody>
        </p:sp>
        <p:sp>
          <p:nvSpPr>
            <p:cNvPr id="24" name="箭头: 左 23">
              <a:extLst>
                <a:ext uri="{FF2B5EF4-FFF2-40B4-BE49-F238E27FC236}">
                  <a16:creationId xmlns:a16="http://schemas.microsoft.com/office/drawing/2014/main" id="{FEC1C825-2B3A-4DE2-AD45-9D0B7F450401}"/>
                </a:ext>
              </a:extLst>
            </p:cNvPr>
            <p:cNvSpPr/>
            <p:nvPr/>
          </p:nvSpPr>
          <p:spPr>
            <a:xfrm>
              <a:off x="3301287" y="4466160"/>
              <a:ext cx="2363255" cy="135277"/>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latin typeface="Bahnschrift SemiLight SemiConde" panose="020B0502040204020203" pitchFamily="34" charset="0"/>
              </a:endParaRPr>
            </a:p>
          </p:txBody>
        </p:sp>
        <p:cxnSp>
          <p:nvCxnSpPr>
            <p:cNvPr id="25" name="连接符: 曲线 24">
              <a:extLst>
                <a:ext uri="{FF2B5EF4-FFF2-40B4-BE49-F238E27FC236}">
                  <a16:creationId xmlns:a16="http://schemas.microsoft.com/office/drawing/2014/main" id="{B64F1A23-02A3-4B9D-9508-A9153B9447EB}"/>
                </a:ext>
              </a:extLst>
            </p:cNvPr>
            <p:cNvCxnSpPr>
              <a:cxnSpLocks/>
              <a:stCxn id="19" idx="1"/>
            </p:cNvCxnSpPr>
            <p:nvPr/>
          </p:nvCxnSpPr>
          <p:spPr>
            <a:xfrm rot="10800000" flipV="1">
              <a:off x="3473420" y="4057356"/>
              <a:ext cx="391325" cy="12700"/>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6" name="连接符: 曲线 25">
              <a:extLst>
                <a:ext uri="{FF2B5EF4-FFF2-40B4-BE49-F238E27FC236}">
                  <a16:creationId xmlns:a16="http://schemas.microsoft.com/office/drawing/2014/main" id="{839ED683-4C1F-473C-9041-CF35C1822F6E}"/>
                </a:ext>
              </a:extLst>
            </p:cNvPr>
            <p:cNvCxnSpPr>
              <a:cxnSpLocks/>
              <a:stCxn id="19" idx="3"/>
            </p:cNvCxnSpPr>
            <p:nvPr/>
          </p:nvCxnSpPr>
          <p:spPr>
            <a:xfrm>
              <a:off x="5117647" y="4057356"/>
              <a:ext cx="391325" cy="12700"/>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9EB2C162-5BC2-4588-8910-17B2E0A1E3FF}"/>
                </a:ext>
              </a:extLst>
            </p:cNvPr>
            <p:cNvSpPr txBox="1"/>
            <p:nvPr/>
          </p:nvSpPr>
          <p:spPr>
            <a:xfrm>
              <a:off x="4170391" y="4480959"/>
              <a:ext cx="1084510" cy="369332"/>
            </a:xfrm>
            <a:prstGeom prst="rect">
              <a:avLst/>
            </a:prstGeom>
            <a:noFill/>
          </p:spPr>
          <p:txBody>
            <a:bodyPr wrap="square" rtlCol="0">
              <a:spAutoFit/>
            </a:bodyPr>
            <a:lstStyle/>
            <a:p>
              <a:r>
                <a:rPr lang="en-US" altLang="zh-CN" dirty="0">
                  <a:latin typeface="Bahnschrift SemiLight SemiConde" panose="020B0502040204020203" pitchFamily="34" charset="0"/>
                </a:rPr>
                <a:t>Reward</a:t>
              </a:r>
              <a:endParaRPr lang="zh-CN" altLang="en-US" dirty="0">
                <a:latin typeface="Bahnschrift SemiLight SemiConde" panose="020B0502040204020203" pitchFamily="34" charset="0"/>
              </a:endParaRPr>
            </a:p>
          </p:txBody>
        </p:sp>
      </p:grpSp>
      <p:sp>
        <p:nvSpPr>
          <p:cNvPr id="4" name="灯片编号占位符 3">
            <a:extLst>
              <a:ext uri="{FF2B5EF4-FFF2-40B4-BE49-F238E27FC236}">
                <a16:creationId xmlns:a16="http://schemas.microsoft.com/office/drawing/2014/main" id="{FF4C3C1E-7697-435A-8CEC-0A3D1E22B57B}"/>
              </a:ext>
            </a:extLst>
          </p:cNvPr>
          <p:cNvSpPr>
            <a:spLocks noGrp="1"/>
          </p:cNvSpPr>
          <p:nvPr>
            <p:ph type="sldNum" sz="quarter" idx="12"/>
          </p:nvPr>
        </p:nvSpPr>
        <p:spPr/>
        <p:txBody>
          <a:bodyPr/>
          <a:lstStyle/>
          <a:p>
            <a:fld id="{38E2D2AB-F514-4B97-985B-6355890520DB}" type="slidenum">
              <a:rPr lang="zh-CN" altLang="en-US" smtClean="0"/>
              <a:t>7</a:t>
            </a:fld>
            <a:endParaRPr lang="zh-CN" altLang="en-US"/>
          </a:p>
        </p:txBody>
      </p:sp>
    </p:spTree>
    <p:extLst>
      <p:ext uri="{BB962C8B-B14F-4D97-AF65-F5344CB8AC3E}">
        <p14:creationId xmlns:p14="http://schemas.microsoft.com/office/powerpoint/2010/main" val="294859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CDAD2-3CEE-4A86-B122-4676B5FD120E}"/>
              </a:ext>
            </a:extLst>
          </p:cNvPr>
          <p:cNvSpPr>
            <a:spLocks noGrp="1"/>
          </p:cNvSpPr>
          <p:nvPr>
            <p:ph type="title"/>
          </p:nvPr>
        </p:nvSpPr>
        <p:spPr/>
        <p:txBody>
          <a:bodyPr/>
          <a:lstStyle/>
          <a:p>
            <a:r>
              <a:rPr lang="en-US" altLang="zh-CN" dirty="0"/>
              <a:t>Design</a:t>
            </a:r>
            <a:endParaRPr lang="zh-CN" altLang="en-US" dirty="0"/>
          </a:p>
        </p:txBody>
      </p:sp>
      <p:sp>
        <p:nvSpPr>
          <p:cNvPr id="3" name="内容占位符 2">
            <a:extLst>
              <a:ext uri="{FF2B5EF4-FFF2-40B4-BE49-F238E27FC236}">
                <a16:creationId xmlns:a16="http://schemas.microsoft.com/office/drawing/2014/main" id="{CE967E8A-D0A9-4E51-955B-A4CD02150E1E}"/>
              </a:ext>
            </a:extLst>
          </p:cNvPr>
          <p:cNvSpPr>
            <a:spLocks noGrp="1"/>
          </p:cNvSpPr>
          <p:nvPr>
            <p:ph idx="1"/>
          </p:nvPr>
        </p:nvSpPr>
        <p:spPr>
          <a:xfrm>
            <a:off x="838200" y="1831601"/>
            <a:ext cx="10515600" cy="4351338"/>
          </a:xfrm>
        </p:spPr>
        <p:txBody>
          <a:bodyPr/>
          <a:lstStyle/>
          <a:p>
            <a:pPr marL="0" indent="0">
              <a:buNone/>
            </a:pPr>
            <a:r>
              <a:rPr lang="en-US" altLang="zh-CN" b="1" dirty="0"/>
              <a:t>Challenge #2  Slow convergence</a:t>
            </a:r>
          </a:p>
          <a:p>
            <a:r>
              <a:rPr lang="en-US" altLang="zh-CN" dirty="0"/>
              <a:t>Solutions:</a:t>
            </a:r>
          </a:p>
          <a:p>
            <a:r>
              <a:rPr lang="en-US" altLang="zh-CN" dirty="0"/>
              <a:t>Initializing altitudes based on distances</a:t>
            </a:r>
          </a:p>
        </p:txBody>
      </p:sp>
      <p:grpSp>
        <p:nvGrpSpPr>
          <p:cNvPr id="16" name="组合 15">
            <a:extLst>
              <a:ext uri="{FF2B5EF4-FFF2-40B4-BE49-F238E27FC236}">
                <a16:creationId xmlns:a16="http://schemas.microsoft.com/office/drawing/2014/main" id="{491DBD19-E06F-44C3-AD1D-D410D6571719}"/>
              </a:ext>
            </a:extLst>
          </p:cNvPr>
          <p:cNvGrpSpPr/>
          <p:nvPr/>
        </p:nvGrpSpPr>
        <p:grpSpPr>
          <a:xfrm>
            <a:off x="3101789" y="4001294"/>
            <a:ext cx="5749365" cy="2321299"/>
            <a:chOff x="1435100" y="2970259"/>
            <a:chExt cx="6112193" cy="2633359"/>
          </a:xfrm>
        </p:grpSpPr>
        <p:sp>
          <p:nvSpPr>
            <p:cNvPr id="17" name="矩形 16">
              <a:extLst>
                <a:ext uri="{FF2B5EF4-FFF2-40B4-BE49-F238E27FC236}">
                  <a16:creationId xmlns:a16="http://schemas.microsoft.com/office/drawing/2014/main" id="{9E13124E-A894-4E1B-B1D7-CC5D95AE9940}"/>
                </a:ext>
              </a:extLst>
            </p:cNvPr>
            <p:cNvSpPr/>
            <p:nvPr/>
          </p:nvSpPr>
          <p:spPr>
            <a:xfrm>
              <a:off x="1435100" y="3808110"/>
              <a:ext cx="1745673" cy="10320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Bahnschrift SemiLight SemiConde" panose="020B0502040204020203" pitchFamily="34" charset="0"/>
                </a:rPr>
                <a:t>Agent</a:t>
              </a:r>
              <a:endParaRPr lang="zh-CN" altLang="en-US" sz="2000" b="1" dirty="0">
                <a:latin typeface="Bahnschrift SemiLight SemiConde" panose="020B0502040204020203" pitchFamily="34" charset="0"/>
              </a:endParaRPr>
            </a:p>
          </p:txBody>
        </p:sp>
        <p:sp>
          <p:nvSpPr>
            <p:cNvPr id="18" name="矩形 17">
              <a:extLst>
                <a:ext uri="{FF2B5EF4-FFF2-40B4-BE49-F238E27FC236}">
                  <a16:creationId xmlns:a16="http://schemas.microsoft.com/office/drawing/2014/main" id="{EAFC3944-66F4-4C8F-9E4C-7A8B901EF06C}"/>
                </a:ext>
              </a:extLst>
            </p:cNvPr>
            <p:cNvSpPr/>
            <p:nvPr/>
          </p:nvSpPr>
          <p:spPr>
            <a:xfrm>
              <a:off x="5801620" y="3812147"/>
              <a:ext cx="1745673" cy="10320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Bahnschrift SemiLight SemiConde" panose="020B0502040204020203" pitchFamily="34" charset="0"/>
                </a:rPr>
                <a:t>Environment</a:t>
              </a:r>
              <a:endParaRPr lang="zh-CN" altLang="en-US" sz="2000" b="1" dirty="0">
                <a:latin typeface="Bahnschrift SemiLight SemiConde" panose="020B0502040204020203" pitchFamily="34" charset="0"/>
              </a:endParaRPr>
            </a:p>
          </p:txBody>
        </p:sp>
        <p:sp>
          <p:nvSpPr>
            <p:cNvPr id="19" name="文本框 18">
              <a:extLst>
                <a:ext uri="{FF2B5EF4-FFF2-40B4-BE49-F238E27FC236}">
                  <a16:creationId xmlns:a16="http://schemas.microsoft.com/office/drawing/2014/main" id="{724F2CA7-66EE-4906-A656-A92E29C692CF}"/>
                </a:ext>
              </a:extLst>
            </p:cNvPr>
            <p:cNvSpPr txBox="1"/>
            <p:nvPr/>
          </p:nvSpPr>
          <p:spPr>
            <a:xfrm>
              <a:off x="3864744" y="3924884"/>
              <a:ext cx="1252903" cy="264944"/>
            </a:xfrm>
            <a:prstGeom prst="rect">
              <a:avLst/>
            </a:prstGeom>
            <a:noFill/>
          </p:spPr>
          <p:txBody>
            <a:bodyPr wrap="square" rtlCol="0">
              <a:spAutoFit/>
            </a:bodyPr>
            <a:lstStyle/>
            <a:p>
              <a:pPr algn="ctr">
                <a:lnSpc>
                  <a:spcPts val="1300"/>
                </a:lnSpc>
              </a:pPr>
              <a:r>
                <a:rPr lang="en-US" altLang="zh-CN" dirty="0">
                  <a:latin typeface="Bahnschrift SemiLight SemiConde" panose="020B0502040204020203" pitchFamily="34" charset="0"/>
                </a:rPr>
                <a:t>topology</a:t>
              </a:r>
              <a:endParaRPr lang="zh-CN" altLang="en-US" dirty="0">
                <a:latin typeface="Bahnschrift SemiLight SemiConde" panose="020B0502040204020203" pitchFamily="34" charset="0"/>
              </a:endParaRPr>
            </a:p>
          </p:txBody>
        </p:sp>
        <p:sp>
          <p:nvSpPr>
            <p:cNvPr id="20" name="箭头: 手杖形 19">
              <a:extLst>
                <a:ext uri="{FF2B5EF4-FFF2-40B4-BE49-F238E27FC236}">
                  <a16:creationId xmlns:a16="http://schemas.microsoft.com/office/drawing/2014/main" id="{C9258556-39A2-45FC-A12A-A74FE6C32183}"/>
                </a:ext>
              </a:extLst>
            </p:cNvPr>
            <p:cNvSpPr/>
            <p:nvPr/>
          </p:nvSpPr>
          <p:spPr>
            <a:xfrm>
              <a:off x="2631380" y="3316639"/>
              <a:ext cx="3852000" cy="227932"/>
            </a:xfrm>
            <a:prstGeom prst="uturnArrow">
              <a:avLst>
                <a:gd name="adj1" fmla="val 25000"/>
                <a:gd name="adj2" fmla="val 25000"/>
                <a:gd name="adj3" fmla="val 42960"/>
                <a:gd name="adj4" fmla="val 50000"/>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箭头: 手杖形 20">
              <a:extLst>
                <a:ext uri="{FF2B5EF4-FFF2-40B4-BE49-F238E27FC236}">
                  <a16:creationId xmlns:a16="http://schemas.microsoft.com/office/drawing/2014/main" id="{07919C4D-CDA0-4475-8861-ABE5C7057718}"/>
                </a:ext>
              </a:extLst>
            </p:cNvPr>
            <p:cNvSpPr/>
            <p:nvPr/>
          </p:nvSpPr>
          <p:spPr>
            <a:xfrm rot="10800000">
              <a:off x="2631380" y="5085743"/>
              <a:ext cx="3852000" cy="227932"/>
            </a:xfrm>
            <a:prstGeom prst="uturnArrow">
              <a:avLst>
                <a:gd name="adj1" fmla="val 25000"/>
                <a:gd name="adj2" fmla="val 25000"/>
                <a:gd name="adj3" fmla="val 42960"/>
                <a:gd name="adj4" fmla="val 50000"/>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文本框 21">
              <a:extLst>
                <a:ext uri="{FF2B5EF4-FFF2-40B4-BE49-F238E27FC236}">
                  <a16:creationId xmlns:a16="http://schemas.microsoft.com/office/drawing/2014/main" id="{85F7E128-36D4-430A-AEBA-CC976D51580C}"/>
                </a:ext>
              </a:extLst>
            </p:cNvPr>
            <p:cNvSpPr txBox="1"/>
            <p:nvPr/>
          </p:nvSpPr>
          <p:spPr>
            <a:xfrm>
              <a:off x="3415130" y="2970259"/>
              <a:ext cx="2507864" cy="369332"/>
            </a:xfrm>
            <a:prstGeom prst="rect">
              <a:avLst/>
            </a:prstGeom>
            <a:noFill/>
          </p:spPr>
          <p:txBody>
            <a:bodyPr wrap="square" rtlCol="0">
              <a:spAutoFit/>
            </a:bodyPr>
            <a:lstStyle/>
            <a:p>
              <a:r>
                <a:rPr lang="en-US" altLang="zh-CN" dirty="0">
                  <a:latin typeface="Bahnschrift SemiLight SemiConde" panose="020B0502040204020203" pitchFamily="34" charset="0"/>
                </a:rPr>
                <a:t>Routing strategy (action)</a:t>
              </a:r>
              <a:endParaRPr lang="zh-CN" altLang="en-US" dirty="0">
                <a:latin typeface="Bahnschrift SemiLight SemiConde" panose="020B0502040204020203" pitchFamily="34" charset="0"/>
              </a:endParaRPr>
            </a:p>
          </p:txBody>
        </p:sp>
        <p:sp>
          <p:nvSpPr>
            <p:cNvPr id="23" name="文本框 22">
              <a:extLst>
                <a:ext uri="{FF2B5EF4-FFF2-40B4-BE49-F238E27FC236}">
                  <a16:creationId xmlns:a16="http://schemas.microsoft.com/office/drawing/2014/main" id="{D97D830C-0F52-4DB3-848B-714E1D0EB0A2}"/>
                </a:ext>
              </a:extLst>
            </p:cNvPr>
            <p:cNvSpPr txBox="1"/>
            <p:nvPr/>
          </p:nvSpPr>
          <p:spPr>
            <a:xfrm>
              <a:off x="3415130" y="5234286"/>
              <a:ext cx="2507864" cy="369332"/>
            </a:xfrm>
            <a:prstGeom prst="rect">
              <a:avLst/>
            </a:prstGeom>
            <a:noFill/>
          </p:spPr>
          <p:txBody>
            <a:bodyPr wrap="square" rtlCol="0">
              <a:spAutoFit/>
            </a:bodyPr>
            <a:lstStyle/>
            <a:p>
              <a:r>
                <a:rPr lang="en-US" altLang="zh-CN" dirty="0">
                  <a:latin typeface="Bahnschrift SemiLight SemiConde" panose="020B0502040204020203" pitchFamily="34" charset="0"/>
                </a:rPr>
                <a:t>Demand matric (state)</a:t>
              </a:r>
              <a:endParaRPr lang="zh-CN" altLang="en-US" dirty="0">
                <a:latin typeface="Bahnschrift SemiLight SemiConde" panose="020B0502040204020203" pitchFamily="34" charset="0"/>
              </a:endParaRPr>
            </a:p>
          </p:txBody>
        </p:sp>
        <p:sp>
          <p:nvSpPr>
            <p:cNvPr id="24" name="箭头: 左 23">
              <a:extLst>
                <a:ext uri="{FF2B5EF4-FFF2-40B4-BE49-F238E27FC236}">
                  <a16:creationId xmlns:a16="http://schemas.microsoft.com/office/drawing/2014/main" id="{AFDE952E-7DDA-4651-9E6E-4D7B3E92419E}"/>
                </a:ext>
              </a:extLst>
            </p:cNvPr>
            <p:cNvSpPr/>
            <p:nvPr/>
          </p:nvSpPr>
          <p:spPr>
            <a:xfrm>
              <a:off x="3301287" y="4466160"/>
              <a:ext cx="2363255" cy="135277"/>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latin typeface="Bahnschrift SemiLight SemiConde" panose="020B0502040204020203" pitchFamily="34" charset="0"/>
              </a:endParaRPr>
            </a:p>
          </p:txBody>
        </p:sp>
        <p:cxnSp>
          <p:nvCxnSpPr>
            <p:cNvPr id="25" name="连接符: 曲线 24">
              <a:extLst>
                <a:ext uri="{FF2B5EF4-FFF2-40B4-BE49-F238E27FC236}">
                  <a16:creationId xmlns:a16="http://schemas.microsoft.com/office/drawing/2014/main" id="{E5A3095A-2914-48B9-8165-77C219645DB1}"/>
                </a:ext>
              </a:extLst>
            </p:cNvPr>
            <p:cNvCxnSpPr>
              <a:cxnSpLocks/>
              <a:stCxn id="19" idx="1"/>
            </p:cNvCxnSpPr>
            <p:nvPr/>
          </p:nvCxnSpPr>
          <p:spPr>
            <a:xfrm rot="10800000" flipV="1">
              <a:off x="3473420" y="4057356"/>
              <a:ext cx="391325" cy="12700"/>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6" name="连接符: 曲线 25">
              <a:extLst>
                <a:ext uri="{FF2B5EF4-FFF2-40B4-BE49-F238E27FC236}">
                  <a16:creationId xmlns:a16="http://schemas.microsoft.com/office/drawing/2014/main" id="{11FEFC12-5755-4381-A2DF-2B6879182DB3}"/>
                </a:ext>
              </a:extLst>
            </p:cNvPr>
            <p:cNvCxnSpPr>
              <a:cxnSpLocks/>
              <a:stCxn id="19" idx="3"/>
            </p:cNvCxnSpPr>
            <p:nvPr/>
          </p:nvCxnSpPr>
          <p:spPr>
            <a:xfrm>
              <a:off x="5117647" y="4057356"/>
              <a:ext cx="391325" cy="12700"/>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58219357-6EE5-470B-972C-2B98772E1D95}"/>
                </a:ext>
              </a:extLst>
            </p:cNvPr>
            <p:cNvSpPr txBox="1"/>
            <p:nvPr/>
          </p:nvSpPr>
          <p:spPr>
            <a:xfrm>
              <a:off x="4170391" y="4480959"/>
              <a:ext cx="1084510" cy="369332"/>
            </a:xfrm>
            <a:prstGeom prst="rect">
              <a:avLst/>
            </a:prstGeom>
            <a:noFill/>
          </p:spPr>
          <p:txBody>
            <a:bodyPr wrap="square" rtlCol="0">
              <a:spAutoFit/>
            </a:bodyPr>
            <a:lstStyle/>
            <a:p>
              <a:r>
                <a:rPr lang="en-US" altLang="zh-CN" dirty="0">
                  <a:latin typeface="Bahnschrift SemiLight SemiConde" panose="020B0502040204020203" pitchFamily="34" charset="0"/>
                </a:rPr>
                <a:t>Reward</a:t>
              </a:r>
              <a:endParaRPr lang="zh-CN" altLang="en-US" dirty="0">
                <a:latin typeface="Bahnschrift SemiLight SemiConde" panose="020B0502040204020203" pitchFamily="34" charset="0"/>
              </a:endParaRPr>
            </a:p>
          </p:txBody>
        </p:sp>
      </p:grpSp>
      <p:sp>
        <p:nvSpPr>
          <p:cNvPr id="4" name="灯片编号占位符 3">
            <a:extLst>
              <a:ext uri="{FF2B5EF4-FFF2-40B4-BE49-F238E27FC236}">
                <a16:creationId xmlns:a16="http://schemas.microsoft.com/office/drawing/2014/main" id="{20BB9D27-CE71-46F6-BD9B-FA87956D0756}"/>
              </a:ext>
            </a:extLst>
          </p:cNvPr>
          <p:cNvSpPr>
            <a:spLocks noGrp="1"/>
          </p:cNvSpPr>
          <p:nvPr>
            <p:ph type="sldNum" sz="quarter" idx="12"/>
          </p:nvPr>
        </p:nvSpPr>
        <p:spPr/>
        <p:txBody>
          <a:bodyPr/>
          <a:lstStyle/>
          <a:p>
            <a:fld id="{38E2D2AB-F514-4B97-985B-6355890520DB}" type="slidenum">
              <a:rPr lang="zh-CN" altLang="en-US" smtClean="0"/>
              <a:t>8</a:t>
            </a:fld>
            <a:endParaRPr lang="zh-CN" altLang="en-US"/>
          </a:p>
        </p:txBody>
      </p:sp>
    </p:spTree>
    <p:extLst>
      <p:ext uri="{BB962C8B-B14F-4D97-AF65-F5344CB8AC3E}">
        <p14:creationId xmlns:p14="http://schemas.microsoft.com/office/powerpoint/2010/main" val="214329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38F3D3-31F6-4922-BF11-D8609757B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64" y="2202818"/>
            <a:ext cx="3334801" cy="1798476"/>
          </a:xfrm>
          <a:prstGeom prst="rect">
            <a:avLst/>
          </a:prstGeom>
        </p:spPr>
      </p:pic>
      <p:sp>
        <p:nvSpPr>
          <p:cNvPr id="2" name="标题 1">
            <a:extLst>
              <a:ext uri="{FF2B5EF4-FFF2-40B4-BE49-F238E27FC236}">
                <a16:creationId xmlns:a16="http://schemas.microsoft.com/office/drawing/2014/main" id="{42B90868-CF56-4650-ADDD-09F2E0E29803}"/>
              </a:ext>
            </a:extLst>
          </p:cNvPr>
          <p:cNvSpPr>
            <a:spLocks noGrp="1"/>
          </p:cNvSpPr>
          <p:nvPr>
            <p:ph type="title"/>
          </p:nvPr>
        </p:nvSpPr>
        <p:spPr/>
        <p:txBody>
          <a:bodyPr/>
          <a:lstStyle/>
          <a:p>
            <a:r>
              <a:rPr lang="en-US" altLang="zh-CN" dirty="0"/>
              <a:t>Experimental settings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943A166-83A6-4D9F-B70A-51FF2EF6D94D}"/>
                  </a:ext>
                </a:extLst>
              </p:cNvPr>
              <p:cNvSpPr>
                <a:spLocks noGrp="1"/>
              </p:cNvSpPr>
              <p:nvPr>
                <p:ph idx="1"/>
              </p:nvPr>
            </p:nvSpPr>
            <p:spPr/>
            <p:txBody>
              <a:bodyPr>
                <a:normAutofit lnSpcReduction="10000"/>
              </a:bodyPr>
              <a:lstStyle/>
              <a:p>
                <a:r>
                  <a:rPr lang="en-US" altLang="zh-CN" dirty="0"/>
                  <a:t>Topologies*</a:t>
                </a:r>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Traffic demands</a:t>
                </a:r>
              </a:p>
              <a:p>
                <a:pPr lvl="1"/>
                <a14:m>
                  <m:oMath xmlns:m="http://schemas.openxmlformats.org/officeDocument/2006/math">
                    <m:r>
                      <a:rPr lang="en-US" altLang="zh-CN" b="0" i="1" smtClean="0">
                        <a:latin typeface="Cambria Math" panose="02040503050406030204" pitchFamily="18" charset="0"/>
                        <a:ea typeface="Cambria Math" panose="02040503050406030204" pitchFamily="18" charset="0"/>
                      </a:rPr>
                      <m:t>𝑑𝑒𝑚𝑎𝑛𝑑</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smtClean="0">
                        <a:latin typeface="Cambria Math" panose="02040503050406030204" pitchFamily="18" charset="0"/>
                        <a:ea typeface="Cambria Math" panose="02040503050406030204" pitchFamily="18" charset="0"/>
                      </a:rPr>
                      <m:t>(0.1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𝑎𝑣𝑔</m:t>
                        </m:r>
                      </m:sub>
                    </m:sSub>
                    <m:r>
                      <a:rPr lang="en-US" altLang="zh-CN" b="0" i="1" smtClean="0">
                        <a:latin typeface="Cambria Math" panose="02040503050406030204" pitchFamily="18" charset="0"/>
                        <a:ea typeface="Cambria Math" panose="02040503050406030204" pitchFamily="18" charset="0"/>
                      </a:rPr>
                      <m:t>,0.5</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𝑎𝑣𝑔</m:t>
                        </m:r>
                      </m:sub>
                    </m:sSub>
                    <m:r>
                      <a:rPr lang="en-US" altLang="zh-CN" b="0" i="1" smtClean="0">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4943A166-83A6-4D9F-B70A-51FF2EF6D94D}"/>
                  </a:ext>
                </a:extLst>
              </p:cNvPr>
              <p:cNvSpPr>
                <a:spLocks noGrp="1" noRot="1" noChangeAspect="1" noMove="1" noResize="1" noEditPoints="1" noAdjustHandles="1" noChangeArrowheads="1" noChangeShapeType="1" noTextEdit="1"/>
              </p:cNvSpPr>
              <p:nvPr>
                <p:ph idx="1"/>
              </p:nvPr>
            </p:nvSpPr>
            <p:spPr>
              <a:blipFill>
                <a:blip r:embed="rId4"/>
                <a:stretch>
                  <a:fillRect l="-1043" t="-336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F747473-44A3-4E33-9D02-D6334442F5FE}"/>
              </a:ext>
            </a:extLst>
          </p:cNvPr>
          <p:cNvSpPr txBox="1"/>
          <p:nvPr/>
        </p:nvSpPr>
        <p:spPr>
          <a:xfrm>
            <a:off x="2886635" y="6299931"/>
            <a:ext cx="6000377" cy="369332"/>
          </a:xfrm>
          <a:prstGeom prst="rect">
            <a:avLst/>
          </a:prstGeom>
          <a:noFill/>
        </p:spPr>
        <p:txBody>
          <a:bodyPr wrap="square" rtlCol="0">
            <a:spAutoFit/>
          </a:bodyPr>
          <a:lstStyle/>
          <a:p>
            <a:r>
              <a:rPr lang="en-US" altLang="zh-CN" dirty="0"/>
              <a:t>*</a:t>
            </a:r>
            <a:r>
              <a:rPr lang="en-US" altLang="zh-CN" dirty="0">
                <a:latin typeface="CMU Typewriter Text" panose="02000309000000000000" pitchFamily="50" charset="0"/>
                <a:ea typeface="CMU Typewriter Text" panose="02000309000000000000" pitchFamily="50" charset="0"/>
                <a:cs typeface="CMU Typewriter Text" panose="02000309000000000000" pitchFamily="50" charset="0"/>
              </a:rPr>
              <a:t>http://www.knowledgedefinednetworking.org/</a:t>
            </a:r>
            <a:endParaRPr lang="zh-CN" altLang="en-US" dirty="0"/>
          </a:p>
        </p:txBody>
      </p:sp>
      <p:pic>
        <p:nvPicPr>
          <p:cNvPr id="8" name="图片 7">
            <a:extLst>
              <a:ext uri="{FF2B5EF4-FFF2-40B4-BE49-F238E27FC236}">
                <a16:creationId xmlns:a16="http://schemas.microsoft.com/office/drawing/2014/main" id="{62BC6B8E-5E96-4231-9B26-9563AA673E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0129" y="1910703"/>
            <a:ext cx="3170195" cy="2152075"/>
          </a:xfrm>
          <a:prstGeom prst="rect">
            <a:avLst/>
          </a:prstGeom>
        </p:spPr>
      </p:pic>
      <p:sp>
        <p:nvSpPr>
          <p:cNvPr id="9" name="文本框 8">
            <a:extLst>
              <a:ext uri="{FF2B5EF4-FFF2-40B4-BE49-F238E27FC236}">
                <a16:creationId xmlns:a16="http://schemas.microsoft.com/office/drawing/2014/main" id="{B843D91C-1669-4A26-8F33-33415F9C10B2}"/>
              </a:ext>
            </a:extLst>
          </p:cNvPr>
          <p:cNvSpPr txBox="1"/>
          <p:nvPr/>
        </p:nvSpPr>
        <p:spPr>
          <a:xfrm>
            <a:off x="2115671" y="4062778"/>
            <a:ext cx="2970305" cy="369332"/>
          </a:xfrm>
          <a:prstGeom prst="rect">
            <a:avLst/>
          </a:prstGeom>
          <a:noFill/>
        </p:spPr>
        <p:txBody>
          <a:bodyPr wrap="square" rtlCol="0">
            <a:spAutoFit/>
          </a:bodyPr>
          <a:lstStyle/>
          <a:p>
            <a:r>
              <a:rPr lang="en-US" altLang="zh-CN" dirty="0"/>
              <a:t>14-node NSF topology</a:t>
            </a:r>
            <a:endParaRPr lang="zh-CN" altLang="en-US" dirty="0"/>
          </a:p>
        </p:txBody>
      </p:sp>
      <p:sp>
        <p:nvSpPr>
          <p:cNvPr id="12" name="文本框 11">
            <a:extLst>
              <a:ext uri="{FF2B5EF4-FFF2-40B4-BE49-F238E27FC236}">
                <a16:creationId xmlns:a16="http://schemas.microsoft.com/office/drawing/2014/main" id="{278B6C66-AD11-4153-BE39-4288AA6CE29A}"/>
              </a:ext>
            </a:extLst>
          </p:cNvPr>
          <p:cNvSpPr txBox="1"/>
          <p:nvPr/>
        </p:nvSpPr>
        <p:spPr>
          <a:xfrm>
            <a:off x="6363447" y="4062778"/>
            <a:ext cx="3049494" cy="369332"/>
          </a:xfrm>
          <a:prstGeom prst="rect">
            <a:avLst/>
          </a:prstGeom>
          <a:noFill/>
        </p:spPr>
        <p:txBody>
          <a:bodyPr wrap="square" rtlCol="0">
            <a:spAutoFit/>
          </a:bodyPr>
          <a:lstStyle/>
          <a:p>
            <a:r>
              <a:rPr lang="en-US" altLang="zh-CN" dirty="0"/>
              <a:t>24-node GEANT2 topology</a:t>
            </a:r>
            <a:endParaRPr lang="zh-CN" altLang="en-US" dirty="0"/>
          </a:p>
        </p:txBody>
      </p:sp>
      <p:sp>
        <p:nvSpPr>
          <p:cNvPr id="5" name="灯片编号占位符 4">
            <a:extLst>
              <a:ext uri="{FF2B5EF4-FFF2-40B4-BE49-F238E27FC236}">
                <a16:creationId xmlns:a16="http://schemas.microsoft.com/office/drawing/2014/main" id="{B8768482-418A-4204-94C4-F6624328D7F7}"/>
              </a:ext>
            </a:extLst>
          </p:cNvPr>
          <p:cNvSpPr>
            <a:spLocks noGrp="1"/>
          </p:cNvSpPr>
          <p:nvPr>
            <p:ph type="sldNum" sz="quarter" idx="12"/>
          </p:nvPr>
        </p:nvSpPr>
        <p:spPr/>
        <p:txBody>
          <a:bodyPr/>
          <a:lstStyle/>
          <a:p>
            <a:fld id="{38E2D2AB-F514-4B97-985B-6355890520DB}" type="slidenum">
              <a:rPr lang="zh-CN" altLang="en-US" smtClean="0"/>
              <a:t>9</a:t>
            </a:fld>
            <a:endParaRPr lang="zh-CN" altLang="en-US"/>
          </a:p>
        </p:txBody>
      </p:sp>
    </p:spTree>
    <p:extLst>
      <p:ext uri="{BB962C8B-B14F-4D97-AF65-F5344CB8AC3E}">
        <p14:creationId xmlns:p14="http://schemas.microsoft.com/office/powerpoint/2010/main" val="139423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aleway">
      <a:majorFont>
        <a:latin typeface="Raleway Medium"/>
        <a:ea typeface="方正兰亭刊黑_GBK"/>
        <a:cs typeface=""/>
      </a:majorFont>
      <a:minorFont>
        <a:latin typeface="Raleway"/>
        <a:ea typeface="方正兰亭刊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11720</TotalTime>
  <Words>1823</Words>
  <Application>Microsoft Office PowerPoint</Application>
  <PresentationFormat>宽屏</PresentationFormat>
  <Paragraphs>167</Paragraphs>
  <Slides>13</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Arial</vt:lpstr>
      <vt:lpstr>Bahnschrift SemiLight SemiConde</vt:lpstr>
      <vt:lpstr>Cambria Math</vt:lpstr>
      <vt:lpstr>CMU Concrete</vt:lpstr>
      <vt:lpstr>CMU Typewriter Text</vt:lpstr>
      <vt:lpstr>Raleway</vt:lpstr>
      <vt:lpstr>Raleway Medium</vt:lpstr>
      <vt:lpstr>Office 主题​​</vt:lpstr>
      <vt:lpstr>Always Heading for the Peak: Learning to Route with Domain Knowledge </vt:lpstr>
      <vt:lpstr>Routing complexity</vt:lpstr>
      <vt:lpstr>Existing methods conventional</vt:lpstr>
      <vt:lpstr>Existing methods machine learning based</vt:lpstr>
      <vt:lpstr>Observation</vt:lpstr>
      <vt:lpstr>Design</vt:lpstr>
      <vt:lpstr>Design</vt:lpstr>
      <vt:lpstr>Design</vt:lpstr>
      <vt:lpstr>Experimental settings</vt:lpstr>
      <vt:lpstr>Preliminary evaluation</vt:lpstr>
      <vt:lpstr>Conclusion</vt:lpstr>
      <vt:lpstr>Thank you very much!  j-chen16@tsinghua.org.cn </vt:lpstr>
      <vt:lpstr>Amendments to invalid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Heading for the Peak: Learning to Route with Domain Knowledge</dc:title>
  <dc:creator>Chen Jing</dc:creator>
  <cp:lastModifiedBy>Chen Jing</cp:lastModifiedBy>
  <cp:revision>120</cp:revision>
  <dcterms:created xsi:type="dcterms:W3CDTF">2020-04-28T09:38:07Z</dcterms:created>
  <dcterms:modified xsi:type="dcterms:W3CDTF">2020-07-02T10:08:12Z</dcterms:modified>
</cp:coreProperties>
</file>