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9" r:id="rId4"/>
    <p:sldId id="260" r:id="rId5"/>
    <p:sldId id="261" r:id="rId6"/>
    <p:sldId id="263" r:id="rId7"/>
    <p:sldId id="271" r:id="rId8"/>
    <p:sldId id="264" r:id="rId9"/>
    <p:sldId id="265" r:id="rId10"/>
    <p:sldId id="266" r:id="rId11"/>
    <p:sldId id="267" r:id="rId12"/>
    <p:sldId id="270" r:id="rId13"/>
    <p:sldId id="268" r:id="rId14"/>
    <p:sldId id="274" r:id="rId15"/>
    <p:sldId id="280" r:id="rId16"/>
    <p:sldId id="273" r:id="rId17"/>
    <p:sldId id="275" r:id="rId18"/>
    <p:sldId id="276" r:id="rId19"/>
    <p:sldId id="277" r:id="rId20"/>
    <p:sldId id="278" r:id="rId21"/>
    <p:sldId id="281" r:id="rId22"/>
    <p:sldId id="283" r:id="rId23"/>
    <p:sldId id="284" r:id="rId24"/>
    <p:sldId id="286" r:id="rId25"/>
    <p:sldId id="291" r:id="rId26"/>
    <p:sldId id="290" r:id="rId27"/>
    <p:sldId id="288" r:id="rId28"/>
    <p:sldId id="289" r:id="rId29"/>
    <p:sldId id="292" r:id="rId30"/>
    <p:sldId id="293" r:id="rId31"/>
    <p:sldId id="285" r:id="rId32"/>
    <p:sldId id="294" r:id="rId33"/>
    <p:sldId id="296"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35DD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E74B110-71C8-4ED0-AC62-94E82BCEEE94}" v="183" dt="2023-11-22T18:03:55.79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4" d="100"/>
          <a:sy n="104" d="100"/>
        </p:scale>
        <p:origin x="834" y="114"/>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5/10/relationships/revisionInfo" Target="revisionInfo.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DAFB6C-5619-A427-86E8-3342027C4EB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SG"/>
          </a:p>
        </p:txBody>
      </p:sp>
      <p:sp>
        <p:nvSpPr>
          <p:cNvPr id="3" name="Subtitle 2">
            <a:extLst>
              <a:ext uri="{FF2B5EF4-FFF2-40B4-BE49-F238E27FC236}">
                <a16:creationId xmlns:a16="http://schemas.microsoft.com/office/drawing/2014/main" id="{3D48EE11-0144-2F7D-FA0C-090C48284B1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G"/>
          </a:p>
        </p:txBody>
      </p:sp>
      <p:sp>
        <p:nvSpPr>
          <p:cNvPr id="4" name="Date Placeholder 3">
            <a:extLst>
              <a:ext uri="{FF2B5EF4-FFF2-40B4-BE49-F238E27FC236}">
                <a16:creationId xmlns:a16="http://schemas.microsoft.com/office/drawing/2014/main" id="{2791BAB4-D532-105D-A40F-451464FDA8E3}"/>
              </a:ext>
            </a:extLst>
          </p:cNvPr>
          <p:cNvSpPr>
            <a:spLocks noGrp="1"/>
          </p:cNvSpPr>
          <p:nvPr>
            <p:ph type="dt" sz="half" idx="10"/>
          </p:nvPr>
        </p:nvSpPr>
        <p:spPr/>
        <p:txBody>
          <a:bodyPr/>
          <a:lstStyle/>
          <a:p>
            <a:fld id="{AA70F276-1833-4A75-9C1D-A56E2295A68D}" type="datetimeFigureOut">
              <a:rPr lang="en-US" smtClean="0"/>
              <a:t>11/22/2023</a:t>
            </a:fld>
            <a:endParaRPr lang="en-US"/>
          </a:p>
        </p:txBody>
      </p:sp>
      <p:sp>
        <p:nvSpPr>
          <p:cNvPr id="5" name="Footer Placeholder 4">
            <a:extLst>
              <a:ext uri="{FF2B5EF4-FFF2-40B4-BE49-F238E27FC236}">
                <a16:creationId xmlns:a16="http://schemas.microsoft.com/office/drawing/2014/main" id="{3429D5EC-4A38-9948-1BC7-24C2A80522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7B4997-5C24-DE97-7C9A-F903C17CECBE}"/>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2981716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53C68-2347-DE06-63D7-AFEE3363878F}"/>
              </a:ext>
            </a:extLst>
          </p:cNvPr>
          <p:cNvSpPr>
            <a:spLocks noGrp="1"/>
          </p:cNvSpPr>
          <p:nvPr>
            <p:ph type="title"/>
          </p:nvPr>
        </p:nvSpPr>
        <p:spPr/>
        <p:txBody>
          <a:bodyPr/>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DBE9203E-FF08-E72F-C8B6-3BA2AD73D4B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3D4BE3D8-C045-6BAA-2FB7-FDF62EB3D915}"/>
              </a:ext>
            </a:extLst>
          </p:cNvPr>
          <p:cNvSpPr>
            <a:spLocks noGrp="1"/>
          </p:cNvSpPr>
          <p:nvPr>
            <p:ph type="dt" sz="half" idx="10"/>
          </p:nvPr>
        </p:nvSpPr>
        <p:spPr/>
        <p:txBody>
          <a:bodyPr/>
          <a:lstStyle/>
          <a:p>
            <a:fld id="{AA70F276-1833-4A75-9C1D-A56E2295A68D}" type="datetimeFigureOut">
              <a:rPr lang="en-US" smtClean="0"/>
              <a:t>11/22/2023</a:t>
            </a:fld>
            <a:endParaRPr lang="en-US"/>
          </a:p>
        </p:txBody>
      </p:sp>
      <p:sp>
        <p:nvSpPr>
          <p:cNvPr id="5" name="Footer Placeholder 4">
            <a:extLst>
              <a:ext uri="{FF2B5EF4-FFF2-40B4-BE49-F238E27FC236}">
                <a16:creationId xmlns:a16="http://schemas.microsoft.com/office/drawing/2014/main" id="{C70EA094-BCD1-FC0D-A5B6-1A20D838D62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D4CD11-4E29-2E88-85A6-05243957ED0D}"/>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0712820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E265963-44B3-B374-A1D1-82BFF8DCBCE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0CDBB627-BB6F-CAA5-F95A-3E698CB8838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A5001B83-2265-4FE9-1894-889E2D0321C3}"/>
              </a:ext>
            </a:extLst>
          </p:cNvPr>
          <p:cNvSpPr>
            <a:spLocks noGrp="1"/>
          </p:cNvSpPr>
          <p:nvPr>
            <p:ph type="dt" sz="half" idx="10"/>
          </p:nvPr>
        </p:nvSpPr>
        <p:spPr/>
        <p:txBody>
          <a:bodyPr/>
          <a:lstStyle/>
          <a:p>
            <a:fld id="{AA70F276-1833-4A75-9C1D-A56E2295A68D}" type="datetimeFigureOut">
              <a:rPr lang="en-US" smtClean="0"/>
              <a:t>11/22/2023</a:t>
            </a:fld>
            <a:endParaRPr lang="en-US"/>
          </a:p>
        </p:txBody>
      </p:sp>
      <p:sp>
        <p:nvSpPr>
          <p:cNvPr id="5" name="Footer Placeholder 4">
            <a:extLst>
              <a:ext uri="{FF2B5EF4-FFF2-40B4-BE49-F238E27FC236}">
                <a16:creationId xmlns:a16="http://schemas.microsoft.com/office/drawing/2014/main" id="{79E04D0F-E9B4-0D99-DDD6-7BD257DBF12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1238E3-F34D-9FBE-1ACC-A7AA1B0F5460}"/>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0443298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02326-0ED2-BA50-D13E-8C8C6433463A}"/>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A365E6E5-C7D5-A20D-FD9F-48C6F59F7D5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E9A36545-7FD2-A6DF-B43F-3260F7DE174B}"/>
              </a:ext>
            </a:extLst>
          </p:cNvPr>
          <p:cNvSpPr>
            <a:spLocks noGrp="1"/>
          </p:cNvSpPr>
          <p:nvPr>
            <p:ph type="dt" sz="half" idx="10"/>
          </p:nvPr>
        </p:nvSpPr>
        <p:spPr/>
        <p:txBody>
          <a:bodyPr/>
          <a:lstStyle/>
          <a:p>
            <a:fld id="{AA70F276-1833-4A75-9C1D-A56E2295A68D}" type="datetimeFigureOut">
              <a:rPr lang="en-US" smtClean="0"/>
              <a:t>11/22/2023</a:t>
            </a:fld>
            <a:endParaRPr lang="en-US"/>
          </a:p>
        </p:txBody>
      </p:sp>
      <p:sp>
        <p:nvSpPr>
          <p:cNvPr id="5" name="Footer Placeholder 4">
            <a:extLst>
              <a:ext uri="{FF2B5EF4-FFF2-40B4-BE49-F238E27FC236}">
                <a16:creationId xmlns:a16="http://schemas.microsoft.com/office/drawing/2014/main" id="{099392F9-1A8F-F2F6-EBC2-185EB8C851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67B4A2-663C-5378-8041-0BA827A4EC24}"/>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2795227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DF0FC-659A-2CF3-88E5-30B0C1D980E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SG"/>
          </a:p>
        </p:txBody>
      </p:sp>
      <p:sp>
        <p:nvSpPr>
          <p:cNvPr id="3" name="Text Placeholder 2">
            <a:extLst>
              <a:ext uri="{FF2B5EF4-FFF2-40B4-BE49-F238E27FC236}">
                <a16:creationId xmlns:a16="http://schemas.microsoft.com/office/drawing/2014/main" id="{13032B26-6D84-3253-FA6A-D214FB6D2032}"/>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0BF9E44-8DA2-1F9A-B8EE-03F567A5BDFB}"/>
              </a:ext>
            </a:extLst>
          </p:cNvPr>
          <p:cNvSpPr>
            <a:spLocks noGrp="1"/>
          </p:cNvSpPr>
          <p:nvPr>
            <p:ph type="dt" sz="half" idx="10"/>
          </p:nvPr>
        </p:nvSpPr>
        <p:spPr/>
        <p:txBody>
          <a:bodyPr/>
          <a:lstStyle/>
          <a:p>
            <a:fld id="{AA70F276-1833-4A75-9C1D-A56E2295A68D}" type="datetimeFigureOut">
              <a:rPr lang="en-US" smtClean="0"/>
              <a:t>11/22/2023</a:t>
            </a:fld>
            <a:endParaRPr lang="en-US"/>
          </a:p>
        </p:txBody>
      </p:sp>
      <p:sp>
        <p:nvSpPr>
          <p:cNvPr id="5" name="Footer Placeholder 4">
            <a:extLst>
              <a:ext uri="{FF2B5EF4-FFF2-40B4-BE49-F238E27FC236}">
                <a16:creationId xmlns:a16="http://schemas.microsoft.com/office/drawing/2014/main" id="{F10A6860-3FE0-6CAF-4689-10E11D5BD2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8B13F5-245A-4C4D-C5EA-52F7A89C77C3}"/>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23162562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5712E-1027-B2AB-FFA1-860883A52831}"/>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340E331D-4F6F-7DEC-3014-79362AC5BC9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a:extLst>
              <a:ext uri="{FF2B5EF4-FFF2-40B4-BE49-F238E27FC236}">
                <a16:creationId xmlns:a16="http://schemas.microsoft.com/office/drawing/2014/main" id="{F17DFA47-8465-3546-124F-3781B01E33F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a:extLst>
              <a:ext uri="{FF2B5EF4-FFF2-40B4-BE49-F238E27FC236}">
                <a16:creationId xmlns:a16="http://schemas.microsoft.com/office/drawing/2014/main" id="{4A06AE3E-58F2-961A-3214-677113B389B2}"/>
              </a:ext>
            </a:extLst>
          </p:cNvPr>
          <p:cNvSpPr>
            <a:spLocks noGrp="1"/>
          </p:cNvSpPr>
          <p:nvPr>
            <p:ph type="dt" sz="half" idx="10"/>
          </p:nvPr>
        </p:nvSpPr>
        <p:spPr/>
        <p:txBody>
          <a:bodyPr/>
          <a:lstStyle/>
          <a:p>
            <a:fld id="{AA70F276-1833-4A75-9C1D-A56E2295A68D}" type="datetimeFigureOut">
              <a:rPr lang="en-US" smtClean="0"/>
              <a:t>11/22/2023</a:t>
            </a:fld>
            <a:endParaRPr lang="en-US"/>
          </a:p>
        </p:txBody>
      </p:sp>
      <p:sp>
        <p:nvSpPr>
          <p:cNvPr id="6" name="Footer Placeholder 5">
            <a:extLst>
              <a:ext uri="{FF2B5EF4-FFF2-40B4-BE49-F238E27FC236}">
                <a16:creationId xmlns:a16="http://schemas.microsoft.com/office/drawing/2014/main" id="{93CFDF8D-00F0-96BE-184A-059F64C3EC9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ABC093-72E2-EBF2-177D-6F07F66B72E3}"/>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18913627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41837-0392-A827-7DE7-04A7B3F737AE}"/>
              </a:ext>
            </a:extLst>
          </p:cNvPr>
          <p:cNvSpPr>
            <a:spLocks noGrp="1"/>
          </p:cNvSpPr>
          <p:nvPr>
            <p:ph type="title"/>
          </p:nvPr>
        </p:nvSpPr>
        <p:spPr>
          <a:xfrm>
            <a:off x="839788" y="365125"/>
            <a:ext cx="10515600" cy="1325563"/>
          </a:xfrm>
        </p:spPr>
        <p:txBody>
          <a:bodyPr/>
          <a:lstStyle/>
          <a:p>
            <a:r>
              <a:rPr lang="en-US"/>
              <a:t>Click to edit Master title style</a:t>
            </a:r>
            <a:endParaRPr lang="en-SG"/>
          </a:p>
        </p:txBody>
      </p:sp>
      <p:sp>
        <p:nvSpPr>
          <p:cNvPr id="3" name="Text Placeholder 2">
            <a:extLst>
              <a:ext uri="{FF2B5EF4-FFF2-40B4-BE49-F238E27FC236}">
                <a16:creationId xmlns:a16="http://schemas.microsoft.com/office/drawing/2014/main" id="{2244F0A5-7C3C-9392-E48E-CF757A26A44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2F02BA7-8FA0-5C50-D6C9-6A5DA2F64DE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a:extLst>
              <a:ext uri="{FF2B5EF4-FFF2-40B4-BE49-F238E27FC236}">
                <a16:creationId xmlns:a16="http://schemas.microsoft.com/office/drawing/2014/main" id="{22A93350-F168-A7E9-0E42-6BA219BF1DB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9CA2CAA-EC9E-D9BA-0ECB-841867AD4E5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a:extLst>
              <a:ext uri="{FF2B5EF4-FFF2-40B4-BE49-F238E27FC236}">
                <a16:creationId xmlns:a16="http://schemas.microsoft.com/office/drawing/2014/main" id="{2F1CE0DD-109A-49B3-E952-A95AF2DD58D8}"/>
              </a:ext>
            </a:extLst>
          </p:cNvPr>
          <p:cNvSpPr>
            <a:spLocks noGrp="1"/>
          </p:cNvSpPr>
          <p:nvPr>
            <p:ph type="dt" sz="half" idx="10"/>
          </p:nvPr>
        </p:nvSpPr>
        <p:spPr/>
        <p:txBody>
          <a:bodyPr/>
          <a:lstStyle/>
          <a:p>
            <a:fld id="{AA70F276-1833-4A75-9C1D-A56E2295A68D}" type="datetimeFigureOut">
              <a:rPr lang="en-US" smtClean="0"/>
              <a:t>11/22/2023</a:t>
            </a:fld>
            <a:endParaRPr lang="en-US"/>
          </a:p>
        </p:txBody>
      </p:sp>
      <p:sp>
        <p:nvSpPr>
          <p:cNvPr id="8" name="Footer Placeholder 7">
            <a:extLst>
              <a:ext uri="{FF2B5EF4-FFF2-40B4-BE49-F238E27FC236}">
                <a16:creationId xmlns:a16="http://schemas.microsoft.com/office/drawing/2014/main" id="{3382B9BA-3F72-ECB5-D7F3-1A83C125F8D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11AE7C6-917E-DFE3-61E9-14884E27B421}"/>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13701026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8B9DD-332A-1406-8F4E-00B761F97B25}"/>
              </a:ext>
            </a:extLst>
          </p:cNvPr>
          <p:cNvSpPr>
            <a:spLocks noGrp="1"/>
          </p:cNvSpPr>
          <p:nvPr>
            <p:ph type="title"/>
          </p:nvPr>
        </p:nvSpPr>
        <p:spPr/>
        <p:txBody>
          <a:bodyPr/>
          <a:lstStyle/>
          <a:p>
            <a:r>
              <a:rPr lang="en-US"/>
              <a:t>Click to edit Master title style</a:t>
            </a:r>
            <a:endParaRPr lang="en-SG"/>
          </a:p>
        </p:txBody>
      </p:sp>
      <p:sp>
        <p:nvSpPr>
          <p:cNvPr id="3" name="Date Placeholder 2">
            <a:extLst>
              <a:ext uri="{FF2B5EF4-FFF2-40B4-BE49-F238E27FC236}">
                <a16:creationId xmlns:a16="http://schemas.microsoft.com/office/drawing/2014/main" id="{3A090EC9-D7C8-130F-A756-25C67C0DB5C2}"/>
              </a:ext>
            </a:extLst>
          </p:cNvPr>
          <p:cNvSpPr>
            <a:spLocks noGrp="1"/>
          </p:cNvSpPr>
          <p:nvPr>
            <p:ph type="dt" sz="half" idx="10"/>
          </p:nvPr>
        </p:nvSpPr>
        <p:spPr/>
        <p:txBody>
          <a:bodyPr/>
          <a:lstStyle/>
          <a:p>
            <a:fld id="{AA70F276-1833-4A75-9C1D-A56E2295A68D}" type="datetimeFigureOut">
              <a:rPr lang="en-US" smtClean="0"/>
              <a:t>11/22/2023</a:t>
            </a:fld>
            <a:endParaRPr lang="en-US"/>
          </a:p>
        </p:txBody>
      </p:sp>
      <p:sp>
        <p:nvSpPr>
          <p:cNvPr id="4" name="Footer Placeholder 3">
            <a:extLst>
              <a:ext uri="{FF2B5EF4-FFF2-40B4-BE49-F238E27FC236}">
                <a16:creationId xmlns:a16="http://schemas.microsoft.com/office/drawing/2014/main" id="{D77A25C2-48B9-B7E6-0888-3798EA552E0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43CCFB7-08CC-33F2-F5FF-0083194F5A45}"/>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3636565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63E1067-6A23-10CA-0588-FF568C6D9F2E}"/>
              </a:ext>
            </a:extLst>
          </p:cNvPr>
          <p:cNvSpPr>
            <a:spLocks noGrp="1"/>
          </p:cNvSpPr>
          <p:nvPr>
            <p:ph type="dt" sz="half" idx="10"/>
          </p:nvPr>
        </p:nvSpPr>
        <p:spPr/>
        <p:txBody>
          <a:bodyPr/>
          <a:lstStyle/>
          <a:p>
            <a:fld id="{AA70F276-1833-4A75-9C1D-A56E2295A68D}" type="datetimeFigureOut">
              <a:rPr lang="en-US" smtClean="0"/>
              <a:t>11/22/2023</a:t>
            </a:fld>
            <a:endParaRPr lang="en-US"/>
          </a:p>
        </p:txBody>
      </p:sp>
      <p:sp>
        <p:nvSpPr>
          <p:cNvPr id="3" name="Footer Placeholder 2">
            <a:extLst>
              <a:ext uri="{FF2B5EF4-FFF2-40B4-BE49-F238E27FC236}">
                <a16:creationId xmlns:a16="http://schemas.microsoft.com/office/drawing/2014/main" id="{B0687696-13F7-414F-7B18-823F416BA00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E22F801-B09A-49DE-42E2-F0515BDE575A}"/>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2379456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ADE74A-2574-CA08-4D8C-D71FB43CA8D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Content Placeholder 2">
            <a:extLst>
              <a:ext uri="{FF2B5EF4-FFF2-40B4-BE49-F238E27FC236}">
                <a16:creationId xmlns:a16="http://schemas.microsoft.com/office/drawing/2014/main" id="{E3858DD2-C8A4-1930-8E3D-961E22A8B59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a:extLst>
              <a:ext uri="{FF2B5EF4-FFF2-40B4-BE49-F238E27FC236}">
                <a16:creationId xmlns:a16="http://schemas.microsoft.com/office/drawing/2014/main" id="{2D20F964-791E-F221-916E-1F5DF7C6094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0B3682B-B633-474E-7BCE-3DD29463760A}"/>
              </a:ext>
            </a:extLst>
          </p:cNvPr>
          <p:cNvSpPr>
            <a:spLocks noGrp="1"/>
          </p:cNvSpPr>
          <p:nvPr>
            <p:ph type="dt" sz="half" idx="10"/>
          </p:nvPr>
        </p:nvSpPr>
        <p:spPr/>
        <p:txBody>
          <a:bodyPr/>
          <a:lstStyle/>
          <a:p>
            <a:fld id="{AA70F276-1833-4A75-9C1D-A56E2295A68D}" type="datetimeFigureOut">
              <a:rPr lang="en-US" smtClean="0"/>
              <a:t>11/22/2023</a:t>
            </a:fld>
            <a:endParaRPr lang="en-US"/>
          </a:p>
        </p:txBody>
      </p:sp>
      <p:sp>
        <p:nvSpPr>
          <p:cNvPr id="6" name="Footer Placeholder 5">
            <a:extLst>
              <a:ext uri="{FF2B5EF4-FFF2-40B4-BE49-F238E27FC236}">
                <a16:creationId xmlns:a16="http://schemas.microsoft.com/office/drawing/2014/main" id="{E53772FB-E510-AC06-307B-D9C42878C56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99983C5-001F-670F-B520-1B8430A4CE5F}"/>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41636345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4211F-7F61-1847-9667-3154675D326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Picture Placeholder 2">
            <a:extLst>
              <a:ext uri="{FF2B5EF4-FFF2-40B4-BE49-F238E27FC236}">
                <a16:creationId xmlns:a16="http://schemas.microsoft.com/office/drawing/2014/main" id="{DE538EEC-9E93-F81F-0BD7-772A4A09794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a:extLst>
              <a:ext uri="{FF2B5EF4-FFF2-40B4-BE49-F238E27FC236}">
                <a16:creationId xmlns:a16="http://schemas.microsoft.com/office/drawing/2014/main" id="{4DAD94CE-91FF-EB4B-8C72-9C33FE0D2B4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C31BFE-E76E-289C-5FA9-F9EAEDA56F20}"/>
              </a:ext>
            </a:extLst>
          </p:cNvPr>
          <p:cNvSpPr>
            <a:spLocks noGrp="1"/>
          </p:cNvSpPr>
          <p:nvPr>
            <p:ph type="dt" sz="half" idx="10"/>
          </p:nvPr>
        </p:nvSpPr>
        <p:spPr/>
        <p:txBody>
          <a:bodyPr/>
          <a:lstStyle/>
          <a:p>
            <a:fld id="{AA70F276-1833-4A75-9C1D-A56E2295A68D}" type="datetimeFigureOut">
              <a:rPr lang="en-US" smtClean="0"/>
              <a:t>11/22/2023</a:t>
            </a:fld>
            <a:endParaRPr lang="en-US"/>
          </a:p>
        </p:txBody>
      </p:sp>
      <p:sp>
        <p:nvSpPr>
          <p:cNvPr id="6" name="Footer Placeholder 5">
            <a:extLst>
              <a:ext uri="{FF2B5EF4-FFF2-40B4-BE49-F238E27FC236}">
                <a16:creationId xmlns:a16="http://schemas.microsoft.com/office/drawing/2014/main" id="{FACED61B-55D3-5158-ECE3-A0FB1694CFA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7DA93DC-9393-F9CC-C7EA-202AFA941022}"/>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41582969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696E40D-33A3-CCAF-57D4-1B5656B5CA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SG"/>
          </a:p>
        </p:txBody>
      </p:sp>
      <p:sp>
        <p:nvSpPr>
          <p:cNvPr id="3" name="Text Placeholder 2">
            <a:extLst>
              <a:ext uri="{FF2B5EF4-FFF2-40B4-BE49-F238E27FC236}">
                <a16:creationId xmlns:a16="http://schemas.microsoft.com/office/drawing/2014/main" id="{90A05CF1-3670-F9BE-6745-0B0B00C493B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DA896D61-B41D-98D8-9C67-6002DA77DBE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AA70F276-1833-4A75-9C1D-A56E2295A68D}" type="datetimeFigureOut">
              <a:rPr lang="en-US" smtClean="0"/>
              <a:pPr/>
              <a:t>11/22/2023</a:t>
            </a:fld>
            <a:endParaRPr lang="en-US" dirty="0"/>
          </a:p>
        </p:txBody>
      </p:sp>
      <p:sp>
        <p:nvSpPr>
          <p:cNvPr id="5" name="Footer Placeholder 4">
            <a:extLst>
              <a:ext uri="{FF2B5EF4-FFF2-40B4-BE49-F238E27FC236}">
                <a16:creationId xmlns:a16="http://schemas.microsoft.com/office/drawing/2014/main" id="{0EE83556-0217-BC3A-E43A-BBDB57F5DE1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solidFill>
                <a:srgbClr val="FFFFFF"/>
              </a:solidFill>
            </a:endParaRPr>
          </a:p>
        </p:txBody>
      </p:sp>
      <p:sp>
        <p:nvSpPr>
          <p:cNvPr id="6" name="Slide Number Placeholder 5">
            <a:extLst>
              <a:ext uri="{FF2B5EF4-FFF2-40B4-BE49-F238E27FC236}">
                <a16:creationId xmlns:a16="http://schemas.microsoft.com/office/drawing/2014/main" id="{7A4F3D64-E038-09BA-0DD4-8E1B70B0231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28844951-7827-47D4-8276-7DDE1FA7D85A}" type="slidenum">
              <a:rPr lang="en-US" smtClean="0"/>
              <a:pPr/>
              <a:t>‹#›</a:t>
            </a:fld>
            <a:endParaRPr lang="en-US"/>
          </a:p>
        </p:txBody>
      </p:sp>
    </p:spTree>
    <p:extLst>
      <p:ext uri="{BB962C8B-B14F-4D97-AF65-F5344CB8AC3E}">
        <p14:creationId xmlns:p14="http://schemas.microsoft.com/office/powerpoint/2010/main" val="3197722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Adam_CJH@outlook.com?subject=From%20Analysis%20of%20Fatal%20Death%20Cause%20by%20Police%20Force%20project" TargetMode="External"/><Relationship Id="rId2" Type="http://schemas.openxmlformats.org/officeDocument/2006/relationships/hyperlink" Target="https://chenjinghao.github.io/" TargetMode="External"/><Relationship Id="rId1" Type="http://schemas.openxmlformats.org/officeDocument/2006/relationships/slideLayout" Target="../slideLayouts/slideLayout1.xml"/><Relationship Id="rId5" Type="http://schemas.openxmlformats.org/officeDocument/2006/relationships/hyperlink" Target="https://pixabay.com/en/police-police-man-uniform-stop-369348/" TargetMode="External"/><Relationship Id="rId4" Type="http://schemas.openxmlformats.org/officeDocument/2006/relationships/image" Target="../media/image1.jpg"/></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8" Type="http://schemas.openxmlformats.org/officeDocument/2006/relationships/slide" Target="slide20.xml"/><Relationship Id="rId13" Type="http://schemas.openxmlformats.org/officeDocument/2006/relationships/slide" Target="slide31.xml"/><Relationship Id="rId3" Type="http://schemas.openxmlformats.org/officeDocument/2006/relationships/slide" Target="slide18.xml"/><Relationship Id="rId7" Type="http://schemas.openxmlformats.org/officeDocument/2006/relationships/slide" Target="slide17.xml"/><Relationship Id="rId12" Type="http://schemas.openxmlformats.org/officeDocument/2006/relationships/slide" Target="slide29.xml"/><Relationship Id="rId17" Type="http://schemas.openxmlformats.org/officeDocument/2006/relationships/image" Target="../media/image15.svg"/><Relationship Id="rId2" Type="http://schemas.openxmlformats.org/officeDocument/2006/relationships/image" Target="../media/image13.png"/><Relationship Id="rId16" Type="http://schemas.openxmlformats.org/officeDocument/2006/relationships/image" Target="../media/image14.png"/><Relationship Id="rId1" Type="http://schemas.openxmlformats.org/officeDocument/2006/relationships/slideLayout" Target="../slideLayouts/slideLayout7.xml"/><Relationship Id="rId6" Type="http://schemas.openxmlformats.org/officeDocument/2006/relationships/slide" Target="slide16.xml"/><Relationship Id="rId11" Type="http://schemas.openxmlformats.org/officeDocument/2006/relationships/slide" Target="slide23.xml"/><Relationship Id="rId5" Type="http://schemas.openxmlformats.org/officeDocument/2006/relationships/slide" Target="slide15.xml"/><Relationship Id="rId15" Type="http://schemas.openxmlformats.org/officeDocument/2006/relationships/slide" Target="slide33.xml"/><Relationship Id="rId10" Type="http://schemas.openxmlformats.org/officeDocument/2006/relationships/slide" Target="slide25.xml"/><Relationship Id="rId4" Type="http://schemas.openxmlformats.org/officeDocument/2006/relationships/slide" Target="slide19.xml"/><Relationship Id="rId9" Type="http://schemas.openxmlformats.org/officeDocument/2006/relationships/slide" Target="slide21.xml"/><Relationship Id="rId14" Type="http://schemas.openxmlformats.org/officeDocument/2006/relationships/slide" Target="slide32.xml"/></Relationships>
</file>

<file path=ppt/slides/_rels/slide15.xml.rels><?xml version="1.0" encoding="UTF-8" standalone="yes"?>
<Relationships xmlns="http://schemas.openxmlformats.org/package/2006/relationships"><Relationship Id="rId3" Type="http://schemas.openxmlformats.org/officeDocument/2006/relationships/slide" Target="slide16.xml"/><Relationship Id="rId7" Type="http://schemas.openxmlformats.org/officeDocument/2006/relationships/slide" Target="slide20.xml"/><Relationship Id="rId2" Type="http://schemas.openxmlformats.org/officeDocument/2006/relationships/slide" Target="slide14.xml"/><Relationship Id="rId1" Type="http://schemas.openxmlformats.org/officeDocument/2006/relationships/slideLayout" Target="../slideLayouts/slideLayout7.xml"/><Relationship Id="rId6" Type="http://schemas.openxmlformats.org/officeDocument/2006/relationships/slide" Target="slide19.xml"/><Relationship Id="rId5" Type="http://schemas.openxmlformats.org/officeDocument/2006/relationships/slide" Target="slide18.xml"/><Relationship Id="rId4" Type="http://schemas.openxmlformats.org/officeDocument/2006/relationships/slide" Target="slide17.xml"/></Relationships>
</file>

<file path=ppt/slides/_rels/slide16.xml.rels><?xml version="1.0" encoding="UTF-8" standalone="yes"?>
<Relationships xmlns="http://schemas.openxmlformats.org/package/2006/relationships"><Relationship Id="rId3" Type="http://schemas.openxmlformats.org/officeDocument/2006/relationships/slide" Target="slide14.xml"/><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slide" Target="slide14.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slide" Target="slide14.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slide" Target="slide14.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hyperlink" Target="https://www.washingtonpost.com/graphics/investigations/police-shootings-database/" TargetMode="External"/><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slide" Target="slide14.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slide" Target="slide22.xml"/><Relationship Id="rId2" Type="http://schemas.openxmlformats.org/officeDocument/2006/relationships/image" Target="../media/image21.png"/><Relationship Id="rId1" Type="http://schemas.openxmlformats.org/officeDocument/2006/relationships/slideLayout" Target="../slideLayouts/slideLayout7.xml"/><Relationship Id="rId5" Type="http://schemas.openxmlformats.org/officeDocument/2006/relationships/image" Target="../media/image15.svg"/><Relationship Id="rId4" Type="http://schemas.openxmlformats.org/officeDocument/2006/relationships/image" Target="../media/image14.png"/></Relationships>
</file>

<file path=ppt/slides/_rels/slide22.xml.rels><?xml version="1.0" encoding="UTF-8" standalone="yes"?>
<Relationships xmlns="http://schemas.openxmlformats.org/package/2006/relationships"><Relationship Id="rId3" Type="http://schemas.openxmlformats.org/officeDocument/2006/relationships/slide" Target="slide14.xml"/><Relationship Id="rId2" Type="http://schemas.openxmlformats.org/officeDocument/2006/relationships/image" Target="../media/image22.png"/><Relationship Id="rId1" Type="http://schemas.openxmlformats.org/officeDocument/2006/relationships/slideLayout" Target="../slideLayouts/slideLayout7.xml"/><Relationship Id="rId4" Type="http://schemas.openxmlformats.org/officeDocument/2006/relationships/slide" Target="slide33.xml"/></Relationships>
</file>

<file path=ppt/slides/_rels/slide23.xml.rels><?xml version="1.0" encoding="UTF-8" standalone="yes"?>
<Relationships xmlns="http://schemas.openxmlformats.org/package/2006/relationships"><Relationship Id="rId3" Type="http://schemas.openxmlformats.org/officeDocument/2006/relationships/slide" Target="slide24.xml"/><Relationship Id="rId2" Type="http://schemas.openxmlformats.org/officeDocument/2006/relationships/image" Target="../media/image23.png"/><Relationship Id="rId1" Type="http://schemas.openxmlformats.org/officeDocument/2006/relationships/slideLayout" Target="../slideLayouts/slideLayout7.xml"/><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slide" Target="slide33.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slide" Target="slide1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slide" Target="slide26.xml"/><Relationship Id="rId2" Type="http://schemas.openxmlformats.org/officeDocument/2006/relationships/image" Target="../media/image25.png"/><Relationship Id="rId1" Type="http://schemas.openxmlformats.org/officeDocument/2006/relationships/slideLayout" Target="../slideLayouts/slideLayout7.xml"/><Relationship Id="rId5" Type="http://schemas.openxmlformats.org/officeDocument/2006/relationships/image" Target="../media/image15.svg"/><Relationship Id="rId4" Type="http://schemas.openxmlformats.org/officeDocument/2006/relationships/image" Target="../media/image14.png"/></Relationships>
</file>

<file path=ppt/slides/_rels/slide26.xml.rels><?xml version="1.0" encoding="UTF-8" standalone="yes"?>
<Relationships xmlns="http://schemas.openxmlformats.org/package/2006/relationships"><Relationship Id="rId3" Type="http://schemas.openxmlformats.org/officeDocument/2006/relationships/slide" Target="slide27.xml"/><Relationship Id="rId2" Type="http://schemas.openxmlformats.org/officeDocument/2006/relationships/image" Target="../media/image26.png"/><Relationship Id="rId1" Type="http://schemas.openxmlformats.org/officeDocument/2006/relationships/slideLayout" Target="../slideLayouts/slideLayout7.xml"/><Relationship Id="rId5" Type="http://schemas.openxmlformats.org/officeDocument/2006/relationships/image" Target="../media/image15.svg"/><Relationship Id="rId4" Type="http://schemas.openxmlformats.org/officeDocument/2006/relationships/image" Target="../media/image14.png"/></Relationships>
</file>

<file path=ppt/slides/_rels/slide2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slide" Target="slide14.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slide" Target="slide14.xml"/><Relationship Id="rId1" Type="http://schemas.openxmlformats.org/officeDocument/2006/relationships/slideLayout" Target="../slideLayouts/slideLayout7.xml"/><Relationship Id="rId5" Type="http://schemas.openxmlformats.org/officeDocument/2006/relationships/image" Target="../media/image30.png"/><Relationship Id="rId4" Type="http://schemas.openxmlformats.org/officeDocument/2006/relationships/image" Target="../media/image29.png"/></Relationships>
</file>

<file path=ppt/slides/_rels/slide2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slide" Target="slide14.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washingtonpost.com/graphics/investigations/police-shootings-database/" TargetMode="Externa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slide" Target="slide14.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slide" Target="slide14.xml"/><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slide" Target="slide14.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slide" Target="slide22.xml"/><Relationship Id="rId2" Type="http://schemas.openxmlformats.org/officeDocument/2006/relationships/slide" Target="slide2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3DF7B5-4650-945F-72B3-88F2FB200FD7}"/>
              </a:ext>
            </a:extLst>
          </p:cNvPr>
          <p:cNvSpPr>
            <a:spLocks noGrp="1"/>
          </p:cNvSpPr>
          <p:nvPr>
            <p:ph type="ctrTitle"/>
          </p:nvPr>
        </p:nvSpPr>
        <p:spPr>
          <a:xfrm>
            <a:off x="646598" y="899059"/>
            <a:ext cx="4800600" cy="3766268"/>
          </a:xfrm>
        </p:spPr>
        <p:txBody>
          <a:bodyPr anchor="t">
            <a:normAutofit fontScale="90000"/>
          </a:bodyPr>
          <a:lstStyle/>
          <a:p>
            <a:pPr algn="l"/>
            <a:r>
              <a:rPr lang="en-SG" b="1" dirty="0">
                <a:solidFill>
                  <a:srgbClr val="135DD8"/>
                </a:solidFill>
                <a:effectLst/>
                <a:latin typeface="Consolas" panose="020B0609020204030204" pitchFamily="49" charset="0"/>
              </a:rPr>
              <a:t>Analysis of Fatal Death Cause by Police Force</a:t>
            </a:r>
            <a:endParaRPr lang="en-SG" dirty="0">
              <a:solidFill>
                <a:srgbClr val="135DD8"/>
              </a:solidFill>
            </a:endParaRPr>
          </a:p>
        </p:txBody>
      </p:sp>
      <p:sp>
        <p:nvSpPr>
          <p:cNvPr id="3" name="Subtitle 2">
            <a:extLst>
              <a:ext uri="{FF2B5EF4-FFF2-40B4-BE49-F238E27FC236}">
                <a16:creationId xmlns:a16="http://schemas.microsoft.com/office/drawing/2014/main" id="{9AC85057-E0C6-6AE7-9A95-EDEC6C25C1DB}"/>
              </a:ext>
            </a:extLst>
          </p:cNvPr>
          <p:cNvSpPr>
            <a:spLocks noGrp="1"/>
          </p:cNvSpPr>
          <p:nvPr>
            <p:ph type="subTitle" idx="1"/>
          </p:nvPr>
        </p:nvSpPr>
        <p:spPr>
          <a:xfrm>
            <a:off x="646598" y="4242333"/>
            <a:ext cx="4800600" cy="1066800"/>
          </a:xfrm>
        </p:spPr>
        <p:txBody>
          <a:bodyPr>
            <a:normAutofit/>
          </a:bodyPr>
          <a:lstStyle/>
          <a:p>
            <a:pPr algn="l">
              <a:lnSpc>
                <a:spcPct val="100000"/>
              </a:lnSpc>
            </a:pPr>
            <a:r>
              <a:rPr lang="en-SG" sz="1500" b="1" dirty="0">
                <a:solidFill>
                  <a:schemeClr val="tx2">
                    <a:alpha val="60000"/>
                  </a:schemeClr>
                </a:solidFill>
                <a:effectLst/>
                <a:latin typeface="Consolas" panose="020B0609020204030204" pitchFamily="49" charset="0"/>
              </a:rPr>
              <a:t>BY Adam CHEN JINGHAO</a:t>
            </a:r>
          </a:p>
          <a:p>
            <a:pPr algn="l">
              <a:lnSpc>
                <a:spcPct val="100000"/>
              </a:lnSpc>
            </a:pPr>
            <a:r>
              <a:rPr lang="en-SG" sz="1500" b="1" dirty="0">
                <a:solidFill>
                  <a:schemeClr val="tx2">
                    <a:alpha val="60000"/>
                  </a:schemeClr>
                </a:solidFill>
                <a:latin typeface="Consolas" panose="020B0609020204030204" pitchFamily="49" charset="0"/>
                <a:hlinkClick r:id="rId2"/>
              </a:rPr>
              <a:t>Personal Website</a:t>
            </a:r>
            <a:endParaRPr lang="en-SG" sz="1500" b="1" dirty="0">
              <a:solidFill>
                <a:schemeClr val="tx2">
                  <a:alpha val="60000"/>
                </a:schemeClr>
              </a:solidFill>
              <a:latin typeface="Consolas" panose="020B0609020204030204" pitchFamily="49" charset="0"/>
            </a:endParaRPr>
          </a:p>
          <a:p>
            <a:pPr algn="l">
              <a:lnSpc>
                <a:spcPct val="100000"/>
              </a:lnSpc>
            </a:pPr>
            <a:r>
              <a:rPr lang="en-SG" sz="1500" b="1" dirty="0">
                <a:solidFill>
                  <a:schemeClr val="tx2">
                    <a:alpha val="60000"/>
                  </a:schemeClr>
                </a:solidFill>
                <a:latin typeface="Consolas" panose="020B0609020204030204" pitchFamily="49" charset="0"/>
                <a:hlinkClick r:id="rId3"/>
              </a:rPr>
              <a:t>Email</a:t>
            </a:r>
            <a:endParaRPr lang="en-SG" sz="1500" dirty="0">
              <a:solidFill>
                <a:schemeClr val="tx2">
                  <a:alpha val="60000"/>
                </a:schemeClr>
              </a:solidFill>
            </a:endParaRPr>
          </a:p>
        </p:txBody>
      </p:sp>
      <p:pic>
        <p:nvPicPr>
          <p:cNvPr id="4" name="Picture 3">
            <a:extLst>
              <a:ext uri="{FF2B5EF4-FFF2-40B4-BE49-F238E27FC236}">
                <a16:creationId xmlns:a16="http://schemas.microsoft.com/office/drawing/2014/main" id="{27AF4EE8-94A4-3A9E-F490-83344537EA04}"/>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rcRect l="20522" r="20522"/>
          <a:stretch/>
        </p:blipFill>
        <p:spPr>
          <a:xfrm>
            <a:off x="6096000" y="10"/>
            <a:ext cx="6083807" cy="6857989"/>
          </a:xfrm>
          <a:prstGeom prst="rect">
            <a:avLst/>
          </a:prstGeom>
        </p:spPr>
      </p:pic>
      <p:sp>
        <p:nvSpPr>
          <p:cNvPr id="6" name="TextBox 5">
            <a:extLst>
              <a:ext uri="{FF2B5EF4-FFF2-40B4-BE49-F238E27FC236}">
                <a16:creationId xmlns:a16="http://schemas.microsoft.com/office/drawing/2014/main" id="{AF74A641-1A51-94A7-B0B5-6AB6AA4AFACC}"/>
              </a:ext>
            </a:extLst>
          </p:cNvPr>
          <p:cNvSpPr txBox="1"/>
          <p:nvPr/>
        </p:nvSpPr>
        <p:spPr>
          <a:xfrm>
            <a:off x="646599" y="5312610"/>
            <a:ext cx="4800600" cy="707886"/>
          </a:xfrm>
          <a:prstGeom prst="rect">
            <a:avLst/>
          </a:prstGeom>
          <a:noFill/>
        </p:spPr>
        <p:txBody>
          <a:bodyPr wrap="square" rtlCol="0">
            <a:spAutoFit/>
          </a:bodyPr>
          <a:lstStyle/>
          <a:p>
            <a:r>
              <a:rPr lang="en-CA" sz="1100" dirty="0">
                <a:latin typeface="Consolas" panose="020B0609020204030204" pitchFamily="49" charset="0"/>
              </a:rPr>
              <a:t>Course project: </a:t>
            </a:r>
            <a:r>
              <a:rPr lang="en-SG" sz="1100" i="0" dirty="0">
                <a:effectLst/>
                <a:latin typeface="Consolas" panose="020B0609020204030204" pitchFamily="49" charset="0"/>
              </a:rPr>
              <a:t>100 Days of Code: The Complete Python Pro Bootcamp for 2023</a:t>
            </a:r>
          </a:p>
          <a:p>
            <a:endParaRPr lang="en-SG" dirty="0"/>
          </a:p>
        </p:txBody>
      </p:sp>
    </p:spTree>
    <p:extLst>
      <p:ext uri="{BB962C8B-B14F-4D97-AF65-F5344CB8AC3E}">
        <p14:creationId xmlns:p14="http://schemas.microsoft.com/office/powerpoint/2010/main" val="14483693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F6A7AC2-4072-CC71-465D-237D45243EAC}"/>
              </a:ext>
            </a:extLst>
          </p:cNvPr>
          <p:cNvSpPr txBox="1"/>
          <p:nvPr/>
        </p:nvSpPr>
        <p:spPr>
          <a:xfrm>
            <a:off x="899811" y="1053769"/>
            <a:ext cx="3380527" cy="5322263"/>
          </a:xfrm>
          <a:prstGeom prst="rect">
            <a:avLst/>
          </a:prstGeom>
        </p:spPr>
        <p:txBody>
          <a:bodyPr vert="horz" lIns="91440" tIns="45720" rIns="91440" bIns="45720" rtlCol="0">
            <a:normAutofit fontScale="85000" lnSpcReduction="20000"/>
          </a:bodyPr>
          <a:lstStyle/>
          <a:p>
            <a:pPr indent="-228600">
              <a:lnSpc>
                <a:spcPct val="90000"/>
              </a:lnSpc>
              <a:spcAft>
                <a:spcPts val="600"/>
              </a:spcAft>
              <a:buFont typeface="Arial" panose="020B0604020202020204" pitchFamily="34" charset="0"/>
              <a:buChar char="•"/>
            </a:pPr>
            <a:r>
              <a:rPr lang="en-US" sz="1600" dirty="0"/>
              <a:t>The number of deaths decreased significantly (</a:t>
            </a:r>
            <a:r>
              <a:rPr lang="en-US" sz="1600" b="1" dirty="0"/>
              <a:t>nearly half</a:t>
            </a:r>
            <a:r>
              <a:rPr lang="en-US" sz="1600" dirty="0"/>
              <a:t>) in 2017 compared to 2016 and 2015.</a:t>
            </a:r>
          </a:p>
          <a:p>
            <a:pPr indent="-228600">
              <a:lnSpc>
                <a:spcPct val="90000"/>
              </a:lnSpc>
              <a:spcAft>
                <a:spcPts val="600"/>
              </a:spcAft>
              <a:buFont typeface="Arial" panose="020B0604020202020204" pitchFamily="34" charset="0"/>
              <a:buChar char="•"/>
            </a:pPr>
            <a:r>
              <a:rPr lang="en-US" sz="1600" dirty="0"/>
              <a:t>The average age of suspects killed was </a:t>
            </a:r>
            <a:r>
              <a:rPr lang="en-US" sz="1600" b="1" dirty="0"/>
              <a:t>36</a:t>
            </a:r>
            <a:r>
              <a:rPr lang="en-US" sz="1600" dirty="0"/>
              <a:t>, and the younger and oldest victim was 6 and 91, respectively. Most of the victims were killed between the age of 24 to 48. </a:t>
            </a:r>
          </a:p>
          <a:p>
            <a:pPr indent="-228600">
              <a:lnSpc>
                <a:spcPct val="90000"/>
              </a:lnSpc>
              <a:spcAft>
                <a:spcPts val="600"/>
              </a:spcAft>
              <a:buFont typeface="Arial" panose="020B0604020202020204" pitchFamily="34" charset="0"/>
              <a:buChar char="•"/>
            </a:pPr>
            <a:r>
              <a:rPr lang="en-US" sz="1600" dirty="0"/>
              <a:t>Nearly </a:t>
            </a:r>
            <a:r>
              <a:rPr lang="en-US" sz="1600" b="1" dirty="0"/>
              <a:t>96% </a:t>
            </a:r>
            <a:r>
              <a:rPr lang="en-US" sz="1600" dirty="0"/>
              <a:t>of the victims are male.</a:t>
            </a:r>
          </a:p>
          <a:p>
            <a:pPr indent="-228600">
              <a:lnSpc>
                <a:spcPct val="90000"/>
              </a:lnSpc>
              <a:spcAft>
                <a:spcPts val="600"/>
              </a:spcAft>
              <a:buFont typeface="Arial" panose="020B0604020202020204" pitchFamily="34" charset="0"/>
              <a:buChar char="•"/>
            </a:pPr>
            <a:r>
              <a:rPr lang="en-US" sz="1600" b="1" dirty="0"/>
              <a:t>82.6% </a:t>
            </a:r>
            <a:r>
              <a:rPr lang="en-US" sz="1600" dirty="0"/>
              <a:t>of the victims were holding life-threatening objects. While, there are </a:t>
            </a:r>
            <a:r>
              <a:rPr lang="en-US" sz="1600" b="1" dirty="0"/>
              <a:t>17.2% </a:t>
            </a:r>
            <a:r>
              <a:rPr lang="en-US" sz="1600" dirty="0"/>
              <a:t>of the victims were unarmed, carrying toy weapons or undetermined objects. </a:t>
            </a:r>
          </a:p>
          <a:p>
            <a:pPr indent="-228600">
              <a:lnSpc>
                <a:spcPct val="90000"/>
              </a:lnSpc>
              <a:spcAft>
                <a:spcPts val="600"/>
              </a:spcAft>
              <a:buFont typeface="Arial" panose="020B0604020202020204" pitchFamily="34" charset="0"/>
              <a:buChar char="•"/>
            </a:pPr>
            <a:r>
              <a:rPr lang="en-CA" sz="1600" dirty="0"/>
              <a:t> California has the highest number of victims, significantly higher than the rest of the states. Followed by Texas and Florida state.</a:t>
            </a:r>
          </a:p>
          <a:p>
            <a:pPr indent="-228600">
              <a:lnSpc>
                <a:spcPct val="90000"/>
              </a:lnSpc>
              <a:spcAft>
                <a:spcPts val="600"/>
              </a:spcAft>
              <a:buFont typeface="Arial" panose="020B0604020202020204" pitchFamily="34" charset="0"/>
              <a:buChar char="•"/>
            </a:pPr>
            <a:r>
              <a:rPr lang="en-CA" sz="1600" dirty="0"/>
              <a:t>Los Angeles City was on the top of the list, with 35 victims killed by police force. However, </a:t>
            </a:r>
            <a:r>
              <a:rPr lang="en-SG" sz="1600" dirty="0"/>
              <a:t>there were three cities of the Texas State on</a:t>
            </a:r>
            <a:r>
              <a:rPr lang="en-CA" sz="1600" dirty="0"/>
              <a:t> the list.  </a:t>
            </a:r>
            <a:endParaRPr lang="en-US" sz="1600" dirty="0"/>
          </a:p>
          <a:p>
            <a:pPr indent="-228600">
              <a:lnSpc>
                <a:spcPct val="90000"/>
              </a:lnSpc>
              <a:spcAft>
                <a:spcPts val="600"/>
              </a:spcAft>
              <a:buFont typeface="Arial" panose="020B0604020202020204" pitchFamily="34" charset="0"/>
              <a:buChar char="•"/>
            </a:pPr>
            <a:r>
              <a:rPr lang="en-US" sz="1600" b="1" dirty="0">
                <a:solidFill>
                  <a:schemeClr val="tx2"/>
                </a:solidFill>
              </a:rPr>
              <a:t>¼ </a:t>
            </a:r>
            <a:r>
              <a:rPr lang="en-US" sz="1600" dirty="0">
                <a:solidFill>
                  <a:schemeClr val="tx2"/>
                </a:solidFill>
              </a:rPr>
              <a:t>of the victims were later found to have mental issues. </a:t>
            </a:r>
          </a:p>
          <a:p>
            <a:pPr indent="-228600">
              <a:lnSpc>
                <a:spcPct val="90000"/>
              </a:lnSpc>
              <a:spcAft>
                <a:spcPts val="600"/>
              </a:spcAft>
              <a:buFont typeface="Arial" panose="020B0604020202020204" pitchFamily="34" charset="0"/>
              <a:buChar char="•"/>
            </a:pPr>
            <a:r>
              <a:rPr lang="en-US" sz="1600" dirty="0">
                <a:solidFill>
                  <a:schemeClr val="tx2"/>
                </a:solidFill>
              </a:rPr>
              <a:t>64.9% of victims attacked the police officers</a:t>
            </a:r>
          </a:p>
          <a:p>
            <a:pPr indent="-228600">
              <a:lnSpc>
                <a:spcPct val="90000"/>
              </a:lnSpc>
              <a:spcAft>
                <a:spcPts val="600"/>
              </a:spcAft>
              <a:buFont typeface="Arial" panose="020B0604020202020204" pitchFamily="34" charset="0"/>
              <a:buChar char="•"/>
            </a:pPr>
            <a:r>
              <a:rPr lang="en-US" sz="1600" dirty="0">
                <a:solidFill>
                  <a:schemeClr val="tx2"/>
                </a:solidFill>
              </a:rPr>
              <a:t>Nearly </a:t>
            </a:r>
            <a:r>
              <a:rPr lang="en-US" sz="1600" b="1" dirty="0">
                <a:solidFill>
                  <a:schemeClr val="tx2"/>
                </a:solidFill>
              </a:rPr>
              <a:t>70% </a:t>
            </a:r>
            <a:r>
              <a:rPr lang="en-US" sz="1600" dirty="0">
                <a:solidFill>
                  <a:schemeClr val="tx2"/>
                </a:solidFill>
              </a:rPr>
              <a:t>of the victims are not fleeing. They either choose to </a:t>
            </a:r>
            <a:r>
              <a:rPr lang="en-US" altLang="zh-CN" sz="1600" dirty="0">
                <a:solidFill>
                  <a:schemeClr val="tx2"/>
                </a:solidFill>
              </a:rPr>
              <a:t>fight back or surrender. </a:t>
            </a:r>
            <a:endParaRPr lang="en-US" sz="1600" dirty="0">
              <a:solidFill>
                <a:schemeClr val="tx2"/>
              </a:solidFill>
            </a:endParaRPr>
          </a:p>
          <a:p>
            <a:pPr indent="-228600">
              <a:lnSpc>
                <a:spcPct val="90000"/>
              </a:lnSpc>
              <a:spcAft>
                <a:spcPts val="600"/>
              </a:spcAft>
              <a:buFont typeface="Arial" panose="020B0604020202020204" pitchFamily="34" charset="0"/>
              <a:buChar char="•"/>
            </a:pPr>
            <a:endParaRPr lang="en-US" sz="1600" dirty="0">
              <a:solidFill>
                <a:schemeClr val="tx2"/>
              </a:solidFill>
            </a:endParaRPr>
          </a:p>
        </p:txBody>
      </p:sp>
      <p:sp>
        <p:nvSpPr>
          <p:cNvPr id="10" name="TextBox 9">
            <a:extLst>
              <a:ext uri="{FF2B5EF4-FFF2-40B4-BE49-F238E27FC236}">
                <a16:creationId xmlns:a16="http://schemas.microsoft.com/office/drawing/2014/main" id="{2C19890C-104F-F572-4217-92DC0051410E}"/>
              </a:ext>
            </a:extLst>
          </p:cNvPr>
          <p:cNvSpPr txBox="1"/>
          <p:nvPr/>
        </p:nvSpPr>
        <p:spPr>
          <a:xfrm>
            <a:off x="899811" y="481968"/>
            <a:ext cx="4610045" cy="369332"/>
          </a:xfrm>
          <a:prstGeom prst="rect">
            <a:avLst/>
          </a:prstGeom>
          <a:noFill/>
        </p:spPr>
        <p:txBody>
          <a:bodyPr wrap="none" rtlCol="0">
            <a:spAutoFit/>
          </a:bodyPr>
          <a:lstStyle/>
          <a:p>
            <a:r>
              <a:rPr lang="en-SG" b="1" dirty="0">
                <a:solidFill>
                  <a:srgbClr val="135DD8"/>
                </a:solidFill>
              </a:rPr>
              <a:t>Based on the data, here are some findings:</a:t>
            </a:r>
          </a:p>
        </p:txBody>
      </p:sp>
      <p:pic>
        <p:nvPicPr>
          <p:cNvPr id="3" name="Picture 2" descr="A pie chart with numbers and text&#10;&#10;Description automatically generated">
            <a:extLst>
              <a:ext uri="{FF2B5EF4-FFF2-40B4-BE49-F238E27FC236}">
                <a16:creationId xmlns:a16="http://schemas.microsoft.com/office/drawing/2014/main" id="{CB738057-70D8-1D4B-04CB-F5A32FE964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1053769"/>
            <a:ext cx="3721615" cy="3813056"/>
          </a:xfrm>
          <a:prstGeom prst="rect">
            <a:avLst/>
          </a:prstGeom>
        </p:spPr>
      </p:pic>
    </p:spTree>
    <p:extLst>
      <p:ext uri="{BB962C8B-B14F-4D97-AF65-F5344CB8AC3E}">
        <p14:creationId xmlns:p14="http://schemas.microsoft.com/office/powerpoint/2010/main" val="38930377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F6A7AC2-4072-CC71-465D-237D45243EAC}"/>
              </a:ext>
            </a:extLst>
          </p:cNvPr>
          <p:cNvSpPr txBox="1"/>
          <p:nvPr/>
        </p:nvSpPr>
        <p:spPr>
          <a:xfrm>
            <a:off x="899811" y="1053769"/>
            <a:ext cx="3380527" cy="5322263"/>
          </a:xfrm>
          <a:prstGeom prst="rect">
            <a:avLst/>
          </a:prstGeom>
        </p:spPr>
        <p:txBody>
          <a:bodyPr vert="horz" lIns="91440" tIns="45720" rIns="91440" bIns="45720" rtlCol="0">
            <a:normAutofit fontScale="77500" lnSpcReduction="20000"/>
          </a:bodyPr>
          <a:lstStyle/>
          <a:p>
            <a:pPr indent="-228600">
              <a:lnSpc>
                <a:spcPct val="90000"/>
              </a:lnSpc>
              <a:spcAft>
                <a:spcPts val="600"/>
              </a:spcAft>
              <a:buFont typeface="Arial" panose="020B0604020202020204" pitchFamily="34" charset="0"/>
              <a:buChar char="•"/>
            </a:pPr>
            <a:r>
              <a:rPr lang="en-US" sz="1600" dirty="0"/>
              <a:t>The number of deaths decreased significantly (</a:t>
            </a:r>
            <a:r>
              <a:rPr lang="en-US" sz="1600" b="1" dirty="0"/>
              <a:t>nearly half</a:t>
            </a:r>
            <a:r>
              <a:rPr lang="en-US" sz="1600" dirty="0"/>
              <a:t>) in 2017 compared to 2016 and 2015.</a:t>
            </a:r>
          </a:p>
          <a:p>
            <a:pPr indent="-228600">
              <a:lnSpc>
                <a:spcPct val="90000"/>
              </a:lnSpc>
              <a:spcAft>
                <a:spcPts val="600"/>
              </a:spcAft>
              <a:buFont typeface="Arial" panose="020B0604020202020204" pitchFamily="34" charset="0"/>
              <a:buChar char="•"/>
            </a:pPr>
            <a:r>
              <a:rPr lang="en-US" sz="1600" dirty="0"/>
              <a:t>The average age of suspects killed was </a:t>
            </a:r>
            <a:r>
              <a:rPr lang="en-US" sz="1600" b="1" dirty="0"/>
              <a:t>36</a:t>
            </a:r>
            <a:r>
              <a:rPr lang="en-US" sz="1600" dirty="0"/>
              <a:t>, and the younger and oldest victim was 6 and 91, respectively. Most of the victims were killed between the age of 24 to 48. </a:t>
            </a:r>
          </a:p>
          <a:p>
            <a:pPr indent="-228600">
              <a:lnSpc>
                <a:spcPct val="90000"/>
              </a:lnSpc>
              <a:spcAft>
                <a:spcPts val="600"/>
              </a:spcAft>
              <a:buFont typeface="Arial" panose="020B0604020202020204" pitchFamily="34" charset="0"/>
              <a:buChar char="•"/>
            </a:pPr>
            <a:r>
              <a:rPr lang="en-US" sz="1600" dirty="0"/>
              <a:t>Nearly </a:t>
            </a:r>
            <a:r>
              <a:rPr lang="en-US" sz="1600" b="1" dirty="0"/>
              <a:t>96% </a:t>
            </a:r>
            <a:r>
              <a:rPr lang="en-US" sz="1600" dirty="0"/>
              <a:t>of the victims are male.</a:t>
            </a:r>
          </a:p>
          <a:p>
            <a:pPr indent="-228600">
              <a:lnSpc>
                <a:spcPct val="90000"/>
              </a:lnSpc>
              <a:spcAft>
                <a:spcPts val="600"/>
              </a:spcAft>
              <a:buFont typeface="Arial" panose="020B0604020202020204" pitchFamily="34" charset="0"/>
              <a:buChar char="•"/>
            </a:pPr>
            <a:r>
              <a:rPr lang="en-US" sz="1600" b="1" dirty="0"/>
              <a:t>82.6% </a:t>
            </a:r>
            <a:r>
              <a:rPr lang="en-US" sz="1600" dirty="0"/>
              <a:t>of the victims were holding life-threatening objects. While, there are </a:t>
            </a:r>
            <a:r>
              <a:rPr lang="en-US" sz="1600" b="1" dirty="0"/>
              <a:t>17.2% </a:t>
            </a:r>
            <a:r>
              <a:rPr lang="en-US" sz="1600" dirty="0"/>
              <a:t>of the victims were unarmed, carrying toy weapons or undetermined objects. </a:t>
            </a:r>
          </a:p>
          <a:p>
            <a:pPr indent="-228600">
              <a:lnSpc>
                <a:spcPct val="90000"/>
              </a:lnSpc>
              <a:spcAft>
                <a:spcPts val="600"/>
              </a:spcAft>
              <a:buFont typeface="Arial" panose="020B0604020202020204" pitchFamily="34" charset="0"/>
              <a:buChar char="•"/>
            </a:pPr>
            <a:r>
              <a:rPr lang="en-CA" sz="1600" dirty="0"/>
              <a:t> California has the highest number of victims, significantly higher than the rest of the states. Followed by Texas and Florida state.</a:t>
            </a:r>
          </a:p>
          <a:p>
            <a:pPr indent="-228600">
              <a:lnSpc>
                <a:spcPct val="90000"/>
              </a:lnSpc>
              <a:spcAft>
                <a:spcPts val="600"/>
              </a:spcAft>
              <a:buFont typeface="Arial" panose="020B0604020202020204" pitchFamily="34" charset="0"/>
              <a:buChar char="•"/>
            </a:pPr>
            <a:r>
              <a:rPr lang="en-CA" sz="1600" dirty="0"/>
              <a:t>Los Angeles City was on the top of the list, with 35 victims killed by police force. However, </a:t>
            </a:r>
            <a:r>
              <a:rPr lang="en-SG" sz="1600" dirty="0"/>
              <a:t>there were three cities of the Texas State on</a:t>
            </a:r>
            <a:r>
              <a:rPr lang="en-CA" sz="1600" dirty="0"/>
              <a:t> the list.  </a:t>
            </a:r>
            <a:endParaRPr lang="en-US" sz="1600" dirty="0"/>
          </a:p>
          <a:p>
            <a:pPr indent="-228600">
              <a:lnSpc>
                <a:spcPct val="90000"/>
              </a:lnSpc>
              <a:spcAft>
                <a:spcPts val="600"/>
              </a:spcAft>
              <a:buFont typeface="Arial" panose="020B0604020202020204" pitchFamily="34" charset="0"/>
              <a:buChar char="•"/>
            </a:pPr>
            <a:r>
              <a:rPr lang="en-US" sz="1600" b="1" dirty="0">
                <a:solidFill>
                  <a:schemeClr val="tx2"/>
                </a:solidFill>
              </a:rPr>
              <a:t>¼ </a:t>
            </a:r>
            <a:r>
              <a:rPr lang="en-US" sz="1600" dirty="0">
                <a:solidFill>
                  <a:schemeClr val="tx2"/>
                </a:solidFill>
              </a:rPr>
              <a:t>of the victims were later found to have mental issues. </a:t>
            </a:r>
          </a:p>
          <a:p>
            <a:pPr indent="-228600">
              <a:lnSpc>
                <a:spcPct val="90000"/>
              </a:lnSpc>
              <a:spcAft>
                <a:spcPts val="600"/>
              </a:spcAft>
              <a:buFont typeface="Arial" panose="020B0604020202020204" pitchFamily="34" charset="0"/>
              <a:buChar char="•"/>
            </a:pPr>
            <a:r>
              <a:rPr lang="en-US" sz="1600" dirty="0">
                <a:solidFill>
                  <a:schemeClr val="tx2"/>
                </a:solidFill>
              </a:rPr>
              <a:t>64.9% of victims attacked the police officers</a:t>
            </a:r>
          </a:p>
          <a:p>
            <a:pPr indent="-228600">
              <a:lnSpc>
                <a:spcPct val="90000"/>
              </a:lnSpc>
              <a:spcAft>
                <a:spcPts val="600"/>
              </a:spcAft>
              <a:buFont typeface="Arial" panose="020B0604020202020204" pitchFamily="34" charset="0"/>
              <a:buChar char="•"/>
            </a:pPr>
            <a:r>
              <a:rPr lang="en-US" sz="1600" dirty="0">
                <a:solidFill>
                  <a:schemeClr val="tx2"/>
                </a:solidFill>
              </a:rPr>
              <a:t>Nearly </a:t>
            </a:r>
            <a:r>
              <a:rPr lang="en-US" sz="1600" b="1" dirty="0">
                <a:solidFill>
                  <a:schemeClr val="tx2"/>
                </a:solidFill>
              </a:rPr>
              <a:t>70% </a:t>
            </a:r>
            <a:r>
              <a:rPr lang="en-US" sz="1600" dirty="0">
                <a:solidFill>
                  <a:schemeClr val="tx2"/>
                </a:solidFill>
              </a:rPr>
              <a:t>of the victims are not fleeing. They either choose to </a:t>
            </a:r>
            <a:r>
              <a:rPr lang="en-US" altLang="zh-CN" sz="1600" dirty="0">
                <a:solidFill>
                  <a:schemeClr val="tx2"/>
                </a:solidFill>
              </a:rPr>
              <a:t>fight back or surrender. </a:t>
            </a:r>
            <a:endParaRPr lang="en-US" sz="1600" dirty="0">
              <a:solidFill>
                <a:schemeClr val="tx2"/>
              </a:solidFill>
            </a:endParaRPr>
          </a:p>
          <a:p>
            <a:pPr indent="-228600">
              <a:lnSpc>
                <a:spcPct val="90000"/>
              </a:lnSpc>
              <a:spcAft>
                <a:spcPts val="600"/>
              </a:spcAft>
              <a:buFont typeface="Arial" panose="020B0604020202020204" pitchFamily="34" charset="0"/>
              <a:buChar char="•"/>
            </a:pPr>
            <a:r>
              <a:rPr lang="en-US" sz="1600" dirty="0">
                <a:solidFill>
                  <a:schemeClr val="tx2"/>
                </a:solidFill>
              </a:rPr>
              <a:t>Only </a:t>
            </a:r>
            <a:r>
              <a:rPr lang="en-US" sz="1600" b="1" dirty="0">
                <a:solidFill>
                  <a:schemeClr val="tx2"/>
                </a:solidFill>
              </a:rPr>
              <a:t>11.2%</a:t>
            </a:r>
            <a:r>
              <a:rPr lang="en-US" sz="1600" dirty="0">
                <a:solidFill>
                  <a:schemeClr val="tx2"/>
                </a:solidFill>
              </a:rPr>
              <a:t> of the police body cameras were turned on during the shooting.</a:t>
            </a:r>
          </a:p>
          <a:p>
            <a:pPr indent="-228600">
              <a:lnSpc>
                <a:spcPct val="90000"/>
              </a:lnSpc>
              <a:spcAft>
                <a:spcPts val="600"/>
              </a:spcAft>
              <a:buFont typeface="Arial" panose="020B0604020202020204" pitchFamily="34" charset="0"/>
              <a:buChar char="•"/>
            </a:pPr>
            <a:endParaRPr lang="en-US" sz="1600" dirty="0">
              <a:solidFill>
                <a:schemeClr val="tx2"/>
              </a:solidFill>
            </a:endParaRPr>
          </a:p>
        </p:txBody>
      </p:sp>
      <p:sp>
        <p:nvSpPr>
          <p:cNvPr id="10" name="TextBox 9">
            <a:extLst>
              <a:ext uri="{FF2B5EF4-FFF2-40B4-BE49-F238E27FC236}">
                <a16:creationId xmlns:a16="http://schemas.microsoft.com/office/drawing/2014/main" id="{2C19890C-104F-F572-4217-92DC0051410E}"/>
              </a:ext>
            </a:extLst>
          </p:cNvPr>
          <p:cNvSpPr txBox="1"/>
          <p:nvPr/>
        </p:nvSpPr>
        <p:spPr>
          <a:xfrm>
            <a:off x="899811" y="481968"/>
            <a:ext cx="4610045" cy="369332"/>
          </a:xfrm>
          <a:prstGeom prst="rect">
            <a:avLst/>
          </a:prstGeom>
          <a:noFill/>
        </p:spPr>
        <p:txBody>
          <a:bodyPr wrap="none" rtlCol="0">
            <a:spAutoFit/>
          </a:bodyPr>
          <a:lstStyle/>
          <a:p>
            <a:r>
              <a:rPr lang="en-SG" b="1" dirty="0">
                <a:solidFill>
                  <a:srgbClr val="135DD8"/>
                </a:solidFill>
              </a:rPr>
              <a:t>Based on the data, here are some findings:</a:t>
            </a:r>
          </a:p>
        </p:txBody>
      </p:sp>
      <p:pic>
        <p:nvPicPr>
          <p:cNvPr id="4" name="Picture 3" descr="A blue circle with a triangle and a triangle in the middle&#10;&#10;Description automatically generated">
            <a:extLst>
              <a:ext uri="{FF2B5EF4-FFF2-40B4-BE49-F238E27FC236}">
                <a16:creationId xmlns:a16="http://schemas.microsoft.com/office/drawing/2014/main" id="{5C690159-BF8C-64B0-7148-017481B136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09856" y="1053769"/>
            <a:ext cx="3776479" cy="3749047"/>
          </a:xfrm>
          <a:prstGeom prst="rect">
            <a:avLst/>
          </a:prstGeom>
        </p:spPr>
      </p:pic>
    </p:spTree>
    <p:extLst>
      <p:ext uri="{BB962C8B-B14F-4D97-AF65-F5344CB8AC3E}">
        <p14:creationId xmlns:p14="http://schemas.microsoft.com/office/powerpoint/2010/main" val="24400708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F6A7AC2-4072-CC71-465D-237D45243EAC}"/>
              </a:ext>
            </a:extLst>
          </p:cNvPr>
          <p:cNvSpPr txBox="1"/>
          <p:nvPr/>
        </p:nvSpPr>
        <p:spPr>
          <a:xfrm>
            <a:off x="899811" y="1053769"/>
            <a:ext cx="3380527" cy="5322263"/>
          </a:xfrm>
          <a:prstGeom prst="rect">
            <a:avLst/>
          </a:prstGeom>
        </p:spPr>
        <p:txBody>
          <a:bodyPr vert="horz" lIns="91440" tIns="45720" rIns="91440" bIns="45720" rtlCol="0">
            <a:normAutofit fontScale="77500" lnSpcReduction="20000"/>
          </a:bodyPr>
          <a:lstStyle/>
          <a:p>
            <a:pPr indent="-228600">
              <a:lnSpc>
                <a:spcPct val="90000"/>
              </a:lnSpc>
              <a:spcAft>
                <a:spcPts val="600"/>
              </a:spcAft>
              <a:buFont typeface="Arial" panose="020B0604020202020204" pitchFamily="34" charset="0"/>
              <a:buChar char="•"/>
            </a:pPr>
            <a:r>
              <a:rPr lang="en-US" sz="1600" dirty="0"/>
              <a:t>The number of deaths decreased significantly (</a:t>
            </a:r>
            <a:r>
              <a:rPr lang="en-US" sz="1600" b="1" dirty="0"/>
              <a:t>nearly half</a:t>
            </a:r>
            <a:r>
              <a:rPr lang="en-US" sz="1600" dirty="0"/>
              <a:t>) in 2017 compared to 2016 and 2015.</a:t>
            </a:r>
          </a:p>
          <a:p>
            <a:pPr indent="-228600">
              <a:lnSpc>
                <a:spcPct val="90000"/>
              </a:lnSpc>
              <a:spcAft>
                <a:spcPts val="600"/>
              </a:spcAft>
              <a:buFont typeface="Arial" panose="020B0604020202020204" pitchFamily="34" charset="0"/>
              <a:buChar char="•"/>
            </a:pPr>
            <a:r>
              <a:rPr lang="en-US" sz="1600" dirty="0"/>
              <a:t>The average age of suspects killed was </a:t>
            </a:r>
            <a:r>
              <a:rPr lang="en-US" sz="1600" b="1" dirty="0"/>
              <a:t>36</a:t>
            </a:r>
            <a:r>
              <a:rPr lang="en-US" sz="1600" dirty="0"/>
              <a:t>, and the younger and oldest victim was 6 and 91, respectively. Most of the victims were killed between the age of 24 to 48. </a:t>
            </a:r>
          </a:p>
          <a:p>
            <a:pPr indent="-228600">
              <a:lnSpc>
                <a:spcPct val="90000"/>
              </a:lnSpc>
              <a:spcAft>
                <a:spcPts val="600"/>
              </a:spcAft>
              <a:buFont typeface="Arial" panose="020B0604020202020204" pitchFamily="34" charset="0"/>
              <a:buChar char="•"/>
            </a:pPr>
            <a:r>
              <a:rPr lang="en-US" sz="1600" dirty="0"/>
              <a:t>Nearly </a:t>
            </a:r>
            <a:r>
              <a:rPr lang="en-US" sz="1600" b="1" dirty="0"/>
              <a:t>96% </a:t>
            </a:r>
            <a:r>
              <a:rPr lang="en-US" sz="1600" dirty="0"/>
              <a:t>of the victims are male.</a:t>
            </a:r>
          </a:p>
          <a:p>
            <a:pPr indent="-228600">
              <a:lnSpc>
                <a:spcPct val="90000"/>
              </a:lnSpc>
              <a:spcAft>
                <a:spcPts val="600"/>
              </a:spcAft>
              <a:buFont typeface="Arial" panose="020B0604020202020204" pitchFamily="34" charset="0"/>
              <a:buChar char="•"/>
            </a:pPr>
            <a:r>
              <a:rPr lang="en-US" sz="1600" b="1" dirty="0"/>
              <a:t>82.6% </a:t>
            </a:r>
            <a:r>
              <a:rPr lang="en-US" sz="1600" dirty="0"/>
              <a:t>of the victims were holding life-threatening objects. While, there are </a:t>
            </a:r>
            <a:r>
              <a:rPr lang="en-US" sz="1600" b="1" dirty="0"/>
              <a:t>17.2% </a:t>
            </a:r>
            <a:r>
              <a:rPr lang="en-US" sz="1600" dirty="0"/>
              <a:t>of the victims were unarmed, carrying toy weapons or undetermined objects. </a:t>
            </a:r>
          </a:p>
          <a:p>
            <a:pPr indent="-228600">
              <a:lnSpc>
                <a:spcPct val="90000"/>
              </a:lnSpc>
              <a:spcAft>
                <a:spcPts val="600"/>
              </a:spcAft>
              <a:buFont typeface="Arial" panose="020B0604020202020204" pitchFamily="34" charset="0"/>
              <a:buChar char="•"/>
            </a:pPr>
            <a:r>
              <a:rPr lang="en-CA" sz="1600" dirty="0"/>
              <a:t> California has the highest number of victims, significantly higher than the rest of the states. Followed by Texas and Florida state.</a:t>
            </a:r>
          </a:p>
          <a:p>
            <a:pPr indent="-228600">
              <a:lnSpc>
                <a:spcPct val="90000"/>
              </a:lnSpc>
              <a:spcAft>
                <a:spcPts val="600"/>
              </a:spcAft>
              <a:buFont typeface="Arial" panose="020B0604020202020204" pitchFamily="34" charset="0"/>
              <a:buChar char="•"/>
            </a:pPr>
            <a:r>
              <a:rPr lang="en-CA" sz="1600" dirty="0"/>
              <a:t>Los Angeles City was on the top of the list, with 35 victims killed by police force. However, </a:t>
            </a:r>
            <a:r>
              <a:rPr lang="en-SG" sz="1600" dirty="0"/>
              <a:t>there were three cities of the Texas State on</a:t>
            </a:r>
            <a:r>
              <a:rPr lang="en-CA" sz="1600" dirty="0"/>
              <a:t> the list.  </a:t>
            </a:r>
            <a:endParaRPr lang="en-US" sz="1600" dirty="0"/>
          </a:p>
          <a:p>
            <a:pPr indent="-228600">
              <a:lnSpc>
                <a:spcPct val="90000"/>
              </a:lnSpc>
              <a:spcAft>
                <a:spcPts val="600"/>
              </a:spcAft>
              <a:buFont typeface="Arial" panose="020B0604020202020204" pitchFamily="34" charset="0"/>
              <a:buChar char="•"/>
            </a:pPr>
            <a:r>
              <a:rPr lang="en-US" sz="1600" b="1" dirty="0">
                <a:solidFill>
                  <a:schemeClr val="tx2"/>
                </a:solidFill>
              </a:rPr>
              <a:t>¼ </a:t>
            </a:r>
            <a:r>
              <a:rPr lang="en-US" sz="1600" dirty="0">
                <a:solidFill>
                  <a:schemeClr val="tx2"/>
                </a:solidFill>
              </a:rPr>
              <a:t>of the victims were later found to have mental issues. </a:t>
            </a:r>
          </a:p>
          <a:p>
            <a:pPr indent="-228600">
              <a:lnSpc>
                <a:spcPct val="90000"/>
              </a:lnSpc>
              <a:spcAft>
                <a:spcPts val="600"/>
              </a:spcAft>
              <a:buFont typeface="Arial" panose="020B0604020202020204" pitchFamily="34" charset="0"/>
              <a:buChar char="•"/>
            </a:pPr>
            <a:r>
              <a:rPr lang="en-US" sz="1600" dirty="0">
                <a:solidFill>
                  <a:schemeClr val="tx2"/>
                </a:solidFill>
              </a:rPr>
              <a:t>64.9% of victims attacked the police officers</a:t>
            </a:r>
          </a:p>
          <a:p>
            <a:pPr indent="-228600">
              <a:lnSpc>
                <a:spcPct val="90000"/>
              </a:lnSpc>
              <a:spcAft>
                <a:spcPts val="600"/>
              </a:spcAft>
              <a:buFont typeface="Arial" panose="020B0604020202020204" pitchFamily="34" charset="0"/>
              <a:buChar char="•"/>
            </a:pPr>
            <a:r>
              <a:rPr lang="en-US" sz="1600" dirty="0">
                <a:solidFill>
                  <a:schemeClr val="tx2"/>
                </a:solidFill>
              </a:rPr>
              <a:t>Nearly </a:t>
            </a:r>
            <a:r>
              <a:rPr lang="en-US" sz="1600" b="1" dirty="0">
                <a:solidFill>
                  <a:schemeClr val="tx2"/>
                </a:solidFill>
              </a:rPr>
              <a:t>70% </a:t>
            </a:r>
            <a:r>
              <a:rPr lang="en-US" sz="1600" dirty="0">
                <a:solidFill>
                  <a:schemeClr val="tx2"/>
                </a:solidFill>
              </a:rPr>
              <a:t>of the victims are not fleeing. They either choose to </a:t>
            </a:r>
            <a:r>
              <a:rPr lang="en-US" altLang="zh-CN" sz="1600" dirty="0">
                <a:solidFill>
                  <a:schemeClr val="tx2"/>
                </a:solidFill>
              </a:rPr>
              <a:t>fight back or surrender. </a:t>
            </a:r>
            <a:endParaRPr lang="en-US" sz="1600" dirty="0">
              <a:solidFill>
                <a:schemeClr val="tx2"/>
              </a:solidFill>
            </a:endParaRPr>
          </a:p>
          <a:p>
            <a:pPr indent="-228600">
              <a:lnSpc>
                <a:spcPct val="90000"/>
              </a:lnSpc>
              <a:spcAft>
                <a:spcPts val="600"/>
              </a:spcAft>
              <a:buFont typeface="Arial" panose="020B0604020202020204" pitchFamily="34" charset="0"/>
              <a:buChar char="•"/>
            </a:pPr>
            <a:r>
              <a:rPr lang="en-US" sz="1600" dirty="0">
                <a:solidFill>
                  <a:schemeClr val="tx2"/>
                </a:solidFill>
              </a:rPr>
              <a:t>Only </a:t>
            </a:r>
            <a:r>
              <a:rPr lang="en-US" sz="1600" b="1" dirty="0">
                <a:solidFill>
                  <a:schemeClr val="tx2"/>
                </a:solidFill>
              </a:rPr>
              <a:t>11.2%</a:t>
            </a:r>
            <a:r>
              <a:rPr lang="en-US" sz="1600" dirty="0">
                <a:solidFill>
                  <a:schemeClr val="tx2"/>
                </a:solidFill>
              </a:rPr>
              <a:t> of the police body cameras were turned on during the shooting.</a:t>
            </a:r>
          </a:p>
          <a:p>
            <a:pPr indent="-228600">
              <a:lnSpc>
                <a:spcPct val="90000"/>
              </a:lnSpc>
              <a:spcAft>
                <a:spcPts val="600"/>
              </a:spcAft>
              <a:buFont typeface="Arial" panose="020B0604020202020204" pitchFamily="34" charset="0"/>
              <a:buChar char="•"/>
            </a:pPr>
            <a:r>
              <a:rPr lang="en-US" sz="1600" dirty="0">
                <a:solidFill>
                  <a:schemeClr val="tx2"/>
                </a:solidFill>
                <a:latin typeface="Calibri" panose="020F0502020204030204" pitchFamily="34" charset="0"/>
                <a:ea typeface="Calibri" panose="020F0502020204030204" pitchFamily="34" charset="0"/>
                <a:cs typeface="Calibri" panose="020F0502020204030204" pitchFamily="34" charset="0"/>
              </a:rPr>
              <a:t>White victims were taken more than half, while Black and Hispanic victims account for 26.3% and 17.8%</a:t>
            </a:r>
            <a:r>
              <a:rPr lang="zh-CN" altLang="en-US" sz="1600" dirty="0">
                <a:solidFill>
                  <a:schemeClr val="tx2"/>
                </a:solidFill>
                <a:latin typeface="Calibri" panose="020F0502020204030204" pitchFamily="34" charset="0"/>
                <a:ea typeface="Calibri" panose="020F0502020204030204" pitchFamily="34" charset="0"/>
                <a:cs typeface="Calibri" panose="020F0502020204030204" pitchFamily="34" charset="0"/>
              </a:rPr>
              <a:t>， </a:t>
            </a:r>
            <a:r>
              <a:rPr lang="en-US" sz="1600" dirty="0">
                <a:solidFill>
                  <a:schemeClr val="tx2"/>
                </a:solidFill>
                <a:latin typeface="Calibri" panose="020F0502020204030204" pitchFamily="34" charset="0"/>
                <a:ea typeface="Calibri" panose="020F0502020204030204" pitchFamily="34" charset="0"/>
                <a:cs typeface="Calibri" panose="020F0502020204030204" pitchFamily="34" charset="0"/>
              </a:rPr>
              <a:t>respectively. </a:t>
            </a:r>
          </a:p>
        </p:txBody>
      </p:sp>
      <p:sp>
        <p:nvSpPr>
          <p:cNvPr id="10" name="TextBox 9">
            <a:extLst>
              <a:ext uri="{FF2B5EF4-FFF2-40B4-BE49-F238E27FC236}">
                <a16:creationId xmlns:a16="http://schemas.microsoft.com/office/drawing/2014/main" id="{2C19890C-104F-F572-4217-92DC0051410E}"/>
              </a:ext>
            </a:extLst>
          </p:cNvPr>
          <p:cNvSpPr txBox="1"/>
          <p:nvPr/>
        </p:nvSpPr>
        <p:spPr>
          <a:xfrm>
            <a:off x="899811" y="481968"/>
            <a:ext cx="4610045" cy="369332"/>
          </a:xfrm>
          <a:prstGeom prst="rect">
            <a:avLst/>
          </a:prstGeom>
          <a:noFill/>
        </p:spPr>
        <p:txBody>
          <a:bodyPr wrap="none" rtlCol="0">
            <a:spAutoFit/>
          </a:bodyPr>
          <a:lstStyle/>
          <a:p>
            <a:r>
              <a:rPr lang="en-SG" b="1" dirty="0">
                <a:solidFill>
                  <a:srgbClr val="135DD8"/>
                </a:solidFill>
              </a:rPr>
              <a:t>Based on the data, here are some findings:</a:t>
            </a:r>
          </a:p>
        </p:txBody>
      </p:sp>
      <p:pic>
        <p:nvPicPr>
          <p:cNvPr id="3" name="Picture 2" descr="A pie chart with numbers and text&#10;&#10;Description automatically generated">
            <a:extLst>
              <a:ext uri="{FF2B5EF4-FFF2-40B4-BE49-F238E27FC236}">
                <a16:creationId xmlns:a16="http://schemas.microsoft.com/office/drawing/2014/main" id="{87B519CA-DD60-7C88-ED94-2AF01B6976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09856" y="1053769"/>
            <a:ext cx="3730759" cy="3739903"/>
          </a:xfrm>
          <a:prstGeom prst="rect">
            <a:avLst/>
          </a:prstGeom>
        </p:spPr>
      </p:pic>
    </p:spTree>
    <p:extLst>
      <p:ext uri="{BB962C8B-B14F-4D97-AF65-F5344CB8AC3E}">
        <p14:creationId xmlns:p14="http://schemas.microsoft.com/office/powerpoint/2010/main" val="36821295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Freeform: Shape 29">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Shape 35">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8" name="Isosceles Triangle 37">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Isosceles Triangle 39">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a:extLst>
              <a:ext uri="{FF2B5EF4-FFF2-40B4-BE49-F238E27FC236}">
                <a16:creationId xmlns:a16="http://schemas.microsoft.com/office/drawing/2014/main" id="{204785A0-5441-2F86-5970-C1879D3F6205}"/>
              </a:ext>
            </a:extLst>
          </p:cNvPr>
          <p:cNvGrpSpPr/>
          <p:nvPr/>
        </p:nvGrpSpPr>
        <p:grpSpPr>
          <a:xfrm>
            <a:off x="582599" y="2203106"/>
            <a:ext cx="10957203" cy="3010027"/>
            <a:chOff x="1183503" y="2292295"/>
            <a:chExt cx="10450431" cy="2833892"/>
          </a:xfrm>
        </p:grpSpPr>
        <p:sp>
          <p:nvSpPr>
            <p:cNvPr id="2" name="TextBox 1">
              <a:extLst>
                <a:ext uri="{FF2B5EF4-FFF2-40B4-BE49-F238E27FC236}">
                  <a16:creationId xmlns:a16="http://schemas.microsoft.com/office/drawing/2014/main" id="{646F01B1-8A61-389E-4DE1-BE5EB2682E9F}"/>
                </a:ext>
              </a:extLst>
            </p:cNvPr>
            <p:cNvSpPr txBox="1"/>
            <p:nvPr/>
          </p:nvSpPr>
          <p:spPr>
            <a:xfrm>
              <a:off x="1241556" y="2292295"/>
              <a:ext cx="5000600" cy="369332"/>
            </a:xfrm>
            <a:prstGeom prst="rect">
              <a:avLst/>
            </a:prstGeom>
            <a:noFill/>
          </p:spPr>
          <p:txBody>
            <a:bodyPr wrap="none" rtlCol="0">
              <a:spAutoFit/>
            </a:bodyPr>
            <a:lstStyle/>
            <a:p>
              <a:pPr defTabSz="969264">
                <a:spcAft>
                  <a:spcPts val="600"/>
                </a:spcAft>
              </a:pPr>
              <a:r>
                <a:rPr lang="en-SG" sz="1908" b="1" kern="1200">
                  <a:solidFill>
                    <a:srgbClr val="135DD8"/>
                  </a:solidFill>
                  <a:latin typeface="+mn-lt"/>
                  <a:ea typeface="+mn-ea"/>
                  <a:cs typeface="+mn-cs"/>
                </a:rPr>
                <a:t>From the above findings, we can observe that: </a:t>
              </a:r>
              <a:endParaRPr lang="en-SG" b="1">
                <a:solidFill>
                  <a:srgbClr val="135DD8"/>
                </a:solidFill>
              </a:endParaRPr>
            </a:p>
          </p:txBody>
        </p:sp>
        <p:sp>
          <p:nvSpPr>
            <p:cNvPr id="3" name="TextBox 2">
              <a:extLst>
                <a:ext uri="{FF2B5EF4-FFF2-40B4-BE49-F238E27FC236}">
                  <a16:creationId xmlns:a16="http://schemas.microsoft.com/office/drawing/2014/main" id="{457DF358-C9F0-B96D-C121-754895F2FACB}"/>
                </a:ext>
              </a:extLst>
            </p:cNvPr>
            <p:cNvSpPr txBox="1"/>
            <p:nvPr/>
          </p:nvSpPr>
          <p:spPr>
            <a:xfrm>
              <a:off x="1905254" y="2661627"/>
              <a:ext cx="9728680" cy="1859095"/>
            </a:xfrm>
            <a:prstGeom prst="rect">
              <a:avLst/>
            </a:prstGeom>
            <a:noFill/>
          </p:spPr>
          <p:txBody>
            <a:bodyPr wrap="square" rtlCol="0">
              <a:spAutoFit/>
            </a:bodyPr>
            <a:lstStyle/>
            <a:p>
              <a:pPr defTabSz="969264">
                <a:spcAft>
                  <a:spcPts val="600"/>
                </a:spcAft>
              </a:pPr>
              <a:r>
                <a:rPr lang="en-SG" sz="1908" kern="1200" dirty="0">
                  <a:solidFill>
                    <a:schemeClr val="tx1"/>
                  </a:solidFill>
                  <a:latin typeface="+mn-lt"/>
                  <a:ea typeface="+mn-ea"/>
                  <a:cs typeface="+mn-cs"/>
                </a:rPr>
                <a:t>There is a significant proportion of the male victims with no mental issues, aged between  24 and 48, with life-threatening objects attacking the police officers.  California, Texas, and Florida state have way too many victims compared to the rest of the country. </a:t>
              </a:r>
            </a:p>
            <a:p>
              <a:pPr defTabSz="969264">
                <a:spcAft>
                  <a:spcPts val="600"/>
                </a:spcAft>
              </a:pPr>
              <a:endParaRPr lang="en-SG" sz="1908" dirty="0"/>
            </a:p>
            <a:p>
              <a:pPr defTabSz="969264">
                <a:spcAft>
                  <a:spcPts val="600"/>
                </a:spcAft>
              </a:pPr>
              <a:r>
                <a:rPr lang="en-US" altLang="zh-CN" dirty="0"/>
                <a:t>However</a:t>
              </a:r>
              <a:r>
                <a:rPr lang="en-SG" altLang="zh-CN" dirty="0"/>
                <a:t>,</a:t>
              </a:r>
              <a:r>
                <a:rPr lang="zh-CN" altLang="en-US" dirty="0"/>
                <a:t> </a:t>
              </a:r>
              <a:r>
                <a:rPr lang="en-SG" altLang="zh-CN" dirty="0"/>
                <a:t>there is also a noticeable portion of the victim’s life can be saved if there are specific prevention procedures/policies in place.</a:t>
              </a:r>
              <a:endParaRPr lang="en-SG" dirty="0"/>
            </a:p>
          </p:txBody>
        </p:sp>
        <p:sp>
          <p:nvSpPr>
            <p:cNvPr id="4" name="TextBox 3">
              <a:extLst>
                <a:ext uri="{FF2B5EF4-FFF2-40B4-BE49-F238E27FC236}">
                  <a16:creationId xmlns:a16="http://schemas.microsoft.com/office/drawing/2014/main" id="{48385B0E-F174-B3DD-D50F-5DF8B72A0750}"/>
                </a:ext>
              </a:extLst>
            </p:cNvPr>
            <p:cNvSpPr txBox="1"/>
            <p:nvPr/>
          </p:nvSpPr>
          <p:spPr>
            <a:xfrm>
              <a:off x="1183503" y="4762832"/>
              <a:ext cx="8877440" cy="363355"/>
            </a:xfrm>
            <a:prstGeom prst="rect">
              <a:avLst/>
            </a:prstGeom>
            <a:noFill/>
          </p:spPr>
          <p:txBody>
            <a:bodyPr wrap="none" rtlCol="0">
              <a:spAutoFit/>
            </a:bodyPr>
            <a:lstStyle/>
            <a:p>
              <a:pPr defTabSz="969264">
                <a:spcAft>
                  <a:spcPts val="600"/>
                </a:spcAft>
              </a:pPr>
              <a:r>
                <a:rPr lang="en-SG" sz="1908" b="1" dirty="0">
                  <a:solidFill>
                    <a:srgbClr val="135DD8"/>
                  </a:solidFill>
                </a:rPr>
                <a:t>T</a:t>
              </a:r>
              <a:r>
                <a:rPr lang="en-SG" sz="1908" b="1" kern="1200" dirty="0">
                  <a:solidFill>
                    <a:srgbClr val="135DD8"/>
                  </a:solidFill>
                  <a:latin typeface="+mn-lt"/>
                  <a:ea typeface="+mn-ea"/>
                  <a:cs typeface="+mn-cs"/>
                </a:rPr>
                <a:t>his analysis aims to identify potential causes of deaths and ways to reduce them.</a:t>
              </a:r>
              <a:endParaRPr lang="en-SG" b="1" dirty="0">
                <a:solidFill>
                  <a:srgbClr val="135DD8"/>
                </a:solidFill>
              </a:endParaRPr>
            </a:p>
          </p:txBody>
        </p:sp>
      </p:grpSp>
    </p:spTree>
    <p:extLst>
      <p:ext uri="{BB962C8B-B14F-4D97-AF65-F5344CB8AC3E}">
        <p14:creationId xmlns:p14="http://schemas.microsoft.com/office/powerpoint/2010/main" val="5550465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Freeform: Shape 22">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Shape 25">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Isosceles Triangle 19">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Isosceles Triangle 21">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78496E0B-4F9E-48C8-0C04-C4B757DEBB12}"/>
              </a:ext>
            </a:extLst>
          </p:cNvPr>
          <p:cNvSpPr txBox="1"/>
          <p:nvPr/>
        </p:nvSpPr>
        <p:spPr>
          <a:xfrm>
            <a:off x="3374549" y="146472"/>
            <a:ext cx="5125634" cy="461665"/>
          </a:xfrm>
          <a:prstGeom prst="rect">
            <a:avLst/>
          </a:prstGeom>
          <a:noFill/>
        </p:spPr>
        <p:txBody>
          <a:bodyPr wrap="none" rtlCol="0">
            <a:spAutoFit/>
          </a:bodyPr>
          <a:lstStyle/>
          <a:p>
            <a:r>
              <a:rPr lang="en-CA" sz="2400" b="1" dirty="0">
                <a:solidFill>
                  <a:srgbClr val="135DD8"/>
                </a:solidFill>
              </a:rPr>
              <a:t>The plan is to address the question.</a:t>
            </a:r>
            <a:endParaRPr lang="en-SG" sz="2400" b="1" dirty="0">
              <a:solidFill>
                <a:srgbClr val="135DD8"/>
              </a:solidFill>
            </a:endParaRPr>
          </a:p>
        </p:txBody>
      </p:sp>
      <p:sp>
        <p:nvSpPr>
          <p:cNvPr id="19" name="TextBox 18">
            <a:extLst>
              <a:ext uri="{FF2B5EF4-FFF2-40B4-BE49-F238E27FC236}">
                <a16:creationId xmlns:a16="http://schemas.microsoft.com/office/drawing/2014/main" id="{D0786A7A-1044-126A-BE64-891B5D0EB75A}"/>
              </a:ext>
            </a:extLst>
          </p:cNvPr>
          <p:cNvSpPr txBox="1"/>
          <p:nvPr/>
        </p:nvSpPr>
        <p:spPr>
          <a:xfrm>
            <a:off x="8997890" y="3152001"/>
            <a:ext cx="2743828" cy="276999"/>
          </a:xfrm>
          <a:prstGeom prst="rect">
            <a:avLst/>
          </a:prstGeom>
          <a:noFill/>
        </p:spPr>
        <p:txBody>
          <a:bodyPr wrap="none" rtlCol="0">
            <a:spAutoFit/>
          </a:bodyPr>
          <a:lstStyle/>
          <a:p>
            <a:r>
              <a:rPr lang="en-SG" sz="1200" b="1" dirty="0">
                <a:solidFill>
                  <a:srgbClr val="135DD8"/>
                </a:solidFill>
              </a:rPr>
              <a:t>**Click the box to view the diagrams.</a:t>
            </a:r>
          </a:p>
        </p:txBody>
      </p:sp>
      <p:pic>
        <p:nvPicPr>
          <p:cNvPr id="35" name="Picture 34" descr="A diagram of death by police shootings&#10;&#10;Description automatically generated">
            <a:extLst>
              <a:ext uri="{FF2B5EF4-FFF2-40B4-BE49-F238E27FC236}">
                <a16:creationId xmlns:a16="http://schemas.microsoft.com/office/drawing/2014/main" id="{8E791888-7B9F-43EF-F25E-45C46381B8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67381" y="686619"/>
            <a:ext cx="5756746" cy="4830557"/>
          </a:xfrm>
          <a:prstGeom prst="rect">
            <a:avLst/>
          </a:prstGeom>
        </p:spPr>
      </p:pic>
      <p:sp>
        <p:nvSpPr>
          <p:cNvPr id="17" name="Rectangle 16">
            <a:hlinkClick r:id="rId3" action="ppaction://hlinksldjump"/>
            <a:extLst>
              <a:ext uri="{FF2B5EF4-FFF2-40B4-BE49-F238E27FC236}">
                <a16:creationId xmlns:a16="http://schemas.microsoft.com/office/drawing/2014/main" id="{BD55BC80-1E04-0891-F214-0DAE4F59AACB}"/>
              </a:ext>
            </a:extLst>
          </p:cNvPr>
          <p:cNvSpPr/>
          <p:nvPr/>
        </p:nvSpPr>
        <p:spPr>
          <a:xfrm>
            <a:off x="7670226" y="5041202"/>
            <a:ext cx="953902" cy="475974"/>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7" name="Rectangle 26">
            <a:hlinkClick r:id="rId4" action="ppaction://hlinksldjump"/>
            <a:extLst>
              <a:ext uri="{FF2B5EF4-FFF2-40B4-BE49-F238E27FC236}">
                <a16:creationId xmlns:a16="http://schemas.microsoft.com/office/drawing/2014/main" id="{D32F699F-727C-75E5-5F18-1F49DF6903AC}"/>
              </a:ext>
            </a:extLst>
          </p:cNvPr>
          <p:cNvSpPr/>
          <p:nvPr/>
        </p:nvSpPr>
        <p:spPr>
          <a:xfrm>
            <a:off x="6530110" y="5042362"/>
            <a:ext cx="953902" cy="474814"/>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 name="Rectangle 10">
            <a:hlinkClick r:id="rId5" action="ppaction://hlinksldjump"/>
            <a:extLst>
              <a:ext uri="{FF2B5EF4-FFF2-40B4-BE49-F238E27FC236}">
                <a16:creationId xmlns:a16="http://schemas.microsoft.com/office/drawing/2014/main" id="{4EC7D460-4775-1DB1-7CA8-EB2CD9095944}"/>
              </a:ext>
            </a:extLst>
          </p:cNvPr>
          <p:cNvSpPr/>
          <p:nvPr/>
        </p:nvSpPr>
        <p:spPr>
          <a:xfrm>
            <a:off x="5428710" y="4184941"/>
            <a:ext cx="1017037" cy="554456"/>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9" name="Rectangle 8">
            <a:hlinkClick r:id="rId6" action="ppaction://hlinksldjump"/>
            <a:extLst>
              <a:ext uri="{FF2B5EF4-FFF2-40B4-BE49-F238E27FC236}">
                <a16:creationId xmlns:a16="http://schemas.microsoft.com/office/drawing/2014/main" id="{DE6C82D5-B0A0-251A-0FB2-3FD2E363CF78}"/>
              </a:ext>
            </a:extLst>
          </p:cNvPr>
          <p:cNvSpPr/>
          <p:nvPr/>
        </p:nvSpPr>
        <p:spPr>
          <a:xfrm>
            <a:off x="4330761" y="5001961"/>
            <a:ext cx="1017037" cy="554456"/>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5" name="Rectangle 14">
            <a:hlinkClick r:id="rId7" action="ppaction://hlinksldjump"/>
            <a:extLst>
              <a:ext uri="{FF2B5EF4-FFF2-40B4-BE49-F238E27FC236}">
                <a16:creationId xmlns:a16="http://schemas.microsoft.com/office/drawing/2014/main" id="{9492509F-2545-36E7-62CA-2B08DE032751}"/>
              </a:ext>
            </a:extLst>
          </p:cNvPr>
          <p:cNvSpPr/>
          <p:nvPr/>
        </p:nvSpPr>
        <p:spPr>
          <a:xfrm>
            <a:off x="5449323" y="5001961"/>
            <a:ext cx="1017037" cy="554456"/>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8" name="Rectangle 27">
            <a:hlinkClick r:id="rId8" action="ppaction://hlinksldjump"/>
            <a:extLst>
              <a:ext uri="{FF2B5EF4-FFF2-40B4-BE49-F238E27FC236}">
                <a16:creationId xmlns:a16="http://schemas.microsoft.com/office/drawing/2014/main" id="{4CD589EA-981A-1FAA-296D-5194BAD78DA2}"/>
              </a:ext>
            </a:extLst>
          </p:cNvPr>
          <p:cNvSpPr/>
          <p:nvPr/>
        </p:nvSpPr>
        <p:spPr>
          <a:xfrm>
            <a:off x="3228420" y="5002943"/>
            <a:ext cx="1017037" cy="554456"/>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9" name="Rectangle 28">
            <a:hlinkClick r:id="rId9" action="ppaction://hlinksldjump"/>
            <a:extLst>
              <a:ext uri="{FF2B5EF4-FFF2-40B4-BE49-F238E27FC236}">
                <a16:creationId xmlns:a16="http://schemas.microsoft.com/office/drawing/2014/main" id="{FFE9D9EC-B61B-FB2D-662C-DEC38ACDFF40}"/>
              </a:ext>
            </a:extLst>
          </p:cNvPr>
          <p:cNvSpPr/>
          <p:nvPr/>
        </p:nvSpPr>
        <p:spPr>
          <a:xfrm>
            <a:off x="2813497" y="2824669"/>
            <a:ext cx="1017037" cy="554456"/>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6" name="Rectangle 35">
            <a:extLst>
              <a:ext uri="{FF2B5EF4-FFF2-40B4-BE49-F238E27FC236}">
                <a16:creationId xmlns:a16="http://schemas.microsoft.com/office/drawing/2014/main" id="{093F8DBC-E5EF-6288-BF73-F2A5B8613FB9}"/>
              </a:ext>
            </a:extLst>
          </p:cNvPr>
          <p:cNvSpPr/>
          <p:nvPr/>
        </p:nvSpPr>
        <p:spPr>
          <a:xfrm>
            <a:off x="7670225" y="2041236"/>
            <a:ext cx="953902" cy="563419"/>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7" name="Rectangle 36">
            <a:hlinkClick r:id="rId10" action="ppaction://hlinksldjump"/>
            <a:extLst>
              <a:ext uri="{FF2B5EF4-FFF2-40B4-BE49-F238E27FC236}">
                <a16:creationId xmlns:a16="http://schemas.microsoft.com/office/drawing/2014/main" id="{FEE09312-544C-DAB3-A859-464E9A2A1654}"/>
              </a:ext>
            </a:extLst>
          </p:cNvPr>
          <p:cNvSpPr/>
          <p:nvPr/>
        </p:nvSpPr>
        <p:spPr>
          <a:xfrm>
            <a:off x="2813496" y="3522852"/>
            <a:ext cx="1017037" cy="554456"/>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8" name="Rectangle 37">
            <a:hlinkClick r:id="rId10" action="ppaction://hlinksldjump"/>
            <a:extLst>
              <a:ext uri="{FF2B5EF4-FFF2-40B4-BE49-F238E27FC236}">
                <a16:creationId xmlns:a16="http://schemas.microsoft.com/office/drawing/2014/main" id="{680160F3-2050-27ED-437C-9DF64244EBB4}"/>
              </a:ext>
            </a:extLst>
          </p:cNvPr>
          <p:cNvSpPr/>
          <p:nvPr/>
        </p:nvSpPr>
        <p:spPr>
          <a:xfrm>
            <a:off x="4747492" y="686619"/>
            <a:ext cx="2346036" cy="213805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9" name="Rectangle 38">
            <a:hlinkClick r:id="rId11" action="ppaction://hlinksldjump"/>
            <a:extLst>
              <a:ext uri="{FF2B5EF4-FFF2-40B4-BE49-F238E27FC236}">
                <a16:creationId xmlns:a16="http://schemas.microsoft.com/office/drawing/2014/main" id="{82464680-CD74-F9D5-BB7F-6A36F4577FBC}"/>
              </a:ext>
            </a:extLst>
          </p:cNvPr>
          <p:cNvSpPr/>
          <p:nvPr/>
        </p:nvSpPr>
        <p:spPr>
          <a:xfrm>
            <a:off x="7656408" y="2084958"/>
            <a:ext cx="953902" cy="475974"/>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 name="Rectangle 1">
            <a:hlinkClick r:id="rId12" action="ppaction://hlinksldjump"/>
            <a:extLst>
              <a:ext uri="{FF2B5EF4-FFF2-40B4-BE49-F238E27FC236}">
                <a16:creationId xmlns:a16="http://schemas.microsoft.com/office/drawing/2014/main" id="{127719A3-6291-077A-8EF7-959F11D44423}"/>
              </a:ext>
            </a:extLst>
          </p:cNvPr>
          <p:cNvSpPr/>
          <p:nvPr/>
        </p:nvSpPr>
        <p:spPr>
          <a:xfrm>
            <a:off x="7616181" y="2625923"/>
            <a:ext cx="953902" cy="475974"/>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 name="Rectangle 2">
            <a:hlinkClick r:id="rId13" action="ppaction://hlinksldjump"/>
            <a:extLst>
              <a:ext uri="{FF2B5EF4-FFF2-40B4-BE49-F238E27FC236}">
                <a16:creationId xmlns:a16="http://schemas.microsoft.com/office/drawing/2014/main" id="{40DF6E69-5930-2702-8D49-9E2C1FFB0160}"/>
              </a:ext>
            </a:extLst>
          </p:cNvPr>
          <p:cNvSpPr/>
          <p:nvPr/>
        </p:nvSpPr>
        <p:spPr>
          <a:xfrm>
            <a:off x="7656408" y="3777372"/>
            <a:ext cx="953902" cy="475974"/>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 name="Rectangle 3">
            <a:hlinkClick r:id="rId14" action="ppaction://hlinksldjump"/>
            <a:extLst>
              <a:ext uri="{FF2B5EF4-FFF2-40B4-BE49-F238E27FC236}">
                <a16:creationId xmlns:a16="http://schemas.microsoft.com/office/drawing/2014/main" id="{1E3B971B-4B12-C0FC-9C18-3471E18A8660}"/>
              </a:ext>
            </a:extLst>
          </p:cNvPr>
          <p:cNvSpPr/>
          <p:nvPr/>
        </p:nvSpPr>
        <p:spPr>
          <a:xfrm>
            <a:off x="7647172" y="3191013"/>
            <a:ext cx="953902" cy="475974"/>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5" name="TextBox 4">
            <a:extLst>
              <a:ext uri="{FF2B5EF4-FFF2-40B4-BE49-F238E27FC236}">
                <a16:creationId xmlns:a16="http://schemas.microsoft.com/office/drawing/2014/main" id="{936F21DD-7E9E-1190-814D-EA8A1577DCD1}"/>
              </a:ext>
            </a:extLst>
          </p:cNvPr>
          <p:cNvSpPr txBox="1"/>
          <p:nvPr/>
        </p:nvSpPr>
        <p:spPr>
          <a:xfrm>
            <a:off x="5081950" y="5930835"/>
            <a:ext cx="1391728" cy="369332"/>
          </a:xfrm>
          <a:prstGeom prst="rect">
            <a:avLst/>
          </a:prstGeom>
          <a:noFill/>
        </p:spPr>
        <p:txBody>
          <a:bodyPr wrap="none" rtlCol="0">
            <a:spAutoFit/>
          </a:bodyPr>
          <a:lstStyle/>
          <a:p>
            <a:r>
              <a:rPr lang="en-SG" b="1" dirty="0">
                <a:solidFill>
                  <a:srgbClr val="FF0000"/>
                </a:solidFill>
                <a:hlinkClick r:id="rId15" action="ppaction://hlinksldjump">
                  <a:extLst>
                    <a:ext uri="{A12FA001-AC4F-418D-AE19-62706E023703}">
                      <ahyp:hlinkClr xmlns:ahyp="http://schemas.microsoft.com/office/drawing/2018/hyperlinkcolor" val="tx"/>
                    </a:ext>
                  </a:extLst>
                </a:hlinkClick>
              </a:rPr>
              <a:t>Conclusion</a:t>
            </a:r>
            <a:endParaRPr lang="en-SG" b="1" dirty="0">
              <a:solidFill>
                <a:srgbClr val="FF0000"/>
              </a:solidFill>
            </a:endParaRPr>
          </a:p>
        </p:txBody>
      </p:sp>
      <p:pic>
        <p:nvPicPr>
          <p:cNvPr id="7" name="Graphic 6" descr="Right pointing backhand index with solid fill">
            <a:extLst>
              <a:ext uri="{FF2B5EF4-FFF2-40B4-BE49-F238E27FC236}">
                <a16:creationId xmlns:a16="http://schemas.microsoft.com/office/drawing/2014/main" id="{BE322287-1A56-A4B3-1163-5BE8A8EFFB7E}"/>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4586737" y="5915426"/>
            <a:ext cx="505083" cy="505083"/>
          </a:xfrm>
          <a:prstGeom prst="rect">
            <a:avLst/>
          </a:prstGeom>
        </p:spPr>
      </p:pic>
    </p:spTree>
    <p:extLst>
      <p:ext uri="{BB962C8B-B14F-4D97-AF65-F5344CB8AC3E}">
        <p14:creationId xmlns:p14="http://schemas.microsoft.com/office/powerpoint/2010/main" val="19620488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reeform: Shape 8">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Isosceles Triangle 16">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Isosceles Triangle 18">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EE8D6ACF-C517-19D4-2095-4D4593701AD8}"/>
              </a:ext>
            </a:extLst>
          </p:cNvPr>
          <p:cNvSpPr txBox="1"/>
          <p:nvPr/>
        </p:nvSpPr>
        <p:spPr>
          <a:xfrm>
            <a:off x="10418552" y="6214532"/>
            <a:ext cx="1008609" cy="369332"/>
          </a:xfrm>
          <a:prstGeom prst="rect">
            <a:avLst/>
          </a:prstGeom>
          <a:noFill/>
        </p:spPr>
        <p:txBody>
          <a:bodyPr wrap="none" rtlCol="0">
            <a:spAutoFit/>
          </a:bodyPr>
          <a:lstStyle/>
          <a:p>
            <a:r>
              <a:rPr lang="en-CA" dirty="0">
                <a:hlinkClick r:id="rId2" action="ppaction://hlinksldjump"/>
              </a:rPr>
              <a:t>Go back</a:t>
            </a:r>
            <a:endParaRPr lang="en-SG" dirty="0"/>
          </a:p>
        </p:txBody>
      </p:sp>
      <p:sp>
        <p:nvSpPr>
          <p:cNvPr id="5" name="TextBox 4">
            <a:extLst>
              <a:ext uri="{FF2B5EF4-FFF2-40B4-BE49-F238E27FC236}">
                <a16:creationId xmlns:a16="http://schemas.microsoft.com/office/drawing/2014/main" id="{EC74A0E4-749E-DA33-6976-2AA9EE91BC71}"/>
              </a:ext>
            </a:extLst>
          </p:cNvPr>
          <p:cNvSpPr txBox="1"/>
          <p:nvPr/>
        </p:nvSpPr>
        <p:spPr>
          <a:xfrm>
            <a:off x="2114388" y="2350501"/>
            <a:ext cx="8268022" cy="3139321"/>
          </a:xfrm>
          <a:prstGeom prst="rect">
            <a:avLst/>
          </a:prstGeom>
          <a:noFill/>
        </p:spPr>
        <p:txBody>
          <a:bodyPr wrap="square">
            <a:spAutoFit/>
          </a:bodyPr>
          <a:lstStyle/>
          <a:p>
            <a:pPr marL="285750" indent="-285750">
              <a:buFont typeface="Arial" panose="020B0604020202020204" pitchFamily="34" charset="0"/>
              <a:buChar char="•"/>
            </a:pPr>
            <a:r>
              <a:rPr lang="en-SG" dirty="0"/>
              <a:t>Does the number of times that police officers turn on contribute to that?</a:t>
            </a:r>
          </a:p>
          <a:p>
            <a:pPr marL="742950" lvl="1" indent="-285750">
              <a:buFont typeface="Arial" panose="020B0604020202020204" pitchFamily="34" charset="0"/>
              <a:buChar char="•"/>
            </a:pPr>
            <a:r>
              <a:rPr lang="en-SG" dirty="0"/>
              <a:t>No related.  </a:t>
            </a:r>
            <a:r>
              <a:rPr lang="en-SG" dirty="0">
                <a:hlinkClick r:id="rId3" action="ppaction://hlinksldjump"/>
              </a:rPr>
              <a:t>Figure</a:t>
            </a:r>
            <a:endParaRPr lang="en-SG" dirty="0"/>
          </a:p>
          <a:p>
            <a:pPr marL="285750" indent="-285750">
              <a:buFont typeface="Arial" panose="020B0604020202020204" pitchFamily="34" charset="0"/>
              <a:buChar char="•"/>
            </a:pPr>
            <a:r>
              <a:rPr lang="en-SG" dirty="0"/>
              <a:t>Is it because there are fewer non-mental illness victims? </a:t>
            </a:r>
          </a:p>
          <a:p>
            <a:pPr marL="742950" lvl="1" indent="-285750">
              <a:buFont typeface="Arial" panose="020B0604020202020204" pitchFamily="34" charset="0"/>
              <a:buChar char="•"/>
            </a:pPr>
            <a:r>
              <a:rPr lang="en-SG" dirty="0"/>
              <a:t>Yes! Non-mental illness victims dropped disproportional in 2017. </a:t>
            </a:r>
            <a:r>
              <a:rPr lang="en-SG" dirty="0">
                <a:hlinkClick r:id="rId4" action="ppaction://hlinksldjump"/>
              </a:rPr>
              <a:t>Figure</a:t>
            </a:r>
            <a:endParaRPr lang="en-SG" dirty="0"/>
          </a:p>
          <a:p>
            <a:pPr marL="285750" indent="-285750">
              <a:buFont typeface="Arial" panose="020B0604020202020204" pitchFamily="34" charset="0"/>
              <a:buChar char="•"/>
            </a:pPr>
            <a:r>
              <a:rPr lang="en-SG" dirty="0"/>
              <a:t>Has the armed type changed over the period?</a:t>
            </a:r>
          </a:p>
          <a:p>
            <a:pPr marL="742950" lvl="1" indent="-285750">
              <a:buFont typeface="Arial" panose="020B0604020202020204" pitchFamily="34" charset="0"/>
              <a:buChar char="•"/>
            </a:pPr>
            <a:r>
              <a:rPr lang="en-SG" dirty="0"/>
              <a:t>Nothing significant. </a:t>
            </a:r>
            <a:r>
              <a:rPr lang="en-SG" dirty="0">
                <a:hlinkClick r:id="rId5" action="ppaction://hlinksldjump"/>
              </a:rPr>
              <a:t>Figure</a:t>
            </a:r>
            <a:endParaRPr lang="en-SG" dirty="0"/>
          </a:p>
          <a:p>
            <a:pPr marL="285750" indent="-285750">
              <a:buFont typeface="Arial" panose="020B0604020202020204" pitchFamily="34" charset="0"/>
              <a:buChar char="•"/>
            </a:pPr>
            <a:r>
              <a:rPr lang="en-SG" dirty="0"/>
              <a:t>Has the threat level changed? </a:t>
            </a:r>
          </a:p>
          <a:p>
            <a:pPr marL="742950" lvl="1" indent="-285750">
              <a:buFont typeface="Arial" panose="020B0604020202020204" pitchFamily="34" charset="0"/>
              <a:buChar char="•"/>
            </a:pPr>
            <a:r>
              <a:rPr lang="en-SG" dirty="0"/>
              <a:t>No. </a:t>
            </a:r>
            <a:r>
              <a:rPr lang="en-SG" dirty="0">
                <a:hlinkClick r:id="rId6" action="ppaction://hlinksldjump"/>
              </a:rPr>
              <a:t>Figure</a:t>
            </a:r>
            <a:endParaRPr lang="en-SG" dirty="0"/>
          </a:p>
          <a:p>
            <a:pPr marL="285750" indent="-285750">
              <a:buFont typeface="Arial" panose="020B0604020202020204" pitchFamily="34" charset="0"/>
              <a:buChar char="•"/>
            </a:pPr>
            <a:r>
              <a:rPr lang="en-SG" dirty="0"/>
              <a:t>Is the flee type change? </a:t>
            </a:r>
          </a:p>
          <a:p>
            <a:pPr marL="742950" lvl="1" indent="-285750">
              <a:buFont typeface="Arial" panose="020B0604020202020204" pitchFamily="34" charset="0"/>
              <a:buChar char="•"/>
            </a:pPr>
            <a:r>
              <a:rPr lang="en-SG" dirty="0"/>
              <a:t>No. </a:t>
            </a:r>
            <a:r>
              <a:rPr lang="en-SG" dirty="0">
                <a:hlinkClick r:id="rId7" action="ppaction://hlinksldjump"/>
              </a:rPr>
              <a:t>Figure</a:t>
            </a:r>
            <a:endParaRPr lang="en-SG" dirty="0"/>
          </a:p>
          <a:p>
            <a:pPr marL="742950" lvl="1" indent="-285750">
              <a:buFont typeface="Arial" panose="020B0604020202020204" pitchFamily="34" charset="0"/>
              <a:buChar char="•"/>
            </a:pPr>
            <a:endParaRPr lang="en-SG" dirty="0"/>
          </a:p>
        </p:txBody>
      </p:sp>
      <p:sp>
        <p:nvSpPr>
          <p:cNvPr id="6" name="TextBox 5">
            <a:extLst>
              <a:ext uri="{FF2B5EF4-FFF2-40B4-BE49-F238E27FC236}">
                <a16:creationId xmlns:a16="http://schemas.microsoft.com/office/drawing/2014/main" id="{AA00965B-C46B-79B2-579B-6B76C7D4AC92}"/>
              </a:ext>
            </a:extLst>
          </p:cNvPr>
          <p:cNvSpPr txBox="1"/>
          <p:nvPr/>
        </p:nvSpPr>
        <p:spPr>
          <a:xfrm>
            <a:off x="1492197" y="1480837"/>
            <a:ext cx="8926355" cy="830997"/>
          </a:xfrm>
          <a:prstGeom prst="rect">
            <a:avLst/>
          </a:prstGeom>
          <a:noFill/>
        </p:spPr>
        <p:txBody>
          <a:bodyPr wrap="square" rtlCol="0">
            <a:spAutoFit/>
          </a:bodyPr>
          <a:lstStyle/>
          <a:p>
            <a:r>
              <a:rPr lang="en-SG" sz="2400" dirty="0">
                <a:solidFill>
                  <a:srgbClr val="135DD8"/>
                </a:solidFill>
              </a:rPr>
              <a:t>Why did the deaths decrease by almost half in 2017 compared to 2015 and 2016?</a:t>
            </a:r>
          </a:p>
        </p:txBody>
      </p:sp>
    </p:spTree>
    <p:extLst>
      <p:ext uri="{BB962C8B-B14F-4D97-AF65-F5344CB8AC3E}">
        <p14:creationId xmlns:p14="http://schemas.microsoft.com/office/powerpoint/2010/main" val="3374998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reeform: Shape 8">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Isosceles Triangle 16">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descr="A graph of a baby&#10;&#10;Description automatically generated with medium confidence">
            <a:extLst>
              <a:ext uri="{FF2B5EF4-FFF2-40B4-BE49-F238E27FC236}">
                <a16:creationId xmlns:a16="http://schemas.microsoft.com/office/drawing/2014/main" id="{99987CF1-7324-0A94-5544-1030F45049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09467" y="1968881"/>
            <a:ext cx="7350787" cy="3840787"/>
          </a:xfrm>
          <a:prstGeom prst="rect">
            <a:avLst/>
          </a:prstGeom>
          <a:ln>
            <a:noFill/>
          </a:ln>
        </p:spPr>
      </p:pic>
      <p:sp>
        <p:nvSpPr>
          <p:cNvPr id="19" name="Isosceles Triangle 18">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EE8D6ACF-C517-19D4-2095-4D4593701AD8}"/>
              </a:ext>
            </a:extLst>
          </p:cNvPr>
          <p:cNvSpPr txBox="1"/>
          <p:nvPr/>
        </p:nvSpPr>
        <p:spPr>
          <a:xfrm>
            <a:off x="10418552" y="6214532"/>
            <a:ext cx="1008609" cy="369332"/>
          </a:xfrm>
          <a:prstGeom prst="rect">
            <a:avLst/>
          </a:prstGeom>
          <a:noFill/>
        </p:spPr>
        <p:txBody>
          <a:bodyPr wrap="none" rtlCol="0">
            <a:spAutoFit/>
          </a:bodyPr>
          <a:lstStyle/>
          <a:p>
            <a:r>
              <a:rPr lang="en-CA" dirty="0">
                <a:hlinkClick r:id="rId3" action="ppaction://hlinksldjump"/>
              </a:rPr>
              <a:t>Go back</a:t>
            </a:r>
            <a:endParaRPr lang="en-SG" dirty="0"/>
          </a:p>
        </p:txBody>
      </p:sp>
      <p:sp>
        <p:nvSpPr>
          <p:cNvPr id="4" name="TextBox 3">
            <a:extLst>
              <a:ext uri="{FF2B5EF4-FFF2-40B4-BE49-F238E27FC236}">
                <a16:creationId xmlns:a16="http://schemas.microsoft.com/office/drawing/2014/main" id="{99F427CF-AF99-9BD2-BAD1-63A7855CA2E8}"/>
              </a:ext>
            </a:extLst>
          </p:cNvPr>
          <p:cNvSpPr txBox="1"/>
          <p:nvPr/>
        </p:nvSpPr>
        <p:spPr>
          <a:xfrm>
            <a:off x="2409468" y="989936"/>
            <a:ext cx="7350787" cy="646331"/>
          </a:xfrm>
          <a:prstGeom prst="rect">
            <a:avLst/>
          </a:prstGeom>
          <a:noFill/>
        </p:spPr>
        <p:txBody>
          <a:bodyPr wrap="square" rtlCol="0">
            <a:spAutoFit/>
          </a:bodyPr>
          <a:lstStyle/>
          <a:p>
            <a:r>
              <a:rPr lang="en-SG" dirty="0">
                <a:solidFill>
                  <a:srgbClr val="135DD8"/>
                </a:solidFill>
              </a:rPr>
              <a:t>Data from 2015 to 2017 indicates a decrease in the number of activated body cameras. However, the number of victims has continued to decline. </a:t>
            </a:r>
          </a:p>
        </p:txBody>
      </p:sp>
    </p:spTree>
    <p:extLst>
      <p:ext uri="{BB962C8B-B14F-4D97-AF65-F5344CB8AC3E}">
        <p14:creationId xmlns:p14="http://schemas.microsoft.com/office/powerpoint/2010/main" val="14059538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reeform: Shape 8">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Isosceles Triangle 16">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Isosceles Triangle 18">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EE8D6ACF-C517-19D4-2095-4D4593701AD8}"/>
              </a:ext>
            </a:extLst>
          </p:cNvPr>
          <p:cNvSpPr txBox="1"/>
          <p:nvPr/>
        </p:nvSpPr>
        <p:spPr>
          <a:xfrm>
            <a:off x="10418552" y="6214532"/>
            <a:ext cx="1008609" cy="369332"/>
          </a:xfrm>
          <a:prstGeom prst="rect">
            <a:avLst/>
          </a:prstGeom>
          <a:noFill/>
        </p:spPr>
        <p:txBody>
          <a:bodyPr wrap="none" rtlCol="0">
            <a:spAutoFit/>
          </a:bodyPr>
          <a:lstStyle/>
          <a:p>
            <a:r>
              <a:rPr lang="en-CA" dirty="0">
                <a:hlinkClick r:id="rId2" action="ppaction://hlinksldjump"/>
              </a:rPr>
              <a:t>Go back</a:t>
            </a:r>
            <a:endParaRPr lang="en-SG" dirty="0"/>
          </a:p>
        </p:txBody>
      </p:sp>
      <p:sp>
        <p:nvSpPr>
          <p:cNvPr id="4" name="TextBox 3">
            <a:extLst>
              <a:ext uri="{FF2B5EF4-FFF2-40B4-BE49-F238E27FC236}">
                <a16:creationId xmlns:a16="http://schemas.microsoft.com/office/drawing/2014/main" id="{99F427CF-AF99-9BD2-BAD1-63A7855CA2E8}"/>
              </a:ext>
            </a:extLst>
          </p:cNvPr>
          <p:cNvSpPr txBox="1"/>
          <p:nvPr/>
        </p:nvSpPr>
        <p:spPr>
          <a:xfrm>
            <a:off x="2409468" y="989936"/>
            <a:ext cx="7350787" cy="369332"/>
          </a:xfrm>
          <a:prstGeom prst="rect">
            <a:avLst/>
          </a:prstGeom>
          <a:noFill/>
        </p:spPr>
        <p:txBody>
          <a:bodyPr wrap="square" rtlCol="0">
            <a:spAutoFit/>
          </a:bodyPr>
          <a:lstStyle/>
          <a:p>
            <a:r>
              <a:rPr lang="en-SG" dirty="0">
                <a:solidFill>
                  <a:srgbClr val="135DD8"/>
                </a:solidFill>
              </a:rPr>
              <a:t>In the year 2017, Non-mental illness victims dropped disproportional.</a:t>
            </a:r>
          </a:p>
        </p:txBody>
      </p:sp>
      <p:pic>
        <p:nvPicPr>
          <p:cNvPr id="6" name="Picture 5" descr="A graph of a number of years&#10;&#10;Description automatically generated with medium confidence">
            <a:extLst>
              <a:ext uri="{FF2B5EF4-FFF2-40B4-BE49-F238E27FC236}">
                <a16:creationId xmlns:a16="http://schemas.microsoft.com/office/drawing/2014/main" id="{BA9B1859-C040-62B8-10BB-FFCE7B2C3D8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0" y="1822635"/>
            <a:ext cx="7620000" cy="3810000"/>
          </a:xfrm>
          <a:prstGeom prst="rect">
            <a:avLst/>
          </a:prstGeom>
        </p:spPr>
      </p:pic>
    </p:spTree>
    <p:extLst>
      <p:ext uri="{BB962C8B-B14F-4D97-AF65-F5344CB8AC3E}">
        <p14:creationId xmlns:p14="http://schemas.microsoft.com/office/powerpoint/2010/main" val="2864639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reeform: Shape 8">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Isosceles Triangle 16">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Isosceles Triangle 18">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EE8D6ACF-C517-19D4-2095-4D4593701AD8}"/>
              </a:ext>
            </a:extLst>
          </p:cNvPr>
          <p:cNvSpPr txBox="1"/>
          <p:nvPr/>
        </p:nvSpPr>
        <p:spPr>
          <a:xfrm>
            <a:off x="10418552" y="6214532"/>
            <a:ext cx="1008609" cy="369332"/>
          </a:xfrm>
          <a:prstGeom prst="rect">
            <a:avLst/>
          </a:prstGeom>
          <a:noFill/>
        </p:spPr>
        <p:txBody>
          <a:bodyPr wrap="none" rtlCol="0">
            <a:spAutoFit/>
          </a:bodyPr>
          <a:lstStyle/>
          <a:p>
            <a:r>
              <a:rPr lang="en-CA" dirty="0">
                <a:hlinkClick r:id="rId2" action="ppaction://hlinksldjump"/>
              </a:rPr>
              <a:t>Go back</a:t>
            </a:r>
            <a:endParaRPr lang="en-SG" dirty="0"/>
          </a:p>
        </p:txBody>
      </p:sp>
      <p:sp>
        <p:nvSpPr>
          <p:cNvPr id="4" name="TextBox 3">
            <a:extLst>
              <a:ext uri="{FF2B5EF4-FFF2-40B4-BE49-F238E27FC236}">
                <a16:creationId xmlns:a16="http://schemas.microsoft.com/office/drawing/2014/main" id="{99F427CF-AF99-9BD2-BAD1-63A7855CA2E8}"/>
              </a:ext>
            </a:extLst>
          </p:cNvPr>
          <p:cNvSpPr txBox="1"/>
          <p:nvPr/>
        </p:nvSpPr>
        <p:spPr>
          <a:xfrm>
            <a:off x="2409468" y="989936"/>
            <a:ext cx="7350787" cy="369332"/>
          </a:xfrm>
          <a:prstGeom prst="rect">
            <a:avLst/>
          </a:prstGeom>
          <a:noFill/>
        </p:spPr>
        <p:txBody>
          <a:bodyPr wrap="square" rtlCol="0">
            <a:spAutoFit/>
          </a:bodyPr>
          <a:lstStyle/>
          <a:p>
            <a:r>
              <a:rPr lang="en-SG" dirty="0">
                <a:solidFill>
                  <a:srgbClr val="135DD8"/>
                </a:solidFill>
              </a:rPr>
              <a:t>Guns, knives and vehicles are still the primary weapons of the victims.</a:t>
            </a:r>
          </a:p>
        </p:txBody>
      </p:sp>
      <p:pic>
        <p:nvPicPr>
          <p:cNvPr id="5" name="Picture 4" descr="A graph of different colored squares&#10;&#10;Description automatically generated">
            <a:extLst>
              <a:ext uri="{FF2B5EF4-FFF2-40B4-BE49-F238E27FC236}">
                <a16:creationId xmlns:a16="http://schemas.microsoft.com/office/drawing/2014/main" id="{F293C6D5-796C-F7F8-4420-7258D07854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83539" y="1359268"/>
            <a:ext cx="4998897" cy="4998897"/>
          </a:xfrm>
          <a:prstGeom prst="rect">
            <a:avLst/>
          </a:prstGeom>
        </p:spPr>
      </p:pic>
    </p:spTree>
    <p:extLst>
      <p:ext uri="{BB962C8B-B14F-4D97-AF65-F5344CB8AC3E}">
        <p14:creationId xmlns:p14="http://schemas.microsoft.com/office/powerpoint/2010/main" val="18401532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reeform: Shape 8">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Isosceles Triangle 16">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Isosceles Triangle 18">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EE8D6ACF-C517-19D4-2095-4D4593701AD8}"/>
              </a:ext>
            </a:extLst>
          </p:cNvPr>
          <p:cNvSpPr txBox="1"/>
          <p:nvPr/>
        </p:nvSpPr>
        <p:spPr>
          <a:xfrm>
            <a:off x="10418552" y="6214532"/>
            <a:ext cx="1008609" cy="369332"/>
          </a:xfrm>
          <a:prstGeom prst="rect">
            <a:avLst/>
          </a:prstGeom>
          <a:noFill/>
        </p:spPr>
        <p:txBody>
          <a:bodyPr wrap="none" rtlCol="0">
            <a:spAutoFit/>
          </a:bodyPr>
          <a:lstStyle/>
          <a:p>
            <a:r>
              <a:rPr lang="en-CA" dirty="0">
                <a:hlinkClick r:id="rId2" action="ppaction://hlinksldjump"/>
              </a:rPr>
              <a:t>Go back</a:t>
            </a:r>
            <a:endParaRPr lang="en-SG" dirty="0"/>
          </a:p>
        </p:txBody>
      </p:sp>
      <p:pic>
        <p:nvPicPr>
          <p:cNvPr id="6" name="Picture 5" descr="A graph of a graph&#10;&#10;Description automatically generated with medium confidence">
            <a:extLst>
              <a:ext uri="{FF2B5EF4-FFF2-40B4-BE49-F238E27FC236}">
                <a16:creationId xmlns:a16="http://schemas.microsoft.com/office/drawing/2014/main" id="{4A1FD77A-01A2-5485-13C8-64320AECA57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38500" y="1524000"/>
            <a:ext cx="5715000" cy="3810000"/>
          </a:xfrm>
          <a:prstGeom prst="rect">
            <a:avLst/>
          </a:prstGeom>
        </p:spPr>
      </p:pic>
    </p:spTree>
    <p:extLst>
      <p:ext uri="{BB962C8B-B14F-4D97-AF65-F5344CB8AC3E}">
        <p14:creationId xmlns:p14="http://schemas.microsoft.com/office/powerpoint/2010/main" val="32912695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F6A7AC2-4072-CC71-465D-237D45243EAC}"/>
              </a:ext>
            </a:extLst>
          </p:cNvPr>
          <p:cNvSpPr txBox="1"/>
          <p:nvPr/>
        </p:nvSpPr>
        <p:spPr>
          <a:xfrm>
            <a:off x="899811" y="1053769"/>
            <a:ext cx="3380527" cy="3652157"/>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SG" sz="1600" dirty="0">
                <a:solidFill>
                  <a:schemeClr val="tx2"/>
                </a:solidFill>
              </a:rPr>
              <a:t>The number of deaths decreased significantly in 2017 compared to both 2016 and 2015.</a:t>
            </a:r>
            <a:endParaRPr lang="en-US" sz="1600" dirty="0">
              <a:solidFill>
                <a:schemeClr val="tx2"/>
              </a:solidFill>
            </a:endParaRPr>
          </a:p>
        </p:txBody>
      </p:sp>
      <p:pic>
        <p:nvPicPr>
          <p:cNvPr id="9" name="Picture 8" descr="A graph of a number of blue rectangular bars">
            <a:extLst>
              <a:ext uri="{FF2B5EF4-FFF2-40B4-BE49-F238E27FC236}">
                <a16:creationId xmlns:a16="http://schemas.microsoft.com/office/drawing/2014/main" id="{198DE701-8343-EA5C-EC55-46A21C2449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94031" y="851300"/>
            <a:ext cx="6588369" cy="5155399"/>
          </a:xfrm>
          <a:prstGeom prst="rect">
            <a:avLst/>
          </a:prstGeom>
        </p:spPr>
      </p:pic>
      <p:sp>
        <p:nvSpPr>
          <p:cNvPr id="6" name="TextBox 5">
            <a:extLst>
              <a:ext uri="{FF2B5EF4-FFF2-40B4-BE49-F238E27FC236}">
                <a16:creationId xmlns:a16="http://schemas.microsoft.com/office/drawing/2014/main" id="{B13411B2-8CD9-9054-E1A2-39B4CDA4AE47}"/>
              </a:ext>
            </a:extLst>
          </p:cNvPr>
          <p:cNvSpPr txBox="1"/>
          <p:nvPr/>
        </p:nvSpPr>
        <p:spPr>
          <a:xfrm>
            <a:off x="9910618" y="6427113"/>
            <a:ext cx="2281382" cy="507831"/>
          </a:xfrm>
          <a:prstGeom prst="rect">
            <a:avLst/>
          </a:prstGeom>
          <a:noFill/>
        </p:spPr>
        <p:txBody>
          <a:bodyPr wrap="square" rtlCol="0">
            <a:spAutoFit/>
          </a:bodyPr>
          <a:lstStyle/>
          <a:p>
            <a:pPr>
              <a:spcAft>
                <a:spcPts val="600"/>
              </a:spcAft>
            </a:pPr>
            <a:r>
              <a:rPr lang="en-CA" sz="1100" dirty="0"/>
              <a:t>The course provided all the data.</a:t>
            </a:r>
            <a:endParaRPr lang="en-CA" sz="1100"/>
          </a:p>
          <a:p>
            <a:pPr>
              <a:spcAft>
                <a:spcPts val="600"/>
              </a:spcAft>
            </a:pPr>
            <a:r>
              <a:rPr lang="en-CA" sz="1100" dirty="0"/>
              <a:t>To view the latest data, click </a:t>
            </a:r>
            <a:r>
              <a:rPr lang="en-CA" sz="1100" dirty="0">
                <a:hlinkClick r:id="rId3"/>
              </a:rPr>
              <a:t>here</a:t>
            </a:r>
            <a:r>
              <a:rPr lang="en-CA" sz="1100" dirty="0"/>
              <a:t>. </a:t>
            </a:r>
            <a:endParaRPr lang="en-SG" sz="1100"/>
          </a:p>
        </p:txBody>
      </p:sp>
      <p:sp>
        <p:nvSpPr>
          <p:cNvPr id="10" name="TextBox 9">
            <a:extLst>
              <a:ext uri="{FF2B5EF4-FFF2-40B4-BE49-F238E27FC236}">
                <a16:creationId xmlns:a16="http://schemas.microsoft.com/office/drawing/2014/main" id="{2C19890C-104F-F572-4217-92DC0051410E}"/>
              </a:ext>
            </a:extLst>
          </p:cNvPr>
          <p:cNvSpPr txBox="1"/>
          <p:nvPr/>
        </p:nvSpPr>
        <p:spPr>
          <a:xfrm>
            <a:off x="899811" y="481968"/>
            <a:ext cx="4610045" cy="369332"/>
          </a:xfrm>
          <a:prstGeom prst="rect">
            <a:avLst/>
          </a:prstGeom>
          <a:noFill/>
        </p:spPr>
        <p:txBody>
          <a:bodyPr wrap="none" rtlCol="0">
            <a:spAutoFit/>
          </a:bodyPr>
          <a:lstStyle/>
          <a:p>
            <a:r>
              <a:rPr lang="en-SG" b="1" dirty="0">
                <a:solidFill>
                  <a:srgbClr val="135DD8"/>
                </a:solidFill>
              </a:rPr>
              <a:t>Based on the data, here are some findings:</a:t>
            </a:r>
          </a:p>
        </p:txBody>
      </p:sp>
    </p:spTree>
    <p:extLst>
      <p:ext uri="{BB962C8B-B14F-4D97-AF65-F5344CB8AC3E}">
        <p14:creationId xmlns:p14="http://schemas.microsoft.com/office/powerpoint/2010/main" val="30006511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reeform: Shape 8">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Isosceles Triangle 16">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Isosceles Triangle 18">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EE8D6ACF-C517-19D4-2095-4D4593701AD8}"/>
              </a:ext>
            </a:extLst>
          </p:cNvPr>
          <p:cNvSpPr txBox="1"/>
          <p:nvPr/>
        </p:nvSpPr>
        <p:spPr>
          <a:xfrm>
            <a:off x="10418552" y="6214532"/>
            <a:ext cx="1008609" cy="369332"/>
          </a:xfrm>
          <a:prstGeom prst="rect">
            <a:avLst/>
          </a:prstGeom>
          <a:noFill/>
        </p:spPr>
        <p:txBody>
          <a:bodyPr wrap="none" rtlCol="0">
            <a:spAutoFit/>
          </a:bodyPr>
          <a:lstStyle/>
          <a:p>
            <a:r>
              <a:rPr lang="en-CA" dirty="0">
                <a:hlinkClick r:id="rId2" action="ppaction://hlinksldjump"/>
              </a:rPr>
              <a:t>Go back</a:t>
            </a:r>
            <a:endParaRPr lang="en-SG" dirty="0"/>
          </a:p>
        </p:txBody>
      </p:sp>
      <p:pic>
        <p:nvPicPr>
          <p:cNvPr id="4" name="Picture 3" descr="A graph of different colored squares&#10;&#10;Description automatically generated">
            <a:extLst>
              <a:ext uri="{FF2B5EF4-FFF2-40B4-BE49-F238E27FC236}">
                <a16:creationId xmlns:a16="http://schemas.microsoft.com/office/drawing/2014/main" id="{7AC7D38E-0E0A-FB06-2DD6-BB953F9E9A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0" y="1524000"/>
            <a:ext cx="7620000" cy="3810000"/>
          </a:xfrm>
          <a:prstGeom prst="rect">
            <a:avLst/>
          </a:prstGeom>
        </p:spPr>
      </p:pic>
    </p:spTree>
    <p:extLst>
      <p:ext uri="{BB962C8B-B14F-4D97-AF65-F5344CB8AC3E}">
        <p14:creationId xmlns:p14="http://schemas.microsoft.com/office/powerpoint/2010/main" val="16552454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Isosceles Triangle 17">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Isosceles Triangle 19">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ie chart with numbers and text&#10;&#10;Description automatically generated">
            <a:extLst>
              <a:ext uri="{FF2B5EF4-FFF2-40B4-BE49-F238E27FC236}">
                <a16:creationId xmlns:a16="http://schemas.microsoft.com/office/drawing/2014/main" id="{FAB02FA8-011A-69B3-4ABE-350DA77B1D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0" y="2136680"/>
            <a:ext cx="7620000" cy="3810000"/>
          </a:xfrm>
          <a:prstGeom prst="rect">
            <a:avLst/>
          </a:prstGeom>
        </p:spPr>
      </p:pic>
      <p:sp>
        <p:nvSpPr>
          <p:cNvPr id="6" name="TextBox 5">
            <a:extLst>
              <a:ext uri="{FF2B5EF4-FFF2-40B4-BE49-F238E27FC236}">
                <a16:creationId xmlns:a16="http://schemas.microsoft.com/office/drawing/2014/main" id="{E4531615-9B86-C8B1-6EF7-5B29C9CC7E3E}"/>
              </a:ext>
            </a:extLst>
          </p:cNvPr>
          <p:cNvSpPr txBox="1"/>
          <p:nvPr/>
        </p:nvSpPr>
        <p:spPr>
          <a:xfrm>
            <a:off x="2286000" y="993420"/>
            <a:ext cx="7620000" cy="1200329"/>
          </a:xfrm>
          <a:prstGeom prst="rect">
            <a:avLst/>
          </a:prstGeom>
          <a:noFill/>
        </p:spPr>
        <p:txBody>
          <a:bodyPr wrap="square" rtlCol="0">
            <a:spAutoFit/>
          </a:bodyPr>
          <a:lstStyle/>
          <a:p>
            <a:r>
              <a:rPr lang="en-CA" dirty="0">
                <a:solidFill>
                  <a:srgbClr val="135DD8"/>
                </a:solidFill>
              </a:rPr>
              <a:t>Under-age victims accounted for </a:t>
            </a:r>
            <a:r>
              <a:rPr lang="en-CA" b="1" u="sng" dirty="0">
                <a:solidFill>
                  <a:srgbClr val="135DD8"/>
                </a:solidFill>
              </a:rPr>
              <a:t>4.57%</a:t>
            </a:r>
            <a:r>
              <a:rPr lang="en-CA" dirty="0">
                <a:solidFill>
                  <a:srgbClr val="135DD8"/>
                </a:solidFill>
              </a:rPr>
              <a:t>, and they are not supposed to have access to fire weapons by U.S. law.</a:t>
            </a:r>
          </a:p>
          <a:p>
            <a:endParaRPr lang="en-CA" dirty="0">
              <a:solidFill>
                <a:srgbClr val="135DD8"/>
              </a:solidFill>
            </a:endParaRPr>
          </a:p>
          <a:p>
            <a:r>
              <a:rPr lang="en-CA" dirty="0">
                <a:solidFill>
                  <a:srgbClr val="135DD8"/>
                </a:solidFill>
              </a:rPr>
              <a:t>Victims aged 18-39 accounted for </a:t>
            </a:r>
            <a:r>
              <a:rPr lang="en-CA" b="1" u="sng" dirty="0">
                <a:solidFill>
                  <a:srgbClr val="135DD8"/>
                </a:solidFill>
              </a:rPr>
              <a:t>59.6%</a:t>
            </a:r>
            <a:r>
              <a:rPr lang="en-CA" dirty="0">
                <a:solidFill>
                  <a:srgbClr val="135DD8"/>
                </a:solidFill>
              </a:rPr>
              <a:t> of the total cases. </a:t>
            </a:r>
            <a:endParaRPr lang="en-SG" dirty="0">
              <a:solidFill>
                <a:srgbClr val="135DD8"/>
              </a:solidFill>
            </a:endParaRPr>
          </a:p>
        </p:txBody>
      </p:sp>
      <p:grpSp>
        <p:nvGrpSpPr>
          <p:cNvPr id="11" name="Group 10">
            <a:extLst>
              <a:ext uri="{FF2B5EF4-FFF2-40B4-BE49-F238E27FC236}">
                <a16:creationId xmlns:a16="http://schemas.microsoft.com/office/drawing/2014/main" id="{6DD6CA73-9DA2-EDC0-8AA7-BC8D0D6FB2DC}"/>
              </a:ext>
            </a:extLst>
          </p:cNvPr>
          <p:cNvGrpSpPr/>
          <p:nvPr/>
        </p:nvGrpSpPr>
        <p:grpSpPr>
          <a:xfrm>
            <a:off x="4007969" y="5645913"/>
            <a:ext cx="4176062" cy="369332"/>
            <a:chOff x="2286000" y="5946680"/>
            <a:chExt cx="4176062" cy="369332"/>
          </a:xfrm>
        </p:grpSpPr>
        <p:sp>
          <p:nvSpPr>
            <p:cNvPr id="7" name="TextBox 6">
              <a:extLst>
                <a:ext uri="{FF2B5EF4-FFF2-40B4-BE49-F238E27FC236}">
                  <a16:creationId xmlns:a16="http://schemas.microsoft.com/office/drawing/2014/main" id="{A23A5740-04CF-086E-4E02-2161861F498D}"/>
                </a:ext>
              </a:extLst>
            </p:cNvPr>
            <p:cNvSpPr txBox="1"/>
            <p:nvPr/>
          </p:nvSpPr>
          <p:spPr>
            <a:xfrm>
              <a:off x="2286000" y="5946680"/>
              <a:ext cx="3803798" cy="369332"/>
            </a:xfrm>
            <a:prstGeom prst="rect">
              <a:avLst/>
            </a:prstGeom>
            <a:noFill/>
          </p:spPr>
          <p:txBody>
            <a:bodyPr wrap="none" rtlCol="0">
              <a:spAutoFit/>
            </a:bodyPr>
            <a:lstStyle/>
            <a:p>
              <a:r>
                <a:rPr lang="en-CA" dirty="0"/>
                <a:t>What if we move the legal age to 21? </a:t>
              </a:r>
              <a:endParaRPr lang="en-SG" dirty="0"/>
            </a:p>
          </p:txBody>
        </p:sp>
        <p:sp>
          <p:nvSpPr>
            <p:cNvPr id="9" name="Arrow: Right 8">
              <a:hlinkClick r:id="rId3" action="ppaction://hlinksldjump"/>
              <a:extLst>
                <a:ext uri="{FF2B5EF4-FFF2-40B4-BE49-F238E27FC236}">
                  <a16:creationId xmlns:a16="http://schemas.microsoft.com/office/drawing/2014/main" id="{BB39C5AD-0A9E-DB7C-DD78-817FF896C60B}"/>
                </a:ext>
              </a:extLst>
            </p:cNvPr>
            <p:cNvSpPr/>
            <p:nvPr/>
          </p:nvSpPr>
          <p:spPr>
            <a:xfrm>
              <a:off x="6075563" y="6015245"/>
              <a:ext cx="386499" cy="215873"/>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grpSp>
      <p:pic>
        <p:nvPicPr>
          <p:cNvPr id="3" name="Graphic 6" descr="Right pointing backhand index with solid fill">
            <a:extLst>
              <a:ext uri="{FF2B5EF4-FFF2-40B4-BE49-F238E27FC236}">
                <a16:creationId xmlns:a16="http://schemas.microsoft.com/office/drawing/2014/main" id="{BE322287-1A56-A4B3-1163-5BE8A8EFFB7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16200000">
            <a:off x="7811767" y="6015245"/>
            <a:ext cx="505083" cy="505083"/>
          </a:xfrm>
          <a:prstGeom prst="rect">
            <a:avLst/>
          </a:prstGeom>
        </p:spPr>
      </p:pic>
    </p:spTree>
    <p:extLst>
      <p:ext uri="{BB962C8B-B14F-4D97-AF65-F5344CB8AC3E}">
        <p14:creationId xmlns:p14="http://schemas.microsoft.com/office/powerpoint/2010/main" val="28906122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Isosceles Triangle 17">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Isosceles Triangle 19">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descr="A colorful pie chart with numbers and text&#10;&#10;Description automatically generated">
            <a:extLst>
              <a:ext uri="{FF2B5EF4-FFF2-40B4-BE49-F238E27FC236}">
                <a16:creationId xmlns:a16="http://schemas.microsoft.com/office/drawing/2014/main" id="{62B0BB53-0093-8B7F-E5FD-3097B7A870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1101" y="2193749"/>
            <a:ext cx="7620000" cy="3810000"/>
          </a:xfrm>
          <a:prstGeom prst="rect">
            <a:avLst/>
          </a:prstGeom>
        </p:spPr>
      </p:pic>
      <p:sp>
        <p:nvSpPr>
          <p:cNvPr id="3" name="TextBox 2">
            <a:extLst>
              <a:ext uri="{FF2B5EF4-FFF2-40B4-BE49-F238E27FC236}">
                <a16:creationId xmlns:a16="http://schemas.microsoft.com/office/drawing/2014/main" id="{2A4CD756-D262-0A4F-8BAD-6D6A0C0204AB}"/>
              </a:ext>
            </a:extLst>
          </p:cNvPr>
          <p:cNvSpPr txBox="1"/>
          <p:nvPr/>
        </p:nvSpPr>
        <p:spPr>
          <a:xfrm>
            <a:off x="10418552" y="6214532"/>
            <a:ext cx="1008609" cy="369332"/>
          </a:xfrm>
          <a:prstGeom prst="rect">
            <a:avLst/>
          </a:prstGeom>
          <a:noFill/>
        </p:spPr>
        <p:txBody>
          <a:bodyPr wrap="none" rtlCol="0">
            <a:spAutoFit/>
          </a:bodyPr>
          <a:lstStyle/>
          <a:p>
            <a:r>
              <a:rPr lang="en-CA" dirty="0">
                <a:hlinkClick r:id="rId3" action="ppaction://hlinksldjump"/>
              </a:rPr>
              <a:t>Go back</a:t>
            </a:r>
            <a:endParaRPr lang="en-SG" dirty="0"/>
          </a:p>
        </p:txBody>
      </p:sp>
      <p:sp>
        <p:nvSpPr>
          <p:cNvPr id="4" name="TextBox 3">
            <a:extLst>
              <a:ext uri="{FF2B5EF4-FFF2-40B4-BE49-F238E27FC236}">
                <a16:creationId xmlns:a16="http://schemas.microsoft.com/office/drawing/2014/main" id="{0499F9A9-A596-38C0-DF3F-C374B10303F0}"/>
              </a:ext>
            </a:extLst>
          </p:cNvPr>
          <p:cNvSpPr txBox="1"/>
          <p:nvPr/>
        </p:nvSpPr>
        <p:spPr>
          <a:xfrm>
            <a:off x="2286000" y="993420"/>
            <a:ext cx="7620000" cy="646331"/>
          </a:xfrm>
          <a:prstGeom prst="rect">
            <a:avLst/>
          </a:prstGeom>
          <a:noFill/>
        </p:spPr>
        <p:txBody>
          <a:bodyPr wrap="square" rtlCol="0">
            <a:spAutoFit/>
          </a:bodyPr>
          <a:lstStyle/>
          <a:p>
            <a:r>
              <a:rPr lang="en-CA" dirty="0">
                <a:solidFill>
                  <a:srgbClr val="135DD8"/>
                </a:solidFill>
              </a:rPr>
              <a:t>Under-age victims accounted for </a:t>
            </a:r>
            <a:r>
              <a:rPr lang="en-CA" b="1" u="sng" dirty="0">
                <a:solidFill>
                  <a:srgbClr val="135DD8"/>
                </a:solidFill>
              </a:rPr>
              <a:t>7.54% </a:t>
            </a:r>
            <a:r>
              <a:rPr lang="en-CA" u="sng" dirty="0">
                <a:solidFill>
                  <a:srgbClr val="135DD8"/>
                </a:solidFill>
              </a:rPr>
              <a:t>and victims aged 21-39 portion will lower to </a:t>
            </a:r>
            <a:r>
              <a:rPr lang="en-CA" b="1" u="sng" dirty="0">
                <a:solidFill>
                  <a:srgbClr val="135DD8"/>
                </a:solidFill>
              </a:rPr>
              <a:t>56.6%. </a:t>
            </a:r>
            <a:endParaRPr lang="en-CA" dirty="0">
              <a:solidFill>
                <a:srgbClr val="135DD8"/>
              </a:solidFill>
            </a:endParaRPr>
          </a:p>
        </p:txBody>
      </p:sp>
      <p:sp>
        <p:nvSpPr>
          <p:cNvPr id="5" name="TextBox 4">
            <a:extLst>
              <a:ext uri="{FF2B5EF4-FFF2-40B4-BE49-F238E27FC236}">
                <a16:creationId xmlns:a16="http://schemas.microsoft.com/office/drawing/2014/main" id="{C69EC2BA-FAE8-3CCF-72F7-14483A5983A1}"/>
              </a:ext>
            </a:extLst>
          </p:cNvPr>
          <p:cNvSpPr txBox="1"/>
          <p:nvPr/>
        </p:nvSpPr>
        <p:spPr>
          <a:xfrm>
            <a:off x="9949641" y="6510134"/>
            <a:ext cx="1477520" cy="276999"/>
          </a:xfrm>
          <a:prstGeom prst="rect">
            <a:avLst/>
          </a:prstGeom>
          <a:noFill/>
        </p:spPr>
        <p:txBody>
          <a:bodyPr wrap="none" rtlCol="0">
            <a:spAutoFit/>
          </a:bodyPr>
          <a:lstStyle/>
          <a:p>
            <a:r>
              <a:rPr lang="en-US" altLang="zh-CN" sz="1200" dirty="0">
                <a:solidFill>
                  <a:srgbClr val="135DD8"/>
                </a:solidFill>
                <a:hlinkClick r:id="rId4" action="ppaction://hlinksldjump"/>
              </a:rPr>
              <a:t>Back to Conclusion</a:t>
            </a:r>
            <a:endParaRPr lang="en-SG" sz="1200" dirty="0">
              <a:solidFill>
                <a:srgbClr val="135DD8"/>
              </a:solidFill>
            </a:endParaRPr>
          </a:p>
        </p:txBody>
      </p:sp>
    </p:spTree>
    <p:extLst>
      <p:ext uri="{BB962C8B-B14F-4D97-AF65-F5344CB8AC3E}">
        <p14:creationId xmlns:p14="http://schemas.microsoft.com/office/powerpoint/2010/main" val="24855595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6FF76B9-219D-4469-AF87-0236D2903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 name="Group 12">
            <a:extLst>
              <a:ext uri="{FF2B5EF4-FFF2-40B4-BE49-F238E27FC236}">
                <a16:creationId xmlns:a16="http://schemas.microsoft.com/office/drawing/2014/main" id="{DB88BD78-87E1-424D-B479-C37D8E41B1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0964637" y="2358"/>
            <a:ext cx="1876653" cy="1766008"/>
            <a:chOff x="-648769" y="2358"/>
            <a:chExt cx="1876653" cy="1766008"/>
          </a:xfrm>
        </p:grpSpPr>
        <p:sp>
          <p:nvSpPr>
            <p:cNvPr id="14" name="Freeform: Shape 13">
              <a:extLst>
                <a:ext uri="{FF2B5EF4-FFF2-40B4-BE49-F238E27FC236}">
                  <a16:creationId xmlns:a16="http://schemas.microsoft.com/office/drawing/2014/main" id="{C05EB894-9410-4B20-95E4-7A25101AB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166E38B6-B050-4340-8E8F-3A971DADC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16">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3719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Isosceles Triangle 18">
            <a:extLst>
              <a:ext uri="{FF2B5EF4-FFF2-40B4-BE49-F238E27FC236}">
                <a16:creationId xmlns:a16="http://schemas.microsoft.com/office/drawing/2014/main" id="{633C5E46-DAC5-4661-9C87-22B08E2A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43436"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map of the united states&#10;&#10;Description automatically generated">
            <a:extLst>
              <a:ext uri="{FF2B5EF4-FFF2-40B4-BE49-F238E27FC236}">
                <a16:creationId xmlns:a16="http://schemas.microsoft.com/office/drawing/2014/main" id="{59A5220A-E9FA-ED4F-7F52-D9AB748470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467" y="1242328"/>
            <a:ext cx="10905066" cy="3080680"/>
          </a:xfrm>
          <a:prstGeom prst="rect">
            <a:avLst/>
          </a:prstGeom>
          <a:ln>
            <a:noFill/>
          </a:ln>
        </p:spPr>
      </p:pic>
      <p:sp>
        <p:nvSpPr>
          <p:cNvPr id="6" name="TextBox 5">
            <a:extLst>
              <a:ext uri="{FF2B5EF4-FFF2-40B4-BE49-F238E27FC236}">
                <a16:creationId xmlns:a16="http://schemas.microsoft.com/office/drawing/2014/main" id="{007D8BDF-1C64-919D-2B4D-5B90DAB85DF2}"/>
              </a:ext>
            </a:extLst>
          </p:cNvPr>
          <p:cNvSpPr txBox="1"/>
          <p:nvPr/>
        </p:nvSpPr>
        <p:spPr>
          <a:xfrm>
            <a:off x="1423876" y="4323008"/>
            <a:ext cx="9350445" cy="369332"/>
          </a:xfrm>
          <a:prstGeom prst="rect">
            <a:avLst/>
          </a:prstGeom>
          <a:noFill/>
        </p:spPr>
        <p:txBody>
          <a:bodyPr wrap="none" rtlCol="0">
            <a:spAutoFit/>
          </a:bodyPr>
          <a:lstStyle/>
          <a:p>
            <a:pPr>
              <a:spcAft>
                <a:spcPts val="600"/>
              </a:spcAft>
            </a:pPr>
            <a:r>
              <a:rPr lang="en-SG" kern="1200" dirty="0">
                <a:solidFill>
                  <a:schemeClr val="tx1"/>
                </a:solidFill>
                <a:latin typeface="+mn-lt"/>
                <a:ea typeface="+mn-ea"/>
                <a:cs typeface="+mn-cs"/>
              </a:rPr>
              <a:t>All of California, Texas, Florida, and Arizona are connected by land or close to South America.</a:t>
            </a:r>
            <a:endParaRPr lang="en-SG" dirty="0"/>
          </a:p>
        </p:txBody>
      </p:sp>
      <p:sp>
        <p:nvSpPr>
          <p:cNvPr id="3" name="TextBox 2">
            <a:extLst>
              <a:ext uri="{FF2B5EF4-FFF2-40B4-BE49-F238E27FC236}">
                <a16:creationId xmlns:a16="http://schemas.microsoft.com/office/drawing/2014/main" id="{D94A446D-37E7-17EC-6C6E-B226B0288451}"/>
              </a:ext>
            </a:extLst>
          </p:cNvPr>
          <p:cNvSpPr txBox="1"/>
          <p:nvPr/>
        </p:nvSpPr>
        <p:spPr>
          <a:xfrm>
            <a:off x="1423876" y="4692340"/>
            <a:ext cx="8825448" cy="923330"/>
          </a:xfrm>
          <a:prstGeom prst="rect">
            <a:avLst/>
          </a:prstGeom>
          <a:noFill/>
        </p:spPr>
        <p:txBody>
          <a:bodyPr wrap="square" rtlCol="0">
            <a:spAutoFit/>
          </a:bodyPr>
          <a:lstStyle/>
          <a:p>
            <a:pPr>
              <a:spcAft>
                <a:spcPts val="600"/>
              </a:spcAft>
            </a:pPr>
            <a:r>
              <a:rPr lang="en-CA" kern="1200" dirty="0">
                <a:solidFill>
                  <a:schemeClr val="tx1"/>
                </a:solidFill>
                <a:latin typeface="+mn-lt"/>
                <a:ea typeface="+mn-ea"/>
                <a:cs typeface="+mn-cs"/>
              </a:rPr>
              <a:t>Since we all heard about drug cartels from South America in Hollywood movies, and consuming drugs will cause mental issues, let us check out the victims with mental issues by state.</a:t>
            </a:r>
            <a:endParaRPr lang="en-SG" dirty="0"/>
          </a:p>
        </p:txBody>
      </p:sp>
      <p:sp>
        <p:nvSpPr>
          <p:cNvPr id="4" name="Arrow: Right 3">
            <a:hlinkClick r:id="rId3" action="ppaction://hlinksldjump"/>
            <a:extLst>
              <a:ext uri="{FF2B5EF4-FFF2-40B4-BE49-F238E27FC236}">
                <a16:creationId xmlns:a16="http://schemas.microsoft.com/office/drawing/2014/main" id="{D5E71291-1ABA-B6AD-D774-A599F80B6629}"/>
              </a:ext>
            </a:extLst>
          </p:cNvPr>
          <p:cNvSpPr/>
          <p:nvPr/>
        </p:nvSpPr>
        <p:spPr>
          <a:xfrm>
            <a:off x="3148580" y="5339259"/>
            <a:ext cx="367645" cy="219420"/>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 name="TextBox 1">
            <a:extLst>
              <a:ext uri="{FF2B5EF4-FFF2-40B4-BE49-F238E27FC236}">
                <a16:creationId xmlns:a16="http://schemas.microsoft.com/office/drawing/2014/main" id="{AA32D174-8D9B-E101-7DB6-8212998F3C89}"/>
              </a:ext>
            </a:extLst>
          </p:cNvPr>
          <p:cNvSpPr txBox="1"/>
          <p:nvPr/>
        </p:nvSpPr>
        <p:spPr>
          <a:xfrm>
            <a:off x="9209988" y="5900005"/>
            <a:ext cx="1477520" cy="276999"/>
          </a:xfrm>
          <a:prstGeom prst="rect">
            <a:avLst/>
          </a:prstGeom>
          <a:noFill/>
        </p:spPr>
        <p:txBody>
          <a:bodyPr wrap="none" rtlCol="0">
            <a:spAutoFit/>
          </a:bodyPr>
          <a:lstStyle/>
          <a:p>
            <a:r>
              <a:rPr lang="en-US" altLang="zh-CN" sz="1200" dirty="0">
                <a:solidFill>
                  <a:srgbClr val="135DD8"/>
                </a:solidFill>
                <a:hlinkClick r:id="rId4" action="ppaction://hlinksldjump"/>
              </a:rPr>
              <a:t>Back to Conclusion</a:t>
            </a:r>
            <a:endParaRPr lang="en-SG" sz="1200" dirty="0">
              <a:solidFill>
                <a:srgbClr val="135DD8"/>
              </a:solidFill>
            </a:endParaRPr>
          </a:p>
        </p:txBody>
      </p:sp>
      <p:pic>
        <p:nvPicPr>
          <p:cNvPr id="8" name="Graphic 6" descr="Right pointing backhand index with solid fill">
            <a:extLst>
              <a:ext uri="{FF2B5EF4-FFF2-40B4-BE49-F238E27FC236}">
                <a16:creationId xmlns:a16="http://schemas.microsoft.com/office/drawing/2014/main" id="{BE322287-1A56-A4B3-1163-5BE8A8EFFB7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16200000">
            <a:off x="3079860" y="5594745"/>
            <a:ext cx="505083" cy="505083"/>
          </a:xfrm>
          <a:prstGeom prst="rect">
            <a:avLst/>
          </a:prstGeom>
        </p:spPr>
      </p:pic>
    </p:spTree>
    <p:extLst>
      <p:ext uri="{BB962C8B-B14F-4D97-AF65-F5344CB8AC3E}">
        <p14:creationId xmlns:p14="http://schemas.microsoft.com/office/powerpoint/2010/main" val="40906638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6FF76B9-219D-4469-AF87-0236D2903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 name="Group 12">
            <a:extLst>
              <a:ext uri="{FF2B5EF4-FFF2-40B4-BE49-F238E27FC236}">
                <a16:creationId xmlns:a16="http://schemas.microsoft.com/office/drawing/2014/main" id="{DB88BD78-87E1-424D-B479-C37D8E41B1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0964637" y="2358"/>
            <a:ext cx="1876653" cy="1766008"/>
            <a:chOff x="-648769" y="2358"/>
            <a:chExt cx="1876653" cy="1766008"/>
          </a:xfrm>
        </p:grpSpPr>
        <p:sp>
          <p:nvSpPr>
            <p:cNvPr id="14" name="Freeform: Shape 13">
              <a:extLst>
                <a:ext uri="{FF2B5EF4-FFF2-40B4-BE49-F238E27FC236}">
                  <a16:creationId xmlns:a16="http://schemas.microsoft.com/office/drawing/2014/main" id="{C05EB894-9410-4B20-95E4-7A25101AB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166E38B6-B050-4340-8E8F-3A971DADC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16">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3719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Isosceles Triangle 18">
            <a:extLst>
              <a:ext uri="{FF2B5EF4-FFF2-40B4-BE49-F238E27FC236}">
                <a16:creationId xmlns:a16="http://schemas.microsoft.com/office/drawing/2014/main" id="{633C5E46-DAC5-4661-9C87-22B08E2A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43436"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C0E3D639-D658-658E-572D-42D555770FC3}"/>
              </a:ext>
            </a:extLst>
          </p:cNvPr>
          <p:cNvSpPr txBox="1"/>
          <p:nvPr/>
        </p:nvSpPr>
        <p:spPr>
          <a:xfrm>
            <a:off x="10418552" y="6214532"/>
            <a:ext cx="1008609" cy="369332"/>
          </a:xfrm>
          <a:prstGeom prst="rect">
            <a:avLst/>
          </a:prstGeom>
          <a:noFill/>
        </p:spPr>
        <p:txBody>
          <a:bodyPr wrap="none" rtlCol="0">
            <a:spAutoFit/>
          </a:bodyPr>
          <a:lstStyle/>
          <a:p>
            <a:r>
              <a:rPr lang="en-CA" dirty="0">
                <a:hlinkClick r:id="rId2" action="ppaction://hlinksldjump"/>
              </a:rPr>
              <a:t>Go back</a:t>
            </a:r>
            <a:endParaRPr lang="en-SG" dirty="0"/>
          </a:p>
        </p:txBody>
      </p:sp>
      <p:pic>
        <p:nvPicPr>
          <p:cNvPr id="7" name="Picture 6" descr="A graph of a person with a bar graph&#10;&#10;Description automatically generated with medium confidence">
            <a:extLst>
              <a:ext uri="{FF2B5EF4-FFF2-40B4-BE49-F238E27FC236}">
                <a16:creationId xmlns:a16="http://schemas.microsoft.com/office/drawing/2014/main" id="{97F9A239-47FC-9A3B-5636-3F07740022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711279"/>
            <a:ext cx="12192000" cy="3435441"/>
          </a:xfrm>
          <a:prstGeom prst="rect">
            <a:avLst/>
          </a:prstGeom>
        </p:spPr>
      </p:pic>
      <p:sp>
        <p:nvSpPr>
          <p:cNvPr id="8" name="TextBox 7">
            <a:extLst>
              <a:ext uri="{FF2B5EF4-FFF2-40B4-BE49-F238E27FC236}">
                <a16:creationId xmlns:a16="http://schemas.microsoft.com/office/drawing/2014/main" id="{CC212805-AC1B-979A-7DD5-B65887678013}"/>
              </a:ext>
            </a:extLst>
          </p:cNvPr>
          <p:cNvSpPr txBox="1"/>
          <p:nvPr/>
        </p:nvSpPr>
        <p:spPr>
          <a:xfrm>
            <a:off x="724497" y="1341947"/>
            <a:ext cx="10743006" cy="369332"/>
          </a:xfrm>
          <a:prstGeom prst="rect">
            <a:avLst/>
          </a:prstGeom>
          <a:noFill/>
        </p:spPr>
        <p:txBody>
          <a:bodyPr wrap="none" rtlCol="0">
            <a:spAutoFit/>
          </a:bodyPr>
          <a:lstStyle/>
          <a:p>
            <a:r>
              <a:rPr lang="en-SG" kern="1200" dirty="0">
                <a:solidFill>
                  <a:schemeClr val="tx1"/>
                </a:solidFill>
                <a:latin typeface="+mn-lt"/>
                <a:ea typeface="+mn-ea"/>
                <a:cs typeface="+mn-cs"/>
              </a:rPr>
              <a:t>California, Texas, Florida, and Arizona State have significantly higher numbers of victims with mental issues</a:t>
            </a:r>
            <a:endParaRPr lang="en-SG" dirty="0"/>
          </a:p>
        </p:txBody>
      </p:sp>
    </p:spTree>
    <p:extLst>
      <p:ext uri="{BB962C8B-B14F-4D97-AF65-F5344CB8AC3E}">
        <p14:creationId xmlns:p14="http://schemas.microsoft.com/office/powerpoint/2010/main" val="4059532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6FF76B9-219D-4469-AF87-0236D2903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 name="Group 12">
            <a:extLst>
              <a:ext uri="{FF2B5EF4-FFF2-40B4-BE49-F238E27FC236}">
                <a16:creationId xmlns:a16="http://schemas.microsoft.com/office/drawing/2014/main" id="{DB88BD78-87E1-424D-B479-C37D8E41B1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0964637" y="2358"/>
            <a:ext cx="1876653" cy="1766008"/>
            <a:chOff x="-648769" y="2358"/>
            <a:chExt cx="1876653" cy="1766008"/>
          </a:xfrm>
        </p:grpSpPr>
        <p:sp>
          <p:nvSpPr>
            <p:cNvPr id="14" name="Freeform: Shape 13">
              <a:extLst>
                <a:ext uri="{FF2B5EF4-FFF2-40B4-BE49-F238E27FC236}">
                  <a16:creationId xmlns:a16="http://schemas.microsoft.com/office/drawing/2014/main" id="{C05EB894-9410-4B20-95E4-7A25101AB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166E38B6-B050-4340-8E8F-3A971DADC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16">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3719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Isosceles Triangle 18">
            <a:extLst>
              <a:ext uri="{FF2B5EF4-FFF2-40B4-BE49-F238E27FC236}">
                <a16:creationId xmlns:a16="http://schemas.microsoft.com/office/drawing/2014/main" id="{633C5E46-DAC5-4661-9C87-22B08E2A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43436"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blue and red pie chart&#10;&#10;Description automatically generated">
            <a:extLst>
              <a:ext uri="{FF2B5EF4-FFF2-40B4-BE49-F238E27FC236}">
                <a16:creationId xmlns:a16="http://schemas.microsoft.com/office/drawing/2014/main" id="{309F2E89-F7E5-49C4-437E-58E9CD3BD3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7466" y="707103"/>
            <a:ext cx="9231086" cy="4615543"/>
          </a:xfrm>
          <a:prstGeom prst="rect">
            <a:avLst/>
          </a:prstGeom>
        </p:spPr>
      </p:pic>
      <p:sp>
        <p:nvSpPr>
          <p:cNvPr id="6" name="TextBox 5">
            <a:extLst>
              <a:ext uri="{FF2B5EF4-FFF2-40B4-BE49-F238E27FC236}">
                <a16:creationId xmlns:a16="http://schemas.microsoft.com/office/drawing/2014/main" id="{F11B6099-43C8-C33E-F112-73FAEC60E6F9}"/>
              </a:ext>
            </a:extLst>
          </p:cNvPr>
          <p:cNvSpPr txBox="1"/>
          <p:nvPr/>
        </p:nvSpPr>
        <p:spPr>
          <a:xfrm>
            <a:off x="2825848" y="5143450"/>
            <a:ext cx="6069675" cy="369332"/>
          </a:xfrm>
          <a:prstGeom prst="rect">
            <a:avLst/>
          </a:prstGeom>
          <a:noFill/>
        </p:spPr>
        <p:txBody>
          <a:bodyPr wrap="none" rtlCol="0">
            <a:spAutoFit/>
          </a:bodyPr>
          <a:lstStyle/>
          <a:p>
            <a:r>
              <a:rPr lang="en-CA" dirty="0">
                <a:solidFill>
                  <a:srgbClr val="135DD8"/>
                </a:solidFill>
              </a:rPr>
              <a:t>35.1% of victims were showing behaviour other than attack.</a:t>
            </a:r>
            <a:endParaRPr lang="en-SG" dirty="0">
              <a:solidFill>
                <a:srgbClr val="135DD8"/>
              </a:solidFill>
            </a:endParaRPr>
          </a:p>
        </p:txBody>
      </p:sp>
      <p:sp>
        <p:nvSpPr>
          <p:cNvPr id="7" name="Arrow: Right 6">
            <a:hlinkClick r:id="rId3" action="ppaction://hlinksldjump"/>
            <a:extLst>
              <a:ext uri="{FF2B5EF4-FFF2-40B4-BE49-F238E27FC236}">
                <a16:creationId xmlns:a16="http://schemas.microsoft.com/office/drawing/2014/main" id="{757CCEAF-EDAE-4230-1422-7DC433C437A5}"/>
              </a:ext>
            </a:extLst>
          </p:cNvPr>
          <p:cNvSpPr/>
          <p:nvPr/>
        </p:nvSpPr>
        <p:spPr>
          <a:xfrm>
            <a:off x="9033164" y="5227782"/>
            <a:ext cx="332988" cy="203200"/>
          </a:xfrm>
          <a:prstGeom prst="rightArrow">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2" name="Graphic 6" descr="Right pointing backhand index with solid fill">
            <a:extLst>
              <a:ext uri="{FF2B5EF4-FFF2-40B4-BE49-F238E27FC236}">
                <a16:creationId xmlns:a16="http://schemas.microsoft.com/office/drawing/2014/main" id="{BE322287-1A56-A4B3-1163-5BE8A8EFFB7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16200000">
            <a:off x="9033164" y="5524828"/>
            <a:ext cx="505083" cy="505083"/>
          </a:xfrm>
          <a:prstGeom prst="rect">
            <a:avLst/>
          </a:prstGeom>
        </p:spPr>
      </p:pic>
    </p:spTree>
    <p:extLst>
      <p:ext uri="{BB962C8B-B14F-4D97-AF65-F5344CB8AC3E}">
        <p14:creationId xmlns:p14="http://schemas.microsoft.com/office/powerpoint/2010/main" val="23975946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6FF76B9-219D-4469-AF87-0236D2903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 name="Group 12">
            <a:extLst>
              <a:ext uri="{FF2B5EF4-FFF2-40B4-BE49-F238E27FC236}">
                <a16:creationId xmlns:a16="http://schemas.microsoft.com/office/drawing/2014/main" id="{DB88BD78-87E1-424D-B479-C37D8E41B1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0964637" y="2358"/>
            <a:ext cx="1876653" cy="1766008"/>
            <a:chOff x="-648769" y="2358"/>
            <a:chExt cx="1876653" cy="1766008"/>
          </a:xfrm>
        </p:grpSpPr>
        <p:sp>
          <p:nvSpPr>
            <p:cNvPr id="14" name="Freeform: Shape 13">
              <a:extLst>
                <a:ext uri="{FF2B5EF4-FFF2-40B4-BE49-F238E27FC236}">
                  <a16:creationId xmlns:a16="http://schemas.microsoft.com/office/drawing/2014/main" id="{C05EB894-9410-4B20-95E4-7A25101AB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166E38B6-B050-4340-8E8F-3A971DADC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16">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3719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Isosceles Triangle 18">
            <a:extLst>
              <a:ext uri="{FF2B5EF4-FFF2-40B4-BE49-F238E27FC236}">
                <a16:creationId xmlns:a16="http://schemas.microsoft.com/office/drawing/2014/main" id="{633C5E46-DAC5-4661-9C87-22B08E2A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43436"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ie chart with text on it&#10;&#10;Description automatically generated">
            <a:extLst>
              <a:ext uri="{FF2B5EF4-FFF2-40B4-BE49-F238E27FC236}">
                <a16:creationId xmlns:a16="http://schemas.microsoft.com/office/drawing/2014/main" id="{5D9EB2B9-E942-FF5D-B337-A20B38364A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59880" y="-4663"/>
            <a:ext cx="5772425" cy="5772425"/>
          </a:xfrm>
          <a:prstGeom prst="rect">
            <a:avLst/>
          </a:prstGeom>
        </p:spPr>
      </p:pic>
      <p:sp>
        <p:nvSpPr>
          <p:cNvPr id="6" name="TextBox 5">
            <a:extLst>
              <a:ext uri="{FF2B5EF4-FFF2-40B4-BE49-F238E27FC236}">
                <a16:creationId xmlns:a16="http://schemas.microsoft.com/office/drawing/2014/main" id="{81F5FA82-6C3C-50AD-0DCF-801C8B63167B}"/>
              </a:ext>
            </a:extLst>
          </p:cNvPr>
          <p:cNvSpPr txBox="1"/>
          <p:nvPr/>
        </p:nvSpPr>
        <p:spPr>
          <a:xfrm>
            <a:off x="2257326" y="5213765"/>
            <a:ext cx="7377532" cy="369332"/>
          </a:xfrm>
          <a:prstGeom prst="rect">
            <a:avLst/>
          </a:prstGeom>
          <a:noFill/>
        </p:spPr>
        <p:txBody>
          <a:bodyPr wrap="none" rtlCol="0">
            <a:spAutoFit/>
          </a:bodyPr>
          <a:lstStyle/>
          <a:p>
            <a:r>
              <a:rPr lang="en-CA" dirty="0">
                <a:solidFill>
                  <a:srgbClr val="135DD8"/>
                </a:solidFill>
              </a:rPr>
              <a:t>72.8% of victims who tried to attack police offices were armed with guns.</a:t>
            </a:r>
            <a:endParaRPr lang="en-SG" dirty="0">
              <a:solidFill>
                <a:srgbClr val="135DD8"/>
              </a:solidFill>
            </a:endParaRPr>
          </a:p>
        </p:txBody>
      </p:sp>
      <p:sp>
        <p:nvSpPr>
          <p:cNvPr id="9" name="Arrow: Right 8">
            <a:hlinkClick r:id="rId3" action="ppaction://hlinksldjump"/>
            <a:extLst>
              <a:ext uri="{FF2B5EF4-FFF2-40B4-BE49-F238E27FC236}">
                <a16:creationId xmlns:a16="http://schemas.microsoft.com/office/drawing/2014/main" id="{AD8CC455-EE2B-5298-56B6-010CA18A59F3}"/>
              </a:ext>
            </a:extLst>
          </p:cNvPr>
          <p:cNvSpPr/>
          <p:nvPr/>
        </p:nvSpPr>
        <p:spPr>
          <a:xfrm>
            <a:off x="9601686" y="5296831"/>
            <a:ext cx="332988" cy="203200"/>
          </a:xfrm>
          <a:prstGeom prst="rightArrow">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2" name="Graphic 6" descr="Right pointing backhand index with solid fill">
            <a:extLst>
              <a:ext uri="{FF2B5EF4-FFF2-40B4-BE49-F238E27FC236}">
                <a16:creationId xmlns:a16="http://schemas.microsoft.com/office/drawing/2014/main" id="{BE322287-1A56-A4B3-1163-5BE8A8EFFB7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16200000">
            <a:off x="9591319" y="5583097"/>
            <a:ext cx="505083" cy="505083"/>
          </a:xfrm>
          <a:prstGeom prst="rect">
            <a:avLst/>
          </a:prstGeom>
        </p:spPr>
      </p:pic>
    </p:spTree>
    <p:extLst>
      <p:ext uri="{BB962C8B-B14F-4D97-AF65-F5344CB8AC3E}">
        <p14:creationId xmlns:p14="http://schemas.microsoft.com/office/powerpoint/2010/main" val="5792596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6FF76B9-219D-4469-AF87-0236D2903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 name="Group 12">
            <a:extLst>
              <a:ext uri="{FF2B5EF4-FFF2-40B4-BE49-F238E27FC236}">
                <a16:creationId xmlns:a16="http://schemas.microsoft.com/office/drawing/2014/main" id="{DB88BD78-87E1-424D-B479-C37D8E41B1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0964637" y="2358"/>
            <a:ext cx="1876653" cy="1766008"/>
            <a:chOff x="-648769" y="2358"/>
            <a:chExt cx="1876653" cy="1766008"/>
          </a:xfrm>
        </p:grpSpPr>
        <p:sp>
          <p:nvSpPr>
            <p:cNvPr id="14" name="Freeform: Shape 13">
              <a:extLst>
                <a:ext uri="{FF2B5EF4-FFF2-40B4-BE49-F238E27FC236}">
                  <a16:creationId xmlns:a16="http://schemas.microsoft.com/office/drawing/2014/main" id="{C05EB894-9410-4B20-95E4-7A25101AB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166E38B6-B050-4340-8E8F-3A971DADC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16">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3719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Isosceles Triangle 18">
            <a:extLst>
              <a:ext uri="{FF2B5EF4-FFF2-40B4-BE49-F238E27FC236}">
                <a16:creationId xmlns:a16="http://schemas.microsoft.com/office/drawing/2014/main" id="{633C5E46-DAC5-4661-9C87-22B08E2A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43436"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C0E3D639-D658-658E-572D-42D555770FC3}"/>
              </a:ext>
            </a:extLst>
          </p:cNvPr>
          <p:cNvSpPr txBox="1"/>
          <p:nvPr/>
        </p:nvSpPr>
        <p:spPr>
          <a:xfrm>
            <a:off x="10418552" y="6214532"/>
            <a:ext cx="1008609" cy="369332"/>
          </a:xfrm>
          <a:prstGeom prst="rect">
            <a:avLst/>
          </a:prstGeom>
          <a:noFill/>
        </p:spPr>
        <p:txBody>
          <a:bodyPr wrap="none" rtlCol="0">
            <a:spAutoFit/>
          </a:bodyPr>
          <a:lstStyle/>
          <a:p>
            <a:r>
              <a:rPr lang="en-CA" dirty="0">
                <a:hlinkClick r:id="rId2" action="ppaction://hlinksldjump"/>
              </a:rPr>
              <a:t>Go back</a:t>
            </a:r>
            <a:endParaRPr lang="en-SG" dirty="0"/>
          </a:p>
        </p:txBody>
      </p:sp>
      <p:pic>
        <p:nvPicPr>
          <p:cNvPr id="3" name="Picture 2" descr="A pie chart with different colored circles&#10;&#10;Description automatically generated">
            <a:extLst>
              <a:ext uri="{FF2B5EF4-FFF2-40B4-BE49-F238E27FC236}">
                <a16:creationId xmlns:a16="http://schemas.microsoft.com/office/drawing/2014/main" id="{295ED6D5-70CC-7E13-6B02-DC22976E7E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76324" y="314066"/>
            <a:ext cx="5585939" cy="5585939"/>
          </a:xfrm>
          <a:prstGeom prst="rect">
            <a:avLst/>
          </a:prstGeom>
        </p:spPr>
      </p:pic>
      <p:sp>
        <p:nvSpPr>
          <p:cNvPr id="7" name="TextBox 6">
            <a:extLst>
              <a:ext uri="{FF2B5EF4-FFF2-40B4-BE49-F238E27FC236}">
                <a16:creationId xmlns:a16="http://schemas.microsoft.com/office/drawing/2014/main" id="{676E0105-C46E-F684-337A-4EF7CDBB7023}"/>
              </a:ext>
            </a:extLst>
          </p:cNvPr>
          <p:cNvSpPr txBox="1"/>
          <p:nvPr/>
        </p:nvSpPr>
        <p:spPr>
          <a:xfrm>
            <a:off x="200198" y="1182221"/>
            <a:ext cx="4576126" cy="2308324"/>
          </a:xfrm>
          <a:prstGeom prst="rect">
            <a:avLst/>
          </a:prstGeom>
          <a:noFill/>
        </p:spPr>
        <p:txBody>
          <a:bodyPr wrap="square" rtlCol="0">
            <a:spAutoFit/>
          </a:bodyPr>
          <a:lstStyle/>
          <a:p>
            <a:pPr marL="285750" indent="-285750">
              <a:buFont typeface="Arial" panose="020B0604020202020204" pitchFamily="34" charset="0"/>
              <a:buChar char="•"/>
            </a:pPr>
            <a:r>
              <a:rPr lang="en-CA" dirty="0">
                <a:solidFill>
                  <a:srgbClr val="135DD8"/>
                </a:solidFill>
              </a:rPr>
              <a:t>With no attack behaviour victims, the number of victims armed with guns was reduced by nearly 50%. </a:t>
            </a:r>
          </a:p>
          <a:p>
            <a:pPr marL="285750" indent="-285750">
              <a:buFont typeface="Arial" panose="020B0604020202020204" pitchFamily="34" charset="0"/>
              <a:buChar char="•"/>
            </a:pPr>
            <a:endParaRPr lang="en-CA" dirty="0">
              <a:solidFill>
                <a:srgbClr val="135DD8"/>
              </a:solidFill>
            </a:endParaRPr>
          </a:p>
          <a:p>
            <a:pPr marL="285750" indent="-285750">
              <a:buFont typeface="Arial" panose="020B0604020202020204" pitchFamily="34" charset="0"/>
              <a:buChar char="•"/>
            </a:pPr>
            <a:r>
              <a:rPr lang="en-CA" dirty="0">
                <a:solidFill>
                  <a:srgbClr val="135DD8"/>
                </a:solidFill>
              </a:rPr>
              <a:t>At the same time, knife-armed victims increased by 20%. As well, it is clear to observe other sections also raise proportionally. </a:t>
            </a:r>
            <a:endParaRPr lang="en-SG" dirty="0">
              <a:solidFill>
                <a:srgbClr val="135DD8"/>
              </a:solidFill>
            </a:endParaRPr>
          </a:p>
        </p:txBody>
      </p:sp>
    </p:spTree>
    <p:extLst>
      <p:ext uri="{BB962C8B-B14F-4D97-AF65-F5344CB8AC3E}">
        <p14:creationId xmlns:p14="http://schemas.microsoft.com/office/powerpoint/2010/main" val="17963799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6FF76B9-219D-4469-AF87-0236D2903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 name="Group 12">
            <a:extLst>
              <a:ext uri="{FF2B5EF4-FFF2-40B4-BE49-F238E27FC236}">
                <a16:creationId xmlns:a16="http://schemas.microsoft.com/office/drawing/2014/main" id="{DB88BD78-87E1-424D-B479-C37D8E41B1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0964637" y="2358"/>
            <a:ext cx="1876653" cy="1766008"/>
            <a:chOff x="-648769" y="2358"/>
            <a:chExt cx="1876653" cy="1766008"/>
          </a:xfrm>
        </p:grpSpPr>
        <p:sp>
          <p:nvSpPr>
            <p:cNvPr id="14" name="Freeform: Shape 13">
              <a:extLst>
                <a:ext uri="{FF2B5EF4-FFF2-40B4-BE49-F238E27FC236}">
                  <a16:creationId xmlns:a16="http://schemas.microsoft.com/office/drawing/2014/main" id="{C05EB894-9410-4B20-95E4-7A25101AB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166E38B6-B050-4340-8E8F-3A971DADC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16">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3719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Isosceles Triangle 18">
            <a:extLst>
              <a:ext uri="{FF2B5EF4-FFF2-40B4-BE49-F238E27FC236}">
                <a16:creationId xmlns:a16="http://schemas.microsoft.com/office/drawing/2014/main" id="{633C5E46-DAC5-4661-9C87-22B08E2A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43436"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C0E3D639-D658-658E-572D-42D555770FC3}"/>
              </a:ext>
            </a:extLst>
          </p:cNvPr>
          <p:cNvSpPr txBox="1"/>
          <p:nvPr/>
        </p:nvSpPr>
        <p:spPr>
          <a:xfrm>
            <a:off x="10418552" y="6214532"/>
            <a:ext cx="1008609" cy="369332"/>
          </a:xfrm>
          <a:prstGeom prst="rect">
            <a:avLst/>
          </a:prstGeom>
          <a:noFill/>
        </p:spPr>
        <p:txBody>
          <a:bodyPr wrap="none" rtlCol="0">
            <a:spAutoFit/>
          </a:bodyPr>
          <a:lstStyle/>
          <a:p>
            <a:r>
              <a:rPr lang="en-CA" dirty="0">
                <a:hlinkClick r:id="rId2" action="ppaction://hlinksldjump"/>
              </a:rPr>
              <a:t>Go back</a:t>
            </a:r>
            <a:endParaRPr lang="en-SG" dirty="0"/>
          </a:p>
        </p:txBody>
      </p:sp>
      <p:pic>
        <p:nvPicPr>
          <p:cNvPr id="4" name="Picture 3" descr="A graph with many colored dots&#10;&#10;Description automatically generated">
            <a:extLst>
              <a:ext uri="{FF2B5EF4-FFF2-40B4-BE49-F238E27FC236}">
                <a16:creationId xmlns:a16="http://schemas.microsoft.com/office/drawing/2014/main" id="{09FB2A9B-A8F3-E1E6-0A81-B2BE063895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581" y="1930392"/>
            <a:ext cx="6853287" cy="1931108"/>
          </a:xfrm>
          <a:prstGeom prst="rect">
            <a:avLst/>
          </a:prstGeom>
        </p:spPr>
      </p:pic>
      <p:pic>
        <p:nvPicPr>
          <p:cNvPr id="6" name="Picture 5" descr="A graph with red dots&#10;&#10;Description automatically generated">
            <a:extLst>
              <a:ext uri="{FF2B5EF4-FFF2-40B4-BE49-F238E27FC236}">
                <a16:creationId xmlns:a16="http://schemas.microsoft.com/office/drawing/2014/main" id="{00ACB782-3FC6-4A25-739C-8F12D023EC8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3861500"/>
            <a:ext cx="6853287" cy="1931108"/>
          </a:xfrm>
          <a:prstGeom prst="rect">
            <a:avLst/>
          </a:prstGeom>
        </p:spPr>
      </p:pic>
      <p:pic>
        <p:nvPicPr>
          <p:cNvPr id="10" name="Picture 9" descr="A graph with many colored dots&#10;&#10;Description automatically generated">
            <a:extLst>
              <a:ext uri="{FF2B5EF4-FFF2-40B4-BE49-F238E27FC236}">
                <a16:creationId xmlns:a16="http://schemas.microsoft.com/office/drawing/2014/main" id="{B66A11DA-1D1E-8CF7-2512-30CEE45E18E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0"/>
            <a:ext cx="6853287" cy="1931108"/>
          </a:xfrm>
          <a:prstGeom prst="rect">
            <a:avLst/>
          </a:prstGeom>
        </p:spPr>
      </p:pic>
      <p:sp>
        <p:nvSpPr>
          <p:cNvPr id="12" name="TextBox 11">
            <a:extLst>
              <a:ext uri="{FF2B5EF4-FFF2-40B4-BE49-F238E27FC236}">
                <a16:creationId xmlns:a16="http://schemas.microsoft.com/office/drawing/2014/main" id="{4990CB14-5C9C-D54E-CC7C-241FF72DE088}"/>
              </a:ext>
            </a:extLst>
          </p:cNvPr>
          <p:cNvSpPr txBox="1"/>
          <p:nvPr/>
        </p:nvSpPr>
        <p:spPr>
          <a:xfrm>
            <a:off x="7032874" y="2572780"/>
            <a:ext cx="4272217" cy="646331"/>
          </a:xfrm>
          <a:prstGeom prst="rect">
            <a:avLst/>
          </a:prstGeom>
          <a:noFill/>
        </p:spPr>
        <p:txBody>
          <a:bodyPr wrap="square" rtlCol="0">
            <a:spAutoFit/>
          </a:bodyPr>
          <a:lstStyle/>
          <a:p>
            <a:r>
              <a:rPr lang="en-SG" dirty="0">
                <a:solidFill>
                  <a:srgbClr val="135DD8"/>
                </a:solidFill>
              </a:rPr>
              <a:t>There is no correlation between the race percentage and the number of victims.</a:t>
            </a:r>
          </a:p>
        </p:txBody>
      </p:sp>
    </p:spTree>
    <p:extLst>
      <p:ext uri="{BB962C8B-B14F-4D97-AF65-F5344CB8AC3E}">
        <p14:creationId xmlns:p14="http://schemas.microsoft.com/office/powerpoint/2010/main" val="37794936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6FF76B9-219D-4469-AF87-0236D2903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 name="Group 12">
            <a:extLst>
              <a:ext uri="{FF2B5EF4-FFF2-40B4-BE49-F238E27FC236}">
                <a16:creationId xmlns:a16="http://schemas.microsoft.com/office/drawing/2014/main" id="{DB88BD78-87E1-424D-B479-C37D8E41B1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0964637" y="2358"/>
            <a:ext cx="1876653" cy="1766008"/>
            <a:chOff x="-648769" y="2358"/>
            <a:chExt cx="1876653" cy="1766008"/>
          </a:xfrm>
        </p:grpSpPr>
        <p:sp>
          <p:nvSpPr>
            <p:cNvPr id="14" name="Freeform: Shape 13">
              <a:extLst>
                <a:ext uri="{FF2B5EF4-FFF2-40B4-BE49-F238E27FC236}">
                  <a16:creationId xmlns:a16="http://schemas.microsoft.com/office/drawing/2014/main" id="{C05EB894-9410-4B20-95E4-7A25101AB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166E38B6-B050-4340-8E8F-3A971DADC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16">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3719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Isosceles Triangle 18">
            <a:extLst>
              <a:ext uri="{FF2B5EF4-FFF2-40B4-BE49-F238E27FC236}">
                <a16:creationId xmlns:a16="http://schemas.microsoft.com/office/drawing/2014/main" id="{633C5E46-DAC5-4661-9C87-22B08E2A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43436"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C0E3D639-D658-658E-572D-42D555770FC3}"/>
              </a:ext>
            </a:extLst>
          </p:cNvPr>
          <p:cNvSpPr txBox="1"/>
          <p:nvPr/>
        </p:nvSpPr>
        <p:spPr>
          <a:xfrm>
            <a:off x="10418552" y="6214532"/>
            <a:ext cx="1008609" cy="369332"/>
          </a:xfrm>
          <a:prstGeom prst="rect">
            <a:avLst/>
          </a:prstGeom>
          <a:noFill/>
        </p:spPr>
        <p:txBody>
          <a:bodyPr wrap="none" rtlCol="0">
            <a:spAutoFit/>
          </a:bodyPr>
          <a:lstStyle/>
          <a:p>
            <a:r>
              <a:rPr lang="en-CA" dirty="0">
                <a:hlinkClick r:id="rId2" action="ppaction://hlinksldjump"/>
              </a:rPr>
              <a:t>Go back</a:t>
            </a:r>
            <a:endParaRPr lang="en-SG" dirty="0"/>
          </a:p>
        </p:txBody>
      </p:sp>
      <p:pic>
        <p:nvPicPr>
          <p:cNvPr id="5" name="Picture 4" descr="A graph with a number of dots&#10;&#10;Description automatically generated">
            <a:extLst>
              <a:ext uri="{FF2B5EF4-FFF2-40B4-BE49-F238E27FC236}">
                <a16:creationId xmlns:a16="http://schemas.microsoft.com/office/drawing/2014/main" id="{8E244342-95B1-0D0B-EACC-C264C89B98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709125"/>
            <a:ext cx="12192000" cy="3439749"/>
          </a:xfrm>
          <a:prstGeom prst="rect">
            <a:avLst/>
          </a:prstGeom>
        </p:spPr>
      </p:pic>
      <p:sp>
        <p:nvSpPr>
          <p:cNvPr id="7" name="TextBox 6">
            <a:extLst>
              <a:ext uri="{FF2B5EF4-FFF2-40B4-BE49-F238E27FC236}">
                <a16:creationId xmlns:a16="http://schemas.microsoft.com/office/drawing/2014/main" id="{90E1E696-CE8F-9051-8551-DBF804FF518E}"/>
              </a:ext>
            </a:extLst>
          </p:cNvPr>
          <p:cNvSpPr txBox="1"/>
          <p:nvPr/>
        </p:nvSpPr>
        <p:spPr>
          <a:xfrm>
            <a:off x="2147547" y="1238342"/>
            <a:ext cx="7896905" cy="369332"/>
          </a:xfrm>
          <a:prstGeom prst="rect">
            <a:avLst/>
          </a:prstGeom>
          <a:noFill/>
        </p:spPr>
        <p:txBody>
          <a:bodyPr wrap="none" rtlCol="0">
            <a:spAutoFit/>
          </a:bodyPr>
          <a:lstStyle/>
          <a:p>
            <a:r>
              <a:rPr lang="en-CA" dirty="0">
                <a:solidFill>
                  <a:srgbClr val="135DD8"/>
                </a:solidFill>
              </a:rPr>
              <a:t>There are no correlations between the poverty rate and the number of deaths.  </a:t>
            </a:r>
            <a:endParaRPr lang="en-SG" dirty="0">
              <a:solidFill>
                <a:srgbClr val="135DD8"/>
              </a:solidFill>
            </a:endParaRPr>
          </a:p>
        </p:txBody>
      </p:sp>
    </p:spTree>
    <p:extLst>
      <p:ext uri="{BB962C8B-B14F-4D97-AF65-F5344CB8AC3E}">
        <p14:creationId xmlns:p14="http://schemas.microsoft.com/office/powerpoint/2010/main" val="33500435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F6A7AC2-4072-CC71-465D-237D45243EAC}"/>
              </a:ext>
            </a:extLst>
          </p:cNvPr>
          <p:cNvSpPr txBox="1"/>
          <p:nvPr/>
        </p:nvSpPr>
        <p:spPr>
          <a:xfrm>
            <a:off x="899811" y="1053769"/>
            <a:ext cx="3380527" cy="3652157"/>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SG" sz="1600" dirty="0">
                <a:solidFill>
                  <a:schemeClr val="tx2"/>
                </a:solidFill>
              </a:rPr>
              <a:t>The number of deaths decreased significantly in 2017 compared to 2016 and 2015.</a:t>
            </a:r>
          </a:p>
          <a:p>
            <a:pPr indent="-228600">
              <a:lnSpc>
                <a:spcPct val="90000"/>
              </a:lnSpc>
              <a:spcAft>
                <a:spcPts val="600"/>
              </a:spcAft>
              <a:buFont typeface="Arial" panose="020B0604020202020204" pitchFamily="34" charset="0"/>
              <a:buChar char="•"/>
            </a:pPr>
            <a:r>
              <a:rPr lang="en-SG" sz="1600" dirty="0">
                <a:solidFill>
                  <a:schemeClr val="tx2"/>
                </a:solidFill>
              </a:rPr>
              <a:t>The average age of suspects killed was </a:t>
            </a:r>
            <a:r>
              <a:rPr lang="en-SG" sz="1600" b="1" dirty="0">
                <a:solidFill>
                  <a:schemeClr val="tx2"/>
                </a:solidFill>
              </a:rPr>
              <a:t>36</a:t>
            </a:r>
            <a:r>
              <a:rPr lang="en-SG" sz="1600" dirty="0">
                <a:solidFill>
                  <a:schemeClr val="tx2"/>
                </a:solidFill>
              </a:rPr>
              <a:t>, and the younger and oldest victim was 6 and 91, respectively. Most of the victims were killed between the age of 24 to 48. </a:t>
            </a:r>
            <a:endParaRPr lang="en-US" sz="1600" dirty="0">
              <a:solidFill>
                <a:schemeClr val="tx2"/>
              </a:solidFill>
            </a:endParaRPr>
          </a:p>
        </p:txBody>
      </p:sp>
      <p:sp>
        <p:nvSpPr>
          <p:cNvPr id="6" name="TextBox 5">
            <a:extLst>
              <a:ext uri="{FF2B5EF4-FFF2-40B4-BE49-F238E27FC236}">
                <a16:creationId xmlns:a16="http://schemas.microsoft.com/office/drawing/2014/main" id="{B13411B2-8CD9-9054-E1A2-39B4CDA4AE47}"/>
              </a:ext>
            </a:extLst>
          </p:cNvPr>
          <p:cNvSpPr txBox="1"/>
          <p:nvPr/>
        </p:nvSpPr>
        <p:spPr>
          <a:xfrm>
            <a:off x="9910618" y="6427113"/>
            <a:ext cx="2281382" cy="507831"/>
          </a:xfrm>
          <a:prstGeom prst="rect">
            <a:avLst/>
          </a:prstGeom>
          <a:noFill/>
        </p:spPr>
        <p:txBody>
          <a:bodyPr wrap="square" rtlCol="0">
            <a:spAutoFit/>
          </a:bodyPr>
          <a:lstStyle/>
          <a:p>
            <a:pPr>
              <a:spcAft>
                <a:spcPts val="600"/>
              </a:spcAft>
            </a:pPr>
            <a:r>
              <a:rPr lang="en-CA" sz="1100" dirty="0"/>
              <a:t>The course provided all the data.</a:t>
            </a:r>
            <a:endParaRPr lang="en-CA" sz="1100"/>
          </a:p>
          <a:p>
            <a:pPr>
              <a:spcAft>
                <a:spcPts val="600"/>
              </a:spcAft>
            </a:pPr>
            <a:r>
              <a:rPr lang="en-CA" sz="1100" dirty="0"/>
              <a:t>To view the latest data, click </a:t>
            </a:r>
            <a:r>
              <a:rPr lang="en-CA" sz="1100" dirty="0">
                <a:hlinkClick r:id="rId2"/>
              </a:rPr>
              <a:t>here</a:t>
            </a:r>
            <a:r>
              <a:rPr lang="en-CA" sz="1100" dirty="0"/>
              <a:t>. </a:t>
            </a:r>
            <a:endParaRPr lang="en-SG" sz="1100"/>
          </a:p>
        </p:txBody>
      </p:sp>
      <p:sp>
        <p:nvSpPr>
          <p:cNvPr id="10" name="TextBox 9">
            <a:extLst>
              <a:ext uri="{FF2B5EF4-FFF2-40B4-BE49-F238E27FC236}">
                <a16:creationId xmlns:a16="http://schemas.microsoft.com/office/drawing/2014/main" id="{2C19890C-104F-F572-4217-92DC0051410E}"/>
              </a:ext>
            </a:extLst>
          </p:cNvPr>
          <p:cNvSpPr txBox="1"/>
          <p:nvPr/>
        </p:nvSpPr>
        <p:spPr>
          <a:xfrm>
            <a:off x="899811" y="481968"/>
            <a:ext cx="4610045" cy="369332"/>
          </a:xfrm>
          <a:prstGeom prst="rect">
            <a:avLst/>
          </a:prstGeom>
          <a:noFill/>
        </p:spPr>
        <p:txBody>
          <a:bodyPr wrap="none" rtlCol="0">
            <a:spAutoFit/>
          </a:bodyPr>
          <a:lstStyle/>
          <a:p>
            <a:r>
              <a:rPr lang="en-SG" b="1" dirty="0">
                <a:solidFill>
                  <a:srgbClr val="135DD8"/>
                </a:solidFill>
              </a:rPr>
              <a:t>Based on the data, here are some findings:</a:t>
            </a:r>
          </a:p>
        </p:txBody>
      </p:sp>
      <p:pic>
        <p:nvPicPr>
          <p:cNvPr id="7" name="Picture 6" descr="A graph of a number of victims&#10;&#10;Description automatically generated">
            <a:extLst>
              <a:ext uri="{FF2B5EF4-FFF2-40B4-BE49-F238E27FC236}">
                <a16:creationId xmlns:a16="http://schemas.microsoft.com/office/drawing/2014/main" id="{089C20A2-7596-0402-4420-329C68E157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053769"/>
            <a:ext cx="4425705" cy="4626873"/>
          </a:xfrm>
          <a:prstGeom prst="rect">
            <a:avLst/>
          </a:prstGeom>
        </p:spPr>
      </p:pic>
      <p:sp>
        <p:nvSpPr>
          <p:cNvPr id="11" name="TextBox 10">
            <a:extLst>
              <a:ext uri="{FF2B5EF4-FFF2-40B4-BE49-F238E27FC236}">
                <a16:creationId xmlns:a16="http://schemas.microsoft.com/office/drawing/2014/main" id="{911D4261-CC4D-7D41-4533-4C66EC1DB33A}"/>
              </a:ext>
            </a:extLst>
          </p:cNvPr>
          <p:cNvSpPr txBox="1"/>
          <p:nvPr/>
        </p:nvSpPr>
        <p:spPr>
          <a:xfrm>
            <a:off x="10521705" y="1284054"/>
            <a:ext cx="1670295" cy="2308324"/>
          </a:xfrm>
          <a:prstGeom prst="rect">
            <a:avLst/>
          </a:prstGeom>
          <a:noFill/>
        </p:spPr>
        <p:txBody>
          <a:bodyPr wrap="square">
            <a:spAutoFit/>
          </a:bodyPr>
          <a:lstStyle/>
          <a:p>
            <a:r>
              <a:rPr lang="en-SG" b="0" i="0" dirty="0">
                <a:solidFill>
                  <a:srgbClr val="FF0000"/>
                </a:solidFill>
                <a:effectLst/>
                <a:latin typeface="Consolas" panose="020B0609020204030204" pitchFamily="49" charset="0"/>
              </a:rPr>
              <a:t>count 2254 </a:t>
            </a:r>
          </a:p>
          <a:p>
            <a:r>
              <a:rPr lang="en-SG" b="0" i="0" dirty="0">
                <a:solidFill>
                  <a:srgbClr val="FF0000"/>
                </a:solidFill>
                <a:effectLst/>
                <a:latin typeface="Consolas" panose="020B0609020204030204" pitchFamily="49" charset="0"/>
              </a:rPr>
              <a:t>mean 36.2</a:t>
            </a:r>
          </a:p>
          <a:p>
            <a:r>
              <a:rPr lang="en-SG" b="0" i="0" dirty="0">
                <a:solidFill>
                  <a:srgbClr val="FF0000"/>
                </a:solidFill>
                <a:effectLst/>
                <a:latin typeface="Consolas" panose="020B0609020204030204" pitchFamily="49" charset="0"/>
              </a:rPr>
              <a:t>std 12.8</a:t>
            </a:r>
          </a:p>
          <a:p>
            <a:r>
              <a:rPr lang="en-SG" b="0" i="0" dirty="0">
                <a:solidFill>
                  <a:srgbClr val="FF0000"/>
                </a:solidFill>
                <a:effectLst/>
                <a:latin typeface="Consolas" panose="020B0609020204030204" pitchFamily="49" charset="0"/>
              </a:rPr>
              <a:t>min 6.0</a:t>
            </a:r>
          </a:p>
          <a:p>
            <a:r>
              <a:rPr lang="en-SG" b="0" i="0" dirty="0">
                <a:solidFill>
                  <a:srgbClr val="FF0000"/>
                </a:solidFill>
                <a:effectLst/>
                <a:latin typeface="Consolas" panose="020B0609020204030204" pitchFamily="49" charset="0"/>
              </a:rPr>
              <a:t>25% 26.0 </a:t>
            </a:r>
          </a:p>
          <a:p>
            <a:r>
              <a:rPr lang="en-SG" b="0" i="0" dirty="0">
                <a:solidFill>
                  <a:srgbClr val="FF0000"/>
                </a:solidFill>
                <a:effectLst/>
                <a:latin typeface="Consolas" panose="020B0609020204030204" pitchFamily="49" charset="0"/>
              </a:rPr>
              <a:t>50% 34.0 </a:t>
            </a:r>
          </a:p>
          <a:p>
            <a:r>
              <a:rPr lang="en-SG" b="0" i="0" dirty="0">
                <a:solidFill>
                  <a:srgbClr val="FF0000"/>
                </a:solidFill>
                <a:effectLst/>
                <a:latin typeface="Consolas" panose="020B0609020204030204" pitchFamily="49" charset="0"/>
              </a:rPr>
              <a:t>75% 45.0 </a:t>
            </a:r>
          </a:p>
          <a:p>
            <a:r>
              <a:rPr lang="en-SG" b="0" i="0" dirty="0">
                <a:solidFill>
                  <a:srgbClr val="FF0000"/>
                </a:solidFill>
                <a:effectLst/>
                <a:latin typeface="Consolas" panose="020B0609020204030204" pitchFamily="49" charset="0"/>
              </a:rPr>
              <a:t>max 91.0</a:t>
            </a:r>
            <a:endParaRPr lang="en-SG" dirty="0">
              <a:solidFill>
                <a:srgbClr val="FF0000"/>
              </a:solidFill>
            </a:endParaRPr>
          </a:p>
        </p:txBody>
      </p:sp>
    </p:spTree>
    <p:extLst>
      <p:ext uri="{BB962C8B-B14F-4D97-AF65-F5344CB8AC3E}">
        <p14:creationId xmlns:p14="http://schemas.microsoft.com/office/powerpoint/2010/main" val="326954156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Isosceles Triangle 17">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Isosceles Triangle 19">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F36C7384-B251-0E7A-0C9B-E63B36B391E0}"/>
              </a:ext>
            </a:extLst>
          </p:cNvPr>
          <p:cNvSpPr txBox="1"/>
          <p:nvPr/>
        </p:nvSpPr>
        <p:spPr>
          <a:xfrm>
            <a:off x="10418552" y="6214532"/>
            <a:ext cx="1008609" cy="369332"/>
          </a:xfrm>
          <a:prstGeom prst="rect">
            <a:avLst/>
          </a:prstGeom>
          <a:noFill/>
        </p:spPr>
        <p:txBody>
          <a:bodyPr wrap="none" rtlCol="0">
            <a:spAutoFit/>
          </a:bodyPr>
          <a:lstStyle/>
          <a:p>
            <a:r>
              <a:rPr lang="en-CA" dirty="0">
                <a:hlinkClick r:id="rId2" action="ppaction://hlinksldjump"/>
              </a:rPr>
              <a:t>Go back</a:t>
            </a:r>
            <a:endParaRPr lang="en-SG" dirty="0"/>
          </a:p>
        </p:txBody>
      </p:sp>
      <p:pic>
        <p:nvPicPr>
          <p:cNvPr id="6" name="Picture 5" descr="A graph with many colored dots&#10;&#10;Description automatically generated">
            <a:extLst>
              <a:ext uri="{FF2B5EF4-FFF2-40B4-BE49-F238E27FC236}">
                <a16:creationId xmlns:a16="http://schemas.microsoft.com/office/drawing/2014/main" id="{D0B788E4-AD15-6E40-7165-E024F49898C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709125"/>
            <a:ext cx="12192000" cy="3439749"/>
          </a:xfrm>
          <a:prstGeom prst="rect">
            <a:avLst/>
          </a:prstGeom>
        </p:spPr>
      </p:pic>
      <p:sp>
        <p:nvSpPr>
          <p:cNvPr id="7" name="TextBox 6">
            <a:extLst>
              <a:ext uri="{FF2B5EF4-FFF2-40B4-BE49-F238E27FC236}">
                <a16:creationId xmlns:a16="http://schemas.microsoft.com/office/drawing/2014/main" id="{BB18C58F-7E12-079F-85E0-EEFC02E66FE8}"/>
              </a:ext>
            </a:extLst>
          </p:cNvPr>
          <p:cNvSpPr txBox="1"/>
          <p:nvPr/>
        </p:nvSpPr>
        <p:spPr>
          <a:xfrm>
            <a:off x="1881481" y="1352939"/>
            <a:ext cx="8429039" cy="369332"/>
          </a:xfrm>
          <a:prstGeom prst="rect">
            <a:avLst/>
          </a:prstGeom>
          <a:noFill/>
        </p:spPr>
        <p:txBody>
          <a:bodyPr wrap="none" rtlCol="0">
            <a:spAutoFit/>
          </a:bodyPr>
          <a:lstStyle/>
          <a:p>
            <a:r>
              <a:rPr lang="en-SG" dirty="0">
                <a:solidFill>
                  <a:srgbClr val="135DD8"/>
                </a:solidFill>
              </a:rPr>
              <a:t>A higher percentage of people who have completed high school can reduce poverty.</a:t>
            </a:r>
            <a:endParaRPr lang="en-SG" b="0" dirty="0">
              <a:solidFill>
                <a:srgbClr val="135DD8"/>
              </a:solidFill>
              <a:effectLst/>
              <a:latin typeface="Consolas" panose="020B0609020204030204" pitchFamily="49" charset="0"/>
            </a:endParaRPr>
          </a:p>
        </p:txBody>
      </p:sp>
    </p:spTree>
    <p:extLst>
      <p:ext uri="{BB962C8B-B14F-4D97-AF65-F5344CB8AC3E}">
        <p14:creationId xmlns:p14="http://schemas.microsoft.com/office/powerpoint/2010/main" val="138482160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Isosceles Triangle 17">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graph with red and blue dots&#10;&#10;Description automatically generated">
            <a:extLst>
              <a:ext uri="{FF2B5EF4-FFF2-40B4-BE49-F238E27FC236}">
                <a16:creationId xmlns:a16="http://schemas.microsoft.com/office/drawing/2014/main" id="{7A499173-13BC-4FC3-9BFE-60CCE8B928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467" y="1888659"/>
            <a:ext cx="10905066" cy="3080680"/>
          </a:xfrm>
          <a:prstGeom prst="rect">
            <a:avLst/>
          </a:prstGeom>
          <a:ln>
            <a:noFill/>
          </a:ln>
        </p:spPr>
      </p:pic>
      <p:sp>
        <p:nvSpPr>
          <p:cNvPr id="20" name="Isosceles Triangle 19">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F36C7384-B251-0E7A-0C9B-E63B36B391E0}"/>
              </a:ext>
            </a:extLst>
          </p:cNvPr>
          <p:cNvSpPr txBox="1"/>
          <p:nvPr/>
        </p:nvSpPr>
        <p:spPr>
          <a:xfrm>
            <a:off x="10418552" y="6214532"/>
            <a:ext cx="1008609" cy="369332"/>
          </a:xfrm>
          <a:prstGeom prst="rect">
            <a:avLst/>
          </a:prstGeom>
          <a:noFill/>
        </p:spPr>
        <p:txBody>
          <a:bodyPr wrap="none" rtlCol="0">
            <a:spAutoFit/>
          </a:bodyPr>
          <a:lstStyle/>
          <a:p>
            <a:r>
              <a:rPr lang="en-CA" dirty="0">
                <a:hlinkClick r:id="rId3" action="ppaction://hlinksldjump"/>
              </a:rPr>
              <a:t>Go back</a:t>
            </a:r>
            <a:endParaRPr lang="en-SG" dirty="0"/>
          </a:p>
        </p:txBody>
      </p:sp>
      <p:sp>
        <p:nvSpPr>
          <p:cNvPr id="5" name="TextBox 4">
            <a:extLst>
              <a:ext uri="{FF2B5EF4-FFF2-40B4-BE49-F238E27FC236}">
                <a16:creationId xmlns:a16="http://schemas.microsoft.com/office/drawing/2014/main" id="{69742B1E-4C4F-902F-9D05-BF39CDBADA4C}"/>
              </a:ext>
            </a:extLst>
          </p:cNvPr>
          <p:cNvSpPr txBox="1"/>
          <p:nvPr/>
        </p:nvSpPr>
        <p:spPr>
          <a:xfrm>
            <a:off x="1633625" y="1463967"/>
            <a:ext cx="9035615" cy="369332"/>
          </a:xfrm>
          <a:prstGeom prst="rect">
            <a:avLst/>
          </a:prstGeom>
          <a:noFill/>
        </p:spPr>
        <p:txBody>
          <a:bodyPr wrap="none" rtlCol="0">
            <a:spAutoFit/>
          </a:bodyPr>
          <a:lstStyle/>
          <a:p>
            <a:r>
              <a:rPr lang="en-SG" dirty="0">
                <a:solidFill>
                  <a:srgbClr val="135DD8"/>
                </a:solidFill>
              </a:rPr>
              <a:t>No clear pattern shows that a higher high school completion rate will lower the death rate.</a:t>
            </a:r>
          </a:p>
        </p:txBody>
      </p:sp>
    </p:spTree>
    <p:extLst>
      <p:ext uri="{BB962C8B-B14F-4D97-AF65-F5344CB8AC3E}">
        <p14:creationId xmlns:p14="http://schemas.microsoft.com/office/powerpoint/2010/main" val="46307673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Isosceles Triangle 17">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Isosceles Triangle 19">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F36C7384-B251-0E7A-0C9B-E63B36B391E0}"/>
              </a:ext>
            </a:extLst>
          </p:cNvPr>
          <p:cNvSpPr txBox="1"/>
          <p:nvPr/>
        </p:nvSpPr>
        <p:spPr>
          <a:xfrm>
            <a:off x="10418552" y="6214532"/>
            <a:ext cx="1008609" cy="369332"/>
          </a:xfrm>
          <a:prstGeom prst="rect">
            <a:avLst/>
          </a:prstGeom>
          <a:noFill/>
        </p:spPr>
        <p:txBody>
          <a:bodyPr wrap="none" rtlCol="0">
            <a:spAutoFit/>
          </a:bodyPr>
          <a:lstStyle/>
          <a:p>
            <a:r>
              <a:rPr lang="en-CA" dirty="0">
                <a:hlinkClick r:id="rId2" action="ppaction://hlinksldjump"/>
              </a:rPr>
              <a:t>Go back</a:t>
            </a:r>
            <a:endParaRPr lang="en-SG" dirty="0"/>
          </a:p>
        </p:txBody>
      </p:sp>
      <p:pic>
        <p:nvPicPr>
          <p:cNvPr id="6" name="Picture 5" descr="A graph with many colored squares&#10;&#10;Description automatically generated">
            <a:extLst>
              <a:ext uri="{FF2B5EF4-FFF2-40B4-BE49-F238E27FC236}">
                <a16:creationId xmlns:a16="http://schemas.microsoft.com/office/drawing/2014/main" id="{BE695289-85AE-1582-C593-6F72B9D0A0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709125"/>
            <a:ext cx="12192000" cy="3439749"/>
          </a:xfrm>
          <a:prstGeom prst="rect">
            <a:avLst/>
          </a:prstGeom>
        </p:spPr>
      </p:pic>
      <p:sp>
        <p:nvSpPr>
          <p:cNvPr id="7" name="TextBox 6">
            <a:extLst>
              <a:ext uri="{FF2B5EF4-FFF2-40B4-BE49-F238E27FC236}">
                <a16:creationId xmlns:a16="http://schemas.microsoft.com/office/drawing/2014/main" id="{DA476CB8-E4EA-736F-BC1B-54B7A5857198}"/>
              </a:ext>
            </a:extLst>
          </p:cNvPr>
          <p:cNvSpPr txBox="1"/>
          <p:nvPr/>
        </p:nvSpPr>
        <p:spPr>
          <a:xfrm>
            <a:off x="2204550" y="1335637"/>
            <a:ext cx="7909538" cy="369332"/>
          </a:xfrm>
          <a:prstGeom prst="rect">
            <a:avLst/>
          </a:prstGeom>
          <a:noFill/>
        </p:spPr>
        <p:txBody>
          <a:bodyPr wrap="none" rtlCol="0">
            <a:spAutoFit/>
          </a:bodyPr>
          <a:lstStyle/>
          <a:p>
            <a:r>
              <a:rPr lang="en-SG" b="0" dirty="0">
                <a:solidFill>
                  <a:srgbClr val="135DD8"/>
                </a:solidFill>
                <a:effectLst/>
                <a:latin typeface="Consolas" panose="020B0609020204030204" pitchFamily="49" charset="0"/>
              </a:rPr>
              <a:t>Will the states with higher median income have fewer victims?</a:t>
            </a:r>
          </a:p>
        </p:txBody>
      </p:sp>
    </p:spTree>
    <p:extLst>
      <p:ext uri="{BB962C8B-B14F-4D97-AF65-F5344CB8AC3E}">
        <p14:creationId xmlns:p14="http://schemas.microsoft.com/office/powerpoint/2010/main" val="318208989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Isosceles Triangle 17">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Isosceles Triangle 19">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CCDD41D1-60E6-0C2B-D2A1-595C60E04975}"/>
              </a:ext>
            </a:extLst>
          </p:cNvPr>
          <p:cNvSpPr txBox="1"/>
          <p:nvPr/>
        </p:nvSpPr>
        <p:spPr>
          <a:xfrm>
            <a:off x="678920" y="1459345"/>
            <a:ext cx="1856509" cy="461665"/>
          </a:xfrm>
          <a:prstGeom prst="rect">
            <a:avLst/>
          </a:prstGeom>
          <a:noFill/>
        </p:spPr>
        <p:txBody>
          <a:bodyPr wrap="square" rtlCol="0">
            <a:spAutoFit/>
          </a:bodyPr>
          <a:lstStyle/>
          <a:p>
            <a:r>
              <a:rPr lang="en-CA" sz="2400" b="1" dirty="0">
                <a:solidFill>
                  <a:srgbClr val="135DD8"/>
                </a:solidFill>
              </a:rPr>
              <a:t>Conclusion</a:t>
            </a:r>
            <a:endParaRPr lang="en-SG" sz="2400" b="1" dirty="0">
              <a:solidFill>
                <a:srgbClr val="135DD8"/>
              </a:solidFill>
            </a:endParaRPr>
          </a:p>
        </p:txBody>
      </p:sp>
      <p:sp>
        <p:nvSpPr>
          <p:cNvPr id="3" name="TextBox 2">
            <a:extLst>
              <a:ext uri="{FF2B5EF4-FFF2-40B4-BE49-F238E27FC236}">
                <a16:creationId xmlns:a16="http://schemas.microsoft.com/office/drawing/2014/main" id="{3FD8D743-C5EF-DA8C-5182-6621CFA92D6B}"/>
              </a:ext>
            </a:extLst>
          </p:cNvPr>
          <p:cNvSpPr txBox="1"/>
          <p:nvPr/>
        </p:nvSpPr>
        <p:spPr>
          <a:xfrm>
            <a:off x="678920" y="1997839"/>
            <a:ext cx="10834160" cy="2862322"/>
          </a:xfrm>
          <a:prstGeom prst="rect">
            <a:avLst/>
          </a:prstGeom>
          <a:noFill/>
        </p:spPr>
        <p:txBody>
          <a:bodyPr wrap="square" rtlCol="0">
            <a:spAutoFit/>
          </a:bodyPr>
          <a:lstStyle/>
          <a:p>
            <a:pPr marL="285750" indent="-285750">
              <a:buFont typeface="Arial" panose="020B0604020202020204" pitchFamily="34" charset="0"/>
              <a:buChar char="•"/>
            </a:pPr>
            <a:r>
              <a:rPr lang="en-SG" dirty="0"/>
              <a:t>California, Texas, Florida, and Arizona have more cases than the other states. They are all located in the country’s southern region or near South America. This may suggest that a tight border control measure is required to prevent illegal weapons from </a:t>
            </a:r>
            <a:r>
              <a:rPr lang="en-US" altLang="zh-CN" dirty="0"/>
              <a:t>sneaking</a:t>
            </a:r>
            <a:r>
              <a:rPr lang="en-SG" dirty="0"/>
              <a:t> into the countries. [</a:t>
            </a:r>
            <a:r>
              <a:rPr lang="en-SG" dirty="0">
                <a:hlinkClick r:id="rId2" action="ppaction://hlinksldjump"/>
              </a:rPr>
              <a:t>Figure</a:t>
            </a:r>
            <a:r>
              <a:rPr lang="en-SG" dirty="0"/>
              <a:t>]</a:t>
            </a:r>
          </a:p>
          <a:p>
            <a:pPr marL="285750" indent="-285750">
              <a:buFont typeface="Arial" panose="020B0604020202020204" pitchFamily="34" charset="0"/>
              <a:buChar char="•"/>
            </a:pPr>
            <a:r>
              <a:rPr lang="en-SG" dirty="0"/>
              <a:t>If the lawmakers implement stronger procedures to limit access to weapons for unqualified personnel or minors. This may include pushing the legal age of holding a gun to 21 years old[</a:t>
            </a:r>
            <a:r>
              <a:rPr lang="en-SG" dirty="0">
                <a:hlinkClick r:id="rId3" action="ppaction://hlinksldjump"/>
              </a:rPr>
              <a:t>Figure</a:t>
            </a:r>
            <a:r>
              <a:rPr lang="en-SG" dirty="0"/>
              <a:t>] or stricter requirements to store weapons. </a:t>
            </a:r>
          </a:p>
          <a:p>
            <a:pPr marL="285750" indent="-285750">
              <a:buFont typeface="Arial" panose="020B0604020202020204" pitchFamily="34" charset="0"/>
              <a:buChar char="•"/>
            </a:pPr>
            <a:r>
              <a:rPr lang="en-SG" dirty="0"/>
              <a:t>Provide better protection gear or equipment for police officers, such as longer-range stun guns. This may help to reduce the number of knife-armed victims and other undetermined situations. </a:t>
            </a:r>
          </a:p>
          <a:p>
            <a:pPr marL="285750" indent="-285750">
              <a:buFont typeface="Arial" panose="020B0604020202020204" pitchFamily="34" charset="0"/>
              <a:buChar char="•"/>
            </a:pPr>
            <a:r>
              <a:rPr lang="en-SG" dirty="0"/>
              <a:t>Toy companies should be banned from producing toy guns modelled after real-life firearms.</a:t>
            </a:r>
          </a:p>
          <a:p>
            <a:pPr marL="285750" indent="-285750">
              <a:buFont typeface="Arial" panose="020B0604020202020204" pitchFamily="34" charset="0"/>
              <a:buChar char="•"/>
            </a:pPr>
            <a:endParaRPr lang="en-SG" dirty="0"/>
          </a:p>
        </p:txBody>
      </p:sp>
    </p:spTree>
    <p:extLst>
      <p:ext uri="{BB962C8B-B14F-4D97-AF65-F5344CB8AC3E}">
        <p14:creationId xmlns:p14="http://schemas.microsoft.com/office/powerpoint/2010/main" val="32634705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F6A7AC2-4072-CC71-465D-237D45243EAC}"/>
              </a:ext>
            </a:extLst>
          </p:cNvPr>
          <p:cNvSpPr txBox="1"/>
          <p:nvPr/>
        </p:nvSpPr>
        <p:spPr>
          <a:xfrm>
            <a:off x="899811" y="1053769"/>
            <a:ext cx="3380527" cy="3652157"/>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SG" sz="1600" dirty="0">
                <a:solidFill>
                  <a:schemeClr val="tx2"/>
                </a:solidFill>
              </a:rPr>
              <a:t>The number of deaths decreased significantly in 2017 compared to 2016 and 2015.</a:t>
            </a:r>
          </a:p>
          <a:p>
            <a:pPr indent="-228600">
              <a:lnSpc>
                <a:spcPct val="90000"/>
              </a:lnSpc>
              <a:spcAft>
                <a:spcPts val="600"/>
              </a:spcAft>
              <a:buFont typeface="Arial" panose="020B0604020202020204" pitchFamily="34" charset="0"/>
              <a:buChar char="•"/>
            </a:pPr>
            <a:r>
              <a:rPr lang="en-SG" sz="1600" dirty="0">
                <a:solidFill>
                  <a:schemeClr val="tx2"/>
                </a:solidFill>
              </a:rPr>
              <a:t>The average age of suspects killed was </a:t>
            </a:r>
            <a:r>
              <a:rPr lang="en-SG" sz="1600" b="1" dirty="0">
                <a:solidFill>
                  <a:schemeClr val="tx2"/>
                </a:solidFill>
              </a:rPr>
              <a:t>36</a:t>
            </a:r>
            <a:r>
              <a:rPr lang="en-SG" sz="1600" dirty="0">
                <a:solidFill>
                  <a:schemeClr val="tx2"/>
                </a:solidFill>
              </a:rPr>
              <a:t>, and the younger and oldest victim was 6 and 91, respectively. Most of the victims were killed between the age of 24 to 48. </a:t>
            </a:r>
          </a:p>
          <a:p>
            <a:pPr indent="-228600">
              <a:lnSpc>
                <a:spcPct val="90000"/>
              </a:lnSpc>
              <a:spcAft>
                <a:spcPts val="600"/>
              </a:spcAft>
              <a:buFont typeface="Arial" panose="020B0604020202020204" pitchFamily="34" charset="0"/>
              <a:buChar char="•"/>
            </a:pPr>
            <a:r>
              <a:rPr lang="en-SG" sz="1600" dirty="0">
                <a:solidFill>
                  <a:schemeClr val="tx2"/>
                </a:solidFill>
              </a:rPr>
              <a:t>Nearly </a:t>
            </a:r>
            <a:r>
              <a:rPr lang="en-SG" sz="1600" b="1" dirty="0">
                <a:solidFill>
                  <a:schemeClr val="tx2"/>
                </a:solidFill>
              </a:rPr>
              <a:t>96%</a:t>
            </a:r>
            <a:r>
              <a:rPr lang="en-SG" sz="1600" dirty="0">
                <a:solidFill>
                  <a:schemeClr val="tx2"/>
                </a:solidFill>
              </a:rPr>
              <a:t> of the victims are male.</a:t>
            </a:r>
          </a:p>
          <a:p>
            <a:pPr indent="-228600">
              <a:lnSpc>
                <a:spcPct val="90000"/>
              </a:lnSpc>
              <a:spcAft>
                <a:spcPts val="600"/>
              </a:spcAft>
              <a:buFont typeface="Arial" panose="020B0604020202020204" pitchFamily="34" charset="0"/>
              <a:buChar char="•"/>
            </a:pPr>
            <a:endParaRPr lang="en-US" sz="1600" dirty="0">
              <a:solidFill>
                <a:schemeClr val="tx2"/>
              </a:solidFill>
            </a:endParaRPr>
          </a:p>
        </p:txBody>
      </p:sp>
      <p:sp>
        <p:nvSpPr>
          <p:cNvPr id="10" name="TextBox 9">
            <a:extLst>
              <a:ext uri="{FF2B5EF4-FFF2-40B4-BE49-F238E27FC236}">
                <a16:creationId xmlns:a16="http://schemas.microsoft.com/office/drawing/2014/main" id="{2C19890C-104F-F572-4217-92DC0051410E}"/>
              </a:ext>
            </a:extLst>
          </p:cNvPr>
          <p:cNvSpPr txBox="1"/>
          <p:nvPr/>
        </p:nvSpPr>
        <p:spPr>
          <a:xfrm>
            <a:off x="899811" y="481968"/>
            <a:ext cx="4610045" cy="369332"/>
          </a:xfrm>
          <a:prstGeom prst="rect">
            <a:avLst/>
          </a:prstGeom>
          <a:noFill/>
        </p:spPr>
        <p:txBody>
          <a:bodyPr wrap="none" rtlCol="0">
            <a:spAutoFit/>
          </a:bodyPr>
          <a:lstStyle/>
          <a:p>
            <a:r>
              <a:rPr lang="en-SG" b="1" dirty="0">
                <a:solidFill>
                  <a:srgbClr val="135DD8"/>
                </a:solidFill>
              </a:rPr>
              <a:t>Based on the data, here are some findings:</a:t>
            </a:r>
          </a:p>
        </p:txBody>
      </p:sp>
      <p:pic>
        <p:nvPicPr>
          <p:cNvPr id="3" name="Picture 2" descr="A pie chart with a triangle and a triangle in the middle&#10;&#10;Description automatically generated">
            <a:extLst>
              <a:ext uri="{FF2B5EF4-FFF2-40B4-BE49-F238E27FC236}">
                <a16:creationId xmlns:a16="http://schemas.microsoft.com/office/drawing/2014/main" id="{F1C9A48C-3F2B-9E3E-9006-01516002BE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1053769"/>
            <a:ext cx="3913640" cy="3739903"/>
          </a:xfrm>
          <a:prstGeom prst="rect">
            <a:avLst/>
          </a:prstGeom>
        </p:spPr>
      </p:pic>
    </p:spTree>
    <p:extLst>
      <p:ext uri="{BB962C8B-B14F-4D97-AF65-F5344CB8AC3E}">
        <p14:creationId xmlns:p14="http://schemas.microsoft.com/office/powerpoint/2010/main" val="22189837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F6A7AC2-4072-CC71-465D-237D45243EAC}"/>
              </a:ext>
            </a:extLst>
          </p:cNvPr>
          <p:cNvSpPr txBox="1"/>
          <p:nvPr/>
        </p:nvSpPr>
        <p:spPr>
          <a:xfrm>
            <a:off x="899811" y="1053769"/>
            <a:ext cx="3380527" cy="3652157"/>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SG" sz="1600" dirty="0">
                <a:solidFill>
                  <a:schemeClr val="tx2"/>
                </a:solidFill>
              </a:rPr>
              <a:t>The number of deaths decreased significantly (</a:t>
            </a:r>
            <a:r>
              <a:rPr lang="en-SG" sz="1600" b="1" dirty="0">
                <a:solidFill>
                  <a:schemeClr val="tx2"/>
                </a:solidFill>
              </a:rPr>
              <a:t>nearly half</a:t>
            </a:r>
            <a:r>
              <a:rPr lang="en-SG" sz="1600" dirty="0">
                <a:solidFill>
                  <a:schemeClr val="tx2"/>
                </a:solidFill>
              </a:rPr>
              <a:t>) in 2017 compared to 2016 and 2015.</a:t>
            </a:r>
          </a:p>
          <a:p>
            <a:pPr indent="-228600">
              <a:lnSpc>
                <a:spcPct val="90000"/>
              </a:lnSpc>
              <a:spcAft>
                <a:spcPts val="600"/>
              </a:spcAft>
              <a:buFont typeface="Arial" panose="020B0604020202020204" pitchFamily="34" charset="0"/>
              <a:buChar char="•"/>
            </a:pPr>
            <a:r>
              <a:rPr lang="en-SG" sz="1600" dirty="0">
                <a:solidFill>
                  <a:schemeClr val="tx2"/>
                </a:solidFill>
              </a:rPr>
              <a:t>The average age of suspects killed was </a:t>
            </a:r>
            <a:r>
              <a:rPr lang="en-SG" sz="1600" b="1" dirty="0">
                <a:solidFill>
                  <a:schemeClr val="tx2"/>
                </a:solidFill>
              </a:rPr>
              <a:t>36</a:t>
            </a:r>
            <a:r>
              <a:rPr lang="en-SG" sz="1600" dirty="0">
                <a:solidFill>
                  <a:schemeClr val="tx2"/>
                </a:solidFill>
              </a:rPr>
              <a:t>, and the younger and oldest victim was 6 and 91, respectively. Most of the victims were killed between the age of 24 to 48. </a:t>
            </a:r>
          </a:p>
          <a:p>
            <a:pPr indent="-228600">
              <a:lnSpc>
                <a:spcPct val="90000"/>
              </a:lnSpc>
              <a:spcAft>
                <a:spcPts val="600"/>
              </a:spcAft>
              <a:buFont typeface="Arial" panose="020B0604020202020204" pitchFamily="34" charset="0"/>
              <a:buChar char="•"/>
            </a:pPr>
            <a:r>
              <a:rPr lang="en-SG" sz="1600" dirty="0">
                <a:solidFill>
                  <a:schemeClr val="tx2"/>
                </a:solidFill>
              </a:rPr>
              <a:t>Nearly </a:t>
            </a:r>
            <a:r>
              <a:rPr lang="en-SG" sz="1600" b="1" dirty="0">
                <a:solidFill>
                  <a:schemeClr val="tx2"/>
                </a:solidFill>
              </a:rPr>
              <a:t>96% </a:t>
            </a:r>
            <a:r>
              <a:rPr lang="en-SG" sz="1600" dirty="0">
                <a:solidFill>
                  <a:schemeClr val="tx2"/>
                </a:solidFill>
              </a:rPr>
              <a:t>of the victims are male.</a:t>
            </a:r>
          </a:p>
          <a:p>
            <a:pPr indent="-228600">
              <a:lnSpc>
                <a:spcPct val="90000"/>
              </a:lnSpc>
              <a:spcAft>
                <a:spcPts val="600"/>
              </a:spcAft>
              <a:buFont typeface="Arial" panose="020B0604020202020204" pitchFamily="34" charset="0"/>
              <a:buChar char="•"/>
            </a:pPr>
            <a:r>
              <a:rPr lang="en-US" sz="1600" b="1" dirty="0">
                <a:solidFill>
                  <a:schemeClr val="tx2"/>
                </a:solidFill>
              </a:rPr>
              <a:t>82.6% </a:t>
            </a:r>
            <a:r>
              <a:rPr lang="en-US" sz="1600" dirty="0">
                <a:solidFill>
                  <a:schemeClr val="tx2"/>
                </a:solidFill>
              </a:rPr>
              <a:t>of the victims were holding life-threatening objects. While, there are </a:t>
            </a:r>
            <a:r>
              <a:rPr lang="en-US" sz="1600" b="1" dirty="0">
                <a:solidFill>
                  <a:schemeClr val="tx2"/>
                </a:solidFill>
              </a:rPr>
              <a:t>17.2% </a:t>
            </a:r>
            <a:r>
              <a:rPr lang="en-US" sz="1600" dirty="0">
                <a:solidFill>
                  <a:schemeClr val="tx2"/>
                </a:solidFill>
              </a:rPr>
              <a:t>of the victims were unarmed, carrying toy weapons or undetermined objects. </a:t>
            </a:r>
          </a:p>
        </p:txBody>
      </p:sp>
      <p:sp>
        <p:nvSpPr>
          <p:cNvPr id="10" name="TextBox 9">
            <a:extLst>
              <a:ext uri="{FF2B5EF4-FFF2-40B4-BE49-F238E27FC236}">
                <a16:creationId xmlns:a16="http://schemas.microsoft.com/office/drawing/2014/main" id="{2C19890C-104F-F572-4217-92DC0051410E}"/>
              </a:ext>
            </a:extLst>
          </p:cNvPr>
          <p:cNvSpPr txBox="1"/>
          <p:nvPr/>
        </p:nvSpPr>
        <p:spPr>
          <a:xfrm>
            <a:off x="899811" y="481968"/>
            <a:ext cx="4610045" cy="369332"/>
          </a:xfrm>
          <a:prstGeom prst="rect">
            <a:avLst/>
          </a:prstGeom>
          <a:noFill/>
        </p:spPr>
        <p:txBody>
          <a:bodyPr wrap="none" rtlCol="0">
            <a:spAutoFit/>
          </a:bodyPr>
          <a:lstStyle/>
          <a:p>
            <a:r>
              <a:rPr lang="en-SG" b="1" dirty="0">
                <a:solidFill>
                  <a:srgbClr val="135DD8"/>
                </a:solidFill>
              </a:rPr>
              <a:t>Based on the data, here are some findings:</a:t>
            </a:r>
          </a:p>
        </p:txBody>
      </p:sp>
      <p:pic>
        <p:nvPicPr>
          <p:cNvPr id="4" name="Picture 3" descr="A pie chart with text on it&#10;&#10;Description automatically generated">
            <a:extLst>
              <a:ext uri="{FF2B5EF4-FFF2-40B4-BE49-F238E27FC236}">
                <a16:creationId xmlns:a16="http://schemas.microsoft.com/office/drawing/2014/main" id="{BFE1FEB0-D765-DF96-2298-7C2916467E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1053769"/>
            <a:ext cx="3712471" cy="3758191"/>
          </a:xfrm>
          <a:prstGeom prst="rect">
            <a:avLst/>
          </a:prstGeom>
        </p:spPr>
      </p:pic>
    </p:spTree>
    <p:extLst>
      <p:ext uri="{BB962C8B-B14F-4D97-AF65-F5344CB8AC3E}">
        <p14:creationId xmlns:p14="http://schemas.microsoft.com/office/powerpoint/2010/main" val="37259545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2C19890C-104F-F572-4217-92DC0051410E}"/>
              </a:ext>
            </a:extLst>
          </p:cNvPr>
          <p:cNvSpPr txBox="1"/>
          <p:nvPr/>
        </p:nvSpPr>
        <p:spPr>
          <a:xfrm>
            <a:off x="630936" y="502920"/>
            <a:ext cx="3419856" cy="1463040"/>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000" b="1" kern="1200" dirty="0">
                <a:solidFill>
                  <a:srgbClr val="135DD8"/>
                </a:solidFill>
                <a:latin typeface="+mj-lt"/>
                <a:ea typeface="+mj-ea"/>
                <a:cs typeface="+mj-cs"/>
              </a:rPr>
              <a:t>Based on the data, here are some findings:</a:t>
            </a:r>
          </a:p>
        </p:txBody>
      </p:sp>
      <p:sp>
        <p:nvSpPr>
          <p:cNvPr id="17"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DF6A7AC2-4072-CC71-465D-237D45243EAC}"/>
              </a:ext>
            </a:extLst>
          </p:cNvPr>
          <p:cNvSpPr txBox="1"/>
          <p:nvPr/>
        </p:nvSpPr>
        <p:spPr>
          <a:xfrm>
            <a:off x="4654295" y="502920"/>
            <a:ext cx="6894576" cy="1463040"/>
          </a:xfrm>
          <a:prstGeom prst="rect">
            <a:avLst/>
          </a:prstGeom>
        </p:spPr>
        <p:txBody>
          <a:bodyPr vert="horz" lIns="91440" tIns="45720" rIns="91440" bIns="45720" rtlCol="0" anchor="ctr">
            <a:normAutofit fontScale="92500" lnSpcReduction="20000"/>
          </a:bodyPr>
          <a:lstStyle/>
          <a:p>
            <a:pPr indent="-228600">
              <a:lnSpc>
                <a:spcPct val="90000"/>
              </a:lnSpc>
              <a:spcAft>
                <a:spcPts val="600"/>
              </a:spcAft>
              <a:buFont typeface="Arial" panose="020B0604020202020204" pitchFamily="34" charset="0"/>
              <a:buChar char="•"/>
            </a:pPr>
            <a:r>
              <a:rPr lang="en-US" sz="1200" dirty="0"/>
              <a:t>The number of deaths decreased significantly (</a:t>
            </a:r>
            <a:r>
              <a:rPr lang="en-US" sz="1200" b="1" dirty="0"/>
              <a:t>nearly half</a:t>
            </a:r>
            <a:r>
              <a:rPr lang="en-US" sz="1200" dirty="0"/>
              <a:t>) in 2017 compared to 2016 and 2015.</a:t>
            </a:r>
          </a:p>
          <a:p>
            <a:pPr indent="-228600">
              <a:lnSpc>
                <a:spcPct val="90000"/>
              </a:lnSpc>
              <a:spcAft>
                <a:spcPts val="600"/>
              </a:spcAft>
              <a:buFont typeface="Arial" panose="020B0604020202020204" pitchFamily="34" charset="0"/>
              <a:buChar char="•"/>
            </a:pPr>
            <a:r>
              <a:rPr lang="en-US" sz="1200" dirty="0"/>
              <a:t>The average age of suspects killed was </a:t>
            </a:r>
            <a:r>
              <a:rPr lang="en-US" sz="1200" b="1" dirty="0"/>
              <a:t>36</a:t>
            </a:r>
            <a:r>
              <a:rPr lang="en-US" sz="1200" dirty="0"/>
              <a:t>, and the younger and oldest victim was 6 and 91, respectively. Most of the victims were killed between the age of 24 to 48. </a:t>
            </a:r>
          </a:p>
          <a:p>
            <a:pPr indent="-228600">
              <a:lnSpc>
                <a:spcPct val="90000"/>
              </a:lnSpc>
              <a:spcAft>
                <a:spcPts val="600"/>
              </a:spcAft>
              <a:buFont typeface="Arial" panose="020B0604020202020204" pitchFamily="34" charset="0"/>
              <a:buChar char="•"/>
            </a:pPr>
            <a:r>
              <a:rPr lang="en-US" sz="1200" dirty="0"/>
              <a:t>Nearly </a:t>
            </a:r>
            <a:r>
              <a:rPr lang="en-US" sz="1200" b="1" dirty="0"/>
              <a:t>96% </a:t>
            </a:r>
            <a:r>
              <a:rPr lang="en-US" sz="1200" dirty="0"/>
              <a:t>of the victims are male.</a:t>
            </a:r>
          </a:p>
          <a:p>
            <a:pPr indent="-228600">
              <a:lnSpc>
                <a:spcPct val="90000"/>
              </a:lnSpc>
              <a:spcAft>
                <a:spcPts val="600"/>
              </a:spcAft>
              <a:buFont typeface="Arial" panose="020B0604020202020204" pitchFamily="34" charset="0"/>
              <a:buChar char="•"/>
            </a:pPr>
            <a:r>
              <a:rPr lang="en-US" sz="1200" b="1" dirty="0"/>
              <a:t>82.6% </a:t>
            </a:r>
            <a:r>
              <a:rPr lang="en-US" sz="1200" dirty="0"/>
              <a:t>of the victims were holding life-threatening objects. While, there are </a:t>
            </a:r>
            <a:r>
              <a:rPr lang="en-US" sz="1200" b="1" dirty="0"/>
              <a:t>17.2% </a:t>
            </a:r>
            <a:r>
              <a:rPr lang="en-US" sz="1200" dirty="0"/>
              <a:t>of the victims were unarmed, carrying toy weapons or undetermined objects. </a:t>
            </a:r>
          </a:p>
          <a:p>
            <a:pPr indent="-228600">
              <a:lnSpc>
                <a:spcPct val="90000"/>
              </a:lnSpc>
              <a:spcAft>
                <a:spcPts val="600"/>
              </a:spcAft>
              <a:buFont typeface="Arial" panose="020B0604020202020204" pitchFamily="34" charset="0"/>
              <a:buChar char="•"/>
            </a:pPr>
            <a:r>
              <a:rPr lang="en-CA" sz="1200" dirty="0"/>
              <a:t> California has the highest number of victims, significantly higher than the rest of the states. Followed by Texas and Florida state.</a:t>
            </a:r>
            <a:endParaRPr lang="en-US" sz="1200" dirty="0"/>
          </a:p>
        </p:txBody>
      </p:sp>
      <p:pic>
        <p:nvPicPr>
          <p:cNvPr id="3" name="Picture 2" descr="A graph of a victim distribution&#10;&#10;Description automatically generated">
            <a:extLst>
              <a:ext uri="{FF2B5EF4-FFF2-40B4-BE49-F238E27FC236}">
                <a16:creationId xmlns:a16="http://schemas.microsoft.com/office/drawing/2014/main" id="{0CE4FF60-EC0A-EA4C-9B10-225A25BF44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9430" y="2290936"/>
            <a:ext cx="10700948" cy="3959352"/>
          </a:xfrm>
          <a:prstGeom prst="rect">
            <a:avLst/>
          </a:prstGeom>
        </p:spPr>
      </p:pic>
      <p:sp>
        <p:nvSpPr>
          <p:cNvPr id="9" name="TextBox 8">
            <a:extLst>
              <a:ext uri="{FF2B5EF4-FFF2-40B4-BE49-F238E27FC236}">
                <a16:creationId xmlns:a16="http://schemas.microsoft.com/office/drawing/2014/main" id="{D3FE1165-7975-1AFD-2D64-9EB45F82EB68}"/>
              </a:ext>
            </a:extLst>
          </p:cNvPr>
          <p:cNvSpPr txBox="1"/>
          <p:nvPr/>
        </p:nvSpPr>
        <p:spPr>
          <a:xfrm>
            <a:off x="9747780" y="2556008"/>
            <a:ext cx="1801091" cy="2308324"/>
          </a:xfrm>
          <a:prstGeom prst="rect">
            <a:avLst/>
          </a:prstGeom>
          <a:noFill/>
        </p:spPr>
        <p:txBody>
          <a:bodyPr wrap="square">
            <a:spAutoFit/>
          </a:bodyPr>
          <a:lstStyle/>
          <a:p>
            <a:r>
              <a:rPr lang="en-SG" dirty="0">
                <a:solidFill>
                  <a:srgbClr val="FF0000"/>
                </a:solidFill>
              </a:rPr>
              <a:t>count     51.0</a:t>
            </a:r>
          </a:p>
          <a:p>
            <a:r>
              <a:rPr lang="en-SG" dirty="0">
                <a:solidFill>
                  <a:srgbClr val="FF0000"/>
                </a:solidFill>
              </a:rPr>
              <a:t>mean      44.1</a:t>
            </a:r>
          </a:p>
          <a:p>
            <a:r>
              <a:rPr lang="en-SG" dirty="0">
                <a:solidFill>
                  <a:srgbClr val="FF0000"/>
                </a:solidFill>
              </a:rPr>
              <a:t>std       57.7</a:t>
            </a:r>
          </a:p>
          <a:p>
            <a:r>
              <a:rPr lang="en-SG" dirty="0">
                <a:solidFill>
                  <a:srgbClr val="FF0000"/>
                </a:solidFill>
              </a:rPr>
              <a:t>min        2.0</a:t>
            </a:r>
          </a:p>
          <a:p>
            <a:r>
              <a:rPr lang="en-SG" dirty="0">
                <a:solidFill>
                  <a:srgbClr val="FF0000"/>
                </a:solidFill>
              </a:rPr>
              <a:t>25%       13.0</a:t>
            </a:r>
          </a:p>
          <a:p>
            <a:r>
              <a:rPr lang="en-SG" dirty="0">
                <a:solidFill>
                  <a:srgbClr val="FF0000"/>
                </a:solidFill>
              </a:rPr>
              <a:t>50%       34.0</a:t>
            </a:r>
          </a:p>
          <a:p>
            <a:r>
              <a:rPr lang="en-SG" dirty="0">
                <a:solidFill>
                  <a:srgbClr val="FF0000"/>
                </a:solidFill>
              </a:rPr>
              <a:t>75%       49.0</a:t>
            </a:r>
          </a:p>
          <a:p>
            <a:r>
              <a:rPr lang="en-SG" dirty="0">
                <a:solidFill>
                  <a:srgbClr val="FF0000"/>
                </a:solidFill>
              </a:rPr>
              <a:t>max      366.0</a:t>
            </a:r>
          </a:p>
        </p:txBody>
      </p:sp>
    </p:spTree>
    <p:extLst>
      <p:ext uri="{BB962C8B-B14F-4D97-AF65-F5344CB8AC3E}">
        <p14:creationId xmlns:p14="http://schemas.microsoft.com/office/powerpoint/2010/main" val="37667326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2C19890C-104F-F572-4217-92DC0051410E}"/>
              </a:ext>
            </a:extLst>
          </p:cNvPr>
          <p:cNvSpPr txBox="1"/>
          <p:nvPr/>
        </p:nvSpPr>
        <p:spPr>
          <a:xfrm>
            <a:off x="630936" y="502920"/>
            <a:ext cx="3419856" cy="1463040"/>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000" b="1" kern="1200" dirty="0">
                <a:solidFill>
                  <a:srgbClr val="135DD8"/>
                </a:solidFill>
                <a:latin typeface="+mj-lt"/>
                <a:ea typeface="+mj-ea"/>
                <a:cs typeface="+mj-cs"/>
              </a:rPr>
              <a:t>Based on the data, here are some findings:</a:t>
            </a:r>
          </a:p>
        </p:txBody>
      </p:sp>
      <p:sp>
        <p:nvSpPr>
          <p:cNvPr id="17"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DF6A7AC2-4072-CC71-465D-237D45243EAC}"/>
              </a:ext>
            </a:extLst>
          </p:cNvPr>
          <p:cNvSpPr txBox="1"/>
          <p:nvPr/>
        </p:nvSpPr>
        <p:spPr>
          <a:xfrm>
            <a:off x="4654295" y="502920"/>
            <a:ext cx="6894576" cy="1463040"/>
          </a:xfrm>
          <a:prstGeom prst="rect">
            <a:avLst/>
          </a:prstGeom>
        </p:spPr>
        <p:txBody>
          <a:bodyPr vert="horz" lIns="91440" tIns="45720" rIns="91440" bIns="45720" rtlCol="0" anchor="ctr">
            <a:normAutofit fontScale="77500" lnSpcReduction="20000"/>
          </a:bodyPr>
          <a:lstStyle/>
          <a:p>
            <a:pPr indent="-228600">
              <a:lnSpc>
                <a:spcPct val="90000"/>
              </a:lnSpc>
              <a:spcAft>
                <a:spcPts val="600"/>
              </a:spcAft>
              <a:buFont typeface="Arial" panose="020B0604020202020204" pitchFamily="34" charset="0"/>
              <a:buChar char="•"/>
            </a:pPr>
            <a:r>
              <a:rPr lang="en-US" sz="1200" dirty="0"/>
              <a:t>The number of deaths decreased significantly (</a:t>
            </a:r>
            <a:r>
              <a:rPr lang="en-US" sz="1200" b="1" dirty="0"/>
              <a:t>nearly half</a:t>
            </a:r>
            <a:r>
              <a:rPr lang="en-US" sz="1200" dirty="0"/>
              <a:t>) in 2017 compared to 2016 and 2015.</a:t>
            </a:r>
          </a:p>
          <a:p>
            <a:pPr indent="-228600">
              <a:lnSpc>
                <a:spcPct val="90000"/>
              </a:lnSpc>
              <a:spcAft>
                <a:spcPts val="600"/>
              </a:spcAft>
              <a:buFont typeface="Arial" panose="020B0604020202020204" pitchFamily="34" charset="0"/>
              <a:buChar char="•"/>
            </a:pPr>
            <a:r>
              <a:rPr lang="en-US" sz="1200" dirty="0"/>
              <a:t>The average age of suspects killed was </a:t>
            </a:r>
            <a:r>
              <a:rPr lang="en-US" sz="1200" b="1" dirty="0"/>
              <a:t>36</a:t>
            </a:r>
            <a:r>
              <a:rPr lang="en-US" sz="1200" dirty="0"/>
              <a:t>, and the younger and oldest victim was 6 and 91, respectively. Most of the victims were killed between the age of 24 to 48. </a:t>
            </a:r>
          </a:p>
          <a:p>
            <a:pPr indent="-228600">
              <a:lnSpc>
                <a:spcPct val="90000"/>
              </a:lnSpc>
              <a:spcAft>
                <a:spcPts val="600"/>
              </a:spcAft>
              <a:buFont typeface="Arial" panose="020B0604020202020204" pitchFamily="34" charset="0"/>
              <a:buChar char="•"/>
            </a:pPr>
            <a:r>
              <a:rPr lang="en-US" sz="1200" dirty="0"/>
              <a:t>Nearly </a:t>
            </a:r>
            <a:r>
              <a:rPr lang="en-US" sz="1200" b="1" dirty="0"/>
              <a:t>96% </a:t>
            </a:r>
            <a:r>
              <a:rPr lang="en-US" sz="1200" dirty="0"/>
              <a:t>of the victims are male.</a:t>
            </a:r>
          </a:p>
          <a:p>
            <a:pPr indent="-228600">
              <a:lnSpc>
                <a:spcPct val="90000"/>
              </a:lnSpc>
              <a:spcAft>
                <a:spcPts val="600"/>
              </a:spcAft>
              <a:buFont typeface="Arial" panose="020B0604020202020204" pitchFamily="34" charset="0"/>
              <a:buChar char="•"/>
            </a:pPr>
            <a:r>
              <a:rPr lang="en-US" sz="1200" b="1" dirty="0"/>
              <a:t>82.6% </a:t>
            </a:r>
            <a:r>
              <a:rPr lang="en-US" sz="1200" dirty="0"/>
              <a:t>of the victims were holding life-threatening objects. While, there are </a:t>
            </a:r>
            <a:r>
              <a:rPr lang="en-US" sz="1200" b="1" dirty="0"/>
              <a:t>17.2% </a:t>
            </a:r>
            <a:r>
              <a:rPr lang="en-US" sz="1200" dirty="0"/>
              <a:t>of the victims were unarmed, carrying toy weapons or undetermined objects. </a:t>
            </a:r>
          </a:p>
          <a:p>
            <a:pPr indent="-228600">
              <a:lnSpc>
                <a:spcPct val="90000"/>
              </a:lnSpc>
              <a:spcAft>
                <a:spcPts val="600"/>
              </a:spcAft>
              <a:buFont typeface="Arial" panose="020B0604020202020204" pitchFamily="34" charset="0"/>
              <a:buChar char="•"/>
            </a:pPr>
            <a:r>
              <a:rPr lang="en-CA" sz="1200" dirty="0"/>
              <a:t> California has the highest number of victims, significantly higher than the rest of the states. Followed by Texas and Florida state.</a:t>
            </a:r>
          </a:p>
          <a:p>
            <a:pPr indent="-228600">
              <a:lnSpc>
                <a:spcPct val="90000"/>
              </a:lnSpc>
              <a:spcAft>
                <a:spcPts val="600"/>
              </a:spcAft>
              <a:buFont typeface="Arial" panose="020B0604020202020204" pitchFamily="34" charset="0"/>
              <a:buChar char="•"/>
            </a:pPr>
            <a:r>
              <a:rPr lang="en-CA" sz="1200" dirty="0"/>
              <a:t>Los Angeles City was on the top of the list, with 35 victims killed by police force. However, </a:t>
            </a:r>
            <a:r>
              <a:rPr lang="en-SG" sz="1200" dirty="0"/>
              <a:t>there were three cities of the Texas State on</a:t>
            </a:r>
            <a:r>
              <a:rPr lang="en-CA" sz="1200" dirty="0"/>
              <a:t> the list.  </a:t>
            </a:r>
            <a:endParaRPr lang="en-US" sz="1200" dirty="0"/>
          </a:p>
        </p:txBody>
      </p:sp>
      <p:pic>
        <p:nvPicPr>
          <p:cNvPr id="7" name="Picture 6" descr="A graph of a bar graph&#10;&#10;Description automatically generated">
            <a:extLst>
              <a:ext uri="{FF2B5EF4-FFF2-40B4-BE49-F238E27FC236}">
                <a16:creationId xmlns:a16="http://schemas.microsoft.com/office/drawing/2014/main" id="{65AA3524-7BB9-DE06-1E1D-10D0941845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0936" y="2344008"/>
            <a:ext cx="10833643" cy="4011072"/>
          </a:xfrm>
          <a:prstGeom prst="rect">
            <a:avLst/>
          </a:prstGeom>
        </p:spPr>
      </p:pic>
      <p:sp>
        <p:nvSpPr>
          <p:cNvPr id="4" name="TextBox 3">
            <a:extLst>
              <a:ext uri="{FF2B5EF4-FFF2-40B4-BE49-F238E27FC236}">
                <a16:creationId xmlns:a16="http://schemas.microsoft.com/office/drawing/2014/main" id="{31C077AF-12B5-3C5F-ACF7-8FBAA4115156}"/>
              </a:ext>
            </a:extLst>
          </p:cNvPr>
          <p:cNvSpPr txBox="1"/>
          <p:nvPr/>
        </p:nvSpPr>
        <p:spPr>
          <a:xfrm>
            <a:off x="9309089" y="2616663"/>
            <a:ext cx="2786426" cy="2123658"/>
          </a:xfrm>
          <a:prstGeom prst="rect">
            <a:avLst/>
          </a:prstGeom>
          <a:noFill/>
        </p:spPr>
        <p:txBody>
          <a:bodyPr wrap="square">
            <a:spAutoFit/>
          </a:bodyPr>
          <a:lstStyle/>
          <a:p>
            <a:r>
              <a:rPr lang="en-US" altLang="zh-CN" sz="1200" i="0" dirty="0">
                <a:solidFill>
                  <a:srgbClr val="FF0000"/>
                </a:solidFill>
                <a:effectLst/>
                <a:latin typeface="Consolas" panose="020B0609020204030204" pitchFamily="49" charset="0"/>
              </a:rPr>
              <a:t>Top 10 Cities</a:t>
            </a:r>
            <a:endParaRPr lang="en-SG" sz="1200" i="0" dirty="0">
              <a:solidFill>
                <a:srgbClr val="FF0000"/>
              </a:solidFill>
              <a:effectLst/>
              <a:latin typeface="Consolas" panose="020B0609020204030204" pitchFamily="49" charset="0"/>
            </a:endParaRPr>
          </a:p>
          <a:p>
            <a:pPr marL="285750" indent="-285750">
              <a:buFont typeface="Arial" panose="020B0604020202020204" pitchFamily="34" charset="0"/>
              <a:buChar char="•"/>
            </a:pPr>
            <a:r>
              <a:rPr lang="en-SG" sz="1200" i="0" dirty="0">
                <a:solidFill>
                  <a:srgbClr val="FF0000"/>
                </a:solidFill>
                <a:effectLst/>
                <a:latin typeface="Consolas" panose="020B0609020204030204" pitchFamily="49" charset="0"/>
              </a:rPr>
              <a:t>Los Angeles CA 35 </a:t>
            </a:r>
          </a:p>
          <a:p>
            <a:pPr marL="285750" indent="-285750">
              <a:buFont typeface="Arial" panose="020B0604020202020204" pitchFamily="34" charset="0"/>
              <a:buChar char="•"/>
            </a:pPr>
            <a:r>
              <a:rPr lang="en-SG" sz="1200" i="0" dirty="0">
                <a:solidFill>
                  <a:srgbClr val="FF0000"/>
                </a:solidFill>
                <a:effectLst/>
                <a:latin typeface="Consolas" panose="020B0609020204030204" pitchFamily="49" charset="0"/>
              </a:rPr>
              <a:t>Phoenix AZ 28 </a:t>
            </a:r>
          </a:p>
          <a:p>
            <a:pPr marL="285750" indent="-285750">
              <a:buFont typeface="Arial" panose="020B0604020202020204" pitchFamily="34" charset="0"/>
              <a:buChar char="•"/>
            </a:pPr>
            <a:r>
              <a:rPr lang="en-SG" sz="1200" i="0" dirty="0">
                <a:solidFill>
                  <a:srgbClr val="FF0000"/>
                </a:solidFill>
                <a:effectLst/>
                <a:latin typeface="Consolas" panose="020B0609020204030204" pitchFamily="49" charset="0"/>
              </a:rPr>
              <a:t>Houston TX 23 </a:t>
            </a:r>
          </a:p>
          <a:p>
            <a:pPr marL="285750" indent="-285750">
              <a:buFont typeface="Arial" panose="020B0604020202020204" pitchFamily="34" charset="0"/>
              <a:buChar char="•"/>
            </a:pPr>
            <a:r>
              <a:rPr lang="en-SG" sz="1200" i="0" dirty="0">
                <a:solidFill>
                  <a:srgbClr val="FF0000"/>
                </a:solidFill>
                <a:effectLst/>
                <a:latin typeface="Consolas" panose="020B0609020204030204" pitchFamily="49" charset="0"/>
              </a:rPr>
              <a:t>Chicago IL 22 </a:t>
            </a:r>
          </a:p>
          <a:p>
            <a:pPr marL="285750" indent="-285750">
              <a:buFont typeface="Arial" panose="020B0604020202020204" pitchFamily="34" charset="0"/>
              <a:buChar char="•"/>
            </a:pPr>
            <a:r>
              <a:rPr lang="en-SG" sz="1200" i="0" dirty="0">
                <a:solidFill>
                  <a:srgbClr val="FF0000"/>
                </a:solidFill>
                <a:effectLst/>
                <a:latin typeface="Consolas" panose="020B0609020204030204" pitchFamily="49" charset="0"/>
              </a:rPr>
              <a:t>Las Vegas NV 17 </a:t>
            </a:r>
          </a:p>
          <a:p>
            <a:pPr marL="285750" indent="-285750">
              <a:buFont typeface="Arial" panose="020B0604020202020204" pitchFamily="34" charset="0"/>
              <a:buChar char="•"/>
            </a:pPr>
            <a:r>
              <a:rPr lang="en-SG" sz="1200" i="0" dirty="0">
                <a:solidFill>
                  <a:srgbClr val="FF0000"/>
                </a:solidFill>
                <a:effectLst/>
                <a:latin typeface="Consolas" panose="020B0609020204030204" pitchFamily="49" charset="0"/>
              </a:rPr>
              <a:t>Austin TX 16 </a:t>
            </a:r>
          </a:p>
          <a:p>
            <a:pPr marL="285750" indent="-285750">
              <a:buFont typeface="Arial" panose="020B0604020202020204" pitchFamily="34" charset="0"/>
              <a:buChar char="•"/>
            </a:pPr>
            <a:r>
              <a:rPr lang="en-SG" sz="1200" i="0" dirty="0">
                <a:solidFill>
                  <a:srgbClr val="FF0000"/>
                </a:solidFill>
                <a:effectLst/>
                <a:latin typeface="Consolas" panose="020B0609020204030204" pitchFamily="49" charset="0"/>
              </a:rPr>
              <a:t>San Antonio TX 15 </a:t>
            </a:r>
          </a:p>
          <a:p>
            <a:pPr marL="285750" indent="-285750">
              <a:buFont typeface="Arial" panose="020B0604020202020204" pitchFamily="34" charset="0"/>
              <a:buChar char="•"/>
            </a:pPr>
            <a:r>
              <a:rPr lang="en-SG" sz="1200" i="0" dirty="0">
                <a:solidFill>
                  <a:srgbClr val="FF0000"/>
                </a:solidFill>
                <a:effectLst/>
                <a:latin typeface="Consolas" panose="020B0609020204030204" pitchFamily="49" charset="0"/>
              </a:rPr>
              <a:t>Columbus OH 14 </a:t>
            </a:r>
          </a:p>
          <a:p>
            <a:pPr marL="285750" indent="-285750">
              <a:buFont typeface="Arial" panose="020B0604020202020204" pitchFamily="34" charset="0"/>
              <a:buChar char="•"/>
            </a:pPr>
            <a:r>
              <a:rPr lang="en-SG" sz="1200" i="0" dirty="0">
                <a:solidFill>
                  <a:srgbClr val="FF0000"/>
                </a:solidFill>
                <a:effectLst/>
                <a:latin typeface="Consolas" panose="020B0609020204030204" pitchFamily="49" charset="0"/>
              </a:rPr>
              <a:t>Indianapolis IN 14 </a:t>
            </a:r>
          </a:p>
          <a:p>
            <a:pPr marL="285750" indent="-285750">
              <a:buFont typeface="Arial" panose="020B0604020202020204" pitchFamily="34" charset="0"/>
              <a:buChar char="•"/>
            </a:pPr>
            <a:r>
              <a:rPr lang="en-SG" sz="1200" i="0" dirty="0">
                <a:solidFill>
                  <a:srgbClr val="FF0000"/>
                </a:solidFill>
                <a:effectLst/>
                <a:latin typeface="Consolas" panose="020B0609020204030204" pitchFamily="49" charset="0"/>
              </a:rPr>
              <a:t>St. Louis MO 14</a:t>
            </a:r>
            <a:endParaRPr lang="en-SG" sz="1200" dirty="0">
              <a:solidFill>
                <a:srgbClr val="FF0000"/>
              </a:solidFill>
            </a:endParaRPr>
          </a:p>
        </p:txBody>
      </p:sp>
    </p:spTree>
    <p:extLst>
      <p:ext uri="{BB962C8B-B14F-4D97-AF65-F5344CB8AC3E}">
        <p14:creationId xmlns:p14="http://schemas.microsoft.com/office/powerpoint/2010/main" val="12698767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F6A7AC2-4072-CC71-465D-237D45243EAC}"/>
              </a:ext>
            </a:extLst>
          </p:cNvPr>
          <p:cNvSpPr txBox="1"/>
          <p:nvPr/>
        </p:nvSpPr>
        <p:spPr>
          <a:xfrm>
            <a:off x="899811" y="1053769"/>
            <a:ext cx="3380527" cy="5322263"/>
          </a:xfrm>
          <a:prstGeom prst="rect">
            <a:avLst/>
          </a:prstGeom>
        </p:spPr>
        <p:txBody>
          <a:bodyPr vert="horz" lIns="91440" tIns="45720" rIns="91440" bIns="45720" rtlCol="0">
            <a:normAutofit fontScale="92500" lnSpcReduction="10000"/>
          </a:bodyPr>
          <a:lstStyle/>
          <a:p>
            <a:pPr indent="-228600">
              <a:lnSpc>
                <a:spcPct val="90000"/>
              </a:lnSpc>
              <a:spcAft>
                <a:spcPts val="600"/>
              </a:spcAft>
              <a:buFont typeface="Arial" panose="020B0604020202020204" pitchFamily="34" charset="0"/>
              <a:buChar char="•"/>
            </a:pPr>
            <a:r>
              <a:rPr lang="en-US" sz="1600" dirty="0"/>
              <a:t>The number of deaths decreased significantly (</a:t>
            </a:r>
            <a:r>
              <a:rPr lang="en-US" sz="1600" b="1" dirty="0"/>
              <a:t>nearly half</a:t>
            </a:r>
            <a:r>
              <a:rPr lang="en-US" sz="1600" dirty="0"/>
              <a:t>) in 2017 compared to 2016 and 2015.</a:t>
            </a:r>
          </a:p>
          <a:p>
            <a:pPr indent="-228600">
              <a:lnSpc>
                <a:spcPct val="90000"/>
              </a:lnSpc>
              <a:spcAft>
                <a:spcPts val="600"/>
              </a:spcAft>
              <a:buFont typeface="Arial" panose="020B0604020202020204" pitchFamily="34" charset="0"/>
              <a:buChar char="•"/>
            </a:pPr>
            <a:r>
              <a:rPr lang="en-US" sz="1600" dirty="0"/>
              <a:t>The average age of suspects killed was </a:t>
            </a:r>
            <a:r>
              <a:rPr lang="en-US" sz="1600" b="1" dirty="0"/>
              <a:t>36</a:t>
            </a:r>
            <a:r>
              <a:rPr lang="en-US" sz="1600" dirty="0"/>
              <a:t>, and the younger and oldest victim was 6 and 91, respectively. Most of the victims were killed between the age of 24 to 48. </a:t>
            </a:r>
          </a:p>
          <a:p>
            <a:pPr indent="-228600">
              <a:lnSpc>
                <a:spcPct val="90000"/>
              </a:lnSpc>
              <a:spcAft>
                <a:spcPts val="600"/>
              </a:spcAft>
              <a:buFont typeface="Arial" panose="020B0604020202020204" pitchFamily="34" charset="0"/>
              <a:buChar char="•"/>
            </a:pPr>
            <a:r>
              <a:rPr lang="en-US" sz="1600" dirty="0"/>
              <a:t>Nearly </a:t>
            </a:r>
            <a:r>
              <a:rPr lang="en-US" sz="1600" b="1" dirty="0"/>
              <a:t>96% </a:t>
            </a:r>
            <a:r>
              <a:rPr lang="en-US" sz="1600" dirty="0"/>
              <a:t>of the victims are male.</a:t>
            </a:r>
          </a:p>
          <a:p>
            <a:pPr indent="-228600">
              <a:lnSpc>
                <a:spcPct val="90000"/>
              </a:lnSpc>
              <a:spcAft>
                <a:spcPts val="600"/>
              </a:spcAft>
              <a:buFont typeface="Arial" panose="020B0604020202020204" pitchFamily="34" charset="0"/>
              <a:buChar char="•"/>
            </a:pPr>
            <a:r>
              <a:rPr lang="en-US" sz="1600" b="1" dirty="0"/>
              <a:t>82.6% </a:t>
            </a:r>
            <a:r>
              <a:rPr lang="en-US" sz="1600" dirty="0"/>
              <a:t>of the victims were holding life-threatening objects. While, there are </a:t>
            </a:r>
            <a:r>
              <a:rPr lang="en-US" sz="1600" b="1" dirty="0"/>
              <a:t>17.2% </a:t>
            </a:r>
            <a:r>
              <a:rPr lang="en-US" sz="1600" dirty="0"/>
              <a:t>of the victims were unarmed, carrying toy weapons or undetermined objects. </a:t>
            </a:r>
          </a:p>
          <a:p>
            <a:pPr indent="-228600">
              <a:lnSpc>
                <a:spcPct val="90000"/>
              </a:lnSpc>
              <a:spcAft>
                <a:spcPts val="600"/>
              </a:spcAft>
              <a:buFont typeface="Arial" panose="020B0604020202020204" pitchFamily="34" charset="0"/>
              <a:buChar char="•"/>
            </a:pPr>
            <a:r>
              <a:rPr lang="en-CA" sz="1600" dirty="0"/>
              <a:t> California has the highest number of victims, significantly higher than the rest of the states. Followed by Texas and Florida state.</a:t>
            </a:r>
          </a:p>
          <a:p>
            <a:pPr indent="-228600">
              <a:lnSpc>
                <a:spcPct val="90000"/>
              </a:lnSpc>
              <a:spcAft>
                <a:spcPts val="600"/>
              </a:spcAft>
              <a:buFont typeface="Arial" panose="020B0604020202020204" pitchFamily="34" charset="0"/>
              <a:buChar char="•"/>
            </a:pPr>
            <a:r>
              <a:rPr lang="en-CA" sz="1600" dirty="0"/>
              <a:t>Los Angeles City was on the top of the list, with 35 victims killed by police force. However, </a:t>
            </a:r>
            <a:r>
              <a:rPr lang="en-SG" sz="1600" dirty="0"/>
              <a:t>there were three cities of the Texas State on</a:t>
            </a:r>
            <a:r>
              <a:rPr lang="en-CA" sz="1600" dirty="0"/>
              <a:t> the list.  </a:t>
            </a:r>
            <a:endParaRPr lang="en-US" sz="1600" dirty="0"/>
          </a:p>
          <a:p>
            <a:pPr indent="-228600">
              <a:lnSpc>
                <a:spcPct val="90000"/>
              </a:lnSpc>
              <a:spcAft>
                <a:spcPts val="600"/>
              </a:spcAft>
              <a:buFont typeface="Arial" panose="020B0604020202020204" pitchFamily="34" charset="0"/>
              <a:buChar char="•"/>
            </a:pPr>
            <a:r>
              <a:rPr lang="en-US" sz="1600" b="1" dirty="0">
                <a:solidFill>
                  <a:schemeClr val="tx2"/>
                </a:solidFill>
              </a:rPr>
              <a:t>¼ </a:t>
            </a:r>
            <a:r>
              <a:rPr lang="en-US" sz="1600" dirty="0">
                <a:solidFill>
                  <a:schemeClr val="tx2"/>
                </a:solidFill>
              </a:rPr>
              <a:t>of the victims were later found to have mental issues. </a:t>
            </a:r>
          </a:p>
        </p:txBody>
      </p:sp>
      <p:sp>
        <p:nvSpPr>
          <p:cNvPr id="10" name="TextBox 9">
            <a:extLst>
              <a:ext uri="{FF2B5EF4-FFF2-40B4-BE49-F238E27FC236}">
                <a16:creationId xmlns:a16="http://schemas.microsoft.com/office/drawing/2014/main" id="{2C19890C-104F-F572-4217-92DC0051410E}"/>
              </a:ext>
            </a:extLst>
          </p:cNvPr>
          <p:cNvSpPr txBox="1"/>
          <p:nvPr/>
        </p:nvSpPr>
        <p:spPr>
          <a:xfrm>
            <a:off x="899811" y="481968"/>
            <a:ext cx="4610045" cy="369332"/>
          </a:xfrm>
          <a:prstGeom prst="rect">
            <a:avLst/>
          </a:prstGeom>
          <a:noFill/>
        </p:spPr>
        <p:txBody>
          <a:bodyPr wrap="none" rtlCol="0">
            <a:spAutoFit/>
          </a:bodyPr>
          <a:lstStyle/>
          <a:p>
            <a:r>
              <a:rPr lang="en-SG" b="1" dirty="0">
                <a:solidFill>
                  <a:srgbClr val="135DD8"/>
                </a:solidFill>
              </a:rPr>
              <a:t>Based on the data, here are some findings:</a:t>
            </a:r>
          </a:p>
        </p:txBody>
      </p:sp>
      <p:pic>
        <p:nvPicPr>
          <p:cNvPr id="3" name="Picture 2" descr="A pie chart with a blue circle and orange circle&#10;&#10;Description automatically generated">
            <a:extLst>
              <a:ext uri="{FF2B5EF4-FFF2-40B4-BE49-F238E27FC236}">
                <a16:creationId xmlns:a16="http://schemas.microsoft.com/office/drawing/2014/main" id="{4D2E0D7C-6909-7F55-250B-DCE7D1462D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09856" y="1053769"/>
            <a:ext cx="3557023" cy="3739903"/>
          </a:xfrm>
          <a:prstGeom prst="rect">
            <a:avLst/>
          </a:prstGeom>
        </p:spPr>
      </p:pic>
    </p:spTree>
    <p:extLst>
      <p:ext uri="{BB962C8B-B14F-4D97-AF65-F5344CB8AC3E}">
        <p14:creationId xmlns:p14="http://schemas.microsoft.com/office/powerpoint/2010/main" val="42177899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F6A7AC2-4072-CC71-465D-237D45243EAC}"/>
              </a:ext>
            </a:extLst>
          </p:cNvPr>
          <p:cNvSpPr txBox="1"/>
          <p:nvPr/>
        </p:nvSpPr>
        <p:spPr>
          <a:xfrm>
            <a:off x="899811" y="1053769"/>
            <a:ext cx="3380527" cy="5322263"/>
          </a:xfrm>
          <a:prstGeom prst="rect">
            <a:avLst/>
          </a:prstGeom>
        </p:spPr>
        <p:txBody>
          <a:bodyPr vert="horz" lIns="91440" tIns="45720" rIns="91440" bIns="45720" rtlCol="0">
            <a:normAutofit fontScale="92500" lnSpcReduction="20000"/>
          </a:bodyPr>
          <a:lstStyle/>
          <a:p>
            <a:pPr indent="-228600">
              <a:lnSpc>
                <a:spcPct val="90000"/>
              </a:lnSpc>
              <a:spcAft>
                <a:spcPts val="600"/>
              </a:spcAft>
              <a:buFont typeface="Arial" panose="020B0604020202020204" pitchFamily="34" charset="0"/>
              <a:buChar char="•"/>
            </a:pPr>
            <a:r>
              <a:rPr lang="en-US" sz="1600" dirty="0"/>
              <a:t>The number of deaths decreased significantly (</a:t>
            </a:r>
            <a:r>
              <a:rPr lang="en-US" sz="1600" b="1" dirty="0"/>
              <a:t>nearly half</a:t>
            </a:r>
            <a:r>
              <a:rPr lang="en-US" sz="1600" dirty="0"/>
              <a:t>) in 2017 compared to 2016 and 2015.</a:t>
            </a:r>
          </a:p>
          <a:p>
            <a:pPr indent="-228600">
              <a:lnSpc>
                <a:spcPct val="90000"/>
              </a:lnSpc>
              <a:spcAft>
                <a:spcPts val="600"/>
              </a:spcAft>
              <a:buFont typeface="Arial" panose="020B0604020202020204" pitchFamily="34" charset="0"/>
              <a:buChar char="•"/>
            </a:pPr>
            <a:r>
              <a:rPr lang="en-US" sz="1600" dirty="0"/>
              <a:t>The average age of suspects killed was </a:t>
            </a:r>
            <a:r>
              <a:rPr lang="en-US" sz="1600" b="1" dirty="0"/>
              <a:t>36</a:t>
            </a:r>
            <a:r>
              <a:rPr lang="en-US" sz="1600" dirty="0"/>
              <a:t>, and the younger and oldest victim was 6 and 91, respectively. Most of the victims were killed between the age of 24 to 48. </a:t>
            </a:r>
          </a:p>
          <a:p>
            <a:pPr indent="-228600">
              <a:lnSpc>
                <a:spcPct val="90000"/>
              </a:lnSpc>
              <a:spcAft>
                <a:spcPts val="600"/>
              </a:spcAft>
              <a:buFont typeface="Arial" panose="020B0604020202020204" pitchFamily="34" charset="0"/>
              <a:buChar char="•"/>
            </a:pPr>
            <a:r>
              <a:rPr lang="en-US" sz="1600" dirty="0"/>
              <a:t>Nearly </a:t>
            </a:r>
            <a:r>
              <a:rPr lang="en-US" sz="1600" b="1" dirty="0"/>
              <a:t>96% </a:t>
            </a:r>
            <a:r>
              <a:rPr lang="en-US" sz="1600" dirty="0"/>
              <a:t>of the victims are male.</a:t>
            </a:r>
          </a:p>
          <a:p>
            <a:pPr indent="-228600">
              <a:lnSpc>
                <a:spcPct val="90000"/>
              </a:lnSpc>
              <a:spcAft>
                <a:spcPts val="600"/>
              </a:spcAft>
              <a:buFont typeface="Arial" panose="020B0604020202020204" pitchFamily="34" charset="0"/>
              <a:buChar char="•"/>
            </a:pPr>
            <a:r>
              <a:rPr lang="en-US" sz="1600" b="1" dirty="0"/>
              <a:t>82.6% </a:t>
            </a:r>
            <a:r>
              <a:rPr lang="en-US" sz="1600" dirty="0"/>
              <a:t>of the victims were holding life-threatening objects. While, there are </a:t>
            </a:r>
            <a:r>
              <a:rPr lang="en-US" sz="1600" b="1" dirty="0"/>
              <a:t>17.2% </a:t>
            </a:r>
            <a:r>
              <a:rPr lang="en-US" sz="1600" dirty="0"/>
              <a:t>of the victims were unarmed, carrying toy weapons or undetermined objects. </a:t>
            </a:r>
          </a:p>
          <a:p>
            <a:pPr indent="-228600">
              <a:lnSpc>
                <a:spcPct val="90000"/>
              </a:lnSpc>
              <a:spcAft>
                <a:spcPts val="600"/>
              </a:spcAft>
              <a:buFont typeface="Arial" panose="020B0604020202020204" pitchFamily="34" charset="0"/>
              <a:buChar char="•"/>
            </a:pPr>
            <a:r>
              <a:rPr lang="en-CA" sz="1600" dirty="0"/>
              <a:t> California has the highest number of victims, significantly higher than the rest of the states. Followed by Texas and Florida state.</a:t>
            </a:r>
          </a:p>
          <a:p>
            <a:pPr indent="-228600">
              <a:lnSpc>
                <a:spcPct val="90000"/>
              </a:lnSpc>
              <a:spcAft>
                <a:spcPts val="600"/>
              </a:spcAft>
              <a:buFont typeface="Arial" panose="020B0604020202020204" pitchFamily="34" charset="0"/>
              <a:buChar char="•"/>
            </a:pPr>
            <a:r>
              <a:rPr lang="en-CA" sz="1600" dirty="0"/>
              <a:t>Los Angeles City was on the top of the list, with 35 victims killed by police force. However, </a:t>
            </a:r>
            <a:r>
              <a:rPr lang="en-SG" sz="1600" dirty="0"/>
              <a:t>there were three cities of the Texas State on</a:t>
            </a:r>
            <a:r>
              <a:rPr lang="en-CA" sz="1600" dirty="0"/>
              <a:t> the list.  </a:t>
            </a:r>
            <a:endParaRPr lang="en-US" sz="1600" dirty="0"/>
          </a:p>
          <a:p>
            <a:pPr indent="-228600">
              <a:lnSpc>
                <a:spcPct val="90000"/>
              </a:lnSpc>
              <a:spcAft>
                <a:spcPts val="600"/>
              </a:spcAft>
              <a:buFont typeface="Arial" panose="020B0604020202020204" pitchFamily="34" charset="0"/>
              <a:buChar char="•"/>
            </a:pPr>
            <a:r>
              <a:rPr lang="en-US" sz="1600" b="1" dirty="0">
                <a:solidFill>
                  <a:schemeClr val="tx2"/>
                </a:solidFill>
              </a:rPr>
              <a:t>¼ </a:t>
            </a:r>
            <a:r>
              <a:rPr lang="en-US" sz="1600" dirty="0">
                <a:solidFill>
                  <a:schemeClr val="tx2"/>
                </a:solidFill>
              </a:rPr>
              <a:t>of the victims were later found to have mental issues. </a:t>
            </a:r>
          </a:p>
          <a:p>
            <a:pPr indent="-228600">
              <a:lnSpc>
                <a:spcPct val="90000"/>
              </a:lnSpc>
              <a:spcAft>
                <a:spcPts val="600"/>
              </a:spcAft>
              <a:buFont typeface="Arial" panose="020B0604020202020204" pitchFamily="34" charset="0"/>
              <a:buChar char="•"/>
            </a:pPr>
            <a:r>
              <a:rPr lang="en-US" sz="1600" dirty="0">
                <a:solidFill>
                  <a:schemeClr val="tx2"/>
                </a:solidFill>
              </a:rPr>
              <a:t>64.9% of victims attacked the police officers</a:t>
            </a:r>
          </a:p>
          <a:p>
            <a:pPr indent="-228600">
              <a:lnSpc>
                <a:spcPct val="90000"/>
              </a:lnSpc>
              <a:spcAft>
                <a:spcPts val="600"/>
              </a:spcAft>
              <a:buFont typeface="Arial" panose="020B0604020202020204" pitchFamily="34" charset="0"/>
              <a:buChar char="•"/>
            </a:pPr>
            <a:endParaRPr lang="en-US" sz="1600" dirty="0">
              <a:solidFill>
                <a:schemeClr val="tx2"/>
              </a:solidFill>
            </a:endParaRPr>
          </a:p>
        </p:txBody>
      </p:sp>
      <p:sp>
        <p:nvSpPr>
          <p:cNvPr id="10" name="TextBox 9">
            <a:extLst>
              <a:ext uri="{FF2B5EF4-FFF2-40B4-BE49-F238E27FC236}">
                <a16:creationId xmlns:a16="http://schemas.microsoft.com/office/drawing/2014/main" id="{2C19890C-104F-F572-4217-92DC0051410E}"/>
              </a:ext>
            </a:extLst>
          </p:cNvPr>
          <p:cNvSpPr txBox="1"/>
          <p:nvPr/>
        </p:nvSpPr>
        <p:spPr>
          <a:xfrm>
            <a:off x="899811" y="481968"/>
            <a:ext cx="4610045" cy="369332"/>
          </a:xfrm>
          <a:prstGeom prst="rect">
            <a:avLst/>
          </a:prstGeom>
          <a:noFill/>
        </p:spPr>
        <p:txBody>
          <a:bodyPr wrap="none" rtlCol="0">
            <a:spAutoFit/>
          </a:bodyPr>
          <a:lstStyle/>
          <a:p>
            <a:r>
              <a:rPr lang="en-SG" b="1" dirty="0">
                <a:solidFill>
                  <a:srgbClr val="135DD8"/>
                </a:solidFill>
              </a:rPr>
              <a:t>Based on the data, here are some findings:</a:t>
            </a:r>
          </a:p>
        </p:txBody>
      </p:sp>
      <p:pic>
        <p:nvPicPr>
          <p:cNvPr id="4" name="Picture 3" descr="A blue circle with orange and green circles&#10;&#10;Description automatically generated">
            <a:extLst>
              <a:ext uri="{FF2B5EF4-FFF2-40B4-BE49-F238E27FC236}">
                <a16:creationId xmlns:a16="http://schemas.microsoft.com/office/drawing/2014/main" id="{5BC9AE5B-AEAD-88BD-21C1-53DBFA7454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09856" y="1053769"/>
            <a:ext cx="3712471" cy="3739903"/>
          </a:xfrm>
          <a:prstGeom prst="rect">
            <a:avLst/>
          </a:prstGeom>
        </p:spPr>
      </p:pic>
    </p:spTree>
    <p:extLst>
      <p:ext uri="{BB962C8B-B14F-4D97-AF65-F5344CB8AC3E}">
        <p14:creationId xmlns:p14="http://schemas.microsoft.com/office/powerpoint/2010/main" val="495627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2047</TotalTime>
  <Words>2388</Words>
  <Application>Microsoft Office PowerPoint</Application>
  <PresentationFormat>Widescreen</PresentationFormat>
  <Paragraphs>174</Paragraphs>
  <Slides>33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33</vt:i4>
      </vt:variant>
    </vt:vector>
  </HeadingPairs>
  <TitlesOfParts>
    <vt:vector size="39" baseType="lpstr">
      <vt:lpstr>Aptos</vt:lpstr>
      <vt:lpstr>Aptos Display</vt:lpstr>
      <vt:lpstr>Arial</vt:lpstr>
      <vt:lpstr>Calibri</vt:lpstr>
      <vt:lpstr>Consolas</vt:lpstr>
      <vt:lpstr>Office Theme</vt:lpstr>
      <vt:lpstr>Analysis of Fatal Death Cause by Police Force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Fatal Death Cause by Police Force</dc:title>
  <dc:creator>JINGHAO CHEN</dc:creator>
  <cp:lastModifiedBy>JINGHAO CHEN</cp:lastModifiedBy>
  <cp:revision>2</cp:revision>
  <dcterms:created xsi:type="dcterms:W3CDTF">2023-11-16T17:00:11Z</dcterms:created>
  <dcterms:modified xsi:type="dcterms:W3CDTF">2023-11-22T18:05:28Z</dcterms:modified>
</cp:coreProperties>
</file>