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15"/>
  </p:notesMasterIdLst>
  <p:sldIdLst>
    <p:sldId id="256" r:id="rId2"/>
    <p:sldId id="580" r:id="rId3"/>
    <p:sldId id="581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8" r:id="rId12"/>
    <p:sldId id="611" r:id="rId13"/>
    <p:sldId id="61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ACD05E5-0464-4609-9ECB-F2BBECBFFE8C}">
          <p14:sldIdLst>
            <p14:sldId id="256"/>
            <p14:sldId id="580"/>
            <p14:sldId id="581"/>
            <p14:sldId id="598"/>
            <p14:sldId id="599"/>
            <p14:sldId id="600"/>
            <p14:sldId id="601"/>
          </p14:sldIdLst>
        </p14:section>
        <p14:section name="默认异常处理器" id="{FE2EAD09-A96A-4752-9B05-E0AEEB7EF2B5}">
          <p14:sldIdLst>
            <p14:sldId id="602"/>
            <p14:sldId id="603"/>
            <p14:sldId id="604"/>
          </p14:sldIdLst>
        </p14:section>
        <p14:section name="try...except语句" id="{B7148928-E7DF-4B2B-9CC7-DA0CE0DF1B3D}">
          <p14:sldIdLst>
            <p14:sldId id="608"/>
          </p14:sldIdLst>
        </p14:section>
        <p14:section name="else子句" id="{CB154A52-6E26-471B-BBFA-052C0980860E}">
          <p14:sldIdLst>
            <p14:sldId id="611"/>
          </p14:sldIdLst>
        </p14:section>
        <p14:section name="finally子句" id="{7B0E8734-2000-4E3B-A6E9-43D852395D42}">
          <p14:sldIdLst>
            <p14:sldId id="6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D0"/>
    <a:srgbClr val="000099"/>
    <a:srgbClr val="FF0000"/>
    <a:srgbClr val="CC0000"/>
    <a:srgbClr val="33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4" autoAdjust="0"/>
    <p:restoredTop sz="93294" autoAdjust="0"/>
  </p:normalViewPr>
  <p:slideViewPr>
    <p:cSldViewPr>
      <p:cViewPr varScale="1">
        <p:scale>
          <a:sx n="48" d="100"/>
          <a:sy n="48" d="100"/>
        </p:scale>
        <p:origin x="-54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3629328-7472-4E14-9415-D8A07F513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689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29328-7472-4E14-9415-D8A07F513E0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1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E1311C-CB71-421A-9A07-852FCC5563E5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181D7-482E-4062-9CBD-9466DADB14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3809B-F34F-4FE9-A1F5-B0D4965E64F6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2176B-4361-4658-B00D-84AB2AA0D19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ABC7FC-EB05-4F9A-88F7-950EA1AD29E2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D734B-FBB9-4253-833A-4156E886C6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pPr>
              <a:defRPr/>
            </a:pPr>
            <a:fld id="{B36A9A5A-32EC-49BA-AB3E-469B57361089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24FBFC-6EA6-4917-A68F-D18262F2E506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3FE90-D885-4B07-B208-0720638118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29CB22-DC24-495F-BCB2-3D764C312CCB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78BEC-38A4-434D-A1F0-6D9A59F5DA2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3A32-87C8-4029-B31C-A379A961841F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BB4F4-2200-46D4-8D30-8857760480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B4894-F469-4588-A2F9-7D6387997852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51253-C258-4A3A-87AC-A394C15936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EE916F-1491-4C7D-9435-DCA55C4829FD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AE169-1D08-44E5-99FE-4AE7EAF8F0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71D7DD-AA17-47BF-B802-94AD987C57BC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4281A-1CB6-41D9-987B-AD5B7349CF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4E6FF2-049E-4B77-A1D3-81EE2B71FE11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33D56-1774-461D-B84A-D616944432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0677447-6FBE-44FF-B124-D50E42CCB103}" type="datetime11">
              <a:rPr lang="zh-CN" altLang="en-US" smtClean="0"/>
              <a:pPr>
                <a:defRPr/>
              </a:pPr>
              <a:t>11:18:02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4520BAE-3901-4A05-8B15-6B4D81199A2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9" name="Text Box 1024"/>
          <p:cNvSpPr txBox="1">
            <a:spLocks noChangeArrowheads="1"/>
          </p:cNvSpPr>
          <p:nvPr userDrawn="1"/>
        </p:nvSpPr>
        <p:spPr bwMode="auto">
          <a:xfrm>
            <a:off x="611188" y="103188"/>
            <a:ext cx="2665412" cy="369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异常</a:t>
            </a:r>
            <a:endParaRPr lang="en-US" altLang="zh-CN" dirty="0" smtClean="0"/>
          </a:p>
        </p:txBody>
      </p:sp>
      <p:pic>
        <p:nvPicPr>
          <p:cNvPr id="10" name="图片 9" descr="ECNU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15888"/>
            <a:ext cx="1042987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628800"/>
            <a:ext cx="8279755" cy="1008062"/>
          </a:xfrm>
        </p:spPr>
        <p:txBody>
          <a:bodyPr/>
          <a:lstStyle/>
          <a:p>
            <a:pPr algn="ctr" eaLnBrk="1" hangingPunct="1"/>
            <a:r>
              <a:rPr lang="en-US" altLang="zh-CN" sz="5400" b="1" dirty="0" smtClean="0">
                <a:ea typeface="幼圆" pitchFamily="49" charset="-122"/>
              </a:rPr>
              <a:t>5.4 </a:t>
            </a:r>
            <a:r>
              <a:rPr lang="zh-CN" altLang="en-US" sz="5400" b="1" dirty="0" smtClean="0">
                <a:ea typeface="幼圆" pitchFamily="49" charset="-122"/>
              </a:rPr>
              <a:t>异常</a:t>
            </a:r>
            <a:endParaRPr lang="en-US" altLang="zh-CN" sz="5400" b="1" dirty="0" smtClean="0">
              <a:ea typeface="幼圆" pitchFamily="49" charset="-122"/>
            </a:endParaRPr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BCC13BD-CFFA-4550-950D-B696057C56A9}" type="slidenum">
              <a:rPr lang="en-US" altLang="zh-CN" smtClean="0">
                <a:solidFill>
                  <a:schemeClr val="bg2"/>
                </a:solidFill>
              </a:rPr>
              <a:pPr eaLnBrk="1" hangingPunct="1"/>
              <a:t>1</a:t>
            </a:fld>
            <a:endParaRPr lang="en-US" altLang="zh-CN" dirty="0" smtClean="0">
              <a:solidFill>
                <a:schemeClr val="bg2"/>
              </a:solidFill>
            </a:endParaRPr>
          </a:p>
        </p:txBody>
      </p:sp>
      <p:pic>
        <p:nvPicPr>
          <p:cNvPr id="4100" name="图片 5" descr="ECNU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898900"/>
            <a:ext cx="7620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632"/>
            <a:ext cx="8280920" cy="6264696"/>
          </a:xfrm>
        </p:spPr>
        <p:txBody>
          <a:bodyPr/>
          <a:lstStyle/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>
                <a:latin typeface="+mn-ea"/>
              </a:rPr>
              <a:t>&gt;&gt;&gt; for1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in range(1,5)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>
                <a:latin typeface="+mn-ea"/>
              </a:rPr>
              <a:t>  File "&lt;</a:t>
            </a:r>
            <a:r>
              <a:rPr lang="en-US" altLang="zh-CN" sz="2000" b="1" dirty="0" err="1">
                <a:latin typeface="+mn-ea"/>
              </a:rPr>
              <a:t>stdin</a:t>
            </a:r>
            <a:r>
              <a:rPr lang="en-US" altLang="zh-CN" sz="2000" b="1" dirty="0">
                <a:latin typeface="+mn-ea"/>
              </a:rPr>
              <a:t>&gt;", line 1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>
                <a:latin typeface="+mn-ea"/>
              </a:rPr>
              <a:t>    for1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in range(1,5)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 err="1" smtClean="0">
                <a:latin typeface="+mn-ea"/>
              </a:rPr>
              <a:t>SyntaxError</a:t>
            </a:r>
            <a:r>
              <a:rPr lang="en-US" altLang="zh-CN" sz="2000" b="1" dirty="0">
                <a:latin typeface="+mn-ea"/>
              </a:rPr>
              <a:t>: invalid </a:t>
            </a:r>
            <a:r>
              <a:rPr lang="en-US" altLang="zh-CN" sz="2000" b="1" dirty="0" smtClean="0">
                <a:latin typeface="+mn-ea"/>
              </a:rPr>
              <a:t>syntax</a:t>
            </a:r>
          </a:p>
          <a:p>
            <a:pPr marL="0" indent="0">
              <a:buClr>
                <a:srgbClr val="0070C0"/>
              </a:buClr>
              <a:buNone/>
            </a:pPr>
            <a:endParaRPr lang="en-US" altLang="zh-CN" sz="2000" b="1" dirty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altLang="zh-CN" sz="2000" b="1" dirty="0" smtClean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altLang="zh-CN" sz="2000" b="1" dirty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altLang="zh-CN" sz="2000" b="1" dirty="0" smtClean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altLang="zh-CN" sz="2000" b="1" dirty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>
                <a:latin typeface="+mn-ea"/>
              </a:rPr>
              <a:t>&gt;&gt;&gt; for1 + </a:t>
            </a:r>
            <a:r>
              <a:rPr lang="en-US" altLang="zh-CN" sz="2000" b="1" dirty="0" err="1">
                <a:latin typeface="+mn-ea"/>
              </a:rPr>
              <a:t>i</a:t>
            </a:r>
            <a:endParaRPr lang="en-US" altLang="zh-CN" sz="2000" b="1" dirty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 err="1">
                <a:latin typeface="+mn-ea"/>
              </a:rPr>
              <a:t>Traceback</a:t>
            </a:r>
            <a:r>
              <a:rPr lang="en-US" altLang="zh-CN" sz="2000" b="1" dirty="0">
                <a:latin typeface="+mn-ea"/>
              </a:rPr>
              <a:t> (most recent call last):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>
                <a:latin typeface="+mn-ea"/>
              </a:rPr>
              <a:t>  File "&lt;</a:t>
            </a:r>
            <a:r>
              <a:rPr lang="en-US" altLang="zh-CN" sz="2000" b="1" dirty="0" err="1">
                <a:latin typeface="+mn-ea"/>
              </a:rPr>
              <a:t>stdin</a:t>
            </a:r>
            <a:r>
              <a:rPr lang="en-US" altLang="zh-CN" sz="2000" b="1" dirty="0">
                <a:latin typeface="+mn-ea"/>
              </a:rPr>
              <a:t>&gt;", line 1, in &lt;module&gt;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 err="1">
                <a:latin typeface="+mn-ea"/>
              </a:rPr>
              <a:t>NameError</a:t>
            </a:r>
            <a:r>
              <a:rPr lang="en-US" altLang="zh-CN" sz="2000" b="1" dirty="0">
                <a:latin typeface="+mn-ea"/>
              </a:rPr>
              <a:t>: name 'for1' is not defined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" name="云形标注 14"/>
          <p:cNvSpPr/>
          <p:nvPr/>
        </p:nvSpPr>
        <p:spPr>
          <a:xfrm>
            <a:off x="1691680" y="2024844"/>
            <a:ext cx="3060340" cy="1692188"/>
          </a:xfrm>
          <a:prstGeom prst="cloudCallout">
            <a:avLst>
              <a:gd name="adj1" fmla="val -60708"/>
              <a:gd name="adj2" fmla="val -484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语法错误的真正错处，往往是在箭头所指的前面，甚至是前面一行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2699792" y="5589240"/>
            <a:ext cx="2304256" cy="864096"/>
          </a:xfrm>
          <a:prstGeom prst="wedgeRoundRectCallout">
            <a:avLst>
              <a:gd name="adj1" fmla="val -36434"/>
              <a:gd name="adj2" fmla="val -924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没有一个名称叫做</a:t>
            </a:r>
            <a:r>
              <a:rPr lang="en-US" altLang="zh-CN" dirty="0" smtClean="0"/>
              <a:t>for1</a:t>
            </a:r>
            <a:r>
              <a:rPr lang="zh-CN" altLang="en-US" dirty="0" smtClean="0"/>
              <a:t>的东西被定义过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99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 smtClean="0"/>
              <a:t>5.4.2 </a:t>
            </a:r>
            <a:r>
              <a:rPr lang="zh-CN" altLang="en-US" b="1" dirty="0" smtClean="0"/>
              <a:t>异常处理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424936" cy="4968552"/>
          </a:xfrm>
        </p:spPr>
        <p:txBody>
          <a:bodyPr/>
          <a:lstStyle/>
          <a:p>
            <a:pPr marL="514350" indent="-514350">
              <a:buClr>
                <a:srgbClr val="0070C0"/>
              </a:buClr>
              <a:buFont typeface="+mj-lt"/>
              <a:buAutoNum type="arabicPeriod" startAt="2"/>
            </a:pPr>
            <a:r>
              <a:rPr lang="zh-CN" altLang="en-US" sz="2800" dirty="0"/>
              <a:t>捕获、处理异常语句</a:t>
            </a:r>
            <a:r>
              <a:rPr lang="en-US" altLang="zh-CN" sz="2800" dirty="0"/>
              <a:t>try…except…else…finally</a:t>
            </a:r>
          </a:p>
          <a:p>
            <a:pPr marL="1085850" lvl="1" indent="-5143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所在地：源程序内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启动时机：发生异常时先于默认异常处理器启动，如果已经捕捉到的异常，该异常不会再自动被上传至顶层默认异常处理器。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处理动作：可</a:t>
            </a:r>
            <a:r>
              <a:rPr lang="zh-CN" altLang="zh-CN" dirty="0" smtClean="0"/>
              <a:t>按</a:t>
            </a:r>
            <a:r>
              <a:rPr lang="zh-CN" altLang="zh-CN" dirty="0"/>
              <a:t>实际应用的需求</a:t>
            </a:r>
            <a:r>
              <a:rPr lang="zh-CN" altLang="zh-CN" dirty="0" smtClean="0"/>
              <a:t>编写</a:t>
            </a:r>
            <a:r>
              <a:rPr lang="en-US" altLang="zh-CN" dirty="0" smtClean="0"/>
              <a:t>……</a:t>
            </a:r>
          </a:p>
          <a:p>
            <a:pPr marL="1085850" lvl="1" indent="-5143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try</a:t>
            </a:r>
            <a:r>
              <a:rPr lang="zh-CN" altLang="en-US" dirty="0" smtClean="0"/>
              <a:t>子句块：块内语句执行时如果发生异常，则自动抛出异常。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except</a:t>
            </a:r>
            <a:r>
              <a:rPr lang="zh-CN" altLang="en-US" dirty="0" smtClean="0"/>
              <a:t>子句块：匹配捕捉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子句抛出的异常，并处理异常。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5550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 smtClean="0"/>
              <a:t>5.4.2 </a:t>
            </a:r>
            <a:r>
              <a:rPr lang="zh-CN" altLang="en-US" b="1" dirty="0" smtClean="0"/>
              <a:t>异常处理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80920" cy="4680520"/>
          </a:xfrm>
        </p:spPr>
        <p:txBody>
          <a:bodyPr/>
          <a:lstStyle/>
          <a:p>
            <a:pPr marL="514350" indent="-514350">
              <a:buClr>
                <a:srgbClr val="0070C0"/>
              </a:buClr>
              <a:buFont typeface="+mj-lt"/>
              <a:buAutoNum type="arabicPeriod" startAt="2"/>
            </a:pPr>
            <a:r>
              <a:rPr lang="zh-CN" altLang="en-US" dirty="0"/>
              <a:t>捕获、处理异常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>
              <a:buClr>
                <a:srgbClr val="0070C0"/>
              </a:buClr>
            </a:pPr>
            <a:r>
              <a:rPr lang="en-US" altLang="zh-CN" dirty="0" smtClean="0"/>
              <a:t>try…except</a:t>
            </a:r>
            <a:r>
              <a:rPr lang="zh-CN" altLang="en-US" dirty="0" smtClean="0"/>
              <a:t>中附加的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功能</a:t>
            </a:r>
            <a:r>
              <a:rPr lang="zh-CN" altLang="en-US" dirty="0" smtClean="0"/>
              <a:t>：当</a:t>
            </a:r>
            <a:r>
              <a:rPr lang="en-US" altLang="zh-CN" dirty="0"/>
              <a:t>try</a:t>
            </a:r>
            <a:r>
              <a:rPr lang="zh-CN" altLang="en-US" dirty="0"/>
              <a:t>子句块中的语句块执行时没有发生</a:t>
            </a:r>
            <a:r>
              <a:rPr lang="zh-CN" altLang="en-US" dirty="0" smtClean="0"/>
              <a:t>任何异常，</a:t>
            </a:r>
            <a:r>
              <a:rPr lang="en-US" altLang="zh-CN" dirty="0"/>
              <a:t>else</a:t>
            </a:r>
            <a:r>
              <a:rPr lang="zh-CN" altLang="en-US" dirty="0"/>
              <a:t>子句中的语句块就会被接着执行，然后退出整个</a:t>
            </a:r>
            <a:r>
              <a:rPr lang="en-US" altLang="zh-CN" dirty="0"/>
              <a:t>try</a:t>
            </a:r>
            <a:r>
              <a:rPr lang="zh-CN" altLang="en-US" dirty="0"/>
              <a:t>语句，接着执行</a:t>
            </a:r>
            <a:r>
              <a:rPr lang="en-US" altLang="zh-CN" dirty="0"/>
              <a:t>try</a:t>
            </a:r>
            <a:r>
              <a:rPr lang="zh-CN" altLang="en-US" dirty="0"/>
              <a:t>语句后面的语句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作用：在此处将无异常发生的正常情况标志位传递给退出</a:t>
            </a:r>
            <a:r>
              <a:rPr lang="en-US" altLang="zh-CN" dirty="0"/>
              <a:t>try</a:t>
            </a:r>
            <a:r>
              <a:rPr lang="zh-CN" altLang="en-US" dirty="0"/>
              <a:t>后要执行的语句。</a:t>
            </a:r>
            <a:endParaRPr lang="en-US" altLang="zh-CN" dirty="0" smtClean="0"/>
          </a:p>
          <a:p>
            <a:pPr marL="457200" lvl="1" indent="0">
              <a:buClr>
                <a:srgbClr val="0070C0"/>
              </a:buClr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6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 smtClean="0"/>
              <a:t>5.4.2 </a:t>
            </a:r>
            <a:r>
              <a:rPr lang="zh-CN" altLang="en-US" b="1" dirty="0" smtClean="0"/>
              <a:t>异常处理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80920" cy="38884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0070C0"/>
              </a:buClr>
              <a:buFont typeface="+mj-lt"/>
              <a:buAutoNum type="arabicPeriod" startAt="2"/>
            </a:pPr>
            <a:r>
              <a:rPr lang="zh-CN" altLang="en-US" dirty="0"/>
              <a:t>捕获、处理异常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>
              <a:buClr>
                <a:srgbClr val="0070C0"/>
              </a:buClr>
            </a:pPr>
            <a:r>
              <a:rPr lang="en-US" altLang="zh-CN" dirty="0" smtClean="0"/>
              <a:t>try…except</a:t>
            </a:r>
            <a:r>
              <a:rPr lang="zh-CN" altLang="en-US" dirty="0" smtClean="0"/>
              <a:t>中附加的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功能：</a:t>
            </a:r>
            <a:r>
              <a:rPr lang="zh-CN" altLang="en-US" dirty="0" smtClean="0"/>
              <a:t>不管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子句中的语句</a:t>
            </a:r>
            <a:r>
              <a:rPr lang="zh-CN" altLang="en-US" dirty="0"/>
              <a:t>是否发生了异常、</a:t>
            </a:r>
            <a:r>
              <a:rPr lang="zh-CN" altLang="en-US" dirty="0" smtClean="0"/>
              <a:t>不管</a:t>
            </a:r>
            <a:r>
              <a:rPr lang="en-US" altLang="zh-CN" dirty="0" smtClean="0"/>
              <a:t>except</a:t>
            </a:r>
            <a:r>
              <a:rPr lang="zh-CN" altLang="en-US" dirty="0" smtClean="0"/>
              <a:t>子句是否捕捉到了匹配的异常</a:t>
            </a:r>
            <a:r>
              <a:rPr lang="zh-CN" altLang="en-US" dirty="0"/>
              <a:t>、是否对异常进行了处理，也不管是否程序会因此被终止</a:t>
            </a:r>
            <a:r>
              <a:rPr lang="zh-CN" altLang="en-US" dirty="0" smtClean="0"/>
              <a:t>，都会执行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子句中的语句块。</a:t>
            </a:r>
            <a:endParaRPr lang="en-US" altLang="zh-CN" dirty="0" smtClean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作用</a:t>
            </a:r>
            <a:r>
              <a:rPr lang="zh-CN" altLang="en-US" dirty="0" smtClean="0"/>
              <a:t>：执行至关重要的</a:t>
            </a:r>
            <a:r>
              <a:rPr lang="zh-CN" altLang="en-US" dirty="0"/>
              <a:t>收拾残局</a:t>
            </a:r>
            <a:r>
              <a:rPr lang="zh-CN" altLang="en-US" dirty="0" smtClean="0"/>
              <a:t>、打扫战场的结尾善后工作。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626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93037" cy="1270000"/>
          </a:xfrm>
        </p:spPr>
        <p:txBody>
          <a:bodyPr/>
          <a:lstStyle/>
          <a:p>
            <a:pPr algn="ctr"/>
            <a:r>
              <a:rPr lang="en-US" altLang="zh-CN" dirty="0" smtClean="0"/>
              <a:t>5.4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3238"/>
            <a:ext cx="8208912" cy="4359275"/>
          </a:xfrm>
        </p:spPr>
        <p:txBody>
          <a:bodyPr/>
          <a:lstStyle/>
          <a:p>
            <a:pPr marL="0" indent="-114300">
              <a:buNone/>
            </a:pPr>
            <a:r>
              <a:rPr lang="en-US" altLang="zh-CN" dirty="0" smtClean="0"/>
              <a:t>5.4.1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为什么要使用异常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异常的角色</a:t>
            </a:r>
            <a:endParaRPr lang="en-US" altLang="zh-CN" dirty="0" smtClean="0"/>
          </a:p>
          <a:p>
            <a:pPr marL="0" indent="-114300">
              <a:buNone/>
            </a:pPr>
            <a:r>
              <a:rPr lang="en-US" altLang="zh-CN" dirty="0" smtClean="0"/>
              <a:t>5.4.2 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默认异常处理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捕获</a:t>
            </a:r>
            <a:r>
              <a:rPr lang="zh-CN" altLang="en-US" dirty="0"/>
              <a:t>处理异常</a:t>
            </a:r>
            <a:r>
              <a:rPr lang="en-US" altLang="zh-CN" dirty="0"/>
              <a:t>try…except…else…finally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引发异常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5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/>
              <a:t>5.4.1 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8280920" cy="345638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 smtClean="0"/>
              <a:t>程序运行时所发生的各种错误，即为异常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Exceptions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buClr>
                <a:srgbClr val="0070C0"/>
              </a:buClr>
            </a:pPr>
            <a:r>
              <a:rPr lang="zh-CN" altLang="en-US" dirty="0"/>
              <a:t>异常</a:t>
            </a:r>
            <a:r>
              <a:rPr lang="zh-CN" altLang="en-US" dirty="0" smtClean="0"/>
              <a:t>发生后，该异常被一种叫做异常处理的机制捕捉到了，该机制因此做出了反应：输出了出错的提示，甚至强制中止了程序的运行，这意味着，该异常已经被处理了。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/>
              <a:t>5.4.1 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32856"/>
            <a:ext cx="8280920" cy="345638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 smtClean="0"/>
              <a:t>为什么要使用异常？</a:t>
            </a:r>
            <a:endParaRPr lang="en-US" altLang="zh-CN" dirty="0" smtClean="0"/>
          </a:p>
          <a:p>
            <a:pPr marL="971550" lvl="1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提供错误信息，让使用者能够</a:t>
            </a:r>
            <a:r>
              <a:rPr lang="zh-CN" altLang="en-US" dirty="0"/>
              <a:t>对错误进行</a:t>
            </a:r>
            <a:r>
              <a:rPr lang="zh-CN" altLang="en-US" dirty="0" smtClean="0"/>
              <a:t>定位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错误原因、错误方位</a:t>
            </a:r>
            <a:r>
              <a:rPr lang="en-US" altLang="zh-CN" dirty="0" smtClean="0"/>
              <a:t>)</a:t>
            </a:r>
          </a:p>
          <a:p>
            <a:pPr marL="971550" lvl="1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程序设计者自己设计异常处理器，给最终用户更为友好的提示信息，帮助用户按实际需要正确处理已经发生的错误。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5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/>
              <a:t>5.4.1 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32856"/>
            <a:ext cx="8280920" cy="3024336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 smtClean="0"/>
              <a:t>异常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错误的种类</a:t>
            </a:r>
            <a:endParaRPr lang="en-US" altLang="zh-CN" dirty="0" smtClean="0"/>
          </a:p>
          <a:p>
            <a:pPr marL="622300" lvl="1" indent="-357188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/>
              <a:t>语法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(Syntax Error)</a:t>
            </a:r>
            <a:r>
              <a:rPr lang="zh-CN" altLang="en-US" dirty="0" smtClean="0"/>
              <a:t>：最易定位、改正。</a:t>
            </a:r>
            <a:endParaRPr lang="en-US" altLang="zh-CN" dirty="0" smtClean="0"/>
          </a:p>
          <a:p>
            <a:pPr marL="622300" lvl="1" indent="-357188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/>
              <a:t>运行</a:t>
            </a:r>
            <a:r>
              <a:rPr lang="zh-CN" altLang="en-US" dirty="0" smtClean="0"/>
              <a:t>时错误</a:t>
            </a:r>
            <a:r>
              <a:rPr lang="en-US" altLang="zh-CN" dirty="0" smtClean="0"/>
              <a:t>(Run </a:t>
            </a:r>
            <a:r>
              <a:rPr lang="en-US" altLang="zh-CN" dirty="0"/>
              <a:t>time </a:t>
            </a:r>
            <a:r>
              <a:rPr lang="en-US" altLang="zh-CN" dirty="0" smtClean="0"/>
              <a:t>Error)</a:t>
            </a:r>
            <a:r>
              <a:rPr lang="zh-CN" altLang="en-US" dirty="0" smtClean="0"/>
              <a:t>：较难定位，异常设计的主要目标。</a:t>
            </a:r>
            <a:endParaRPr lang="en-US" altLang="zh-CN" dirty="0" smtClean="0"/>
          </a:p>
          <a:p>
            <a:pPr marL="622300" lvl="1" indent="-357188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/>
              <a:t>逻辑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(Logical Error)</a:t>
            </a:r>
            <a:r>
              <a:rPr lang="zh-CN" altLang="en-US" dirty="0" smtClean="0"/>
              <a:t>：最难发现。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8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/>
              <a:t>5.4.1 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32856"/>
            <a:ext cx="8280920" cy="2952328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 smtClean="0"/>
              <a:t>异常</a:t>
            </a:r>
            <a:r>
              <a:rPr lang="en-US" altLang="zh-CN" dirty="0" smtClean="0"/>
              <a:t>(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的角色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/>
              <a:t>错误</a:t>
            </a:r>
            <a:r>
              <a:rPr lang="zh-CN" altLang="en-US" dirty="0" smtClean="0"/>
              <a:t>处理（主要角色）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/>
              <a:t>事件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特殊情况处理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终止行为（打扫战场，免除后患）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 smtClean="0"/>
              <a:t>5.4.2 </a:t>
            </a:r>
            <a:r>
              <a:rPr lang="zh-CN" altLang="en-US" b="1" dirty="0" smtClean="0"/>
              <a:t>异常处理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276872"/>
            <a:ext cx="8280920" cy="2448272"/>
          </a:xfrm>
        </p:spPr>
        <p:txBody>
          <a:bodyPr/>
          <a:lstStyle/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默认异常处理器</a:t>
            </a:r>
            <a:endParaRPr lang="en-US" altLang="zh-CN" dirty="0" smtClean="0"/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捕获、处理异常语句</a:t>
            </a:r>
            <a:r>
              <a:rPr lang="en-US" altLang="zh-CN" dirty="0" smtClean="0"/>
              <a:t>try…except…else…finally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8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 smtClean="0"/>
              <a:t>5.4.2 </a:t>
            </a:r>
            <a:r>
              <a:rPr lang="zh-CN" altLang="en-US" b="1" dirty="0" smtClean="0"/>
              <a:t>异常处理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896544"/>
          </a:xfrm>
        </p:spPr>
        <p:txBody>
          <a:bodyPr/>
          <a:lstStyle/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dirty="0" smtClean="0"/>
              <a:t>默认异常处理器：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所在地：</a:t>
            </a:r>
            <a:r>
              <a:rPr lang="en-US" altLang="zh-CN" dirty="0" smtClean="0"/>
              <a:t>Python</a:t>
            </a:r>
            <a:r>
              <a:rPr lang="zh-CN" altLang="en-US" dirty="0"/>
              <a:t>系统自身</a:t>
            </a:r>
            <a:r>
              <a:rPr lang="zh-CN" altLang="en-US" dirty="0" smtClean="0"/>
              <a:t>的异常处理器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启动时机：程序中的异常处理代码无法捕捉处理所发生的异常时</a:t>
            </a:r>
            <a:endParaRPr lang="en-US" altLang="zh-CN" dirty="0" smtClean="0"/>
          </a:p>
          <a:p>
            <a:pPr marL="1085850" lvl="1" indent="-5143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处理动作：</a:t>
            </a:r>
            <a:endParaRPr lang="en-US" altLang="zh-CN" dirty="0" smtClean="0"/>
          </a:p>
          <a:p>
            <a:pPr marL="1314450" lvl="2" indent="-514350">
              <a:buClr>
                <a:srgbClr val="0070C0"/>
              </a:buClr>
              <a:buFont typeface="+mj-ea"/>
              <a:buAutoNum type="circleNumDbPlain"/>
            </a:pPr>
            <a:r>
              <a:rPr lang="zh-CN" altLang="en-US" dirty="0"/>
              <a:t>终止程序的</a:t>
            </a:r>
            <a:r>
              <a:rPr lang="zh-CN" altLang="en-US" dirty="0" smtClean="0"/>
              <a:t>运行</a:t>
            </a:r>
            <a:endParaRPr lang="en-US" altLang="zh-CN" dirty="0"/>
          </a:p>
          <a:p>
            <a:pPr marL="1314450" lvl="2" indent="-514350">
              <a:buClr>
                <a:srgbClr val="0070C0"/>
              </a:buClr>
              <a:buFont typeface="+mj-ea"/>
              <a:buAutoNum type="circleNumDbPlain"/>
            </a:pPr>
            <a:r>
              <a:rPr lang="zh-CN" altLang="en-US" dirty="0" smtClean="0"/>
              <a:t>输出标准、专业的出错信息</a:t>
            </a:r>
            <a:endParaRPr lang="en-US" altLang="zh-CN" dirty="0" smtClean="0"/>
          </a:p>
          <a:p>
            <a:pPr marL="1771650" lvl="3" indent="-5143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b="0" dirty="0"/>
              <a:t>异常名称</a:t>
            </a:r>
            <a:r>
              <a:rPr lang="zh-CN" altLang="en-US" sz="2400" b="0" dirty="0" smtClean="0"/>
              <a:t>及异常说明</a:t>
            </a:r>
            <a:endParaRPr lang="en-US" altLang="zh-CN" sz="2400" b="0" dirty="0" smtClean="0"/>
          </a:p>
          <a:p>
            <a:pPr marL="1771650" lvl="3" indent="-5143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b="0" dirty="0" smtClean="0"/>
              <a:t>“堆栈跟踪”信息：异常发生时激活的程序行和程序调用清单</a:t>
            </a:r>
            <a:endParaRPr lang="en-US" altLang="zh-CN" sz="2400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2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93037" cy="1270000"/>
          </a:xfrm>
        </p:spPr>
        <p:txBody>
          <a:bodyPr/>
          <a:lstStyle/>
          <a:p>
            <a:pPr lvl="1" algn="ctr"/>
            <a:r>
              <a:rPr lang="en-US" altLang="zh-CN" b="1" dirty="0" smtClean="0"/>
              <a:t>5.4.2 </a:t>
            </a:r>
            <a:r>
              <a:rPr lang="zh-CN" altLang="en-US" b="1" dirty="0" smtClean="0"/>
              <a:t>异常处理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752528"/>
          </a:xfrm>
        </p:spPr>
        <p:txBody>
          <a:bodyPr/>
          <a:lstStyle/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 smtClean="0"/>
              <a:t>默认异常处理器举例</a:t>
            </a:r>
            <a:endParaRPr lang="en-US" altLang="zh-CN" sz="2400" b="1" dirty="0"/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 smtClean="0">
                <a:latin typeface="+mn-ea"/>
              </a:rPr>
              <a:t> Python</a:t>
            </a:r>
            <a:r>
              <a:rPr lang="zh-CN" altLang="en-US" sz="2000" b="1" dirty="0" smtClean="0">
                <a:latin typeface="+mn-ea"/>
              </a:rPr>
              <a:t>环境命令行状态下：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altLang="zh-CN" sz="2000" b="1" dirty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altLang="zh-CN" sz="2000" b="1" dirty="0" smtClean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altLang="zh-CN" sz="2000" b="1" dirty="0">
              <a:latin typeface="+mn-ea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 smtClean="0">
                <a:latin typeface="+mn-ea"/>
              </a:rPr>
              <a:t>&gt;&gt;&gt; </a:t>
            </a:r>
            <a:r>
              <a:rPr lang="en-US" altLang="zh-CN" sz="2000" b="1" dirty="0">
                <a:latin typeface="+mn-ea"/>
              </a:rPr>
              <a:t>for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in range(1,5)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>
                <a:latin typeface="+mn-ea"/>
              </a:rPr>
              <a:t>  File "&lt;</a:t>
            </a:r>
            <a:r>
              <a:rPr lang="en-US" altLang="zh-CN" sz="2000" b="1" dirty="0" err="1">
                <a:latin typeface="+mn-ea"/>
              </a:rPr>
              <a:t>stdin</a:t>
            </a:r>
            <a:r>
              <a:rPr lang="en-US" altLang="zh-CN" sz="2000" b="1" dirty="0">
                <a:latin typeface="+mn-ea"/>
              </a:rPr>
              <a:t>&gt;", line 1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>
                <a:latin typeface="+mn-ea"/>
              </a:rPr>
              <a:t>    for </a:t>
            </a:r>
            <a:r>
              <a:rPr lang="en-US" altLang="zh-CN" sz="2000" b="1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 in range(1,5)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>
                <a:latin typeface="+mn-ea"/>
              </a:rPr>
              <a:t>                     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b="1" dirty="0" err="1">
                <a:latin typeface="+mn-ea"/>
              </a:rPr>
              <a:t>SyntaxError</a:t>
            </a:r>
            <a:r>
              <a:rPr lang="en-US" altLang="zh-CN" sz="2000" b="1" dirty="0">
                <a:latin typeface="+mn-ea"/>
              </a:rPr>
              <a:t>: invalid syntax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4F0E6-308D-480B-8364-DDB4BC6C37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圆角矩形标注 5"/>
          <p:cNvSpPr/>
          <p:nvPr/>
        </p:nvSpPr>
        <p:spPr>
          <a:xfrm>
            <a:off x="827584" y="5877272"/>
            <a:ext cx="1440160" cy="504056"/>
          </a:xfrm>
          <a:prstGeom prst="wedgeRoundRectCallout">
            <a:avLst>
              <a:gd name="adj1" fmla="val -9197"/>
              <a:gd name="adj2" fmla="val -1383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错误类名称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2987824" y="5877272"/>
            <a:ext cx="1224136" cy="504056"/>
          </a:xfrm>
          <a:prstGeom prst="wedgeRoundRectCallout">
            <a:avLst>
              <a:gd name="adj1" fmla="val -34060"/>
              <a:gd name="adj2" fmla="val -1310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错误信息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547664" y="2852936"/>
            <a:ext cx="2160240" cy="432048"/>
          </a:xfrm>
          <a:prstGeom prst="wedgeRoundRectCallout">
            <a:avLst>
              <a:gd name="adj1" fmla="val -14933"/>
              <a:gd name="adj2" fmla="val 1335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用回车结束的语句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427984" y="3284984"/>
            <a:ext cx="1440160" cy="648071"/>
          </a:xfrm>
          <a:prstGeom prst="wedgeRoundRectCallout">
            <a:avLst>
              <a:gd name="adj1" fmla="val -98590"/>
              <a:gd name="adj2" fmla="val 8244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错误所在的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文件及行号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4446510" y="4219533"/>
            <a:ext cx="1493642" cy="432048"/>
          </a:xfrm>
          <a:prstGeom prst="wedgeRoundRectCallout">
            <a:avLst>
              <a:gd name="adj1" fmla="val -104344"/>
              <a:gd name="adj2" fmla="val 2007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错误的行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1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6116</TotalTime>
  <Words>643</Words>
  <Application>Microsoft Office PowerPoint</Application>
  <PresentationFormat>全屏显示(4:3)</PresentationFormat>
  <Paragraphs>102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暗香扑面</vt:lpstr>
      <vt:lpstr>5.4 异常</vt:lpstr>
      <vt:lpstr>5.4异常</vt:lpstr>
      <vt:lpstr>5.4.1 简介</vt:lpstr>
      <vt:lpstr>5.4.1 简介</vt:lpstr>
      <vt:lpstr>5.4.1 简介</vt:lpstr>
      <vt:lpstr>5.4.1 简介</vt:lpstr>
      <vt:lpstr>5.4.2 异常处理</vt:lpstr>
      <vt:lpstr>5.4.2 异常处理</vt:lpstr>
      <vt:lpstr>5.4.2 异常处理</vt:lpstr>
      <vt:lpstr>PowerPoint 演示文稿</vt:lpstr>
      <vt:lpstr>5.4.2 异常处理</vt:lpstr>
      <vt:lpstr>5.4.2 异常处理</vt:lpstr>
      <vt:lpstr>5.4.2 异常处理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dql</dc:creator>
  <cp:lastModifiedBy>yu</cp:lastModifiedBy>
  <cp:revision>1339</cp:revision>
  <dcterms:created xsi:type="dcterms:W3CDTF">2006-08-31T09:43:41Z</dcterms:created>
  <dcterms:modified xsi:type="dcterms:W3CDTF">2016-05-03T03:19:29Z</dcterms:modified>
</cp:coreProperties>
</file>