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82295" y="779780"/>
            <a:ext cx="2393950" cy="5784215"/>
            <a:chOff x="917" y="1228"/>
            <a:chExt cx="3770" cy="9109"/>
          </a:xfrm>
        </p:grpSpPr>
        <p:sp>
          <p:nvSpPr>
            <p:cNvPr id="4" name="矩形 3"/>
            <p:cNvSpPr/>
            <p:nvPr/>
          </p:nvSpPr>
          <p:spPr>
            <a:xfrm>
              <a:off x="917" y="1228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17" y="3242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17" y="9209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17" y="7235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17" y="5487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80" y="1546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应用层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82" y="3632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传输层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80" y="5761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网络层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80" y="7622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数据链路层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82" y="9483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物理层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324340" y="897890"/>
            <a:ext cx="2393950" cy="5784215"/>
            <a:chOff x="917" y="1228"/>
            <a:chExt cx="3770" cy="9109"/>
          </a:xfrm>
        </p:grpSpPr>
        <p:sp>
          <p:nvSpPr>
            <p:cNvPr id="16" name="矩形 15"/>
            <p:cNvSpPr/>
            <p:nvPr/>
          </p:nvSpPr>
          <p:spPr>
            <a:xfrm>
              <a:off x="917" y="1228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17" y="3242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17" y="9209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17" y="7235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7" y="5487"/>
              <a:ext cx="3770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0" y="1546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应用层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82" y="3632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传输层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80" y="5761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网络层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80" y="7622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数据链路层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82" y="9483"/>
              <a:ext cx="27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物理层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15230" y="1407795"/>
            <a:ext cx="1343660" cy="898525"/>
            <a:chOff x="7993" y="1820"/>
            <a:chExt cx="2116" cy="1415"/>
          </a:xfrm>
        </p:grpSpPr>
        <p:sp>
          <p:nvSpPr>
            <p:cNvPr id="30" name="矩形 29"/>
            <p:cNvSpPr/>
            <p:nvPr/>
          </p:nvSpPr>
          <p:spPr>
            <a:xfrm>
              <a:off x="7993" y="1820"/>
              <a:ext cx="2117" cy="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993" y="2543"/>
              <a:ext cx="2117" cy="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075555" y="1478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数据链路层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175885" y="1847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物理层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875655" y="395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二层交换机</a:t>
            </a:r>
            <a:r>
              <a:rPr lang="en-US" altLang="zh-CN"/>
              <a:t>  Mac </a:t>
            </a:r>
            <a:r>
              <a:rPr lang="zh-CN" altLang="en-US"/>
              <a:t>地址</a:t>
            </a:r>
            <a:r>
              <a:rPr lang="en-US" altLang="zh-CN"/>
              <a:t>  </a:t>
            </a:r>
            <a:r>
              <a:rPr lang="zh-CN" altLang="en-US"/>
              <a:t>不转发</a:t>
            </a:r>
            <a:r>
              <a:rPr lang="en-US" altLang="zh-CN"/>
              <a:t> </a:t>
            </a:r>
          </a:p>
        </p:txBody>
      </p:sp>
      <p:sp>
        <p:nvSpPr>
          <p:cNvPr id="36" name="下箭头 35"/>
          <p:cNvSpPr/>
          <p:nvPr/>
        </p:nvSpPr>
        <p:spPr>
          <a:xfrm rot="2100000">
            <a:off x="5677535" y="775335"/>
            <a:ext cx="217170" cy="56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6" idx="2"/>
            <a:endCxn id="31" idx="1"/>
          </p:cNvCxnSpPr>
          <p:nvPr/>
        </p:nvCxnSpPr>
        <p:spPr>
          <a:xfrm rot="5400000" flipH="1" flipV="1">
            <a:off x="1158240" y="2707640"/>
            <a:ext cx="4478020" cy="3235960"/>
          </a:xfrm>
          <a:prstGeom prst="curvedConnector4">
            <a:avLst>
              <a:gd name="adj1" fmla="val -5318"/>
              <a:gd name="adj2" fmla="val 685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5085715" y="1678305"/>
            <a:ext cx="5715" cy="380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186805" y="1593215"/>
            <a:ext cx="19050" cy="5499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015230" y="3484245"/>
            <a:ext cx="1343660" cy="898525"/>
            <a:chOff x="7993" y="1820"/>
            <a:chExt cx="2116" cy="1415"/>
          </a:xfrm>
        </p:grpSpPr>
        <p:sp>
          <p:nvSpPr>
            <p:cNvPr id="43" name="矩形 42"/>
            <p:cNvSpPr/>
            <p:nvPr/>
          </p:nvSpPr>
          <p:spPr>
            <a:xfrm>
              <a:off x="7993" y="1820"/>
              <a:ext cx="2117" cy="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993" y="2543"/>
              <a:ext cx="2117" cy="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5015230" y="4403090"/>
            <a:ext cx="1361440" cy="4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015230" y="3979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数据链路层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260340" y="4445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物理层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071110" y="3526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网络层</a:t>
            </a:r>
          </a:p>
        </p:txBody>
      </p:sp>
      <p:cxnSp>
        <p:nvCxnSpPr>
          <p:cNvPr id="51" name="曲线连接符 50"/>
          <p:cNvCxnSpPr/>
          <p:nvPr/>
        </p:nvCxnSpPr>
        <p:spPr>
          <a:xfrm rot="5400000" flipV="1">
            <a:off x="3991610" y="3596005"/>
            <a:ext cx="2548255" cy="8255"/>
          </a:xfrm>
          <a:prstGeom prst="curvedConnector5">
            <a:avLst>
              <a:gd name="adj1" fmla="val 28532"/>
              <a:gd name="adj2" fmla="val -11030769"/>
              <a:gd name="adj3" fmla="val 1467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50" idx="1"/>
          </p:cNvCxnSpPr>
          <p:nvPr/>
        </p:nvCxnSpPr>
        <p:spPr>
          <a:xfrm flipH="1" flipV="1">
            <a:off x="5071110" y="3710305"/>
            <a:ext cx="20320" cy="814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205855" y="3567430"/>
            <a:ext cx="30480" cy="10661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46" idx="2"/>
          </p:cNvCxnSpPr>
          <p:nvPr/>
        </p:nvCxnSpPr>
        <p:spPr>
          <a:xfrm rot="5400000" flipV="1">
            <a:off x="6704330" y="3846195"/>
            <a:ext cx="1536700" cy="35534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326640" y="890905"/>
            <a:ext cx="12700" cy="5460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10976610" y="918210"/>
            <a:ext cx="70485" cy="5768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278880" y="2792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三层交换机</a:t>
            </a:r>
            <a:r>
              <a:rPr lang="en-US" altLang="zh-CN"/>
              <a:t>/</a:t>
            </a:r>
            <a:r>
              <a:rPr lang="zh-CN" altLang="en-US"/>
              <a:t>路由器</a:t>
            </a:r>
            <a:r>
              <a:rPr lang="en-US" altLang="zh-CN"/>
              <a:t>   IP </a:t>
            </a:r>
            <a:r>
              <a:rPr lang="zh-CN" altLang="en-US"/>
              <a:t>地址</a:t>
            </a:r>
            <a:r>
              <a:rPr lang="en-US" altLang="zh-CN"/>
              <a:t> </a:t>
            </a:r>
            <a:r>
              <a:rPr lang="zh-CN" altLang="en-US"/>
              <a:t>转发</a:t>
            </a:r>
          </a:p>
        </p:txBody>
      </p:sp>
      <p:sp>
        <p:nvSpPr>
          <p:cNvPr id="58" name="下箭头 57"/>
          <p:cNvSpPr/>
          <p:nvPr/>
        </p:nvSpPr>
        <p:spPr>
          <a:xfrm rot="2100000">
            <a:off x="6017260" y="2905125"/>
            <a:ext cx="217170" cy="563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上箭头 59"/>
          <p:cNvSpPr/>
          <p:nvPr/>
        </p:nvSpPr>
        <p:spPr>
          <a:xfrm>
            <a:off x="2885440" y="1552575"/>
            <a:ext cx="130810" cy="492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631950" y="1614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下层给上层提供服务</a:t>
            </a:r>
          </a:p>
        </p:txBody>
      </p:sp>
      <p:sp>
        <p:nvSpPr>
          <p:cNvPr id="62" name="左右箭头 61"/>
          <p:cNvSpPr/>
          <p:nvPr/>
        </p:nvSpPr>
        <p:spPr>
          <a:xfrm>
            <a:off x="2972435" y="6218555"/>
            <a:ext cx="6247130" cy="210185"/>
          </a:xfrm>
          <a:prstGeom prst="left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01235" y="6428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协议</a:t>
            </a:r>
          </a:p>
        </p:txBody>
      </p:sp>
      <p:sp>
        <p:nvSpPr>
          <p:cNvPr id="64" name="矩形 63"/>
          <p:cNvSpPr/>
          <p:nvPr/>
        </p:nvSpPr>
        <p:spPr>
          <a:xfrm>
            <a:off x="582295" y="6390005"/>
            <a:ext cx="1546225" cy="15500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zh-CN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比特</a:t>
            </a:r>
          </a:p>
        </p:txBody>
      </p:sp>
      <p:sp>
        <p:nvSpPr>
          <p:cNvPr id="65" name="矩形 64"/>
          <p:cNvSpPr/>
          <p:nvPr/>
        </p:nvSpPr>
        <p:spPr>
          <a:xfrm>
            <a:off x="582295" y="5132705"/>
            <a:ext cx="1546225" cy="15500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zh-CN" altLang="en-US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帧 </a:t>
            </a:r>
            <a:r>
              <a:rPr lang="en-US" altLang="zh-CN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frame</a:t>
            </a:r>
            <a:endParaRPr lang="zh-CN" altLang="en-US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8970" y="1311910"/>
            <a:ext cx="1546225" cy="15500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zh-CN" altLang="en-US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报</a:t>
            </a:r>
            <a:r>
              <a:rPr lang="zh-CN" altLang="en-US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文 </a:t>
            </a:r>
            <a:r>
              <a:rPr lang="en-US" altLang="zh-CN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</a:t>
            </a:r>
            <a:endParaRPr lang="zh-CN" altLang="en-US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80415" y="2651125"/>
            <a:ext cx="1546225" cy="15500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zh-CN" altLang="en-US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报文</a:t>
            </a:r>
            <a:r>
              <a:rPr lang="zh-CN" altLang="en-US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段 </a:t>
            </a:r>
            <a:r>
              <a:rPr lang="en-US" altLang="zh-CN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segment</a:t>
            </a:r>
            <a:endParaRPr lang="zh-CN" altLang="en-US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48970" y="3979545"/>
            <a:ext cx="1546225" cy="15500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zh-CN" altLang="en-US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分组</a:t>
            </a:r>
            <a:r>
              <a:rPr lang="en-US" altLang="zh-CN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zh-CN" altLang="en-US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数据</a:t>
            </a:r>
            <a:r>
              <a:rPr lang="zh-CN" altLang="en-US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报 </a:t>
            </a:r>
            <a:r>
              <a:rPr lang="en-US" altLang="zh-CN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packet</a:t>
            </a:r>
            <a:endParaRPr lang="zh-CN" altLang="en-US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49630" y="0"/>
            <a:ext cx="18592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源主机</a:t>
            </a:r>
          </a:p>
        </p:txBody>
      </p:sp>
      <p:sp>
        <p:nvSpPr>
          <p:cNvPr id="70" name="矩形 69"/>
          <p:cNvSpPr/>
          <p:nvPr/>
        </p:nvSpPr>
        <p:spPr>
          <a:xfrm>
            <a:off x="9530715" y="104140"/>
            <a:ext cx="24180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目标主机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M0OTU1MWEwMDJhMWRkNjE2Mzc3ZTgwMzUwZDVjNWYifQ=="/>
  <p:tag name="KSO_WPP_MARK_KEY" val="5abca77c-29bb-4ade-8222-22d663715f3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114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IT</cp:lastModifiedBy>
  <cp:revision>39</cp:revision>
  <dcterms:created xsi:type="dcterms:W3CDTF">2022-11-10T00:09:00Z</dcterms:created>
  <dcterms:modified xsi:type="dcterms:W3CDTF">2023-03-02T08:33:45Z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CAB8278A211349308CBE3DF4CEAD2EBE</vt:lpwstr>
  </property>
  <property fmtid="{D5CDD505-2E9C-101B-9397-08002B2CF9AE}" pid="3" name="KSOProductBuildVer">
    <vt:lpwstr>2052-11.1.0.12763</vt:lpwstr>
  </property>
</Properties>
</file>