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6.jpg" ContentType="image/jpeg"/>
  <Override PartName="/ppt/media/image7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2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28"/>
  </p:notesMasterIdLst>
  <p:sldIdLst>
    <p:sldId id="256" r:id="rId3"/>
    <p:sldId id="258" r:id="rId4"/>
    <p:sldId id="259" r:id="rId5"/>
    <p:sldId id="349" r:id="rId6"/>
    <p:sldId id="523" r:id="rId7"/>
    <p:sldId id="4733" r:id="rId8"/>
    <p:sldId id="4734" r:id="rId9"/>
    <p:sldId id="4707" r:id="rId10"/>
    <p:sldId id="4706" r:id="rId11"/>
    <p:sldId id="280" r:id="rId12"/>
    <p:sldId id="367" r:id="rId13"/>
    <p:sldId id="4708" r:id="rId14"/>
    <p:sldId id="4736" r:id="rId15"/>
    <p:sldId id="4185" r:id="rId16"/>
    <p:sldId id="4724" r:id="rId17"/>
    <p:sldId id="4725" r:id="rId18"/>
    <p:sldId id="4709" r:id="rId19"/>
    <p:sldId id="525" r:id="rId20"/>
    <p:sldId id="4727" r:id="rId21"/>
    <p:sldId id="4728" r:id="rId22"/>
    <p:sldId id="4729" r:id="rId23"/>
    <p:sldId id="4737" r:id="rId24"/>
    <p:sldId id="4738" r:id="rId25"/>
    <p:sldId id="4730" r:id="rId26"/>
    <p:sldId id="473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B80"/>
    <a:srgbClr val="F5F5F5"/>
    <a:srgbClr val="107E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3719" autoAdjust="0"/>
  </p:normalViewPr>
  <p:slideViewPr>
    <p:cSldViewPr snapToGrid="0" showGuides="1">
      <p:cViewPr varScale="1">
        <p:scale>
          <a:sx n="82" d="100"/>
          <a:sy n="82" d="100"/>
        </p:scale>
        <p:origin x="720" y="62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089ED-B404-4CD9-81A0-0445B87805C7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7DD51-9A41-4A64-9DB6-5FE5335820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3E1EF-8E9E-4A7E-99FC-1EB92E40FCF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C698D-B203-4CC2-BFFC-E72F00F07EC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C698D-B203-4CC2-BFFC-E72F00F07EC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5" descr="图示&#10;&#10;描述已自动生成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14" r="6821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466080" y="2422187"/>
              <a:ext cx="6725920" cy="1006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地上穿着球鞋的一双脚&#10;&#10;描述已自动生成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5" r="30091"/>
          <a:stretch>
            <a:fillRect/>
          </a:stretch>
        </p:blipFill>
        <p:spPr>
          <a:xfrm>
            <a:off x="0" y="0"/>
            <a:ext cx="4294208" cy="6858000"/>
          </a:xfrm>
          <a:custGeom>
            <a:avLst/>
            <a:gdLst>
              <a:gd name="connsiteX0" fmla="*/ 0 w 4294208"/>
              <a:gd name="connsiteY0" fmla="*/ 0 h 6858000"/>
              <a:gd name="connsiteX1" fmla="*/ 4294208 w 4294208"/>
              <a:gd name="connsiteY1" fmla="*/ 0 h 6858000"/>
              <a:gd name="connsiteX2" fmla="*/ 4294208 w 4294208"/>
              <a:gd name="connsiteY2" fmla="*/ 6858000 h 6858000"/>
              <a:gd name="connsiteX3" fmla="*/ 0 w 429420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4208" h="6858000">
                <a:moveTo>
                  <a:pt x="0" y="0"/>
                </a:moveTo>
                <a:lnTo>
                  <a:pt x="4294208" y="0"/>
                </a:lnTo>
                <a:lnTo>
                  <a:pt x="42942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4294208" cy="6858000"/>
          </a:xfrm>
          <a:prstGeom prst="rect">
            <a:avLst/>
          </a:prstGeom>
          <a:solidFill>
            <a:srgbClr val="007B8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地上穿着球鞋的一双脚&#10;&#10;描述已自动生成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2"/>
            <a:ext cx="12192000" cy="6857998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rgbClr val="007B8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58382" y="485395"/>
            <a:ext cx="346249" cy="18836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050" dirty="0">
                <a:solidFill>
                  <a:srgbClr val="007B80">
                    <a:alpha val="45000"/>
                  </a:srgbClr>
                </a:solidFill>
              </a:rPr>
              <a:t>TEAM</a:t>
            </a:r>
            <a:endParaRPr lang="zh-CN" altLang="en-US" sz="1050" dirty="0">
              <a:solidFill>
                <a:srgbClr val="007B80">
                  <a:alpha val="45000"/>
                </a:srgbClr>
              </a:solidFill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25905" y="230651"/>
            <a:ext cx="211201" cy="137160"/>
            <a:chOff x="4606725" y="281940"/>
            <a:chExt cx="285316" cy="13716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606725" y="281940"/>
              <a:ext cx="285316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4606725" y="346819"/>
              <a:ext cx="285316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606725" y="419100"/>
              <a:ext cx="285316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 userDrawn="1"/>
        </p:nvSpPr>
        <p:spPr>
          <a:xfrm>
            <a:off x="158382" y="413323"/>
            <a:ext cx="346249" cy="18836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alpha val="33000"/>
                  </a:schemeClr>
                </a:solidFill>
              </a:rPr>
              <a:t>TEAM   MANAGEMENT </a:t>
            </a:r>
            <a:endParaRPr lang="zh-CN" altLang="en-US" sz="1050" dirty="0">
              <a:solidFill>
                <a:schemeClr val="bg1">
                  <a:alpha val="33000"/>
                </a:schemeClr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1758096" y="6656743"/>
            <a:ext cx="212308" cy="46040"/>
            <a:chOff x="4774896" y="731520"/>
            <a:chExt cx="361130" cy="78312"/>
          </a:xfrm>
          <a:solidFill>
            <a:srgbClr val="FFFFFF"/>
          </a:solidFill>
        </p:grpSpPr>
        <p:sp>
          <p:nvSpPr>
            <p:cNvPr id="11" name="椭圆 10"/>
            <p:cNvSpPr/>
            <p:nvPr/>
          </p:nvSpPr>
          <p:spPr>
            <a:xfrm>
              <a:off x="4774896" y="731520"/>
              <a:ext cx="78312" cy="783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916305" y="731520"/>
              <a:ext cx="78312" cy="783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057714" y="731520"/>
              <a:ext cx="78312" cy="783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466080" y="2374748"/>
            <a:ext cx="6512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图书管理系统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992219" y="4079473"/>
            <a:ext cx="5882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团队建设与管理</a:t>
            </a:r>
            <a:r>
              <a:rPr lang="en-US" altLang="zh-CN" sz="4800" dirty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endParaRPr lang="zh-CN" altLang="en-US" sz="4800" dirty="0">
              <a:solidFill>
                <a:srgbClr val="007B8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1519259" y="4070862"/>
            <a:ext cx="355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154420" y="4180840"/>
            <a:ext cx="59169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讲解人：陈继尧</a:t>
            </a:r>
          </a:p>
          <a:p>
            <a:r>
              <a:rPr lang="zh-CN" altLang="en-US"/>
              <a:t>小组成员：唐嘉豪 陈继尧 郭千瑞 刘成章 江枫</a:t>
            </a:r>
          </a:p>
          <a:p>
            <a:r>
              <a:rPr lang="zh-CN" altLang="en-US"/>
              <a:t>老师：黄云洁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67"/>
          <p:cNvSpPr txBox="1"/>
          <p:nvPr/>
        </p:nvSpPr>
        <p:spPr>
          <a:xfrm>
            <a:off x="1236921" y="2997643"/>
            <a:ext cx="5787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is simply dummy text of the printing and typesetting industry. Lorem Ipsum has. Lorem Ipsum is simply dummy text of the printing and typesetting industry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236921" y="2653327"/>
            <a:ext cx="19581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1219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TEXT HERE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31009" y="402363"/>
            <a:ext cx="2631440" cy="829945"/>
          </a:xfrm>
          <a:prstGeom prst="rect">
            <a:avLst/>
          </a:prstGeom>
          <a:noFill/>
          <a:ln w="9525">
            <a:solidFill>
              <a:srgbClr val="007B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defTabSz="1219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b="1" dirty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系统框架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38766" y="237045"/>
            <a:ext cx="43144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总体设计思路</a:t>
            </a:r>
          </a:p>
        </p:txBody>
      </p:sp>
      <p:sp>
        <p:nvSpPr>
          <p:cNvPr id="9" name="TextBox 11"/>
          <p:cNvSpPr txBox="1"/>
          <p:nvPr/>
        </p:nvSpPr>
        <p:spPr>
          <a:xfrm>
            <a:off x="4558560" y="694248"/>
            <a:ext cx="3074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Lorem Ipsum is simply dummy text of the printing 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921478" y="694248"/>
            <a:ext cx="349045" cy="0"/>
          </a:xfrm>
          <a:prstGeom prst="line">
            <a:avLst/>
          </a:prstGeom>
          <a:ln w="19050">
            <a:solidFill>
              <a:srgbClr val="007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" y="1151420"/>
            <a:ext cx="12195810" cy="5539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 rot="2184008">
            <a:off x="405120" y="-565518"/>
            <a:ext cx="1400460" cy="1421650"/>
          </a:xfrm>
          <a:custGeom>
            <a:avLst/>
            <a:gdLst>
              <a:gd name="connsiteX0" fmla="*/ 1326516 w 1400460"/>
              <a:gd name="connsiteY0" fmla="*/ 0 h 1421650"/>
              <a:gd name="connsiteX1" fmla="*/ 1400460 w 1400460"/>
              <a:gd name="connsiteY1" fmla="*/ 1421650 h 1421650"/>
              <a:gd name="connsiteX2" fmla="*/ 741986 w 1400460"/>
              <a:gd name="connsiteY2" fmla="*/ 1421650 h 1421650"/>
              <a:gd name="connsiteX3" fmla="*/ 1101054 w 1400460"/>
              <a:gd name="connsiteY3" fmla="*/ 531312 h 1421650"/>
              <a:gd name="connsiteX4" fmla="*/ 608585 w 1400460"/>
              <a:gd name="connsiteY4" fmla="*/ 1421650 h 1421650"/>
              <a:gd name="connsiteX5" fmla="*/ 0 w 1400460"/>
              <a:gd name="connsiteY5" fmla="*/ 1421650 h 142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60" h="1421650">
                <a:moveTo>
                  <a:pt x="1326516" y="0"/>
                </a:moveTo>
                <a:lnTo>
                  <a:pt x="1400460" y="1421650"/>
                </a:lnTo>
                <a:lnTo>
                  <a:pt x="741986" y="1421650"/>
                </a:lnTo>
                <a:lnTo>
                  <a:pt x="1101054" y="531312"/>
                </a:lnTo>
                <a:lnTo>
                  <a:pt x="608585" y="1421650"/>
                </a:lnTo>
                <a:lnTo>
                  <a:pt x="0" y="1421650"/>
                </a:lnTo>
                <a:close/>
              </a:path>
            </a:pathLst>
          </a:custGeom>
          <a:solidFill>
            <a:srgbClr val="007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38766" y="237045"/>
            <a:ext cx="43144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数据库设计</a:t>
            </a:r>
          </a:p>
        </p:txBody>
      </p:sp>
      <p:sp>
        <p:nvSpPr>
          <p:cNvPr id="18" name="TextBox 11"/>
          <p:cNvSpPr txBox="1"/>
          <p:nvPr/>
        </p:nvSpPr>
        <p:spPr>
          <a:xfrm>
            <a:off x="4558560" y="694248"/>
            <a:ext cx="3074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Lorem Ipsum is simply dummy text of the printing 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5921478" y="694248"/>
            <a:ext cx="349045" cy="0"/>
          </a:xfrm>
          <a:prstGeom prst="line">
            <a:avLst/>
          </a:prstGeom>
          <a:ln w="19050">
            <a:solidFill>
              <a:srgbClr val="007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3742855" name="图片 10737428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" y="1270924"/>
            <a:ext cx="5272405" cy="1637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6" name="图片 10737428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491" y="1205614"/>
            <a:ext cx="5268595" cy="1637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7" name="图片 10737428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" y="3029997"/>
            <a:ext cx="5344795" cy="17697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8" name="图片 10737428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586" y="2908589"/>
            <a:ext cx="5270500" cy="17691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9" name="图片 10737428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921150"/>
            <a:ext cx="5410835" cy="1899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60" name="图片 10737428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586" y="4870359"/>
            <a:ext cx="5274310" cy="17754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5175813" y="2292466"/>
            <a:ext cx="184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alpha val="60000"/>
                  </a:schemeClr>
                </a:solidFill>
              </a:rPr>
              <a:t>PART 03</a:t>
            </a:r>
            <a:endParaRPr lang="zh-CN" altLang="en-US" sz="28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465367" y="3064411"/>
            <a:ext cx="529232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20000"/>
                    </a:prstClr>
                  </a:outerShdw>
                </a:effectLst>
              </a:rPr>
              <a:t>详细设计</a:t>
            </a:r>
          </a:p>
        </p:txBody>
      </p:sp>
      <p:sp>
        <p:nvSpPr>
          <p:cNvPr id="52" name="TextBox 7"/>
          <p:cNvSpPr txBox="1"/>
          <p:nvPr/>
        </p:nvSpPr>
        <p:spPr>
          <a:xfrm>
            <a:off x="2478916" y="4083940"/>
            <a:ext cx="7234167" cy="55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just" defTabSz="1219200"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 Light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pt-BR" sz="105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eos numquam accommodare et. In cibo graeco dicunt sea. Augue zril sapientem ne mei, ad suas voluptatibus eum. Tempor mediocrem imperdiet no usu,</a:t>
            </a:r>
            <a:endParaRPr lang="en-US" sz="105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60122" y="165232"/>
            <a:ext cx="141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详细设计</a:t>
            </a:r>
            <a:endParaRPr lang="zh-CN" altLang="en-US" sz="2400" b="1" dirty="0">
              <a:solidFill>
                <a:srgbClr val="007B8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65494" y="619603"/>
            <a:ext cx="349045" cy="0"/>
          </a:xfrm>
          <a:prstGeom prst="line">
            <a:avLst/>
          </a:prstGeom>
          <a:ln w="19050">
            <a:solidFill>
              <a:srgbClr val="007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1"/>
          <p:cNvSpPr txBox="1"/>
          <p:nvPr/>
        </p:nvSpPr>
        <p:spPr>
          <a:xfrm>
            <a:off x="4409271" y="658672"/>
            <a:ext cx="3074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Lorem Ipsum is simply dummy text of the printing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7568" y="936668"/>
            <a:ext cx="905069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模块分配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一、服务端模块分配；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数据管理模块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网络管理模块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二、客户端模块分配；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网络连接模块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图书借阅模块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图书信息管理模块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读者信息管理模块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管理员管理模块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9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6315" y="-7210"/>
            <a:ext cx="3303581" cy="1978947"/>
          </a:xfrm>
          <a:prstGeom prst="rect">
            <a:avLst/>
          </a:prstGeom>
          <a:solidFill>
            <a:srgbClr val="007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 panose="020B0300000000000000" pitchFamily="3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36429" y="-7210"/>
            <a:ext cx="3055571" cy="1978947"/>
          </a:xfrm>
          <a:prstGeom prst="rect">
            <a:avLst/>
          </a:prstGeom>
          <a:solidFill>
            <a:srgbClr val="007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 panose="020B0300000000000000" pitchFamily="34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40" y="413174"/>
            <a:ext cx="808484" cy="8084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353" y="508099"/>
            <a:ext cx="713524" cy="713524"/>
          </a:xfrm>
          <a:prstGeom prst="rect">
            <a:avLst/>
          </a:prstGeom>
        </p:spPr>
      </p:pic>
      <p:sp>
        <p:nvSpPr>
          <p:cNvPr id="23" name="TextBox 7"/>
          <p:cNvSpPr txBox="1"/>
          <p:nvPr/>
        </p:nvSpPr>
        <p:spPr>
          <a:xfrm>
            <a:off x="388967" y="5167502"/>
            <a:ext cx="10860346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lnSpc>
                <a:spcPct val="130000"/>
              </a:lnSpc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readerName: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读者姓名，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password: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用户登录密码，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readerNo;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用户排序</a:t>
            </a:r>
          </a:p>
        </p:txBody>
      </p:sp>
      <p:sp>
        <p:nvSpPr>
          <p:cNvPr id="27" name="Freeform 24"/>
          <p:cNvSpPr/>
          <p:nvPr/>
        </p:nvSpPr>
        <p:spPr bwMode="auto">
          <a:xfrm>
            <a:off x="2762075" y="4623502"/>
            <a:ext cx="354715" cy="113909"/>
          </a:xfrm>
          <a:custGeom>
            <a:avLst/>
            <a:gdLst>
              <a:gd name="T0" fmla="*/ 0 w 1420"/>
              <a:gd name="T1" fmla="*/ 66 h 456"/>
              <a:gd name="T2" fmla="*/ 631 w 1420"/>
              <a:gd name="T3" fmla="*/ 33 h 456"/>
              <a:gd name="T4" fmla="*/ 1259 w 1420"/>
              <a:gd name="T5" fmla="*/ 0 h 456"/>
              <a:gd name="T6" fmla="*/ 1420 w 1420"/>
              <a:gd name="T7" fmla="*/ 189 h 456"/>
              <a:gd name="T8" fmla="*/ 1281 w 1420"/>
              <a:gd name="T9" fmla="*/ 390 h 456"/>
              <a:gd name="T10" fmla="*/ 650 w 1420"/>
              <a:gd name="T11" fmla="*/ 423 h 456"/>
              <a:gd name="T12" fmla="*/ 21 w 1420"/>
              <a:gd name="T13" fmla="*/ 456 h 456"/>
              <a:gd name="T14" fmla="*/ 160 w 1420"/>
              <a:gd name="T15" fmla="*/ 253 h 456"/>
              <a:gd name="T16" fmla="*/ 0 w 1420"/>
              <a:gd name="T17" fmla="*/ 66 h 456"/>
              <a:gd name="T18" fmla="*/ 0 w 1420"/>
              <a:gd name="T19" fmla="*/ 6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0" h="456">
                <a:moveTo>
                  <a:pt x="0" y="66"/>
                </a:moveTo>
                <a:lnTo>
                  <a:pt x="631" y="33"/>
                </a:lnTo>
                <a:lnTo>
                  <a:pt x="1259" y="0"/>
                </a:lnTo>
                <a:lnTo>
                  <a:pt x="1420" y="189"/>
                </a:lnTo>
                <a:lnTo>
                  <a:pt x="1281" y="390"/>
                </a:lnTo>
                <a:lnTo>
                  <a:pt x="650" y="423"/>
                </a:lnTo>
                <a:lnTo>
                  <a:pt x="21" y="456"/>
                </a:lnTo>
                <a:lnTo>
                  <a:pt x="160" y="253"/>
                </a:lnTo>
                <a:lnTo>
                  <a:pt x="0" y="66"/>
                </a:lnTo>
                <a:lnTo>
                  <a:pt x="0" y="66"/>
                </a:lnTo>
                <a:close/>
              </a:path>
            </a:pathLst>
          </a:custGeom>
          <a:solidFill>
            <a:srgbClr val="007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8" name="TextBox 167"/>
          <p:cNvSpPr txBox="1"/>
          <p:nvPr/>
        </p:nvSpPr>
        <p:spPr>
          <a:xfrm>
            <a:off x="3148025" y="3486008"/>
            <a:ext cx="2808393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is simply dummy text of the printing and typesetting industry.</a:t>
            </a:r>
            <a:endParaRPr lang="en-US" sz="1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3442793" y="3286417"/>
            <a:ext cx="20524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1219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YOUR TEXT</a:t>
            </a:r>
          </a:p>
        </p:txBody>
      </p:sp>
      <p:sp>
        <p:nvSpPr>
          <p:cNvPr id="30" name="TextBox 167"/>
          <p:cNvSpPr txBox="1"/>
          <p:nvPr/>
        </p:nvSpPr>
        <p:spPr>
          <a:xfrm>
            <a:off x="9245624" y="3486008"/>
            <a:ext cx="2808393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is simply dummy text of the printing and typesetting industry.</a:t>
            </a:r>
            <a:endParaRPr lang="en-US" sz="1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9623577" y="3286417"/>
            <a:ext cx="20524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1219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YOUR TEXT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938766" y="153245"/>
            <a:ext cx="43144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详细设计</a:t>
            </a:r>
          </a:p>
        </p:txBody>
      </p:sp>
      <p:sp>
        <p:nvSpPr>
          <p:cNvPr id="17" name="TextBox 11"/>
          <p:cNvSpPr txBox="1"/>
          <p:nvPr/>
        </p:nvSpPr>
        <p:spPr>
          <a:xfrm>
            <a:off x="4558560" y="694248"/>
            <a:ext cx="3074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Lorem Ipsum is simply dummy text of the printing 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5921478" y="694248"/>
            <a:ext cx="349045" cy="0"/>
          </a:xfrm>
          <a:prstGeom prst="line">
            <a:avLst/>
          </a:prstGeom>
          <a:ln w="19050">
            <a:solidFill>
              <a:srgbClr val="007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02194" y="2247704"/>
            <a:ext cx="188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用户注册及登录</a:t>
            </a:r>
          </a:p>
        </p:txBody>
      </p:sp>
      <p:pic>
        <p:nvPicPr>
          <p:cNvPr id="14" name="ECB019B1-382A-4266-B25C-5B523AA43C14-1" descr="w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060" y="1101725"/>
            <a:ext cx="4660900" cy="4065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3742859" name="图片 10737428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45" y="2710430"/>
            <a:ext cx="4211320" cy="1899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6315" y="-7210"/>
            <a:ext cx="3303581" cy="1978947"/>
          </a:xfrm>
          <a:prstGeom prst="rect">
            <a:avLst/>
          </a:prstGeom>
          <a:solidFill>
            <a:srgbClr val="007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 panose="020B0300000000000000" pitchFamily="3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36429" y="-7210"/>
            <a:ext cx="3055571" cy="1978947"/>
          </a:xfrm>
          <a:prstGeom prst="rect">
            <a:avLst/>
          </a:prstGeom>
          <a:solidFill>
            <a:srgbClr val="007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 panose="020B0300000000000000" pitchFamily="34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40" y="413174"/>
            <a:ext cx="808484" cy="8084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353" y="508099"/>
            <a:ext cx="713524" cy="713524"/>
          </a:xfrm>
          <a:prstGeom prst="rect">
            <a:avLst/>
          </a:prstGeom>
        </p:spPr>
      </p:pic>
      <p:sp>
        <p:nvSpPr>
          <p:cNvPr id="23" name="TextBox 7"/>
          <p:cNvSpPr txBox="1"/>
          <p:nvPr/>
        </p:nvSpPr>
        <p:spPr>
          <a:xfrm>
            <a:off x="388967" y="5167502"/>
            <a:ext cx="10860346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adminno: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管理者序号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adminname: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管理者姓名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password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：管理者登录密码 </a:t>
            </a:r>
          </a:p>
        </p:txBody>
      </p:sp>
      <p:sp>
        <p:nvSpPr>
          <p:cNvPr id="27" name="Freeform 24"/>
          <p:cNvSpPr/>
          <p:nvPr/>
        </p:nvSpPr>
        <p:spPr bwMode="auto">
          <a:xfrm>
            <a:off x="2762075" y="4623502"/>
            <a:ext cx="354715" cy="113909"/>
          </a:xfrm>
          <a:custGeom>
            <a:avLst/>
            <a:gdLst>
              <a:gd name="T0" fmla="*/ 0 w 1420"/>
              <a:gd name="T1" fmla="*/ 66 h 456"/>
              <a:gd name="T2" fmla="*/ 631 w 1420"/>
              <a:gd name="T3" fmla="*/ 33 h 456"/>
              <a:gd name="T4" fmla="*/ 1259 w 1420"/>
              <a:gd name="T5" fmla="*/ 0 h 456"/>
              <a:gd name="T6" fmla="*/ 1420 w 1420"/>
              <a:gd name="T7" fmla="*/ 189 h 456"/>
              <a:gd name="T8" fmla="*/ 1281 w 1420"/>
              <a:gd name="T9" fmla="*/ 390 h 456"/>
              <a:gd name="T10" fmla="*/ 650 w 1420"/>
              <a:gd name="T11" fmla="*/ 423 h 456"/>
              <a:gd name="T12" fmla="*/ 21 w 1420"/>
              <a:gd name="T13" fmla="*/ 456 h 456"/>
              <a:gd name="T14" fmla="*/ 160 w 1420"/>
              <a:gd name="T15" fmla="*/ 253 h 456"/>
              <a:gd name="T16" fmla="*/ 0 w 1420"/>
              <a:gd name="T17" fmla="*/ 66 h 456"/>
              <a:gd name="T18" fmla="*/ 0 w 1420"/>
              <a:gd name="T19" fmla="*/ 6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0" h="456">
                <a:moveTo>
                  <a:pt x="0" y="66"/>
                </a:moveTo>
                <a:lnTo>
                  <a:pt x="631" y="33"/>
                </a:lnTo>
                <a:lnTo>
                  <a:pt x="1259" y="0"/>
                </a:lnTo>
                <a:lnTo>
                  <a:pt x="1420" y="189"/>
                </a:lnTo>
                <a:lnTo>
                  <a:pt x="1281" y="390"/>
                </a:lnTo>
                <a:lnTo>
                  <a:pt x="650" y="423"/>
                </a:lnTo>
                <a:lnTo>
                  <a:pt x="21" y="456"/>
                </a:lnTo>
                <a:lnTo>
                  <a:pt x="160" y="253"/>
                </a:lnTo>
                <a:lnTo>
                  <a:pt x="0" y="66"/>
                </a:lnTo>
                <a:lnTo>
                  <a:pt x="0" y="66"/>
                </a:lnTo>
                <a:close/>
              </a:path>
            </a:pathLst>
          </a:custGeom>
          <a:solidFill>
            <a:srgbClr val="007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8" name="TextBox 167"/>
          <p:cNvSpPr txBox="1"/>
          <p:nvPr/>
        </p:nvSpPr>
        <p:spPr>
          <a:xfrm>
            <a:off x="3148025" y="3486008"/>
            <a:ext cx="2808393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is simply dummy text of the printing and typesetting industry.</a:t>
            </a:r>
            <a:endParaRPr lang="en-US" sz="1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3442793" y="3286417"/>
            <a:ext cx="20524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1219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YOUR TEXT</a:t>
            </a:r>
          </a:p>
        </p:txBody>
      </p:sp>
      <p:sp>
        <p:nvSpPr>
          <p:cNvPr id="30" name="TextBox 167"/>
          <p:cNvSpPr txBox="1"/>
          <p:nvPr/>
        </p:nvSpPr>
        <p:spPr>
          <a:xfrm>
            <a:off x="9245624" y="3486008"/>
            <a:ext cx="2808393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is simply dummy text of the printing and typesetting industry.</a:t>
            </a:r>
            <a:endParaRPr lang="en-US" sz="1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9623577" y="3286417"/>
            <a:ext cx="20524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1219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YOUR TEXT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938766" y="237045"/>
            <a:ext cx="43144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详细设计</a:t>
            </a:r>
          </a:p>
        </p:txBody>
      </p:sp>
      <p:sp>
        <p:nvSpPr>
          <p:cNvPr id="17" name="TextBox 11"/>
          <p:cNvSpPr txBox="1"/>
          <p:nvPr/>
        </p:nvSpPr>
        <p:spPr>
          <a:xfrm>
            <a:off x="4558560" y="694248"/>
            <a:ext cx="3074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Lorem Ipsum is simply dummy text of the printing 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5921478" y="694248"/>
            <a:ext cx="349045" cy="0"/>
          </a:xfrm>
          <a:prstGeom prst="line">
            <a:avLst/>
          </a:prstGeom>
          <a:ln w="19050">
            <a:solidFill>
              <a:srgbClr val="007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07645" y="2177415"/>
            <a:ext cx="188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管理者功能</a:t>
            </a:r>
          </a:p>
        </p:txBody>
      </p:sp>
      <p:pic>
        <p:nvPicPr>
          <p:cNvPr id="1073742853" name="图片 10737428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5" y="2668905"/>
            <a:ext cx="5273040" cy="21532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ECB019B1-382A-4266-B25C-5B523AA43C14-4" descr="wp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9485" y="1083310"/>
            <a:ext cx="6049010" cy="5090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258" y="236954"/>
            <a:ext cx="713524" cy="713524"/>
          </a:xfrm>
          <a:prstGeom prst="rect">
            <a:avLst/>
          </a:prstGeom>
        </p:spPr>
      </p:pic>
      <p:sp>
        <p:nvSpPr>
          <p:cNvPr id="23" name="TextBox 7"/>
          <p:cNvSpPr txBox="1"/>
          <p:nvPr/>
        </p:nvSpPr>
        <p:spPr>
          <a:xfrm>
            <a:off x="288620" y="5463791"/>
            <a:ext cx="10860346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book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----bookName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：图书名称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importDate: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图书入馆时间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inLibStatus: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图书现状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bookPrice: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图书价格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frequency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：图书被借次数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category: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图书种类</a:t>
            </a:r>
          </a:p>
          <a:p>
            <a:pPr defTabSz="1219200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borrowbook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----serialNumber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：借书人员名称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readerno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：用户编号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bookNo: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书籍编号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borrowDate: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借书日期</a:t>
            </a:r>
          </a:p>
          <a:p>
            <a:pPr defTabSz="1219200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loss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----bookNo: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丢失图书编号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lossResult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：结果是否丢失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recordDate: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记录时间</a:t>
            </a:r>
          </a:p>
          <a:p>
            <a:pPr defTabSz="1219200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returnbook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----readerNo: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归还书籍的借书者编号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bookNo: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归还书籍编号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returnDate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Raleway Light"/>
              </a:rPr>
              <a:t>：归还日期</a:t>
            </a:r>
          </a:p>
          <a:p>
            <a:pPr defTabSz="1219200">
              <a:lnSpc>
                <a:spcPct val="130000"/>
              </a:lnSpc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Raleway Light"/>
            </a:endParaRPr>
          </a:p>
          <a:p>
            <a:pPr defTabSz="1219200">
              <a:lnSpc>
                <a:spcPct val="130000"/>
              </a:lnSpc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Raleway Light"/>
            </a:endParaRPr>
          </a:p>
        </p:txBody>
      </p:sp>
      <p:sp>
        <p:nvSpPr>
          <p:cNvPr id="27" name="Freeform 24"/>
          <p:cNvSpPr/>
          <p:nvPr/>
        </p:nvSpPr>
        <p:spPr bwMode="auto">
          <a:xfrm>
            <a:off x="2762075" y="4623502"/>
            <a:ext cx="354715" cy="113909"/>
          </a:xfrm>
          <a:custGeom>
            <a:avLst/>
            <a:gdLst>
              <a:gd name="T0" fmla="*/ 0 w 1420"/>
              <a:gd name="T1" fmla="*/ 66 h 456"/>
              <a:gd name="T2" fmla="*/ 631 w 1420"/>
              <a:gd name="T3" fmla="*/ 33 h 456"/>
              <a:gd name="T4" fmla="*/ 1259 w 1420"/>
              <a:gd name="T5" fmla="*/ 0 h 456"/>
              <a:gd name="T6" fmla="*/ 1420 w 1420"/>
              <a:gd name="T7" fmla="*/ 189 h 456"/>
              <a:gd name="T8" fmla="*/ 1281 w 1420"/>
              <a:gd name="T9" fmla="*/ 390 h 456"/>
              <a:gd name="T10" fmla="*/ 650 w 1420"/>
              <a:gd name="T11" fmla="*/ 423 h 456"/>
              <a:gd name="T12" fmla="*/ 21 w 1420"/>
              <a:gd name="T13" fmla="*/ 456 h 456"/>
              <a:gd name="T14" fmla="*/ 160 w 1420"/>
              <a:gd name="T15" fmla="*/ 253 h 456"/>
              <a:gd name="T16" fmla="*/ 0 w 1420"/>
              <a:gd name="T17" fmla="*/ 66 h 456"/>
              <a:gd name="T18" fmla="*/ 0 w 1420"/>
              <a:gd name="T19" fmla="*/ 6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0" h="456">
                <a:moveTo>
                  <a:pt x="0" y="66"/>
                </a:moveTo>
                <a:lnTo>
                  <a:pt x="631" y="33"/>
                </a:lnTo>
                <a:lnTo>
                  <a:pt x="1259" y="0"/>
                </a:lnTo>
                <a:lnTo>
                  <a:pt x="1420" y="189"/>
                </a:lnTo>
                <a:lnTo>
                  <a:pt x="1281" y="390"/>
                </a:lnTo>
                <a:lnTo>
                  <a:pt x="650" y="423"/>
                </a:lnTo>
                <a:lnTo>
                  <a:pt x="21" y="456"/>
                </a:lnTo>
                <a:lnTo>
                  <a:pt x="160" y="253"/>
                </a:lnTo>
                <a:lnTo>
                  <a:pt x="0" y="66"/>
                </a:lnTo>
                <a:lnTo>
                  <a:pt x="0" y="66"/>
                </a:lnTo>
                <a:close/>
              </a:path>
            </a:pathLst>
          </a:custGeom>
          <a:solidFill>
            <a:srgbClr val="007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8" name="TextBox 167"/>
          <p:cNvSpPr txBox="1"/>
          <p:nvPr/>
        </p:nvSpPr>
        <p:spPr>
          <a:xfrm>
            <a:off x="3148025" y="3486008"/>
            <a:ext cx="2808393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is simply dummy text of the printing and typesetting industry.</a:t>
            </a:r>
            <a:endParaRPr lang="en-US" sz="1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3442793" y="3286417"/>
            <a:ext cx="20524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1219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YOUR TEXT</a:t>
            </a:r>
          </a:p>
        </p:txBody>
      </p:sp>
      <p:sp>
        <p:nvSpPr>
          <p:cNvPr id="30" name="TextBox 167"/>
          <p:cNvSpPr txBox="1"/>
          <p:nvPr/>
        </p:nvSpPr>
        <p:spPr>
          <a:xfrm>
            <a:off x="9245624" y="3486008"/>
            <a:ext cx="2808393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is simply dummy text of the printing and typesetting industry.</a:t>
            </a:r>
            <a:endParaRPr lang="en-US" sz="1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9623577" y="3286417"/>
            <a:ext cx="20524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1219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YOUR TEXT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938766" y="237045"/>
            <a:ext cx="43144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详细设计</a:t>
            </a:r>
          </a:p>
        </p:txBody>
      </p:sp>
      <p:sp>
        <p:nvSpPr>
          <p:cNvPr id="17" name="TextBox 11"/>
          <p:cNvSpPr txBox="1"/>
          <p:nvPr/>
        </p:nvSpPr>
        <p:spPr>
          <a:xfrm>
            <a:off x="4558560" y="694248"/>
            <a:ext cx="3074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Lorem Ipsum is simply dummy text of the printing 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5921478" y="694248"/>
            <a:ext cx="349045" cy="0"/>
          </a:xfrm>
          <a:prstGeom prst="line">
            <a:avLst/>
          </a:prstGeom>
          <a:ln w="19050">
            <a:solidFill>
              <a:srgbClr val="007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92793" y="498394"/>
            <a:ext cx="482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管理图书界面及借阅图书</a:t>
            </a:r>
          </a:p>
        </p:txBody>
      </p:sp>
      <p:pic>
        <p:nvPicPr>
          <p:cNvPr id="1073742855" name="图片 10737428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48" y="929715"/>
            <a:ext cx="5272405" cy="1637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6" name="图片 10737428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16" y="2536813"/>
            <a:ext cx="5268595" cy="15735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8" name="图片 10737428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84" y="4183948"/>
            <a:ext cx="5270500" cy="12363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ECB019B1-382A-4266-B25C-5B523AA43C14-6" descr="wp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552" y="467232"/>
            <a:ext cx="5582645" cy="5069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5175813" y="2292466"/>
            <a:ext cx="184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alpha val="60000"/>
                  </a:schemeClr>
                </a:solidFill>
              </a:rPr>
              <a:t>PART 04</a:t>
            </a:r>
            <a:endParaRPr lang="zh-CN" altLang="en-US" sz="28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465367" y="3064411"/>
            <a:ext cx="529232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20000"/>
                    </a:prstClr>
                  </a:outerShdw>
                </a:effectLst>
              </a:rPr>
              <a:t>系统界面演示</a:t>
            </a:r>
          </a:p>
        </p:txBody>
      </p:sp>
      <p:sp>
        <p:nvSpPr>
          <p:cNvPr id="52" name="TextBox 7"/>
          <p:cNvSpPr txBox="1"/>
          <p:nvPr/>
        </p:nvSpPr>
        <p:spPr>
          <a:xfrm>
            <a:off x="2478916" y="4083940"/>
            <a:ext cx="7234167" cy="55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just" defTabSz="1219200"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 Light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pt-BR" sz="105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eos numquam accommodare et. In cibo graeco dicunt sea. Augue zril sapientem ne mei, ad suas voluptatibus eum. Tempor mediocrem imperdiet no usu,</a:t>
            </a:r>
            <a:endParaRPr lang="en-US" sz="105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2934"/>
          <p:cNvSpPr/>
          <p:nvPr/>
        </p:nvSpPr>
        <p:spPr>
          <a:xfrm>
            <a:off x="4827357" y="237093"/>
            <a:ext cx="314176" cy="431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rgbClr val="007B8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29" name="Shape 2525"/>
          <p:cNvSpPr/>
          <p:nvPr/>
        </p:nvSpPr>
        <p:spPr>
          <a:xfrm>
            <a:off x="7071136" y="276164"/>
            <a:ext cx="381353" cy="381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007B8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38766" y="222440"/>
            <a:ext cx="43144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系统界面演示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5921478" y="694248"/>
            <a:ext cx="349045" cy="0"/>
          </a:xfrm>
          <a:prstGeom prst="line">
            <a:avLst/>
          </a:prstGeom>
          <a:ln w="19050">
            <a:solidFill>
              <a:srgbClr val="007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735970" y="1080818"/>
            <a:ext cx="183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首页</a:t>
            </a:r>
            <a:r>
              <a:rPr lang="zh-CN" altLang="en-US" dirty="0" smtClean="0"/>
              <a:t>登陆</a:t>
            </a:r>
            <a:r>
              <a:rPr lang="zh-CN" altLang="en-US" dirty="0" smtClean="0"/>
              <a:t>后界面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767906" y="1147668"/>
            <a:ext cx="199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图书</a:t>
            </a:r>
            <a:r>
              <a:rPr lang="zh-CN" altLang="en-US" dirty="0" smtClean="0"/>
              <a:t>借阅界面</a:t>
            </a:r>
            <a:endParaRPr lang="zh-CN" altLang="en-US" dirty="0"/>
          </a:p>
        </p:txBody>
      </p:sp>
      <p:pic>
        <p:nvPicPr>
          <p:cNvPr id="1073742861" name="图片 10737428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764" y="1581785"/>
            <a:ext cx="9631778" cy="52762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2934"/>
          <p:cNvSpPr/>
          <p:nvPr/>
        </p:nvSpPr>
        <p:spPr>
          <a:xfrm>
            <a:off x="4827357" y="237093"/>
            <a:ext cx="314176" cy="431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rgbClr val="007B8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29" name="Shape 2525"/>
          <p:cNvSpPr/>
          <p:nvPr/>
        </p:nvSpPr>
        <p:spPr>
          <a:xfrm>
            <a:off x="7071136" y="276164"/>
            <a:ext cx="381353" cy="381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007B8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38766" y="222440"/>
            <a:ext cx="43144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系统界面演示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5921478" y="694248"/>
            <a:ext cx="349045" cy="0"/>
          </a:xfrm>
          <a:prstGeom prst="line">
            <a:avLst/>
          </a:prstGeom>
          <a:ln w="19050">
            <a:solidFill>
              <a:srgbClr val="007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410" y="1198880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修改密码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70625" y="1198880"/>
            <a:ext cx="199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上架新书</a:t>
            </a:r>
          </a:p>
        </p:txBody>
      </p:sp>
      <p:pic>
        <p:nvPicPr>
          <p:cNvPr id="1073742862" name="图片 10737428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" y="1566545"/>
            <a:ext cx="6268720" cy="52762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63" name="图片 1073742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25" y="1567180"/>
            <a:ext cx="5884545" cy="52755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4955461" y="1100346"/>
            <a:ext cx="3158392" cy="2250600"/>
          </a:xfrm>
          <a:prstGeom prst="roundRect">
            <a:avLst>
              <a:gd name="adj" fmla="val 3295"/>
            </a:avLst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阿里巴巴普惠体 R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161280" y="1256872"/>
            <a:ext cx="2771775" cy="0"/>
          </a:xfrm>
          <a:prstGeom prst="line">
            <a:avLst/>
          </a:prstGeom>
          <a:ln w="19050">
            <a:solidFill>
              <a:srgbClr val="007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549321" y="1454994"/>
            <a:ext cx="184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PART 01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167"/>
          <p:cNvSpPr txBox="1"/>
          <p:nvPr/>
        </p:nvSpPr>
        <p:spPr>
          <a:xfrm>
            <a:off x="5065312" y="2420308"/>
            <a:ext cx="2808393" cy="57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is simply dummy text of the printing and typesetting industry.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8416353" y="1088386"/>
            <a:ext cx="3158392" cy="2250600"/>
          </a:xfrm>
          <a:prstGeom prst="roundRect">
            <a:avLst>
              <a:gd name="adj" fmla="val 3295"/>
            </a:avLst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阿里巴巴普惠体 R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8622172" y="1256872"/>
            <a:ext cx="2771775" cy="0"/>
          </a:xfrm>
          <a:prstGeom prst="line">
            <a:avLst/>
          </a:prstGeom>
          <a:ln w="19050">
            <a:solidFill>
              <a:srgbClr val="007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010213" y="1454994"/>
            <a:ext cx="184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PART 02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22335" y="1855008"/>
            <a:ext cx="24515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solidFill>
                <a:srgbClr val="007B80"/>
              </a:solidFill>
            </a:endParaRPr>
          </a:p>
        </p:txBody>
      </p:sp>
      <p:sp>
        <p:nvSpPr>
          <p:cNvPr id="14" name="TextBox 167"/>
          <p:cNvSpPr txBox="1"/>
          <p:nvPr/>
        </p:nvSpPr>
        <p:spPr>
          <a:xfrm>
            <a:off x="8526204" y="2420308"/>
            <a:ext cx="2808393" cy="57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is simply dummy text of the printing and typesetting industry.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4955461" y="3519014"/>
            <a:ext cx="3158392" cy="2250600"/>
          </a:xfrm>
          <a:prstGeom prst="roundRect">
            <a:avLst>
              <a:gd name="adj" fmla="val 3295"/>
            </a:avLst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阿里巴巴普惠体 R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161280" y="3687500"/>
            <a:ext cx="2771775" cy="0"/>
          </a:xfrm>
          <a:prstGeom prst="line">
            <a:avLst/>
          </a:prstGeom>
          <a:ln w="19050">
            <a:solidFill>
              <a:srgbClr val="007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49321" y="3885622"/>
            <a:ext cx="184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PART 03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43758" y="4290081"/>
            <a:ext cx="24515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B80"/>
                </a:solidFill>
              </a:rPr>
              <a:t>详细设计</a:t>
            </a:r>
          </a:p>
        </p:txBody>
      </p:sp>
      <p:sp>
        <p:nvSpPr>
          <p:cNvPr id="19" name="TextBox 167"/>
          <p:cNvSpPr txBox="1"/>
          <p:nvPr/>
        </p:nvSpPr>
        <p:spPr>
          <a:xfrm>
            <a:off x="5065312" y="4850936"/>
            <a:ext cx="2808393" cy="57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is simply dummy text of the printing and typesetting industry.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8416353" y="3519014"/>
            <a:ext cx="3158392" cy="2250600"/>
          </a:xfrm>
          <a:prstGeom prst="roundRect">
            <a:avLst>
              <a:gd name="adj" fmla="val 3295"/>
            </a:avLst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阿里巴巴普惠体 R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622172" y="3687500"/>
            <a:ext cx="2771775" cy="0"/>
          </a:xfrm>
          <a:prstGeom prst="line">
            <a:avLst/>
          </a:prstGeom>
          <a:ln w="19050">
            <a:solidFill>
              <a:srgbClr val="007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010213" y="3885622"/>
            <a:ext cx="184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PART 04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704650" y="4290081"/>
            <a:ext cx="24515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B80"/>
                </a:solidFill>
              </a:rPr>
              <a:t>系统界面演示</a:t>
            </a:r>
          </a:p>
        </p:txBody>
      </p:sp>
      <p:sp>
        <p:nvSpPr>
          <p:cNvPr id="24" name="TextBox 167"/>
          <p:cNvSpPr txBox="1"/>
          <p:nvPr/>
        </p:nvSpPr>
        <p:spPr>
          <a:xfrm>
            <a:off x="8526204" y="4850936"/>
            <a:ext cx="2808393" cy="57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is simply dummy text of the printing and typesetting industry.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46116" y="2747269"/>
            <a:ext cx="2021174" cy="1363462"/>
            <a:chOff x="1046116" y="2324039"/>
            <a:chExt cx="2021174" cy="1363462"/>
          </a:xfrm>
        </p:grpSpPr>
        <p:sp>
          <p:nvSpPr>
            <p:cNvPr id="26" name="文本框 25"/>
            <p:cNvSpPr txBox="1"/>
            <p:nvPr/>
          </p:nvSpPr>
          <p:spPr>
            <a:xfrm>
              <a:off x="1046116" y="2324039"/>
              <a:ext cx="20211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200" dirty="0">
                  <a:solidFill>
                    <a:schemeClr val="bg1"/>
                  </a:solidFill>
                </a:rPr>
                <a:t>目录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168228" y="3410502"/>
              <a:ext cx="18759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/>
                  </a:solidFill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25905" y="230651"/>
            <a:ext cx="211201" cy="137160"/>
            <a:chOff x="4606725" y="281940"/>
            <a:chExt cx="285316" cy="137160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4606725" y="281940"/>
              <a:ext cx="285316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606725" y="346819"/>
              <a:ext cx="285316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606725" y="419100"/>
              <a:ext cx="285316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158382" y="413323"/>
            <a:ext cx="346249" cy="18836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alpha val="33000"/>
                  </a:schemeClr>
                </a:solidFill>
              </a:rPr>
              <a:t>TEAM   MANAGEMENT </a:t>
            </a:r>
            <a:endParaRPr lang="zh-CN" altLang="en-US" sz="1050" dirty="0">
              <a:solidFill>
                <a:schemeClr val="bg1">
                  <a:alpha val="33000"/>
                </a:schemeClr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1758096" y="6656743"/>
            <a:ext cx="212308" cy="46040"/>
            <a:chOff x="4774896" y="731520"/>
            <a:chExt cx="361130" cy="78312"/>
          </a:xfrm>
        </p:grpSpPr>
        <p:sp>
          <p:nvSpPr>
            <p:cNvPr id="34" name="椭圆 33"/>
            <p:cNvSpPr/>
            <p:nvPr/>
          </p:nvSpPr>
          <p:spPr>
            <a:xfrm>
              <a:off x="4774896" y="731520"/>
              <a:ext cx="78312" cy="78312"/>
            </a:xfrm>
            <a:prstGeom prst="ellipse">
              <a:avLst/>
            </a:prstGeom>
            <a:solidFill>
              <a:srgbClr val="007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916305" y="731520"/>
              <a:ext cx="78312" cy="78312"/>
            </a:xfrm>
            <a:prstGeom prst="ellipse">
              <a:avLst/>
            </a:prstGeom>
            <a:solidFill>
              <a:srgbClr val="007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57714" y="731520"/>
              <a:ext cx="78312" cy="78312"/>
            </a:xfrm>
            <a:prstGeom prst="ellipse">
              <a:avLst/>
            </a:prstGeom>
            <a:solidFill>
              <a:srgbClr val="007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782120" y="1960418"/>
            <a:ext cx="24515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B80"/>
                </a:solidFill>
              </a:rPr>
              <a:t>总体设计思路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22265" y="1928495"/>
            <a:ext cx="239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系统简介与需求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2934"/>
          <p:cNvSpPr/>
          <p:nvPr/>
        </p:nvSpPr>
        <p:spPr>
          <a:xfrm>
            <a:off x="4827357" y="237093"/>
            <a:ext cx="314176" cy="431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rgbClr val="007B8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29" name="Shape 2525"/>
          <p:cNvSpPr/>
          <p:nvPr/>
        </p:nvSpPr>
        <p:spPr>
          <a:xfrm>
            <a:off x="7071136" y="276164"/>
            <a:ext cx="381353" cy="381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007B8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38766" y="222440"/>
            <a:ext cx="43144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系统界面演示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5921478" y="694248"/>
            <a:ext cx="349045" cy="0"/>
          </a:xfrm>
          <a:prstGeom prst="line">
            <a:avLst/>
          </a:prstGeom>
          <a:ln w="19050">
            <a:solidFill>
              <a:srgbClr val="007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352675" y="1198245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新增用户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03815" y="1198245"/>
            <a:ext cx="199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新增管理员</a:t>
            </a:r>
          </a:p>
        </p:txBody>
      </p:sp>
      <p:pic>
        <p:nvPicPr>
          <p:cNvPr id="1073742864" name="图片 10737428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" y="1566545"/>
            <a:ext cx="6268720" cy="52762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65" name="图片 10737428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25" y="1566545"/>
            <a:ext cx="5888990" cy="52762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2934"/>
          <p:cNvSpPr/>
          <p:nvPr/>
        </p:nvSpPr>
        <p:spPr>
          <a:xfrm>
            <a:off x="4827357" y="237093"/>
            <a:ext cx="314176" cy="431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rgbClr val="007B8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29" name="Shape 2525"/>
          <p:cNvSpPr/>
          <p:nvPr/>
        </p:nvSpPr>
        <p:spPr>
          <a:xfrm>
            <a:off x="7071136" y="276164"/>
            <a:ext cx="381353" cy="381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007B8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38766" y="222440"/>
            <a:ext cx="43144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系统界面演示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5921478" y="694248"/>
            <a:ext cx="349045" cy="0"/>
          </a:xfrm>
          <a:prstGeom prst="line">
            <a:avLst/>
          </a:prstGeom>
          <a:ln w="19050">
            <a:solidFill>
              <a:srgbClr val="007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265420" y="1186811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图书丢失</a:t>
            </a:r>
          </a:p>
        </p:txBody>
      </p:sp>
      <p:pic>
        <p:nvPicPr>
          <p:cNvPr id="1073742866" name="图片 10737428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" y="1566545"/>
            <a:ext cx="12143105" cy="5323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00757" y="2676493"/>
            <a:ext cx="21852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600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20000"/>
                    </a:prstClr>
                  </a:outerShdw>
                </a:effectLst>
              </a:rPr>
              <a:t>总 结</a:t>
            </a:r>
            <a:endParaRPr lang="zh-CN" altLang="en-US" sz="6000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12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94718" y="270588"/>
            <a:ext cx="754846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本次设计基本完成了一个图书馆信息管理系统，主要实现了用户的基本权限，信息查询，索引、借阅、归还，用户注册、登录。完成了页面的构建。管理员的权限基本完成，</a:t>
            </a:r>
            <a:r>
              <a:rPr lang="zh-CN" altLang="zh-CN" dirty="0"/>
              <a:t>查看图书在馆</a:t>
            </a:r>
            <a:r>
              <a:rPr lang="zh-CN" altLang="zh-CN" dirty="0" smtClean="0"/>
              <a:t>状态</a:t>
            </a:r>
            <a:r>
              <a:rPr lang="zh-CN" altLang="en-US" dirty="0"/>
              <a:t>、</a:t>
            </a:r>
            <a:r>
              <a:rPr lang="zh-CN" altLang="zh-CN" dirty="0" smtClean="0"/>
              <a:t>查看</a:t>
            </a:r>
            <a:r>
              <a:rPr lang="zh-CN" altLang="zh-CN" dirty="0"/>
              <a:t>图书借阅</a:t>
            </a:r>
            <a:r>
              <a:rPr lang="zh-CN" altLang="zh-CN" dirty="0" smtClean="0"/>
              <a:t>记录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上</a:t>
            </a:r>
            <a:r>
              <a:rPr lang="zh-CN" altLang="zh-CN" dirty="0"/>
              <a:t>架</a:t>
            </a:r>
            <a:r>
              <a:rPr lang="zh-CN" altLang="zh-CN" dirty="0" smtClean="0"/>
              <a:t>新书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下</a:t>
            </a:r>
            <a:r>
              <a:rPr lang="zh-CN" altLang="zh-CN" dirty="0"/>
              <a:t>架</a:t>
            </a:r>
            <a:r>
              <a:rPr lang="zh-CN" altLang="zh-CN" dirty="0" smtClean="0"/>
              <a:t>书</a:t>
            </a:r>
            <a:r>
              <a:rPr lang="zh-CN" altLang="en-US" dirty="0"/>
              <a:t>、</a:t>
            </a:r>
            <a:r>
              <a:rPr lang="zh-CN" altLang="zh-CN" dirty="0" smtClean="0"/>
              <a:t>查看</a:t>
            </a:r>
            <a:r>
              <a:rPr lang="zh-CN" altLang="zh-CN" dirty="0"/>
              <a:t>图书损失</a:t>
            </a:r>
            <a:r>
              <a:rPr lang="zh-CN" altLang="zh-CN" dirty="0" smtClean="0"/>
              <a:t>记录、</a:t>
            </a:r>
            <a:r>
              <a:rPr lang="zh-CN" altLang="zh-CN" dirty="0"/>
              <a:t>记录罚款</a:t>
            </a:r>
            <a:r>
              <a:rPr lang="zh-CN" altLang="zh-CN" dirty="0" smtClean="0"/>
              <a:t>信息、</a:t>
            </a:r>
            <a:r>
              <a:rPr lang="zh-CN" altLang="zh-CN" dirty="0"/>
              <a:t>查看用户借阅</a:t>
            </a:r>
            <a:r>
              <a:rPr lang="zh-CN" altLang="zh-CN" dirty="0" smtClean="0"/>
              <a:t>记录、</a:t>
            </a:r>
            <a:r>
              <a:rPr lang="zh-CN" altLang="zh-CN" dirty="0"/>
              <a:t>查看罚款</a:t>
            </a:r>
            <a:r>
              <a:rPr lang="zh-CN" altLang="zh-CN" dirty="0" smtClean="0"/>
              <a:t>记录</a:t>
            </a:r>
            <a:r>
              <a:rPr lang="zh-CN" altLang="en-US" dirty="0"/>
              <a:t>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本系统的实现依靠了许多计算机技术，包括</a:t>
            </a:r>
            <a:r>
              <a:rPr lang="en-US" altLang="zh-CN" dirty="0" smtClean="0"/>
              <a:t>SQL Sever</a:t>
            </a:r>
            <a:r>
              <a:rPr lang="zh-CN" altLang="en-US" dirty="0" smtClean="0"/>
              <a:t>数据库，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语言，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语言。</a:t>
            </a:r>
            <a:endParaRPr lang="en-US" altLang="zh-CN" dirty="0" smtClean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不足之处，未具体完成系统的图书归还过时的惩罚机制，对图书的信息登记还是止步在手动输入信息，考虑到信息的繁杂，信息录入应设置对应编号，或者能涉及到与扫描仪等机器配合使用，局限性较大，对于大量信息到来时，人工操作的压力任然较大，需要后续调整继续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1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图片 4" descr="图示&#10;&#10;描述已自动生成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14" r="6821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466080" y="2422187"/>
              <a:ext cx="6725920" cy="1006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64160" y="2419833"/>
            <a:ext cx="65125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感谢观看</a:t>
            </a:r>
          </a:p>
          <a:p>
            <a:pPr algn="dist"/>
            <a:endParaRPr lang="zh-CN" altLang="en-US" sz="5400" dirty="0">
              <a:solidFill>
                <a:srgbClr val="007B8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98194"/>
            <a:ext cx="6430827" cy="26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00" dirty="0">
                <a:solidFill>
                  <a:srgbClr val="007B8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UNITE AND COOPERATE, GROW UPWARD</a:t>
            </a:r>
            <a:endParaRPr lang="zh-CN" altLang="en-US" sz="1100" dirty="0">
              <a:solidFill>
                <a:srgbClr val="007B8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5120" y="4079473"/>
            <a:ext cx="5882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团队建设与管理</a:t>
            </a:r>
            <a:r>
              <a:rPr lang="en-US" altLang="zh-CN" sz="4800" dirty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endParaRPr lang="zh-CN" altLang="en-US" sz="4800" dirty="0">
              <a:solidFill>
                <a:srgbClr val="007B8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314960" y="4173793"/>
            <a:ext cx="6011368" cy="57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pt-BR" sz="105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eos numquam accommodare et. In cibo graeco dicunt sea. Augue zril sapientem ne mei, ad suas voluptatibus eum. </a:t>
            </a:r>
            <a:endParaRPr lang="en-US" sz="105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06400" y="4070862"/>
            <a:ext cx="355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15813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" t="2320" r="2257" b="4923"/>
          <a:stretch/>
        </p:blipFill>
        <p:spPr>
          <a:xfrm>
            <a:off x="7466431" y="1542126"/>
            <a:ext cx="3009901" cy="3171826"/>
          </a:xfrm>
          <a:prstGeom prst="rect">
            <a:avLst/>
          </a:prstGeom>
          <a:effectLst>
            <a:glow rad="990600">
              <a:schemeClr val="accent1">
                <a:alpha val="40000"/>
              </a:schemeClr>
            </a:glow>
          </a:effectLst>
        </p:spPr>
      </p:pic>
      <p:sp>
        <p:nvSpPr>
          <p:cNvPr id="4" name="右箭头 3"/>
          <p:cNvSpPr/>
          <p:nvPr/>
        </p:nvSpPr>
        <p:spPr>
          <a:xfrm>
            <a:off x="5477069" y="2341984"/>
            <a:ext cx="1399592" cy="1327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 rot="10800000">
            <a:off x="8397550" y="5178490"/>
            <a:ext cx="1138334" cy="1287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8388219" y="87546"/>
            <a:ext cx="1147665" cy="1222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 rot="5400000">
            <a:off x="10832841" y="2514503"/>
            <a:ext cx="1184988" cy="1227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39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5175813" y="2292466"/>
            <a:ext cx="184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alpha val="60000"/>
                  </a:schemeClr>
                </a:solidFill>
              </a:rPr>
              <a:t>PART 01</a:t>
            </a:r>
            <a:endParaRPr lang="zh-CN" altLang="en-US" sz="28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185152" y="3064411"/>
            <a:ext cx="5973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20000"/>
                    </a:prstClr>
                  </a:outerShdw>
                </a:effectLst>
              </a:rPr>
              <a:t>系统简介</a:t>
            </a:r>
            <a:r>
              <a:rPr lang="zh-CN" altLang="en-US" sz="48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20000"/>
                    </a:prstClr>
                  </a:outerShdw>
                </a:effectLst>
              </a:rPr>
              <a:t>与</a:t>
            </a:r>
            <a:r>
              <a:rPr lang="zh-CN" altLang="en-US" sz="480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20000"/>
                    </a:prstClr>
                  </a:outerShdw>
                </a:effectLst>
              </a:rPr>
              <a:t>需求分析</a:t>
            </a:r>
            <a:endParaRPr lang="zh-CN" altLang="en-US" sz="4800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52" name="TextBox 7"/>
          <p:cNvSpPr txBox="1"/>
          <p:nvPr/>
        </p:nvSpPr>
        <p:spPr>
          <a:xfrm>
            <a:off x="2478916" y="4083940"/>
            <a:ext cx="7234167" cy="55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just" defTabSz="1219200"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 Light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pt-BR" sz="105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eos numquam accommodare et. In cibo graeco dicunt sea. Augue zril sapientem ne mei, ad suas voluptatibus eum. Tempor mediocrem imperdiet no usu,</a:t>
            </a:r>
            <a:endParaRPr lang="en-US" sz="105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/>
          <p:nvPr/>
        </p:nvSpPr>
        <p:spPr>
          <a:xfrm>
            <a:off x="6720060" y="0"/>
            <a:ext cx="5471939" cy="6858000"/>
          </a:xfrm>
          <a:custGeom>
            <a:avLst/>
            <a:gdLst>
              <a:gd name="connsiteX0" fmla="*/ 3790761 w 5668344"/>
              <a:gd name="connsiteY0" fmla="*/ 0 h 6858000"/>
              <a:gd name="connsiteX1" fmla="*/ 5668344 w 5668344"/>
              <a:gd name="connsiteY1" fmla="*/ 0 h 6858000"/>
              <a:gd name="connsiteX2" fmla="*/ 5668344 w 5668344"/>
              <a:gd name="connsiteY2" fmla="*/ 2918546 h 6858000"/>
              <a:gd name="connsiteX3" fmla="*/ 3490810 w 5668344"/>
              <a:gd name="connsiteY3" fmla="*/ 6858000 h 6858000"/>
              <a:gd name="connsiteX4" fmla="*/ 0 w 566834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8344" h="6858000">
                <a:moveTo>
                  <a:pt x="3790761" y="0"/>
                </a:moveTo>
                <a:lnTo>
                  <a:pt x="5668344" y="0"/>
                </a:lnTo>
                <a:lnTo>
                  <a:pt x="5668344" y="2918546"/>
                </a:lnTo>
                <a:lnTo>
                  <a:pt x="349081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7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6" name="任意多边形: 形状 25"/>
          <p:cNvSpPr/>
          <p:nvPr/>
        </p:nvSpPr>
        <p:spPr>
          <a:xfrm>
            <a:off x="5921478" y="1826303"/>
            <a:ext cx="6270521" cy="3612910"/>
          </a:xfrm>
          <a:custGeom>
            <a:avLst/>
            <a:gdLst>
              <a:gd name="connsiteX0" fmla="*/ 1984661 w 5892222"/>
              <a:gd name="connsiteY0" fmla="*/ 0 h 3825401"/>
              <a:gd name="connsiteX1" fmla="*/ 5892222 w 5892222"/>
              <a:gd name="connsiteY1" fmla="*/ 0 h 3825401"/>
              <a:gd name="connsiteX2" fmla="*/ 3907563 w 5892222"/>
              <a:gd name="connsiteY2" fmla="*/ 3825401 h 3825401"/>
              <a:gd name="connsiteX3" fmla="*/ 0 w 5892222"/>
              <a:gd name="connsiteY3" fmla="*/ 3825401 h 382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222" h="3825401">
                <a:moveTo>
                  <a:pt x="1984661" y="0"/>
                </a:moveTo>
                <a:lnTo>
                  <a:pt x="5892222" y="0"/>
                </a:lnTo>
                <a:lnTo>
                  <a:pt x="3907563" y="3825401"/>
                </a:lnTo>
                <a:lnTo>
                  <a:pt x="0" y="3825401"/>
                </a:lnTo>
                <a:close/>
              </a:path>
            </a:pathLst>
          </a:custGeom>
          <a:solidFill>
            <a:srgbClr val="007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3742787" y="678373"/>
            <a:ext cx="471399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1219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800" b="1" dirty="0" smtClean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项目计划简介</a:t>
            </a:r>
            <a:endParaRPr lang="zh-CN" altLang="en-US" sz="2800" b="1" dirty="0">
              <a:solidFill>
                <a:srgbClr val="007B8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650685" y="2510611"/>
            <a:ext cx="47574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563987" y="1093601"/>
            <a:ext cx="51119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为图书馆建立一个图书管理系统，完成对软件的开发、测试及试运行，并且完成图书馆信息查询的网络建设。该系统能为用户提供查询的检索、用户注册服务，图书新建和删除，图书的借阅、归还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、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违规情况的处罚。就管理来说，可对每日图书信息进行更新管理，对系统用户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进行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注册和注销，以及系统维护功能。实现一个基本的借阅管理系统，并可以投入运用。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567450" y="694248"/>
            <a:ext cx="309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 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921478" y="694248"/>
            <a:ext cx="349045" cy="0"/>
          </a:xfrm>
          <a:prstGeom prst="line">
            <a:avLst/>
          </a:prstGeom>
          <a:ln w="19050">
            <a:solidFill>
              <a:srgbClr val="007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图片包含 游戏机, 树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12162" b="2461"/>
          <a:stretch>
            <a:fillRect/>
          </a:stretch>
        </p:blipFill>
        <p:spPr>
          <a:xfrm>
            <a:off x="6690902" y="1826303"/>
            <a:ext cx="5746662" cy="3612910"/>
          </a:xfrm>
          <a:custGeom>
            <a:avLst/>
            <a:gdLst>
              <a:gd name="connsiteX0" fmla="*/ 1984661 w 5892222"/>
              <a:gd name="connsiteY0" fmla="*/ 0 h 3825401"/>
              <a:gd name="connsiteX1" fmla="*/ 5892222 w 5892222"/>
              <a:gd name="connsiteY1" fmla="*/ 0 h 3825401"/>
              <a:gd name="connsiteX2" fmla="*/ 3907563 w 5892222"/>
              <a:gd name="connsiteY2" fmla="*/ 3825401 h 3825401"/>
              <a:gd name="connsiteX3" fmla="*/ 0 w 5892222"/>
              <a:gd name="connsiteY3" fmla="*/ 3825401 h 382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222" h="3825401">
                <a:moveTo>
                  <a:pt x="1984661" y="0"/>
                </a:moveTo>
                <a:lnTo>
                  <a:pt x="5892222" y="0"/>
                </a:lnTo>
                <a:lnTo>
                  <a:pt x="3907563" y="3825401"/>
                </a:lnTo>
                <a:lnTo>
                  <a:pt x="0" y="3825401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/>
          <p:nvPr/>
        </p:nvSpPr>
        <p:spPr>
          <a:xfrm>
            <a:off x="4385388" y="845143"/>
            <a:ext cx="3582956" cy="489135"/>
          </a:xfrm>
          <a:prstGeom prst="rect">
            <a:avLst/>
          </a:prstGeom>
          <a:noFill/>
          <a:ln w="38100">
            <a:solidFill>
              <a:srgbClr val="007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5097841" y="884604"/>
            <a:ext cx="19963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系统需求分析</a:t>
            </a:r>
          </a:p>
        </p:txBody>
      </p:sp>
      <p:sp>
        <p:nvSpPr>
          <p:cNvPr id="67" name="五角星 3"/>
          <p:cNvSpPr/>
          <p:nvPr/>
        </p:nvSpPr>
        <p:spPr bwMode="auto">
          <a:xfrm rot="4467378">
            <a:off x="1890625" y="3854029"/>
            <a:ext cx="336551" cy="340783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1" name="五角星 32"/>
          <p:cNvSpPr/>
          <p:nvPr/>
        </p:nvSpPr>
        <p:spPr bwMode="auto">
          <a:xfrm rot="4467378">
            <a:off x="5618668" y="3875619"/>
            <a:ext cx="336551" cy="340783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2" name="五角星 35"/>
          <p:cNvSpPr/>
          <p:nvPr/>
        </p:nvSpPr>
        <p:spPr bwMode="auto">
          <a:xfrm rot="4467378">
            <a:off x="9303982" y="3878075"/>
            <a:ext cx="336551" cy="340783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921478" y="694248"/>
            <a:ext cx="349045" cy="0"/>
          </a:xfrm>
          <a:prstGeom prst="line">
            <a:avLst/>
          </a:prstGeom>
          <a:ln w="19050">
            <a:solidFill>
              <a:srgbClr val="007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238864" y="1716096"/>
            <a:ext cx="10102645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本项目为图书管理的借阅系统，为方便对图书馆进行高效管理，通过该项目实现图书信息和用户信息的管理。使用该程序后，系统管理人员可以方便的对使用用户进行管理、信息的维护。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管理员实现整体信息的梳理，例如可以查询某位读者、某图书的借阅情况以便了解图书馆的情况，另设有超级管理员，实现对管理员的设置及处理。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需的要求有三点。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一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、希望用户通过该系统可以查看图书信息，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还书，可进行登记注册实现基本的用户的权限。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、管理员能够查看图书是否在图书馆，借书和还书的人员信息和时间，借出的书籍，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实施部分管理。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、超级管理员能够拥有管理员的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能力同时，可调配管理员，实现对管理员信息的管理。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使该程序具有更简便、更高的精准度、信息化更高的管理流程。能够实现对图书馆信息的信息化处理，减少人工工作量。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just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38766" y="205450"/>
            <a:ext cx="43144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需求</a:t>
            </a:r>
            <a:r>
              <a:rPr lang="zh-CN" altLang="en-US" sz="2400" b="1" dirty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分析</a:t>
            </a:r>
            <a:r>
              <a:rPr lang="zh-CN" altLang="en-US" sz="2400" b="1" dirty="0" smtClean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思路</a:t>
            </a:r>
            <a:endParaRPr lang="zh-CN" altLang="en-US" sz="2400" b="1" dirty="0">
              <a:solidFill>
                <a:srgbClr val="007B8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921478" y="694248"/>
            <a:ext cx="349045" cy="0"/>
          </a:xfrm>
          <a:prstGeom prst="line">
            <a:avLst/>
          </a:prstGeom>
          <a:ln w="19050">
            <a:solidFill>
              <a:srgbClr val="007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81" y="1600181"/>
            <a:ext cx="4706193" cy="39235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47" y="1768132"/>
            <a:ext cx="5912026" cy="37555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6581" y="1533917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用户应有权限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296539" y="1533917"/>
            <a:ext cx="25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管理员及超管应有权限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95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9" y="1382387"/>
            <a:ext cx="6438122" cy="44119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8" b="7000"/>
          <a:stretch/>
        </p:blipFill>
        <p:spPr>
          <a:xfrm>
            <a:off x="6382138" y="1197721"/>
            <a:ext cx="5380653" cy="51327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38766" y="205450"/>
            <a:ext cx="43144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需求</a:t>
            </a:r>
            <a:r>
              <a:rPr lang="zh-CN" altLang="en-US" sz="2400" b="1" dirty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分析</a:t>
            </a:r>
            <a:r>
              <a:rPr lang="zh-CN" altLang="en-US" sz="2400" b="1" dirty="0" smtClean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思路</a:t>
            </a:r>
            <a:endParaRPr lang="zh-CN" altLang="en-US" sz="2400" b="1" dirty="0">
              <a:solidFill>
                <a:srgbClr val="007B8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921478" y="694248"/>
            <a:ext cx="349045" cy="0"/>
          </a:xfrm>
          <a:prstGeom prst="line">
            <a:avLst/>
          </a:prstGeom>
          <a:ln w="19050">
            <a:solidFill>
              <a:srgbClr val="007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225420" y="1013055"/>
            <a:ext cx="346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系统用户及管理员关系图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203233" y="93306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图书的在系统中的整体流程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8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5175813" y="2292466"/>
            <a:ext cx="184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alpha val="60000"/>
                  </a:schemeClr>
                </a:solidFill>
              </a:rPr>
              <a:t>PART 02</a:t>
            </a:r>
            <a:endParaRPr lang="zh-CN" altLang="en-US" sz="28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465367" y="3064411"/>
            <a:ext cx="529232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20000"/>
                    </a:prstClr>
                  </a:outerShdw>
                </a:effectLst>
              </a:rPr>
              <a:t>总体设计思路</a:t>
            </a:r>
          </a:p>
        </p:txBody>
      </p:sp>
      <p:sp>
        <p:nvSpPr>
          <p:cNvPr id="52" name="TextBox 7"/>
          <p:cNvSpPr txBox="1"/>
          <p:nvPr/>
        </p:nvSpPr>
        <p:spPr>
          <a:xfrm>
            <a:off x="2478916" y="4083940"/>
            <a:ext cx="7234167" cy="55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just" defTabSz="1219200"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 Light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pt-BR" sz="105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eos numquam accommodare et. In cibo graeco dicunt sea. Augue zril sapientem ne mei, ad suas voluptatibus eum. Tempor mediocrem imperdiet no usu,</a:t>
            </a:r>
            <a:endParaRPr lang="en-US" sz="105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5143326" y="3065607"/>
            <a:ext cx="1905348" cy="1905348"/>
          </a:xfrm>
          <a:prstGeom prst="rect">
            <a:avLst/>
          </a:prstGeom>
          <a:noFill/>
          <a:ln>
            <a:solidFill>
              <a:srgbClr val="007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80535" y="3723580"/>
            <a:ext cx="16309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zh-CN" sz="3200" b="1" dirty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方正兰亭超细黑简体" pitchFamily="2" charset="-122"/>
              </a:rPr>
              <a:t>SWOT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810251" y="4480000"/>
            <a:ext cx="571500" cy="0"/>
          </a:xfrm>
          <a:prstGeom prst="line">
            <a:avLst/>
          </a:prstGeom>
          <a:ln w="38100">
            <a:solidFill>
              <a:srgbClr val="007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1494463" y="2286821"/>
            <a:ext cx="2749531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defTabSz="1219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系统框架</a:t>
            </a:r>
          </a:p>
        </p:txBody>
      </p:sp>
      <p:sp>
        <p:nvSpPr>
          <p:cNvPr id="21" name="TextBox 167"/>
          <p:cNvSpPr txBox="1"/>
          <p:nvPr/>
        </p:nvSpPr>
        <p:spPr>
          <a:xfrm>
            <a:off x="618664" y="2815306"/>
            <a:ext cx="391794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4" name="矩形 22"/>
          <p:cNvSpPr>
            <a:spLocks noChangeArrowheads="1"/>
          </p:cNvSpPr>
          <p:nvPr/>
        </p:nvSpPr>
        <p:spPr bwMode="auto">
          <a:xfrm>
            <a:off x="8181711" y="2292701"/>
            <a:ext cx="2749531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1219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数据库设计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38766" y="237045"/>
            <a:ext cx="43144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B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总体设计思路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4558560" y="694248"/>
            <a:ext cx="3074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Lorem Ipsum is simply dummy text of the printing 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921478" y="694248"/>
            <a:ext cx="349045" cy="0"/>
          </a:xfrm>
          <a:prstGeom prst="line">
            <a:avLst/>
          </a:prstGeom>
          <a:ln w="19050">
            <a:solidFill>
              <a:srgbClr val="007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">
      <a:majorFont>
        <a:latin typeface="思源黑体 CN Bold"/>
        <a:ea typeface="思源黑体 CN Bold"/>
        <a:cs typeface=""/>
      </a:majorFont>
      <a:minorFont>
        <a:latin typeface="思源黑体 CN Light"/>
        <a:ea typeface="思源黑体 CN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Y4NTM1MjU0MjI2IiwKCSJHcm91cElkIiA6ICIzNDcyMTA2NzgiLAoJIkltYWdlIiA6ICJpVkJPUncwS0dnb0FBQUFOU1VoRVVnQUFBZ3dBQUFIaENBWUFBQUFDdE9iT0FBQUFDWEJJV1hNQUFBc1RBQUFMRXdFQW1wd1lBQUFnQUVsRVFWUjRuT3pkZVZ5VTVmby84TTg5TTJ5aUl1SkNpa3N1WllMQzg2QzVsdWFXKzRLQ1MxWmFhZHIycTJOWlZoNHJ5enFtYlZvZTIwNXBwU3lSZ0Z0Zk5IT0xreWFEQ0NibWdvbGJJdnMreS8zN0EyY095R29DdzhEbi9YcjFhdVordHV2QldhNjU3dnQ1Ym9D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UNNTFdBWkJkMGFtcStxQ1U4akVBdmtJSVYxc0hWTS9rU1NrVEFYeXAxK3UvQUdDd2RVQkVSRFdGQ1FOVmwwNVYxUkFBVTJ3ZGlEMlFVdTdXNi9WandLU0JpQm9JSmd4VUxhcXF6Z1h3NWUyMzM0NVhYbmtGM2JwMVE3Tm16V3dkVnIyU2s1T0RzMmZQWXVYS2xUaCsvRGlrbEV2MGV2MDd0bzZMaUlpb3ppaUtjbEJWVlJrYkd5dXBjaWRPbkpDcXFrcFZWWS9hK3QrTmlLaW1hR3dkQU5rTlh3RG8xcTJicmVPbzk3eTh2Q3dQdTlzeURpS2ltc1NFZ2FyRk1zQ1IzUkJWYzNXMWpnVjFzV1VjUkVRMWlRa0RFUkVSVllrSkF4RVJFVldKQ1FNUkVSRlZpUWtERVJFUlZZa0pBeEVSRVZXSkNRTVJFUkZWaVFrREVSRVJWWWtKQXhFUkVWV0pDUU0xQ0NhVENjdVdMWVBaYkM3Vm5wZVhoOWRlZXcyRmhZVTJpb3lJcUdIUTJUb0FvcEsyYk5tQzVjdVhWM3Y5STBlT0FBQXVYNzZNWDMvOUZScE42Uno0bTIrK1FXRmhJWnljbkdvMFRpSWlJaXJIOWNtVWFuM2lKclBaTEkxR296UWFqVkpWVlptZG5XMTlYbDZiUlV4TWpGeTRjR0dwZlYyNGNFSGVkOTk5OHNLRkM5SmtNc201YytmS3ExZXYxdm81U0NrdGswOUpXLys3RVJIVkZGWVlxRjRSUWtDcjFWcWZhelNhVXMvTGE1czdkeTZPSHo4T0lRUUdEeDZNL1B4OEhENThHRys4OFFabXo1Nk5kdTNhQVFBbVRacUVWYXRXNFoxM09PTTBFZEhOWXNKQWR1OC8vL2tQbGkxYmhuNzkrbUhreUpFWU5Xb1VWcTVjaWNPSEQ4TmtNbUhQbmozSXpzNUdibTR1c3JLeWNQVG9VZmo2K3RvNmJDSWl1OEtFZ1JxRXBLUWtQUExJSTdoeTVRcmF0V3VIRVNOR29IdjM3dkR5OGtLclZxM1FzbVZMdUxtNUlUSXlFbDk4OFFVKyt1Z2pXNGRNUkdSWG1EQlF2ZUx2NzEvcStUMzMzRk5tblpKdDgrZlB4NE1QUG9ocjE2NmhZOGVPMkwxN04rNjQ0dzcwNmRNSGZmcjBLYlB0bURGak1IejQ4Sm9Qbklpb2dXUENRUFdLNWFxSG9xSWlEQmd3QUljT0hTbzFYc0hmM3gvNzkrOUhreVpOckcxSGp4NUZzMmJOa0pPVGc1aVlHR3ZTNGUvdmp6WnQycFRhZjBaR0JtSmlZdXJnVElpSUdoWW1ERlF2WGIxNkZjMmJOeTh6NExFOHZyNitHRHQyTEI1KytHSGs1T1RnMldlZkJRQTRPanBpeDQ0ZHBkWWRNR0JBcmNSTFJOVFE4Y1pOVkMvOTk3Ly9oYmUzZDdYWGYreXh4K0RwNlltaW9pS2NQWHUyRmlNakltcWNtREJRdlhQbXpCbXNXN2NPTTJmT3JQWTJXN1pzUVVaR0JoWXNXSUNGQ3hmaXpKa3p0UmdoRVZIand5NEpxbGNpSWlMdzNudnZZZjc4K1JnMGFGQzF0dG0wYVJOQ1FrS3dmdjE2dEduVEJyMTc5MGFYTGwxZ01CZ3dhZEtrV282WWlLaHhZTUpBOVVyYnRtM3h3UWNmUUZHVWNwZlBuejhmRGc0T3BkbzZkKzZNenovL0hCNGVIZ0NBbmoxN0FpaSttdUw5OTk4dnRlNXp6ejFYQzFFVEVUVjh3dFlCa0gydzNPYlljaFVEVmM1eXBVWnNiQ3pmWTBUVUlIQU1BeEVSRVZXSkNRTVJFUkZWaVFrREVSRVJWWWtKQXhFUkVWV0pDUU1SRVJGVmlRa0RFUkVSVllrSkExVlhIZ0RrNU9UWU9vNTZMeTh2ei9Ld3dKWnhFQkhWSkNZTVZDMVN5a1FBbktlaEdpNWR1Z1FBa0ZMeS90UkUxR0F3WWFEcStoSUFWcTVjaWFTa0pPVG01dG82bm5vbkx5OFBwMCtmeHFwVnF5eE5ZYmFNaDRpb0p2RXVkRlJkRG9xaTdCQkNETGQxSUhiaTE4TEN3bnNURXhPTGJCMElFVkZOME5vNkFMSWI1c3VYTDIveTlQVE1FMEswQWRBY2dFTlZHelV5QlZMS2t3RFdGUlVWUGNKa2dZaUlxSjVRVlZWYTVya2dJcUxhd3pFTVJFUkVWQ1VtREVSRVJGUWxKZ3hFUkVSVUpTWU1SRVJFVkNVbURFUkVSRlFsSmd4RVJFUlVKU1lNUkVSRVZDVW1ERVJFUkZRbEpneEVSRVJVSlNZTVJFUkVWQ1VtREVSRVJGUWxKZ3hFUkVSVUpTWU1SRVJFVkNVbURFUkVSRlFsSmd4RVJFUlVKU1lNUkVSRVZDVW1ERVJFUkZRbEpneEVSRVJVSlNZTVJFUkVWQ1VtREVSRVJGUWxKZ3hFUkVSVUpTWU1SRVJFVkNVbURFUkVSRlFsWWVzQWlHNkdvaWpEQVl5eFBCZENMQUlBS2VYcUVxdkY2UFg2NytzNk5pS2loa3huNndDSWJwTFJraVNVVkxMTlpESUYxRzFJUkVRTkg3c2t5SzdvOWZxRFVzcTBTbGJKTWhxTjIrb3NJQ0tpUm9JSkE5a2JJNERnU3BidlNreE1MS3FyWUlpSUdnc21ER1NQd2l0YUlLVU1yY3RBaUlnYUN5WU1aSGV5czdQM0E4aTZzVjFLbVp1ZW5yN0ZCaUVSRVRWNFRCakk3cHc2ZGFwUVNobDJZN3NRNHFmazVPUUNXOFJFUk5UUU1XRWd1eVNsTEhQWnBObHM1cVdVUkVTMWhBa0QyYVcvL3Zyclp3QzVKWnJ5RFFZREV3WWlvbHJDaElIczBzV0xGL01BbEJ5dnNEY3hNVEhIVnZFUUVUVjBUQmpJYnBuTjVwTGpHRGpZa1lpb0ZqRmhJTHVWbjUrL0cwQ0JsTExJWURDRTJEcWVSc2dOL0F3aGFqVDRaaWU3bFpTVWxDMmwzQ3FFT0hEczJMRjBXOGZUUUdtN2RPa1MyYVJKRS84YkYzVHIxbTFUKy9idGw5c2lLQ0txZTV4TGd1eWFsRElFZ0tldDQyakFUS21wcWYvdTFxM2JqblBuenMzT3pNejhQOHVDbEpTVUo3cDI3YnI3d29VTHF3R1V1VjIzcXFyU1lEQmNBQUNkVHRkS3I5YzdLNHBTWURRYVV5M3JhTFhhRm5GeGNVM3I1RXlJNkpZd1lTQzdkTWNkZDdScTBxVEpkQ0hFQ3dBOFZWWFZGaFlXYms1TVRMeHM2OWdhbXF5c3JPMW56cHlaSnFYTVVCVGx4dnRjQ0VWUkxscWVYTHg0OGJVclY2NjhBd0JTeXNKang0NTVBVURKN1N4dEFPRG41OGVCcWtSMmdna0QyUk9ocXVwZ0tlV2pRb2laQUJ4TExIdmZ5Y2xwcGFJbzM1dE1wcy9pNCtOL0JtQzJUWmdOaDZPalk4K21UWnY2cEtXbGhRQ0FYcTkzTHJHNGxhcXFWMk5qWTRXTndpT2lPc1NFZ2VvOVJWRmFDeUdtU3ltZkJuQ0hFQUphclJaOSsvYkZsQ2xUNE9EZ2dQRHdjTVRFeERpWVRLWVpPcDF1aHFJb3lRRFdhRFNhVFVlT0hMbGs0MU93WitiYmJydnRUVmRYMTZIbno1OS9GZ0FuOWlKcXBQakxnT29yamFJb2c2V1U4elFhelhRQURnRFFwazBiakJrekJrRkJRZkQwTEQxMElUVTFGYUdob2RpK2ZUc3VYclJXeVkwQXdxV1VuK3IxK2oxZzFlSHZhTm14WThkMy92enp6K2RSZWc2UGNpc010OTEyMnl0dDJyUjVRYXZWdXBsTXBrd0FzRHd1MlZheS9lalJveTNxNWxTcVQxWFYzUUNHMlRvT3FwK2tsSWYwZW4wL1c4ZFJsNWd3VUwzU3UzZnZObHF0ZGdhQXA0UVEzUUZBcTlYaTdydnZ4dFNwVXpGa3lCQm9OSlZmM0dNMm14RVRFNFBRMEZERXhNVEFhRFFDQUtTVWYwb3Axd2dodnRQcjlSY3IzUW1WcTNQbnp0KzV1N3NIV0o0TElaeWtsSVdXNXlXN0xCUkZLYkE4dHp6MjlmWE5QM3IwcUl0bEhUOC92NXo2T3VoUlZWVnA2eGlvZm10czNYSHNrcUQ2UU9QbjUzZXZFR0tlRUNJSTExK1hiZHUydFZZVDJyWnRXLzJkYVRRWU5HZ1FCZzBhaEd2WHJsbXJEaGN1WE9nb2hIZ1h3RHVLb3Z3Z3BmdzBMaTd1SndDbTJqbXRCa1BiczJmUG84ZVBIeCthbkp3OEt6azUyZExlU2xYVnF6ZU1hN0J3TXB2TmhUYzJDaUhzcnNKejVNZ1JXNGRBOVl5L2Y1bXJqQnNGSmd4a016NCtQbTBkSFIxbkFYZ1NRRmVndUpyUXYzOS9USjA2RmZmY2MwK1YxWVNxZUhoNFlNR0NCWGo4OGNjUkV4T0RzTEF3SER4NFVHczBHcWNKSWFhcHFub2V3RnFqMGZoZGZIeDh5cTJmVmNQajR1Snl0MWFyZFFPUVd1WEsvOXVtVGNtdWgrdGN6V1p6YnJrYkVGRzl4NFNCNnBwV1ZkVWhVc3A1UW9ocHVQNGE5UFQweE5peFl4RVVGSVRXclZ2WCtFR0ZFQmc0Y0NBR0RoeUl0TFEwaElXRllkdTJiVWhKU2VrQTRGODZuVzZGcXFxUkFOYkh4c2J1QXFzT1Z1N3U3cU16TXpOMzNNdzJUazVPZlFzTEMwK1hiSE4wZE94UVZGU1VYS1BCRVZHZFljSkFkZUt1dSs2NnpkbloyVkpOdUYwSUFaMU9oLzc5KzJQYXRHa1lQSGd3aEtpYjdzQ1dMVnRpL3Z6NW1EZHZIbjc5OVZlRWhvYmk0TUdEV29QQk1BWEFGRVZSTGdCWWF6QVl2azFJU0RoZkowSFZZODJiTng5LytmTGx0MjVtRzNkMzl4bjUrZm1Icno5MWtGS2Ftelp0NnB1Zm4zK3NGa0lrb2pyQWhJRnFrMVpSbFB1RUVQTUFUQVdnQllCMjdkcGg3Tml4Q0F3TVJLdFdyV3dXbkJBQy9mdjNSLy8rL1pHUmtZR3dzREJzM2JvVjU4K2Zidy9nYlVkSHh6Y1ZSZGtLWUwxZXI0OUc4UlVYallxTGkwdEhGeGVYM2hrWkdidmJ0bTM3Ykx0MjdkNHB1VnhLV1hqanpaeVNrcElHdFdqUkl1REVpUk9EMnJWcjkwNnJWcTNtWm1kblJ6ZHIxdXorckt5cy93UFFCa0FPZ0dibGpYTWdvdnFwVVkzd3BMcWhLRW83S2VVREdvM21TUUNkQUVDbjAySEFnQUdZTm0wYUJnMGFWR2ZWaEpzbHBjVGh3NGNSR2hxS0F3Y09vS2lveU5KK1VRanhzWlR5VzcxZWY4N0dZZGFaSmsyYXRITjFkWjEyOWVyVmo2cTdqYk96YzVkMjdkcXRQSFBtekxUclRSb0E1clp0Mjc1ODVjcVY5OXUxYS9kaXk1WXRINUZTbXRMUzByNjRkT25TbTdVVC9hMnhYQ1hCUVk5MEk4dWd4OFoybFVTak9sbXFWVm8vUDc5aFFvakhoUkNUY2IyYTBMNTllMnMxd2NQRHc4WWgzcHpNekV6cldJZHo1NHB6QkNtbEdjQTJLZVg2dUxpNEg5RUlxdzdWSkFEY2VGbGllVzMxRmhNR3FnZ1RCcUsvd2RmWHQ3MVdxMzBBeFdNVE9nS0FnNE1EQmc0Y2lNREFRUFR2MzcvZVZoT3FTMHFKSTBlT0lDUWtCUHYzNzdkV0hRQmNsbEorTEtYOEppNHVMdG1HSVZJdFlNSkFGV0hDUUZSOU9sOWYzK0ZhcmZaeEtlVWtJWVFHQUx5OHZEQnUzRGhNbXpZTkxWdTJ0SFdNdFNJek14UGg0ZUhZdW5VckxQY2prRkthaFJBN2pFYmordmo0K0owQUREWU5rbW9FRXdhcUNCTUdvaXI0K1BoMDBPbDBzNFVRVHdnaHZJRGlhc0tnUVlNUUdCaUlmdjM2MlgwMW9icWtsTkRyOVFnT0RzYisvZnRSV0Zob2FiOGlwVnhuTXBrMkhqdDI3SXlOdzZSYndJU0JLc0tFZ2FoOE9rVlJSZ0o0SE1BRVN6V2hRNGNPR0Q5K1BLWk9uUXAzZDNmYlJtaGoyZG5aQ0E4UFIxUlVGTTZlUFFzQWtGSktJY1NQVXNwMVJVVkZPeE1URXpscGs1MWh3a0FWWWNKQVZJSy92MzlIS2VXRFVzcUZRb2oyQU9EbzZJakJnd2NqTURBUWZmdjJiVFRWaE9xU1VpSXVMZzRoSVNIWXQyOGZDZ29LTE8xWEFhd3pHQXdiRWhJU1RsZStGNm92bURCUVJaZ3dFQUVPZm41K296UWF6ZU5TeXZIaWVrYlFxVk1uakJzM0RsT25Ua1dMRnZWdVVzRjZLVHM3RzF1MmJFRlVWQlJPbnk3T0VhNVhIYUxOWnZNNmc4R3duVldIK28wSkExV0VDUU0xV241K2ZwMkZFQThLSVJZQ3VBMG9yaWJjYzg4OUNBb0tncisvUDZzSmY1T1VFdkh4OFFnT0RzYmV2WHV0VlFjQXFWTEtmMHNwTjhURnhmMWh5eGlwZkV3WXFDSk1HS2hSOGZiMmRuUnljcnBmU3JsQUNERUcxMThMblR0M3h2ang0eEVRRUFBM056Y2JSOW13NU9Ua1dLc09wMDZkc2pSTEtlVnVJY1M2ckt5c2JhZE9uZUtkRCtzSkpneFVFU1lNMUNqMDd0MzdkbzFHODVCR28xa0F3Qk1Bbkp5Y2NPKzk5eUl3TUJDcXF0cGxOYUdnb0FET3p1WE5zbHovU0NtUmtKQ0E0T0JnL1B6eno4alB6N2NzdWdaZ3ZjbGsrdnJvMGFNbmJSZ2lvZkVsRERrNU9XamF0S210dzdBTGpUVmh1TFc1ZzhrdWVIdDdPeXFLTWxGUmxCMDZuZTYwUnFONURZQm5seTVkOE13enorREhIMy9FTysrODg3ZTdIakl6TTB2ZXpBZ0FjT25TSld6ZnZyM1M3WTRkS3pzUFVWSlNVc2t2VUtzclY2N2d3b1VMQUlBaFE0WUFBRTZmUG8zVTFGVGs1ZVZoNk5DaFpXS3dPSERnUUxYT295SXBLU25ZdW5YckxlMmpKQ0VFZXZYcWhUZmZmQk0vL3ZnakZpMWFoRHZ1dUFNQVBBQzhyTlZxVDZpcXVsdFJsR21kTzNlMmp5eUliTTVzTm1QbHlwVXdHUDUzRzVCang0NWh4NDZxSnhvMW1VeVlNbVVLTGwrK1hPVzZiNy85ZHJudFR6MzFWUFdESmJ2RXlhY2FNQjhmbjY0T0RnNFBBVmdnaEdnREFNN096cmozM25zUkZCUUVSVkZxNURnYk4yN0V0V3ZYc0d6Wk1tdmJnUU1Ia0p1YlcrbDJUejMxRlBidTNWdXFiZnYyN1hCMmRzYkNoUXRMdGUvZnZ4L1IwZEZZdjM0OWdPSmY2Vys5OVJhZWZQSkpHSTFHZE96WUVZNk9qdVVlNTVWWFhzSGV2WHNSRUJBQXM5a01qYVpzbnB5UmtZR2ZmdnFwM08wZEhCeXdkdTFhM0hubm5lamV2WHVsNTNTelhGMWRNV3ZXTE15YU5RdUppWWtJRGc3R25qMTdSRjVlM2pBaHhEQjNkL2QwZDNmMzlVYWo4ZXRqeDQ2ZHFOR0ROeEtLb3N3MG04Mm5qeDQ5ZWdRTmVOcnlvMGVQNHRpeFkzQndjTEMydFduVEJrdVhMc1hJa1NPaDA1WDl1SjgwYVJJQXdHZzBJak16RTQ4Ly9uaVpkU0lpSWtvOWo0Nk94cElsU3pCejVzeFM3YWRPblNyVjl2SEhIOFBaMlJuMzNITVBYRnhjcW93L1B6OGZNVEV4RmI2UDdWM256cDJkM2R6Y1Jwak41dVAyZW84V0pnd05UTGR1M1p5YU5tMDZScVBSTEFRd3l0TGV0V3RYakI4L0hsT21URUd6WnMxcTlKZ0xGeTdFRTA4OGdaMDdkK0xERHo4RUFLU21wcUpWcTFZSURnNHV0ZTVqanoyR3FWT25sbXA3NXBsbnJITTFXT3pjdWRQNk9DSWlBZ0VCQWZqNTU1OXg2ZElsQU1EeDQ4ZHgrKzIzdzkvZkg2dFhyMGJ2M3IyckZldFhYMzFWN3BVZXc0WU5zejcyOS9jdmQveEdlUittTzNmdXJMRVBPRzl2Yjd6eHhodkl5OHREWkdRa0lpTWprWlNVNUE3Z0pRY0hoNWNVUmRrcnBmdzROVFYxYTBwS1N0a3lERlZrdmxhckhhcXE2aVVoeENhejJSeWgxK3QvUVFPYkJ5UWlJZ0lUSmt6QW1ERmp5aXliTUdHQzlYSFRwazBSR2hvS0FQanJyNzhRRXhOVDRUNEhEQmhRNGJKTm16YVZlajVzMkxBeWJYbDVlUUNBOWV2WDQ4OC8veXczTnFDNHduSDMzWGRYZUN4NzFhOWZ2K2FGaFlYM2F6U2FRQ25sVkNHRVJnaHhId0M3VEJnYVZmOUxRNmFxYWpjcDVjTUFIaGRDdEFhS3F3bERodzVGVUZBUWZIMTlhL1g0ZVhsNWNIQndnSU9EQTVLVGs3RjY5V3FzV2JNR1FVRkIyTHg1YzZsZjlaWXY1NnlzTERSdjNody8vZlFUd3NMQ2tKMmRqYmx6NXdJQTl1M2JoeDA3ZGxqTG53RUJBZGJ0ejU4L2p3NGRPZ0FBbm4vK2VTeGR1aFNPam83UWFyWEl6YzJGd1dEQW9rV0xzSEhqUm1Sa1pGaVAwNkpGQ3dnaG9OVnF5OFNmbXBwcXJURDQrL3ZqMEtGRDBHcTFLQ3dzeEp3NWMvRG1tMitpYTlldXRmUEhxOFR4NDhjdFZRZHJ4VVpLbVNHbC9GU2owWHdWR3h2N2U1MEhaV2NVUmRramhCaDZRL00xQUp1bGxEOWtaMmNmS0crd3FUMk5ZVWhMUzhPVUtWT3dmZnQydUxxNlZudTdQbjM2b0V1WExoVXVQM1BtREg3NzdUY0FzSDdaVzM0TWZQZmRkNWcyYlJxOHZMd0FBTG01dVhCMWRVVktTZ3AyNzk0Tm9EZ1JpSXFLd3JGang5QzBhVk04OTl4ejVSNUhTb21JaUFoTW5EaXgzQXBnZlZQWkdJYmV2WHUzMFdxMTl3c2hwZ01ZZCtOeXM5bDhYMXhjM00rMUhtUXRZSVhCemltS01oekFTd0JHV01ZZmRPdldEUk1tVE1Ea3laUHJiQkJUa3laTnJJL1hyMStQUng5OUZFRHhPQU1wUzA5UWFQbGlIakpraVBYeDJMRmo4ZkxMTDZPZ29BQzV1Ym40NElNUDhPNjc3MXEzQ1E4UHg3bHo1L0RXVzIvaDRzV0xHRDE2TkdiUG5vMGZmdmdCR1JrWjJMbHpKMXEzYm8zUFB2c01PVGs1bURKbENxWk1tVkxxT0FFQkFmamlpeStzRllhMzMzNGJTNVlzQVFEODg1Ly9MSE5PSTBlT2hORm9SSFoyTmhZc1dGQm11Wk9UVTQyT2JTaFB6NTQ5OGZycnIrT2xsMTVDVkZRVUlpSWljT0xFaVJaQ2lNVUFGcXVxdWgvQXl0alkyQnNEdWZHRFRGUnptZlc1djc4L0Nnb0tyTXNLQ3d2TGZEZ2FqVVpSM3VPMmJkdVdXZGRnTUZqYlRDWlRxZVVsdHkyNXpNUERvOVN5RzVmZnVCOEFNSnZOTnk1M3VIRWRGSThYZVZJSThXVHo1czJ6L1B6OHZoZENiSk5TN282TGk4c29aLzE2N2F1dnZnSlEzTVdsMSt2eDJtdXZWYmp1ZSsrOVowMStIUndjRUJJU1V1RzZKU3NNbHJFUXc0WU5zejUyZEhURTExOS9YV3Fia2xVRXJWYUx5Wk1uNHovLytRL1MwdEt3WmN1V0NvKzFaODhldTBnV3l0TzdkMjhmclZZN0dNRDBjcExUVXFTVTdyMTc5Mjd6ZDQ4Vkh4K2ZCaHRWeDVndzJMOHRRb2ltUVBHYjgrV1hYOGJreVpQcjdPQmhZV0ZZczJZTmNuSnlyTC9FZHUzYWhiaTRPT3M2NDhlUHR6NTJkSFFzMVNmNjlkZGZsM28rYTlZczYrTVhYbmdCUUhFQ3Nubnpac1RGeFdIWnNtVjQ4TUVIMGIxN2R5eFlzQUMrdnI3bzA2Y1BUcDgramRhdFcrUDA2ZE1ZT0hCZ3RXSzM5TVVDd0J0dnZGSHV1VTJiTmcxaFlXSG8zTGx6cWNwR1hYTnhjVUZRVUJDQ2dvTHc0NDgvWXVuU3BUQ1pUQUJ3RHdCL1ZWV2JWTEdMbXlhbGhKT1RrL1Y1eWNmVjJmWkdKZnZRYit4UHIyamZKUWZ3V1pUOFVxbWhMNWptR28xbUxvQzVRb2c4UlZHMlNDbERwWlIyY2NYUXVYUG44SC8vOTMvVzU0cWlsQmwzVUJHRHdZQ2dvS0JLbDFjbVBUMGRqenp5U0ptMmtxNWN1WUtMRnk5aTE2NWREZTVTYlVWUm5oWkNQQUNnWDNXMzBXcTE0YmQ0ekRpOVhsOHpBOUJ1RWhNR095ZWxmQVRBQzBLSXZpYVRDY3VYTDBkRVJBU21UNStPSVVPR1ZHdXcwYTJZTm0wYXBrMmJaaTNSQWNEaHc0ZXRqLzM5L2JGMTY5WlMzUUIvL2ZVWGZ2LzlkeFFVRk9Dbm4zN0NaNTk5Qmc4UEQremR1eGQ3OXV3cDgrdElTb203N3JvTFR6NzVKRmF2WG8ybFM1Zml2dnZ1UTU4K2ZkQ3NXVFByQkZCOSsvYkZiNy85aHFlZmZocEE4VUN1UC83NEE0V0ZoWGo0NFlkeCtmSmxQUFRRUTlZdmdlenNiT3VnTHdCNDdiWFhyQU5CaFJCNDc3MzNNSGJzV0hUdTNCa0FNSG55Wkd0WFJWMHJMQ3pFL3YzN0VSb2FhaTBSQTRDVU1rNUsrYUZHby9uOGhrMXUvTVl1OTNtSkwvWlN5NFVRMWRyKytqN0taZ2VWNzYvQzlTdUlwNnBZcXRwL2N3RFZIV2lpRVVKNENDSGFWbk45bTl1MmJSdWVldW9wYTBXdXRpb01GYm1ldUZZb0pTVUZVa3FNRzFlbU9sOUtXRmdZUEQwOXF6eGVmU0tsOUFMUTlHWVNTeWxsT29DL2RaZFhJVVJiSVlUZjM5bTJKdFQvOUptcVJWWFYzbExLcHdGTUUwSzBBSXJMazVNblQ4YUVDUk5xZkhUL2pmejkvY3Z0NnkwNUhnQW83djhNREF4RS8vNzljZURBQVFRRUJHRC8vdjBBZ0t0WHI4TFoyYm5Nb016dzhIRHJGUTduejU5SHAwNmRyTXUrL1BKTEZCVVZZZWJNbVpnM2J4NjJiOStPRFJzMndHZzBJaUFnQUhmZWVTZGlZbUt3YWRNbXpKOC92MVR5TW16WXNESlhSdVRuNStQZWUrL0Y0Y09INGUvdmo2Wk5tMXJYejh6TUxQVUw2ZVdYWDhhSUVTTnE0SzlYc2JObnp5SXFLZ28vL1BBRHNyS3lMTTNaVXNvZnBKUnI0K0xpRGxlMlBWVTRocUdrWEFCN0FJVG41dWFHSlNVbFpRUDJNNGJCTWtabnlKQWhaYTQ2cWtxZlBuM1F2bjM3Q3BkZnVIQ2hWSUlLbEg3ZmpCa3pwc3hsbStXMVZhVmZ2MzZJam81RzgrYk5iMm83VzdseERJT3ZyKzhkV3ExMjF2VmI2dnRYdHUydGpHR3d2Q1p0ZGY4SFZoZ2FpTmpZMkhnQTg3eTh2SjVwMDZiTmd3QWV5YzNON2ZmdHQ5L2kyMisvaFkrUEQ2WlBuNDZoUTRlV0dtOVEwOG9iQlYyeVM2SnQyN2JZdlhzM05Cb05oZ3daZ3VlZWV3N1BQZmNjL3ZXdmY4SGQzUjN6NTg4SEFDeGV2QmhEaHc3RjJMRmpBUlQzMGM2YU5Rdmg0ZUhvMUtrVGZ2LzlkeXhidGd6Tm16ZUhScVBCNE1HRDhlNjc3K0w5OTk4SFVGenlqb3lNQkZBOGhzSEx5d3RGUlVYUWFyWFdFbXgyZHJiMWNmdjI3ZkgrKys4akl5UERtaFRjK0VYaDcrK1A2T2pvV3E4d0ZCUVVZTisrZlFnTkRVVnNiR3pKUmJGU3lxOU1KdE9YOGZIeGxWK3pTcFdTVW1ZQTJHVTJtME92WGJzV1pjOVhuWlQzSlR0cTFLaHlxNHY1K2ZuVzdvdnc4SEI4OTkxMzJMNTlPNTU5OWxsRVJrWWlJU0VCaXhjdnRuWVo3ZHExQzVHUmtaZzRjU0tBNGdxUXlXVEM1czJiMGE5ZnYycDFTVlFsUHo4ZlpyUFpybThhZGYxR2E2OEJlSzEzNzk1ZU9wMXVscFJ5b2hCaWtJMURxMUZNR0JxWWxKU1UvSlNVbEU4QmZOcTdkMjhmblU3M2pKUnlXa0pDZ250Q1FnS2FOR21DU1pNbVllTEVpWmFiQmRXb0czOVpsTmNsY1NQTG9NV0FnQUNrcDZmajFLbFRPSG55SkZhc1dHRmRKeWNuQno0K1BsaTJiQmttVDU2TXI3LytHc3VXTFlOR280SFpiRVpPVGc0QVZIanpwc3VYTDZOMTY5WUFTbDhSWVRtKzVVUHZ6Smt6Nk5DaEF3SURBNUdSVVhiczIralJvMHM5ajQ2T3J1elBjVlBPbkRsanJTWmtaMmRibXJNQWhCc01oclhIamgycjN6OTE2NzlVS1dXMGxETFlZRERzYU1pVGY2V25wNWNhMTJCaDZXTEl6YzNGdW5YcnNHWExGZ1FIQitQWlo1L0Z4SWtUa1ppWWlPKy8veDdUcDAvSGdnVUw4Tnh6eitHRkYxNUE4K2JOOGNVWFg2Q2dvQUNUSmsxQzU4NmQ4Y0lMTDBCS1dlWkdhMUpLekp3NUU1MDZkYXIwa2syTFJ4OTlGTTJhTmJQYkFZODNpbytQVHdHd0VzREtIajE2ZUxpNHVNd0NNQW5BZlVJSXV6NUpKZ3dOV0h4OGZBS0ErWjA3ZDM2bVJZc1dzNFVRaitUbDVmWGZ0R21UMkxScEU3eTl2UkVVRklUNzdydnZwaTdGS2lrOVBSMnZ2LzQ2bWpkdmprOCsrUVNCZ1lIV0wrYnFhdEdpQmJadTNZcE5telloSUNBQVJxTVJyN3p5U3FtQmNlM2F0Y01iYjd5QkR6LzhFS3RYcjRhenN6T1NrcExnNCtPRDVjdVhJeU1qQTZ0WHI4YXJyNzZLckt5c1VwZGhBc1UzdGFuT1paSDc5dTFEcjE2OThJOS8vS1BNTW45L2YremN1Yk5HS3d6NStmbll0MjhmUWtKQ1NnNFVsUUNPbU0zbXI3UmE3WCtPSERtU1YyTUhiSVNrbEZ1a2xDdmk0dUwyb0lIZGUrSHZDZzBOdGI3dkhSd2NyTjBhTDczMEVvUVFPSGZ1SEJJVEU5RzFhMWU4L2ZiYjJMWnRHMWF0V29XMmJmODN0Q01zTEF4WldWbFl2MzQ5VkZYRjhPSERzV0xGQ2p6d3dBTzQvLzc3UzkxQXFpUkxrbUdwZ0lTRWhGZ3Z6V3hvVHB3NGNRM0FHZ0JyL1AzOW01ak41aGxHby9HS3JlUDZ1NWd3TkFMSnlja0ZBRDRIOExtaUtEMEJQQ09FbUphWW1PaXhiTmt5dlBQT081ZzRjU0ltVFpxRU8rNjQ0NlpHaHYvNjY2OXdjM1BEOXUzYjhmbm5uK1BSUng5RmRuWTJ0Rm90SEJ3YzRPbnBpVEZqeHNCZ01NQmtNdUhPTysvRVJ4OTloSnljSE9zSFNsWldGbjc1NVJjY1Bud1l6Wm8xdzdCaHc3QnExU3I4OXR0dm1EZHZIbHhkWGZIdXUrL2l5SkVqR0RKa0NDSWlJcENlbm82REJ3L2lpU2VlZ0l1TEM5YXNXWU1tVFpwZzFhcFZlUEhGRjYzZEZBYURBWTZPanRpNWM2ZjFsdElsdXlLQS93M2ErdXV2djdCOSszWjg4c2tuTmZXbkw1ZVVFay9QWVpVQUFDQUFTVVJCVkdmT25FRmtaQ1MyYk5saXJZNEF5SlJTZm04Mm05Y2VQWHBVWDZ0Qk5DSnhjWEVmMmpxR3VtWTJtMHNONkxXd1hQVXdZc1FJNnczSEFnTURNWG55NUZLSnNKUVNUejc1SkhRNkhieTl2ZUh0N1YxcVA5bloyZmppaXk5dzRNQUJUSjA2RmZmY2N3K0E0bXJCbWpWcnNHYk5Hc3lmUDcvTVRkb3N4bzRkaSt6c2JBZ2gwTEpseTBvSGFUWVUxeFAvTDIwZEI5Rk42OWF0bTVPaUtJOG9pbkpRVlZXenFxcFNWVlg1d0FNUHlNaklTSm1kblMycncyUXlTWlBKVkc1N1lXR2h6TXZMazRXRmhkSm9ORnFYRFI4K1hQYnYzMSsrOTk1N2NzZU9IYkp2Mzc1eXpwdzU4dnZ2djVlRmhZVlNTaW16c3JMa0o1OThJaDk4OEVFcHBaUjc5KzZWK2ZuNVpZNXo1TWdSYVRhYlM3VmR2bnhaRmhZV3lwa3paOG9oUTRiSVR6NzVSSDcwMFVjeUl5TkRTaW5sZmZmZFYycjk5UFIwT1dYS0ZIbjU4bVc1ZVBIaUNzOVZWZFZTNTNHemNuTno1ZmJ0MitXY09YT2s1ZSt0cXFwWlVaUkRpcUlzOFBMeXF0MUxXdWltV1A2TjdNVS8vdkVQNitNbm5uaWkzSFdlZnZycEdqbFdUazZPM0xadG16UVlET1V1LysyMzMyUnljbktsK3pDWlRMS29xS2hHNHFscmx0ZUdyVjZUZFgxY0MxNGxRZkQzOSs5aE5wdWZFVUlFQW1nRkZOOGxjc0tFQ1pnMGFSSjY5T2hScTllalcrNFFWNTZLNW42NFdiS2ExOVJYZDcyYk9lNnBVNmNRR1JtSmlJaUlrdk5yWkVncHd3Q3MxZXYxUjJ2c2dGUmo3T1VxQ2FwN3RwcXQwdFpYU1RCaElDdHZiMjlIQndlSFdScU41bEVwNVNCeC9adnp6anZ2eFBUcDB6RnMyTEFhbjRlaW9jckx5OFBQUC8rTWtKQVE2NnljVWtvcGhEZ0U0TXUwdExRTjE3dUtxSjVpd2tBVlljSkFWTUwxNjRxZmtWSUdsWnliWXZ6NDhaZzRjU0o2OXV4cEYzZkJxMHRTU3B3OGVkSjZDMmZMeER0U3luUWhST2oxS3gzS3p1bE45UklUQnFvSUV3YWljbmg3ZXpzNk9qcE9GMEk4SnFXOHgxSjE2TjY5TzJiTW1JSGh3NGMzK3FwRGJtNHU5dXpaZzVDUUVDUW1KZ0t3VmhQK2F6YWJ2OHpKeWRsWTN1UkdWTDh4WWFDS01HRWdxc0wxR1RHZlFmRUVLMjJBNGprQXhvMGJoMG1USnNIYjI3dlJWQjJrbEVoS1NySk9RMjI1RmwxS21RWWc1UHFWRG9tMmpaSnVCUk1HcWdnVEJxTHFjL0R6OHdzU1Fqd0c0RjdMelVpNmRldUc2ZE9uWThTSUVYWnppOWVibFpPVGd6MTc5aUE0T0JpLy8xNDhzN1NVVWdMNEJjQ1hSVVZGM3pUa0d3STFKa3dZcUNKTUdJaitCaDhmbjY2T2pvNVBBNWdPd0JNb25wRnk3Tml4bUR4NU1ueDhmT3krNmlDbHhJa1RKNnpWaElJQzYxakZhd0NDQWF5TmpZMzkzWFlSVW0xZ3drQVZhYXdKQTIvY1JMY2tJU0hoTklCbkFUeXZLRXFnRUdKZVlXSGhrQzFidG1pMmJObUNMbDI2WVByMDZSZzVjcVRkVFcyYms1T0QzYnQzSXpnNEdFbEpTUUFBS2FWWkNQR0wyV3ord21Bd2ZNZHFBaEUxRnZiOTA0L3FwZDY5ZTkrdTBXaWUxbWcwTXdEY0JoUlhIVWFQSG8wcFU2YWdWNjllOWJicUlLWEU3Ny8vam9pSUNFUkZSYUd3MERwV01SVkFzTkZvWEJNZkg1OWt3eENwanJEQ1FCVmhoWUdvaHNUSHg1OEY4QThBaTFWVm5TcWxuRmRZV0hoZlpHU2tKakl5RXAwN2Q4YU1HVE13Y3VSSXRHalJ3dGJoQWlpKzFhMmxtbkR5NUVrQXhkVUVBQWNBZktIWDZ6Y0JNTmd5UmlJaVc2cWZQL09vd1ZFVXBST0Fwd0hNRkVLMEF3QUhCd2VNSGowYWt5ZFBocSt2YjUxWEhhU1VTRXhNUkVSRUJMWnUzV3FkNlZKSytSZUFZQ25sbXJpNHVEL3FOQ2lxTjFoaG9JcXd3a0JVaS9SNi9Ua0F6d040MGMvUEwwQUlNYzlnTUF5TGlvclNSa1ZGb1ZPblRwZytmVHBHalJvRmQzZjNXbzBsS3lzTHUzYnRRbkJ3TUU2ZE9tVnBOa2twOXdzaFB0ZnI5Y0hncklaRVJLV3d3a0EyNCszdDNkSEp5ZWtwS2VVc0lVUjdBTkRwZExqLy92c3hlZkprS0lwU1kxVUhLU1dPSFR1R2lJZ0liTisrdldRMTRZb1FZaE9BajJOalkwOVZ2aGRxVEZoaG9JcXd3a0JVeHhJVEUvOEVzQmpBRWxWVkp3RjQzR2cwRHQrMmJadDIyN1p0Nk5DaEEyYk1tSUZSbzBhaFpjdVdmK3NZbVptWmlJNk9SbkJ3TU02Y09XTnBOZ0hZSjZYOFRLL1hoNExWQkNLaUtySENRUFZLNzk2OXZiUmE3Vk5DaUZrQU9nREZWWWVSSTBkaXlwUXBVQlNseXRrcnpXWnpxV3FDd1dBZHEzaFpTdm1kMFdqOCtOaXhZMmNxMndjUkt3eFVrY1phWVdEQ1FQV1Z4cy9QYjZJUTRuRWh4QWhjcjRaNWVYbGgrdlRwdVAvKysrSGg0VkZxZzR5TURHczE0ZXpaczVabWs1VHlaeUhFcDdHeHNkK2p1THBBVkNYTGh6TlJSWmd3RU5VemlxSzBBL0NVRU9JQkFCMEJRS3ZWWXNTSUVaZzhlVEowT2gwaUl5T3hZOGNPR0kzVzNvVkxBTDQxbTgwZng4WEZKZHNtY3JKbmlxTDhLb1M0MjlaeFVMMlZFQnNiMjZzdUQ4aUVnYWo2TktxcWpwTlNMaEJDakFUZ2NNTnlvNVJ5RDRCUDlYcDlPQUJ6M1lkSTFQRFkrb3VLaXRuNjM0R0RIc21lbUdOalk2TUFSUG43Kzk5bU5wdWZBREFiZ0lNUTRqc2h4TnJZMk5nL2JSd2pFVkdEeElTQjdOS1JJMGN1QVZpcXF1cXJBQkFiRzd2WXhpRVJFVFZvbFE4M0p5SWlJZ0lUQmlJaUlxb0dKZ3hFUkVSVUpTWU1SRVJFVkNVbURFUkVSRlFsSmd4RVJFUlVKU1lNUkVSRVZDVW1ERlFaVjA5UHozK2krSFdpYWQyNjlaTXVMaTVldGc2S2lJanFIbS9jUkFBQWIyL3ZVeVdmT3pvNmR0VHI5YzFidG13NVV3amg2T2JtTnNwb05LWm1aMmR2SzdGYU0yOXZiMzFsKzNWeWN1b1NHeHZMeEpTSWlLZ0JjR3JkdXZWVEFKd0JvSG56NXFNN2RlcjBPUUM0dWJsTlZWVlZlbmg0UEF5Z1JjZU9IZGUzYmR0MlNYVjM3T2ZubDFNN0lSZFRWVlZ5VmtHaTJzWDNXZlc1dUxqMFYxVlZkdXZXYlh0RnkzRDlzL1ptMmZyZmdSVUdBZ0NqZzRORG03dnV1dXZYbEpTVUoxdTFhdlhFbVRObkhnQ0F6TXpNNzlQUzByNXIzYnIxayszYXRYc3pQVDM5dXl0WHJxeXhiTmlsUzVjZm5KMmR1MWUwWTQxRzQxSVhKMEJFVko4MGJkcjBIZzhQajRldVhidTJ3ZGF4MUJRbURBUUFwb3NYTC83VGFEUm1kZWpRWWYzbHk1ZmY4UGIyUGx4aXVWTkJRY0Z4QUk0WkdSa2JBVmlyQm1mT25KbFMyWTVydThKQVJGUWZYYnAwNmUzMjdkdS9mKzNhdFI4QlhMRjFQRFdCQ1FQQnljbnBEazlQejVlMFdtM3o0OGVQOXdlUW5aYVdGbnpEYXRxMmJkc3U3dGF0VzB4T1RzNmhhOWV1ZmRtdVhidWxWZTFibzlFMDhmYjJQZ0VBaVltSlBXb2pmaUtpK3ViS2xTdHIzZHpjeG5icDB1WGpNMmZPVExOMVBEV0JDUVBCeGNXbFoxWlcxcTcwOVBUdmZIMTkwdzBHdzRYeTF0TnF0YTNpNHVKdWQzVjE5YzNOemQyZG5wNit1M1hyMWtGWHIxNzlCSUFSS081alMwaEk4Q2txS2tvRUFHZG41MDdPenM1S1JrYkdsam84SlNJaVd6T2ZPM2Z1a1I0OWVoeDFjM09ibXBtWitiMnRBN3BWVEJnSUpiL01OUnFOeS9IangzM0tXMDlSbEFJQXFibTV1YnV2TitXN3VMaW9QWHIwK1BYczJiUFRDd3NMVHdGQTE2NWR2L245OTk5SHRHblRabzZucCtkTHFhbXBIek5oSUtMR3ByQ3c4T1NsUzVlV2R1elk4ZU5qeDQ3dHNYVTh0NG9KQTkyS3pELy8vSE5PeTVZdEE1czBhWEszcTZ1ckNnQ1ptWmtSdnI2K0tYbDVlUWYrK09NUC8vejgvRDl0SFNnUmtTMzg5ZGRmNzdWbzBXSnFwMDZkUHZqcnI3OCtzWFU4dDRJSkE1VmlOcHVsdDdmM2FRQ0drdTFDQ0JlejJWeFFva25uNXVaMm41dWJXNENibTl2NDNOeGNmV3BxNmljQWNQSGl4ZGRNSmxPNnA2Zm5HeDRlSGsrbnBxYXVLeWdvT0ZPWDUwRkVWRStZazVPVDU5NTExMTM2d3NMQzA3WU81bFl3WWFCU2poNDk2dEt4WThmUDB0TFNOdVhrNVB3RXdMRlRwMDdyakVaanhvVUxGeFpaMXZQdzhKalZxbFdyUjY1ZHUvYnRuMy8rdVF4QW1vdUxTMXNwcFFrQXJseTU4bUZHUnNhMjIyNjdiV21QSGowU3NyT3pmenA5K3ZRRUFMeVdtNGdhbGFLaW9oTlhybHg1emRQVGM1bXRZN2tWVEJnSTd1N3VNOXUxYTdmYzhsd0lvWE56Y3h0bk5wdnpBTURCd2NIVFlEQmNidEdpeFNUTE9vbUppZDBzMXhlN3VibU42dHExNjQ5U1NsTmFXdG9teXpxRmhZV25rcE9USHdid3BMT3pjeXN3V1NDaVJ1cnk1Y3VyM056Y0FseGRYZSsyZFN4RXRpYXUvMWVuYkgzbk02TEdnTyt6K3NIVy93NnNNRkJONFljSkVWRUR4a21CaUlpSXFFcE1HSWlJaUtoSzdKSWd1NklveW5BQVk4cHBYMVhpYVl4ZXI3Zjd1Nm9SMlVxdlhyMTZPRGc0bEpsVVRsWFZDWmJIWnJQNWZGeGNYRnpkUmthMnhJU0I3STFSQ0xIb3hzYVNiU2FUS2FCdVF5SnFXTFJhYlJjQWtlVXNLdGsyQndBVGhrYUVYUkprVi9SNi9VRXBaVm9scTJRWmpjWnRkUllRVVFPVWs1T3pXMHBaV05GeUthVWhOVFUxcEM1akl0dGp3a0QyeGdqZ3hwazBTOXFWbUpoWVZGZkJFRFZFcDA2ZEtoUkNWSllRN0VwSlNjbXZzNENvWG1EQ1FQWW92S0lGVXNyUXVneUVxS0dTVW9aVnNwaGpoQm9oSmd4a2Q3S3pzL2NEeUxxeFhVcVptNTZlemxreGlXcUFScVBaSmFVc3IxcG5LQ29xcXF6S1J3MFVFd2F5TzZkT25Tb3M3OWVQRU9LbjVPVGtndksySWFLYmMrVElrVHdoUkprRVhFcTVOekV4TWNjV01aRnRNV0VndXlTbExGTVNOWnZOTEpNUzFhek41YlR4ZmRaSU1XRWd1L1RYWDMvOURDQzNSRk8rd1dEZ0J4bFJEY3JOemIyeFc4SWdwU3d2aWFCR2dBa0QyYVdMRnkvbUFTaFpMbVdabEtpR0pTVWxaUVBZV3FMcFFGeGNYSWF0NGlIYllzSkFkc3RzTnBjY3g4REJqa1MxNElhS1FvVlhLRkhEeDRTQjdGWitmdjV1QUFWU3lpS0R3Y0NieUJEVmp1anIzUktHbkp3Y2RrYzBZa3dZeUc0bEpTVmxTeW0zQ2lFT0hEdDJMTjNXOFJBMVJOZTdJSFlDK08vSmt5ZFRiUjBQMlE3bmtpQzdKcVVNQWVCcDZ6aUlHaklwWlRDQTIyd2RCOWtXRXdZN3BLcnFiZ0REYkIxSGZhS3E2a2UyanFHK2tGSWUwdXYxL1d3ZEI5bS9PKzY0bzFXVEprMm1DeUZlQU9DcHFxcXBzTEJ3YzJKaTRtVmJ4MFoxandtRGZXS3lRQlVTUXR4dDZ4aklyZ2xWVlFkTEtSOFZRc3dFNEZoaTJmdE9UazRyRlVYNTNtUXlmUllmSC84ekFMTnR3cVM2eG9UQmpoMDVjc1RXSVZBOTQrL3ZiK3NReUU0cGl0SmFDREZkU3ZrMGdEdUVFTkJxdGVqYnR5K21USmtDQndjSGhJZUhJeVlteHNGa01zM1E2WFF6RkVWSkJyQkdvOUZzT25Ma3lDVWJud0xWTWlZTVJFU05sMFpSbE1GU3lubENpT2tBSElRUWFOT21EY2FNR1lPZ29DQjRldjV2aU5DUUlVT1FtcHFLME5CUWJOKytIUmN2WHV3TVlMV1U4bCtxcW9aTEtUL1Y2L1Y3d0twRGd5UnNIUURkUEZWVkpjQUtBNVZscVRERXhzYnl2VTBWNnQyN2R4dXRWanNEd0ZOQ2lPNEFvTlZxY2ZmZGQyUHExS2tZTW1RSU5KcktMNkl6bTgySWlZbEJhR2dvWW1KaVlEUWFBUUJTeWorbGxHdUVFTi9wOWZxTHRYNHlqWWpsczk5VzcyOVdHSWlJR2dlTm41L2Z2VUtJZVVLSUlGei8vRy9idHEyMW10QzJiZHZxNzB5andhQkJnekJvMENCY3UzYk5Xblc0Y09GQ1J5SEV1d0RlVVJUbEJ5bmxwM0Z4Y1Q4Qk1OWE9hVkZkNGE4UU84UUtBMVdFRlFhNmtZK1BUMXRIUjhkWkFKNEUwQlVvcmliMDc5OGZVNmRPeFQzMzNGTmxOYUc2cEpTSWlZbEJXRmdZRGg0OGFLMDZBRGdQWUszUmFQd3VQajQrcFVZTzFnaXh3a0JFUkRWTnE2cnFrT3RqRTZiaCttZTlwNmNueG80ZGk2Q2dJTFJ1M2JyR0R5cUV3TUNCQXpGdzRFQ2twYVVoTEN3TTI3WnRRMHBLU2djQS85THBkQ3RVVlkwRXNENDJObllYV0hXd0svd1ZZb2RZWWFDS3NNTFF1TjExMTEyM09Uczd6d0x3cEJEaWRnRFE2WFRvMzc4L3BrMmJoc0dEQjBPSXVuMXBTQ254NjYrL0lqUTBGQWNQSG9UQllMQzBYd0N3MW1Bd2ZKdVFrSEMrVG9PeVU2d3dFQkhScmRBcWluS2ZFR0llZ0trQXRBRFFybDA3akIwN0ZvR0JnV2pWcXBYTmdoTkNvSC8vL3VqZnZ6OHlNaklRRmhhR3JWdTM0dno1OCswQnZPM282UGltb2loYkFhelg2L1hSQUl4VjdKSnNoTDlDN0JBckRGUVJWaGdhRDBWUjJra3BIOUJvTkU4QzZBUVVWeE1HREJpQWFkT21ZZENnUVhWZVRhZ3VLU1VPSHo2TTBOQlFIRGh3QUVWRlJaYjJpMEtJajZXVTMrcjErbk0yRHJQZVlZV0JpSWlxUyt2bjV6ZE1DUEc0RUdLeUVFSUxBTzNidDdkV0V6dzhQR3dkWTVXRUVMajc3cnR4OTkxM0l6TXowenJXNGR5NWMrMEF2QVZndWFJbzI2U1U2K1BpNG40RXF3NzFRdjFNUDZsU3JEQlFSVmhoYUpoOGZYM2JhN1hhQjFCOHBVTkhBSEJ3Y01EQWdRTVJHQmlJL3YzNzE5dHFRblZKS1hIa3lCR0VoSVJnLy83OTFxb0RnTXRTeW8rbGxOL0V4Y1VsMnpCRW0yT0ZnWWlJeXFQejlmVWRydFZxSDVkU1RnS2dBUUF2THkrTUd6Y08wNlpOUTh1V0xXMGNZczBSUXFCUG56N28wNmNQTWpNekVSNGVqcTFidHlJNU9kbFRDTEVjd091cXF1NHdHbzNyNCtQamR3SXcyRHJteHNhK1U5SkdpaFVHcWdnckRQYlB4OGVuZzA2bm15MkVlRUlJNFFVVVZ4TUdEUnFFd01CQTlPdlh6KzZyQ2RVbHBZUmVyMGR3Y0REMjc5K1B3c0pDUy9zVktlVTZrOG0wOGRpeFkyZHNIR2FkWVlXQmlJaDBpcUtNQlBBNGdBbENDQTBBZE9qUUFlUEhqOGZVcVZQaDd1NXUyd2h0UUFnQlZWV2hxaXF5czdNUkhoNk9xS2dvbkQxN3RxMFE0alVoeERKVlZYK1VVcTRyS2lyYW1aaVlXRlQxWHVudmFoeHBhZ1BEQ2dOVmhCVUcrK0x2Nzk5UlN2bWdsSEtoRUtJOUFEZzZPbUx3NE1FSURBeEUzNzU5RzAwMW9icWtsSWlMaTBOSVNBajI3ZHVIZ29JQ1MvdFZBT3NNQnNPR2hJU0UwN2FOc25hd3drQms1eTVmdmx4cVJqK2lLamo0K2ZtTjBtZzBqNXZONXZHaUdEcDE2b1J4NDhaaDZ0U3BhTkdpaGExanJMZUVFRkFVQllxaUlEczdHMXUyYkVGVVZCUk9uejdkR3NBL0hSd2NscXFxR20wMm05Y1pESWJ0ckRyVW5KcTVnVGpacGM4Ly94d1JFUkdsMnFTVWVQNzU1L0hycjc5V3VGMUJRUUUyYk5pQXZMeTgyZzdSZXJ3bm5uZ0NGeTlXYitLN2dvSUM3TjY5R3laVDllODZhemFia1pXVmRkT3hYYjU4R1RObnprUm1adVpOYjB1Tmk1K2ZYMmRGVVphcXFucE9vOUZzQlREQnljbEpEQjgrSE92WHI4ZjMzMytQUng5OWxNbkNUV2pXckJrZWZQQkJCQWNINDhzdnY4VDk5OThQRnhjWEFXQ1VScVA1d2NuSjZZS2lLTXY5L1B5NjJ6cldob0FWQmh2eTkvZi9mMmF6T1ZxdjF4KzN4ZkhqNCtQeDZLT1BsbXA3Ly8zMzRlSGhnYkN3TUhUcDBxWGMrODA3T0RqZy9QbnpXTHg0TVQ3NjZLTktKNjRwS2lyQ2dBRUQwTFJwMDFMdE9UazVwZHB5Y25KdzZOQWhhTFhhTXZ0d2RuWkdqeDQ5c0hidFdxeFlzYUxTY3pLYnpYajExVmRoTkJveGJOaXdDdGRMU2tyQzRjT0hjZjc4ZVp3K2ZScW5UNS9HcUZHanNHVEpra3JQWmR5NGNXWGFjM0p5TUduU0pEZzRPSlJaMXJOblQ4VEZ4WlZxbXpGakJzTER3MHUxWldSazRJTVBQc0NnUVlNcVBiL2E0T1BqMDhIUjBYRnNiR3pzK2pvL2VBUG43ZTN0Nk9Ua2RMK1Vjb0VRWWd5dWR3TjM3dHdaNDhlUFIwQkFBTnpjM0d3Y3BmMFRRc0RYMXhlK3ZyN0l5Y214VmgxT25UclZTZ2p4cWhEaUZVVlJkZ3NoMW1WbFpXMDdkZXBVb2ExanRrZE1HR3hJU3JsY0NQR0JvaWduQVd3VVFrVEd4c2JHMS9aeE4yL2VqUER3Y0p3L2Z4NHBLU25RNlhUWXRHa1RWcTVjQ2FQUmlGZGVlUVdYTGwzQ2tpVkw4UExMTDZOTGx5Nmx0dGRxdFZpeVpBa1dMRmlBME5CUVRKOCt2ZExqYVRRYTdOMjcxL3JjWkRMaDdydnZMdFZtNlh1M0tDL0prRkppNU1pUjF1YzVPVGs0ZVBDZ05XRXhtODE0L2ZYWGNlVElFYmk2dW1MQ2hBbWx0cy9OelVWMmRqWisrKzAzR0kxR0dBd0crUG41SVRJeUVudjM3b1dqbzZNMXR2S1NHUUJJUzBzck5YYms2TkdqdUhyMUtrYU1HR0Z0S3lnb2dFYWp3WUFCQS9EaGh4OGlKeWNIdzRZTlEzaDRPTHk4dkFBQUZ5OWV4T3V2djI2TmZjaVFJWFhhcmVIdjc5L1ZiRGFQRTBMTUF0RHZlak1UaGhyU3UzZnYyelVhelVNYWpXWUJBRThoQkp5Y25IRHZ2ZmNpTURBUXFxcHliRUl0YWRxMEtXYlBubzBISG5nQUNRa0pDQTRPeHM4Ly95enk4L05IQUJqUnZIbnphNnFxcmplWlRGOGZQWHIwcEszanRTZE1HT29CSWNRZEFKYWorTzVtZndCWWJ6S1pmb3lQajArb2plUE5tREVEdlhyMXdxZWZmb29QUC93UUtTa3BtRHQzcm5YdzBJd1pNd0FVZnptKyt1cXJtRFp0R2dJQ0FrcnRRNlBSWU96WXNmamdndzh3WnN3WU5HL2V2RVpqTENvcXdzNmRPOHV0T0ZqNCsvdERTZ2tBeU12THc2dXZ2b3E4dkR6ODhNTVBaY3E2di8zMkc1WXVYWXJubjM4ZUFPRHQ3UTF2YjI4QXdCdHZ2QUZIUjhkUzY1ZVh6T2gwT3F4WXNRSzdkdTJDb2lpSWlvckM4T0hEc1dUSkVyaTd1Nk5uejU3NDlOTlBjZlRvMFZMVmtGOS8vUlU5ZS9hMEpndEZSVVhZdjMrL05Wa29LQ2hBVGs1T3JTY01QajQrWFIwZEhVZElLUitWVXZibEYxYk44dmIyZG5SMGRCd05ZS0VRNG41Y3J5WjA2ZExGV2sxbzFxeFpyUjMvMy8vK054WXNXRkNxeldnMElpUWtCSUdCZ2VWV3dDcHkrdlJwYk5pd0FhKzk5bHExRXB2SXlFaE1uRGp4cG1PdVRVSUk5T3JWQzcxNjlVSnViaTRpSWlJUUZSV0ZreWRQZWdCNFdhdlZMbEZWZFkrVWNsMTZldnJXNU9Ua0FsdkhYTjh4WWFobmhCRGRBYXpTNlhTckZFVTVpK0pmZlR2MWV2M1JtanpPM3IxN2NkOTk5eUVnSUFEdnYvOCtSbzhlalZtelpwVlo3OXk1YzliWjVXNFVFeE1EQndjSGZQUE5OM2ppaVNjcVBKYlpiQzYzZTZDeUxvT2JrWnljak9lZWV3NTkrL2JGVTA4OWhUbHo1bURPbkRtWU9IRWljbkp5c0c3ZE91emJ0dzhyVnF5QW9pZ0FnQ1ZMbHVENDhlTXdHQXd3R0F5WU5Ha1NBSlRwS2loSm85RmcwS0JCbURScEVzTEN3dkR0dDk5aXpwdzUrT2FiYi9ETEw3L2d6VGZmeExoeDQvRHBwNS9pLy8yLy80ZTVjK2NDQUhiczJGSHFiNXVlbmw3cWhqdFhyMTZGcTZzclhGMWRhK1R2VVZLdlhyMTY2SFM2a1VLSXh3RDBCc0JmdGpYTXg4ZW5xNE9EdzBNQUZnZ2gyZ0RGM1dqMzNuc3Znb0tDcksrNTJ2Yk5OOStVU1JoME9oMysrT01QZlBYVlY1ZzNiNTYxL2ZqeDQxaThlREVBSUQ4L0g2TkhqOFlMTDd3QW9QajkrczQ3N3lBbEpRWDc5Ky9IdmZmZWE5MnVUNTgrMWg4SFdWbForTzIzM3dBQXExZXZ0aVlNV1ZsWldMUm9FVjUrK1dYY2Z2dnRBSXFUN3NxNlhqSXpNMnYxcWk5WFYxZk1talVMczJiTlFtSmlJb0tEZzdGbnp4NlJsNWMzVEFneHpOM2RQZDNkM1gyOTBXajgrdGl4WXlkcUxSQTd4NFRoRmlpS01rTUkwZVB2YmkrbGRLenN3L3Y2OUxUdkFIaEhWZFh6VXNwUHpXYnp0cjk3dkpMMjdObUR6ei8vSEJzMmJFQ25UcDJ3ZXZWcVJFVkZBU2krOXJ0TGx5NVlzR0FCVnE5ZWpZOCsrcWpNOWxsWldUaHc0QURXckZtRFJZc1c0YUdISGlyVGhXQ2gwV2p3MDA4L1daOWJ5djRsMjI3c2tyZ1pucDZlZVA3NTU2MzkvKysvL3o2ZWZ2cHA3TjI3RndrSkNSZzFhaFEyYmRwVUtyNjMzMzRiQUxCdTNUcHMyTERCT3ZpenFvR1NHemR1eE5DaFErSHU3ZzRwSmJadTNZb05HemFnZS9mdStPU1RUM0Rod2dWODl0bG5lT2loaC9ES0s2L2d3dzgveE42OWUzSHk1RWw4L1BISGNIZDN4NHN2dmxqcWZ2OVhyMTZ0MGVxQ2xCSitmbjdQYXpTYXh3RGNXZDN0VkZWOXJjYUNxTnAvWTJOamQ5Ymg4V3BVdDI3ZG5KbzJiVHBHbzlFc0JEREswdDYxYTFlTUh6OGVVNlpNcWRWcVFtWFMwOU1SRkJRRUFOYmJLenM2T2lJa0pNUzZUblIwTk41OTkxMjBiTmtTdi96eUMxSlRVNjNMMXE5ZkR4Y1hGM3oyMldkNDVwbG4wS3RYTCtzOUlOemQzUkVkSFkyc3JDeE1uVHExekxIVDB0THc5Tk5QNC83Nzc3Y21DeFlsMys4M3VwWDMvODN5OXZiR0cyKzhnYnk4UEVSR1JpSXlNaEpKU1VudUFGNXljSEI0U1ZHVXZWTEtqMU5UVTdlbXBLVGsxMWxnZG9BSnd5MFFRbnlENjFQSi9zM3RxNzJ1bE5KVkNLRnF0ZHBiSGlDWmxwYUdQLy84RTNQbnpzWEZpeGNSRUJBQW5VNW4vVUFKQ2dwQ2NuSXlGaXhZZ0hQbnlwOHdMaVFrQlA3Ky9sQlZGUU1IRHNUR2pSdXhjT0hDTXV1WlRLYWJLb1VDc0ZZMFNvNVhxSXl6czdNMVdVaEtTa0pFUkFRS0NnclF1blZyZlBIRkY5YXVnQnVscDZmamh4OStnTmxzeGl1dnZJSlhYMzIxVE5mRWpYeDlmZUhtNW9hdnZ2b0s2ZW5waUk2T3hsdHZ2WVh1M1lzSFlZZUZoZUhVcVZOWXVIQWhaczZjaWM4Ly94eG1zeG1Sa1pIV2M4ckl5TUNKRXllczUyY3ltVkJVVklTaFE0ZGkwNlpOdU8yMjI2cDEzaFc1L3JycUErQm1SOU10dTZVRDN3UXBaUkVBcDdvNlhrMVJWYldibFBKaEFJOExJVm9EeGErL29VT0hJaWdvQ0w2K3ZuVWUwNWd4WXdBVWQyMk5HVE1HcTFhdFFuUjBOREl6TXhFWUdJaDE2OWFoYTlldXlNaklnSnVibS9WelovUG16Wmd3WVFMUzA5T3RYWGdiTjI1RWRIUTB2dnJxS3pSdjNoeno1OC9Iczg4K2k3VnIxNVpLZ01wTEZrNmZQbzBYWG5nQjgrYk5zOFpVVW5YZnozV2xTWk1tbURGakJtYk1tSUhqeDQ5YnFnN0l6YzBkSW9RWTBycDE2NHhXclZwOXF0Rm92b3FOamYzZDF2SFdCMHdZYm8wbFdYanQ3MndzcFZ3aWhLanNRL01xZ1AxU3lyTjZ2ZjU1UzZPcXFuL25jRll0VzdhMFhqWVpFQkNBOFBCd1RKdzRFUTgvL0hDMXRrOUxTOFBHalJ1dGxZZkhIMzhjczJmUHhzU0pFOUcrZmZ0UzZ4WVdGcUtvcUtqY0Q0dUtQa0J5YzNQUnBFbVRTbitSQU1YZENrSUkvUEhISDlpNWN5ZCsvdmxuSkNjblc4djl1M2Z2eHU3ZHUwdHRrNU9UZzVpWUdBREZaZFJ4NDhaaDgrYk44UEh4d2FKRmk4cXRwbGdjUFhvVTMzNzdMUklTRWpCeTVFak1talVMTzNmdXhIUFBQUWVndUpSck1wbncxbHR2QVFCbXo1Nk5SeDk5dEV3cGRzQ0FBZGkvZjMrWi9ZOFpNd1pPVGpYekhhclg2MmNBRUlxaXZDdUU4SkpTRHJMY1pyZ1NyOVhJd1N2WEJzQVRBSExyNEZnMVJsR1U0UUJlQWpEQzhvWGJyVnMzVEpnd0FaTW5UNjZ3dWxZWGR1ellnUk1uVHVDeHh4N0RqaDA3ck8zdnZmY2Vwa3laZ3E1ZHUwSktpVVdMRm1IU3BFbldyb1BVMUZTNHU3c2pJeU1EclZ1M3h2TGx5NkhYNjdGKy9YcHJ0OFBvMGFPUm1wcUtoeDU2Q092V3JhczBEbGRYVnl4ZnZ0dzZOdWhHMGRIUkZXNWJseFdHOHZUczJST3Z2LzQ2WG5ycEpVUkZSU0VpSWdJblRweG9JWVJZREdDeHFxcjdBYXlNalkzZGl2L2Q4RkNVK0E4QWhMZTN0eWdzTEJRQVlEUWFyZjl2MjdhdEFBQ0R3U0JNSnBPd0xET1pUTUxOemMzNjJHUXlDUUF3bTgzQ1pESUpzOWtzQU1EVjFkVzZ6SmFZTU5TQTJOalkxLy9PZHFxcUxzSU52N0trbEZlRUVIdWxsRi9wOWZvZEZXeGFvM0p6YytIczdJeXZ2LzRhQUt6bHpQSklLYkY4K1hJTUhqelkrbXVxWThlT21ESmxDbDUvL1hYOCs5Ly9MbldaWlZaV0Z1Njg4MDU4KysyMzFqWkxsMFRKRDVDU0h4Z1hMbHlvVm9uZTBxMWdNQmdnaE1DS0ZTc3dhOWFzQ2orWTh2THlNSHo0Y0FCQVZGUVU5SG85UWtORHNYbnpac3ljT1JOZHVuU3B0T3JqNGVHQmtTTkhZdVhLbGRieEJvc1dMVUpBUUFEQ3dzTEtYRjZxMCttd0N3ZDd0d0FBSUFCSlJFRlVidDA2Ni9pSXFoUVVGS0JKa3liVldyZWFaTWxFMDgvUGI2QVE0aEVBdzRVUW5XOWMrZSsram05Rzc5NjkyK2gwdWljQTJOdk5kTFlJSVpvQ3hWY0p2Znp5eTVnOGViS3RZN0t5dk9hdlhic0dEdzhQUkVaRzRzaVJJMWl4WWdVT0hUcUUvLzczdnpBWURLVXVDNzUyN1JwYXRteHBIVlBUcWxVcnZQamlpOWF4TnlVdFhyeTQxQ1hXUWdqcmdPTmh3NFloTnplM3pCZ29MeTh2Yk5pd0FRRHd5U2VmVkJyL2Q5OTk5L2RPdklhNXVMZ2dLQ2dJUVVGQitQSEhIN0YwNlZKTE4rVTlBUHhWVmEzeURWcGUwbS81VytsME91aDB1bExyV0pacE5KcEtMMUhYNld6L2RXMzdDQWdBTGdMWUo0VDRORFkyZGs5dEgrelFvVU1JRHc5SGFtb3FMbHk0Z0RsejVpQXpNeE9QUFBKSWxkdXVYYnNXZi96eFI1azMrTUtGQ3pGcjFpeXNXclhLT3BnS0tQN3l2N0hxVUpXRWhBVDA3Tm16MnV2MzdOa1RQWHYydktrYk5jWEh4K090dDk0cTlRWGRyMSsvU3ZmaDVlVUZMeTh2REI0OEdBY09ITEMybnp0M3p2cW10eGd3WUFCaVltTEtUUURLcTZ5OCtPS0xLQ2dvZ0xPemM3WFA0V2JGeGNYOUF1QVhBUEQzOTFldlh5MHg4dnBBVzZxRWxQSVJBQzhJSWZxYVRDWXNYNzRjRVJFUm1ENTlPb1lNR1FJWEZ4ZWJ4WmFmbjQ5ZmZ2a0ZKcE1Kanp6eUNCNTg4RUg4OE1NUGFONjhPYjc0NGd1Y1BYc1crZm41MkxoeEl3NGVQR2k5UjhtMWE5Y3dlL1pzWkdSazROQ2hRL2p4eHg5UlZGU0VyVnUzSWpvNkdoMDdkc1NkZDk2Smt5ZFB3c1hGeFhyRmt0bHNodmIvdDNmbmNWR1YvZi80WDlmTUFPN2lycm1uYVFZaVo4aXkyMzBuRjhCY3NFVXJ5MUpMcys1dlp0MTFhM24zcVY5V2Q1bFdwbmxiSmdhWUNiaGthcUpVZHR2TkRMSm9HS25ja29nYnlqN2J1WDUvNE13TkFvNEx6RER3ZWo0ZVBabzU1OHlaOStBNThKcjN1YzQ1V2kyc1ZpdUEwckVKUTRjT3hROC8vSURRMEZCODg4MDNqajl1SDMzMEViNzk5bHZZYkRZVUZSVmQxN2dPWjUzRm1tUXltWkNRa0lEbzZHakhnRTRBa0ZJbVNTay8xR2cwL3lwOVdyckRDeUVrQVB0L3FHSmV1ZWtBNUxYbTJhZGZ2ZTRyeTBnaHhFL1Yvc0d2RXdPREcwa3B0d05ZYXpRYTl6cGR1QnIxNjljUHZYcjFRck5telRCbHloUkVSMGRqMnJScFdMZHVIWURTRGtQWkFWSkFhVmZnL2ZmZng0NGRPN0IyN2RvS3AxRTJhTkFBeTVjdng2eFpzMUJRVUlDWFhub0pqUnMzUmxKU1VwVXR5cXJzMnJYTGNXcG5UWG41NVpldm1lYXI2d3dPdTdLbnBWYldBVWxQVDNmcEJYd1NFeE1OQUF3QTRPL3ZIK0RsNVRYZlpXL3VnWktTa3FJQlJPdjErZ0FwNVh3QVU1S1RrMzJUazVQUnVIRmpoSVdGWWVMRWlZNnhMSzYwY2VOR0RCNDhHS2RPbmNLNzc3NkxuMy8rR1JzMmJJQVFBaHMyYk1DUkkwZnc4Y2NmbzZpb0NFdVhMc1h5NWNzQmxOOE94NDBiQndCNCtPR0hzV1RKRXB3OWV4YnA2ZW5vM2JzM3Z2enlTMHlZTUFHZE8zY0dVTnFwYTlpd0lmTHo4eXZVY3VlZGR5SWxKY1Z4WnNqOCtmTXhmLzU4ZlBMSko4akx5OE5MTDcxVTB6K09tM0xpeEFuRXhjWGgyMisvTFh2RjEzd3A1YmRTeXBWSlNVbS9YcG0yM2owVjFnNE1ERzVrTkJvZmRNZjcrdmo0Vk5vMnM5bHNqbSs1bVptWjBHZzBqbXN6ckZpeEF2SHg4Vmk3ZGkxNjlPaFI2WHA3OU9pQmp6LytHTTgvL3p6V3JWdUh1WFBuWXZ2MjdWaTVjbVdseTBzcFliUFprSnViQzQxR0F5RUU5dS9majlPblQyUDQ4T0UzL2ZrcUczQmxmeis3YTRVRkFOYzhnOE5tczFVSUZNNEdkTmxQMXl5N25NMW13N0JodzZDcUtvUVFXTEJnd1RYWFVWTlNVMU9UQWN4MnVpRGh5b1hWWm5mcTFHbEIyN1p0WndDWVZWaFllTy9HalJ1eGNlTkcrUHY3SXp3OEhNT0dEYXZ1dzB1VnN0bHMyTHg1TXlJaUloQVJFWUU3N3JnRGQ5eHhCN0t5c3ZEV1cyOGhKeWNINjlhdGcwYWp3Vk5QUFlYWnMyY2pLQ2dJNTg2ZFEySmlJbEpUVTh2Vk9XclVLSHovL2ZjSURRM0YwcVZMTVdmT0hCdytmQmhMbHk1MUxKT1RrNE5XclZwVkdoaUdEUnVHYmR1MlZUaVY5UGZmZjBkS1NncjI3TmxUNmVlNGRPa1NObTdjaUY2OWVsWFBEK1k2bEpTVTRNQ0JBNGlPam9iQllDZzd5eUNsWEcrejJkWWxKeWQ3MUZpYm1zYkFVTS9adjFtRWhJUWdJeU1EUnFNUmYvLzczeEVSRVlFalI0NWcwcVJKQUlBbm5uZ0NzMmJOY3ZvdDJNL1BEMUZSVVdqU3BBbU9IRG1DVHAwNm9WdTNidVdXRVVLZ1ljT0dVRlVWZ3dZTmd0VnF4YUJCZzZEUmFOQzZkV3U4L1BMTE4zeG1oWDI5L3Y3K2pyRVlWek9aVEhqMjJXZWRydVBxWTlOaFlXSGx4amJZQjAxZXk4TVBQK3g0L09tbm56b2U3OXExeS9GWXE5VWlJU0VCRm9zRk9wMk8xMGZ3SUZsWldjVlpXVm1mQWZnc0lDREFYNmZUTFpCU1RrbE5UVzFoL3lOc0gyQllrMzhFdFZvdFB2end3M0xYOWJDZktqeGh3Z1FzWDc0Y3AwNmR3blBQUFllNzc3NGJEejVZK2gwbE9Ua1pxYW1wQ0FvS1FrQkFBTFp0MndZQUdETm1ET2JQbjQrRkN4ZWlSWXNXaUkrUGgxNnZkeHhpK09xcnI1Q1FrSUEvLy96VE1iaTNySkVqUjJMbHlwWEl6TXhFMTY1ZEhkUGZmLy85S2orRHFxb1lPblJvbFdjelZiZmp4NDg3dWdsbFFrOGVnQzBXaTJWbFNrb0tid05NMVUrdjEwdjc3VWJkOGI2ZUlEOC8vNXJ6VlZXVlpyUFpSZFZVem1henVmWDlxNU83dHNuckZSQVEwRmF2MTB0RlVjNjR1NWJxMXExYnR3YUJnWUZQS29yeXMxNnZWKzMvRmpObXpKQnhjWEd5b0tDZ1J2L3RCdzRjS0tXVU1qczdXeVluSjB1YnpTWTNiZG9rQncwYUpGZXNXQ0hIamgwcm82S2lLcnp1eElrVDhzRUhIM1E4Ly8zMzN4MlBuM3Z1T2Zuenp6ODduaGNVRk1pSkV5ZktMNy84VW80WU1VSm1abVpLS2FVY01tU0lMQ2twa1FrSkNUSXVMazQrK09DRFZlNzdseTVkY3V6ek5wdE5mdnZ0dHpJOFBQeldmd0RYVUZSVUpMLzc3anM1YTlZc3h6NXk1ZC9vMThEQXdHZUNnb0pxdmgxVUI3RERRRFhLMmVsbVFvaWI2aVpVSjJlSEo0aXV4NVZMQzY4RnNGWlJsTHNBTEJCQ1RFbExTMnUxWk1rU3ZQMzIyd2dKQ1VGb2FDaDY5ZXBWWXgybDl1M2JJek16RTQ4KytpZ3VYNzZNRlN0V1FGRVVoSWFHWXU3Y3Vjakt5c0xDaFF1eGNlTkdiTml3QVdhekdRc1hMc1NDQlF0dy9QanhjdXZLeWNuQnNXUEhvTkZvRUJFUmdSZGVlQUVqUjQ3RWpCa3prSlNVaEwvLy9lOTQ4ODAzVVZKU2dpbFRwaUFrSkFTelo4OUdZbUlpNXMyYmgvWHIxMWZZdng1ODhFR2NQWHNXUU9tKzE3VnJWN3oyMm12Vi9uT1FVdUw0OGVPSWpZM0YxcTFiVVZCUVlKOTFXVXI1amFxcUt3OGZQbXlzOWpldXc5Z0R2UVgyYjNJR2c4R2xQMGY3Kzlia3BWVEpNOW5IVzdoNm03eGVWMDZyekpGUzVoaU5SdGZkYmN0TmV2YnM2ZE8wYWRPSEFUd2hoTGdQVjM3bjl1blRCK0hoNFJnK2ZIaTFYY1BCZnZaT2VubzZYbnp4UllTRWhHREdqQm5seGl0bFoyZGp5NVl0bURkdm51UFV5T3NOTG52MjdNSGh3NGZ4d2dzdlFBaUJuSndjTkc3Y0dMLy8vanRXclZxRnYvM3RiNDZyTzZxcWltUEhqdUhPTzZ1K0VLNnFxZ0NxUDdBWEZSVmgvLzc5aUlxS1FuS3k0MTUrVWtyNUh3RHJ6cDA3OXdXdjRIaHphdVV2RlUvQndFQzFEUU5EN1JVVUZIU25xcW9MaEJCVEFiUUdTczh1bWpoeElrSkRRM0hublhkeUhNdE5rbElpSXlNRHNiR3hpSW1KUVdHaFk2emlKU25sWmdBcnEvdCtQUFVSRDBrUUVibEFZbUxpYndEbStmbjVMZlR5OG5wSW85RThVVnhjUERBNk9scEVSMGVqZCsvZUNBOFB4NGdSSTl4Mkh3cFBVMVJVaFBqNGVFUkZSU0VsSlFWQWFTdEJDSEVJd0xxTEZ5OSt5YnRRVmg4R0JpSWlGMHBMU3pPajlIeis5ZjM2OWV1bDFXb1hTQ21ucGFlbnQzbmpqVGZ3emp2dllNS0VDUWdKQ2NGZGQ5M0Zyc05WcEpRNGR1eVk0eExPUlVWRjl1bTVRb2hvcTlXNk1zV2VIcWhhTVRBUUVibko0Y09IandGNDFzL1A3d1Z2Yis5d0ljU1R4Y1hGZ3pkdjNpdzJiOTZNTys2NEE5T25UOGZJa1NQcmZkZWhzTEFRKy9idFExUlVGTkxTMGdBNHVnbS9xS3E2cnFDZ1lFTkdSb2JKeldYV2FRd01SRVJ1ZHFYcnNBSEFoaXQzeEZ3QUlQejMzMzl2dTJ6Wk1yenp6anNZUDM0OFFrTkQ0ZWZuVjIrNkRsSktwS2VuTzI1RFhWeGNiSjkrRVVEVWxUTWQwdHhiWmYzQndFQkVWSXNZRElZTUFBc0EvRFV3TUhDYUVPTEprcEtTSVZ1MmJORnMyYklGUFh2MlJIaDRPRWFOR2xYaEV1MTFSVUZCQWZidDI0Zkl5RWdjUFZwNloya3BwVVRwdlZEV21jM21yNjZFTEhJaEJnWWlvdHJKa3BTVXRCSEFSbjkvL3g3ZTN0N3pBWVJuWkdTMGYvUE5ON0Y4K1hLTUd6Y09ZV0ZoOFBmMzkvaXVnNVFTdi8zMm02T2JZTDhzUFlBTEFDS0ZFQ3NOQnNOUk41Wlk3ekV3RUJIVmNxbXBxWDhBV0FqZy95bUtNbFVJTWR0a01nM2R1bldyWnV2V3Jiajk5dHNSSGg2TzBhTkh1L1FtWnRXaG9LQUFlL2Z1UldSa0pOTFQwd0VBVWtwVkNQR3pxcXFmV3l5V0NIWVRhZ2NHQmlJaXoyRTFHbzJiQUd3S0NBam9ydEZvNW1zMG11bkhqeC92OE5aYmIrRzk5OTVEY0hBd0prMmFoTDU5KzliYXJvT1VFa2VQSGtWTVRBemk0dUpnTWpuR0twNEhFR216MlQ1S1RrNU9kMk9KVkFrR0JpSWlENVNjbkh3Q3dBc0FGdW4xK3NsU3l0a21rMmw0Ykd5c0pqWTJGdDI2ZGNQMDZkTXhldlJvK1ByNnVydGNBRUIrZnI2am0zRHMyREVBcGQwRUFEOEMrUHhLR0xLNHMwYXFHZ01ERVpGbnN4b01oa2dBa1lxaWRKVlN6Z2Z3NE1tVEoyOTcrKzIzSFYySHNMQXc5T3ZYeitWZEJ5a2wwdExTRUJNVGcyM2J0c0ZzTnR1bm53VVFLYVg4S0NrcDZYZVhGa1UzaFlHQmlLaU9NQnFObVFEK0g0Q1hBZ01ESHhCQ3pMWllMQ1BpNHVLMGNYRng2TnExSzhMRHd6Rm16QmkwYU5HaVJtdkp5OHZEbmoxN0VCa1ppWXlNRFB0a201UXlRUWl4MW1nMFJnS3cxbWdSVksxcTV3RXVEK0h1ZTBrUVZZWDNraUE3UHorL0xqNCtQczlLS1I4U1FuUUVBSjFPaDdGanh5SXNMQXlLb2xSYjEwRktpWlNVRk1URXhHREhqaDFsdXdrNVFvaE5BRlpkT1cyVVBCQTdEQjVJU25sSUNIR1B1K3VnV2l2VjNRVlE3WkdXbHZaZkFJc0F2S3pYNjBNQlBHMjFXa2R1Mzc1ZHUzMzdkblR1M0JuVHAwL0htREZqMExKbHk1dDZqOHVYTDJQMzd0MklqSXdzZTR0c0c0QURVc28xUnFNeEd1d21lTHhhK1MzRVU3aXJ3MEQvdzM4RHo4SU9RKzBRRUJEUVNhdlZQaXVFZUFoQVo2QzA2ekI2OUdoTW1qUUppcUk0dmUyMHFxcmx1Z2tXaTJPczRoa3BaWVRWYWwyVmtwSnkvRnJySU0vQ0RnTVJVVDJUbkp5Y0JXQXhnRmNDQXdORGhCQlBXNjNXVVR0Mzd0VHQzTGtUblRwMVFuaDRPTWFPSFl0V3JWcVZlKzJsUzVjYzNZUVRKMDdZSjl1a2xQRkNpTThNQnNNM0tPMHVVQjNEYjJXM2dOOXUzWS8vQnA2RkhZYmFTMUdVMndBOEs0UjRHRUFYQU5CcXRSZzFhaFRDd3NLZzAra1FHeHVMblR0M3dtcDFIRjNJQnJCUlZkVlZTVWxKSjkxVE9ia0tPd3hFUkFTajBYZ2F3Q3NBWHRYcjllT2xsSE5zTnR2b1hidDJlZTNhdGF2c29sWXA1VDRBbnhtTnhpMEFWSGZVUzY3SHdFQkVSR1dwQm9NaERrQmNVRkJRQjFWVjV3RjRCSUNYRUNMaXlqMGQvdXZtR3NrTkdCaUlpS2hTaVltSjJRQmUwK3YxcndLQXdXQlk1T2FTeUkydVBReVdpSWlJQ0F3TVJFUkVkQjBZR0lpSWlNZ3BCZ1lpSWlKeWlvR0JpSWlJbkdKZ0lDSWlJcWNZR0lpSWlNZ3BCZ1lpSWlKeWlvR0JpSWlJbkdKZ0lDSWlJcWNZR0lpSWlNZ3BCZ1lpSWlKeXFzNEdob1lOR3c3UTYvV3laOCtlTzZxYUI2Q0JHMG9qSXFvMlBqNCtQUlZGc2ZyNitrNHFPOTNYMXpjc01EQ3dBRUFiTjVWR2RVeWREUXgyVFpvMEdkeXFWYXVaN3E2RGlLZ21tRXltak56YzNJM3QyN2QvcGN4azBhRkRoeVhuenAxYkFlQ2N1MnFqdXFYT0I0YnM3T3kzT25icytFOEE3ZHhkQ3hGUlRjak96djVIdzRZTmxlYk5tNDhCQUY5ZjMxQnZiKy91Zi83NTU3dnVybzNxampvZkdISnljbGFXbEpRY3ZmMzIyMWU1dXhZaW9wcGdNcGwrdjNqeDRxWXJYUWJSb1VPSEpUazVPZjhFY05IZHRWSGRVZWNEQXdBMU16TnpWdE9tVGNjM2I5NThzcnVMSVNLcUNXZk9uUGxINDhhTkIzZm8wR0dabDVkWGx6Tm56dnpUM1RWUjNWSWZBZ05NSnRPeDdPenMxN3AwNmJJS1FFdDMxME5FVk4xTUpsUDZ4WXNYdis3UW9jUGZjbkp5bGdQSWMzZE5WTGZvM0YyQXE1dzllL1o5WDEvZnlWMjdkdjNnN05tekg3dTdIcm81aXFLTUJIQi9KZFBMSHFzOWFEUWF2M0ZkVlVTMXcvbno1OWUwYk5ueW9aeWNuRFh1cm9YcW5ub1RHQUNvSjArZWZMeFBuejVHazhuMGg3dUxvWnRtRlVMODllcUpaYWZaYkxZSFhGc1NVZTFnczlsS3JqdzB1YlVRcXBQcXhTRUpPN1BaL0Z0T1RzN1M5dTNiditUdVd1am1HSTNHbjZTVTF4cklsV2UxV3JlN3JDQWlvbnFpUG5VWUFBQm56cHg1dDNuejVnODBidHo0SG5mWFFqZkZDaUFTd053cTV1OUpTMHN6dTdBZW9qcEhVWlM1UW9oWHI1NnUxK3YvTFBQMFh3YURvY0l5VkhmVjJjQlFYRno4aThGZ0VKWE1zcVducDkvcjhvS29PbTFCRllGQlNobnQ0bHFJYW8xci9ONjdJYXFxL3FMVmFtK3JaSlpqbXBSeTk2MitEM21XZW5WSWd1cUcvUHo4QkZReUFseEtXWmlibTd2VkRTVVIxU21IRHg5T2tsSm1YbU9SYktQUm1PQ3lncWhXWUdBZ2o1T1JrV0dTVW02K2Vyb1E0b2VUSjArV1ZQWWFJcm9oVWdpeHNjcVpVbjRQUUhWaFBWUUxNRENRUjVKU1ZqaHRVbFZWbmtwSlZFMmtsTnV1TVR2U1pZVlFyY0hBUUI3cDdObXo4UUFLeTB3cXRsZ3NEQXhFMWNSb05CNlNVdVpVTXV1QzBXajgzdVVGa2RzeE1KQkhPbjM2ZEJHQXN1TVY5cWVscFJXNHF4NmlPc2dtaElpNGV1S1Z3WTQyTjlSRGJzYkFRQjVMVmRXeTR4ZzQySkdvbWtrcFl5cVp4c01SOVJRREEzbXM0dUxpdlFCS3BKUm1pOFVTNWU1NmlPb2FqVWJ6czVUeVVwbEorUVVGQlR2ZFZoQzVGUU1EZWF6MDlQUjhLZVUySWNTUEtTa3B1ZTZ1aDZpdVNVeE10S0Q4QU1jOUdSa1p2T3gwUGNYQVFCNU5TaGtscGVUaENLSWFJb1Q0dHN4VERpeXV4K3JzbFI2cGJ1dlZxMWZyUm8wYWhRc2hYZ1RRWHEvWGEwMG0wOWRwYVdsbjNGMGJVVjF5OXV6WkEyM2F0Q2tVUW1pc1ZpdkRlVDNHd0VDZVJPajEra0ZTeWllRUVBOEM4QzR6NzU4K1BqN3ZLSXJ5amMxbVc1T2NuQndQWGxpRzZKWmxaV1VWdDIzYmRvdVVzblZ5Y25LaDgxZFFYY1hBUUxXZW9paHRoQkRoVXNyNUFIb0pJYURWYXRHL2YzOU1talFKWGw1ZTJMSmxDdzRlUE9obHM5bW02M1M2NllxaW5BVHdrVWFqMlpTWW1KanQ1bzlBNU5Ha2xKdWxsRzNkWFFlNTF5M2ZwS1ErMCt2MUVnQ3E0Mll2VklGR1VaUkJVc3JaR28wbUhJQVhBTFJ0MnhiMzMzOC9wazJiaHZidDI1ZDd3Zm56NXhFZEhZMGRPM2JnOU9uVDlzbFdBRnVrbEo4WmpjWjlZTmZCclFJQ0F0cnFkTG9jS1dXTzBXaHM3L3dWN3FQWDYvY0NHT0h1T21vREtTV0U0Sys1c3FTVWg0eEdZNzI2a1NHM2dGdkF3RkQ5QWdJQzJtcTEydWtBbmhWQzNBRUFXcTBXOTl4ekR5WlBub3loUTRkQ283bjJXRjFWVlhIdzRFRkVSMGZqNE1HRHNGcXRBQUFwNVgrbGxCOEpJU0tNUnVQcGE2NkVhb1NIQlFicDdocW9kcXR2di90NVNJSnFBMDFnWU9BUUljUnNJY1EwWE5rdTI3VnI1K2dtdEd2WDd2cFhwdEZnNE1DQkdEaHdJQzVjdU9Eb092ejU1NTlkaEJETEFieXRLTXEzVXNyUGtwS1NmZ0N2V2tmWGtKaVk2TzRTcUpZSkNncHlkd2x1d2NCQWJ1UHY3OS9PMjl2N0lRRFBBT2dCbEhZVEJnd1lnTW1USjJQdzRNRk91d25PdEdyVkNuUG16TUhUVHorTmd3Y1BZdlBtemZqcHA1KzBWcXQxaWhCaWlsNnZQd1ZncGRWcWpVaE9UczY2OVU5RlJGUTNNVENRcTJuMWV2MVFLZVZzSWNRVVhOa0cyN2R2ajNIanhtSGF0R2xvMDZaTnRiK3BFQUovK2N0ZjhKZS8vQVVYTDE3RTVzMmJzWDM3ZG1SbFpYVUc4UC9wZExyLzArdjFzUUJXR3d5R1BXRFhnWWlvSEFZR2NvaytmZnAwYU5DZ2diMmIwRjBJQVoxT2h3RURCbURLbENrWU5HaVF5d1pWdFd6WkVrODk5UlJtejU2TmYvLzczNGlPanNaUFAvMmt0Vmdza3dCTVVoVGxUd0FyTFJiTHh0VFUxRk11S1lxSXFKWmpZS0NhcEZVVVpiZ1FZamFBeVFDMEFIRGJiYmRoM0xoeG1EcDFLbHEzYnUyMjRvUVFHREJnQUFZTUdJQkxseTVoOCtiTjJMWnRHMDZkT3RVUndGdmUzdDcvVUJSbEc0RFZScU54TjByUHVDQWlxcGNZR0tqYUtZcHltNVR5WVkxRzh3eUFyZ0NnMCtsdzMzMzNZY3FVS1JnNGNHQ3RPMFhMMTljWFR6NzVKSjU0NGduOCt1dXZpSTZPeG84Ly9xZzFtODJoQUVJVlJUa3RoRmdscGR4b05Cb3ozVjB2RVpHck1UQlFkZEVHQmdhT0VFSThMWVFJRTBKb0FhQmp4NDZPYmtLclZxM2NYYU5UUWdqY2M4ODl1T2VlZTNENThtWEhXSWZNek16YkFMd0pZSm1pS051bGxLdVRrcEoyZ1YwSElxb25HQmpvbHZUcjE2K2pWcXQ5R0tWakU3b0FnSmVYRi83eWw3OWc2dFNwR0RCZ1FLM3JKbHl2NXMyYjQ0a25uc0NzV2JPUW1KaUlxS2dvSkNRa2FNeG04MFFoeEVTOVhuOUdTcmxLU3ZsVlVsTFNTWGZYUzBSVWt4Z1k2R2JvK3ZYck4xS3IxVDR0cFF6RmxidWVkdXJVQ2VQSGo4ZVVLVlBRc21WTE41ZFlmWVFRdVB2dXUzSDMzWGZqOHVYTDJMSmxDN1p0MjRhVEowKzJGMElzQS9DNlhxL2ZhYlZhVnljbkozOEh3T0x1bW9tSXFoc0RBMTAzZjMvL3pqcWQ3aEVoeER3aFJDY0E4UGIyeHNDQkF6RjE2bFRjZSsrOUh0dE51RjdObXpmSDQ0OC9qc2NlZXd4R294R1JrWkZJU0VqUW1FeW04VHFkYnJ5aUtEbFN5azlzTnR1R2xKU1U0KzZ1bDRpb3VqQXdrRE02UlZGR0EzZ2F3RVFoaEFZQU9uZnVqQWtUSm1EeTVNbG8wYUtGZXl0MEF5RUU5SG85OUhvOTh2UHpzV1hMRnNURnhlSEVpUlB0aEJCTGhSQkw5SHI5TGlubEoyYXorYnUwdERTenUyc21Jcm9WREF4VXFhQ2dvQzVTeWhsU3lybENpSTVBYVRkaDBLQkJtRHAxS3ZyMzcxL251d25YcTJuVHBuajAwVWN4YytaTUpDVWxJU29xQ2djT0hCQWxKU1hCUW9oZ2IyL3ZjNHFpZkdLeFdMNU1UVTM5dzkzMUVoSGREQVlHS3Nzck1EQndqRWFqZVZwVjFRbWlGTHAyN1lyeDQ4ZGo4dVRKOFBYMWRYZU50WllRQW9xaVFGRVU1T2ZuWSt2V3JZaUxpOE1mZi96UkJzRGZ2Ynk4WHRQcjlidFZWZjNFWXJIc1lOZUJpRHdKQXdNaE1EQ3dteEJpaGhCaUxvQU9BT0RqNDRQQmd3ZGoyclJwQ0FvS1lqZmhCalZ0MmhRelpzekFJNDg4Z3VUa1pFUkdSbUwvL3YyaXBLUmtqRWFqR2VQajQzTmVVWlJQcFpSZkppVWwvZTd1ZW9tSW5HRmdxS2Y4L1B5OGZYeDh4a29wNXdnaDdzZVZXNTEzNjlZTkV5Wk13QU1QUElEbXpadTd1VXJQSjRSQXYzNzkwSzlmUHhRVUZEaTZEaGtaR2EyRkVLOEtJZjZtS01wZUljUW5lWGw1MnpNeU1renVycG1JcURJTURQVk1RRUJBZDQxR00xT2owY3dCMEY0SUFSOGZId3daTWdSVHAwNkZYcSt2dDkyRWdvSUNOR25TcE1iVzM2UkpFenp5eUNONCtPR0hrWnFhaXNqSVNNVEh4NHZpNHVKUkFFWTFhOWJzZ2w2dlgyMnoyYjQ0ZlBqd3NSb3JoS2dTTmIzOWsrZTd0WHNIazBmdzgvUHpWaFFsUkZHVW5UcWQ3ZytOUnJNVVFQdmJiNzhkQ3hZc3dLNWR1L0QyMjIrNy9ORERIMy84Z1NWTGxrQktXVzU2V2xvYVZGVzk0ZldwcW9wMzNua0hGc3YvTG9PUWtwS0NuVHQzT24ydHpXYkRwRW1UY09iTW1SdCszeHNsaEVEZnZuM3hqMy84QTd0MjdjSmYvL3BYOU9yVkN3QmFBWGhGcTlYK3B0ZnI5eXFLTXFWYnQyNE5hcndncWhOY3RmMUxLUkVaR1ZsaHY3MGV4NDRkdzRrVEoyNzRkVlE3c01OUWgvbjcrL2Z3OHZLYUNXQ09FS0l0QURSbzBBQkRoZ3pCdEduVG9DaEtqYjcva1NOSHNHalJJZ0JBY1hFeGdvT0Q4ZUtMTHdJby9lWDI5dHR2SXlzckN3a0pDUmd5WkFpQTBsOUdIMzc0SWRxMGFZTmx5NVpodzRZTldMTm1qV09keGNYRmFOaXdZYm4zK2ZISEh3RUFodzhmUmtwS0NyeTh2Qnp6MnJadGk5ZGVldzJqUjQrR1RsZHhjdzhORFFVQVdLMVdYTDU4R1U4Ly9YU0ZaV0ppWW03bHgzQk5qUnMzeGtNUFBZU0hIbm9JYVdscGlJeU14TDU5KzBSUlVkRUlJY1NJRmkxYTVMWm8wV0sxMVdyOUlpVWw1YmNhSzRROG5xdTIveU5Iam1EbnpwMElEdy9IM1hmZmpTNWR1bFI0elgvLysxLzg1ei8vcVREOTg4OC94K0RCZzlHOWUvY2IvbnprZmd3TWRVelBuajE5bWpScGNyOUdvNWtMWUl4OWVvOGVQVEJod2dSTW1qUUpUWnMyZFVrdGQ5MTFGNVl2WDQ2V0xWdmk1NTkveHZuejV4M3pWcTllallZTkcyTE5talZZc0dBQit2YnRpeFl0V2tBSWdROCsrQUJQUHZra1B2bmtFenp6ekRONDlORkhIYThMQ2dyQy92MzdvZFZxSzd4ZlRFd01KazZjaVB2dnY3L0N2SWtUSnpvZU4yblNCTkhSMFFDQXMyZlA0dURCZzFWK2h2dnV1KyttUHZ2TjhQUHp3eHR2dklHaW9pTEV4c1lpTmpZVzZlbnBMUUFzOXZMeVdxd295bjRwNWFyejU4OXZ5OHJLS25aWlllUVJYTFg5NzkyN0Z5RWhJUUJLTHdPL1pjdVdLbDhYR3h1TDk5NTdEMEJwS0RHYnpmamxsMSt3ZlBueUt0OXovLzc5VmM0ajkySmdxQ1AwZW4xUEtlV2pBSjRXUXJRQlNyc0p3NFlOdzdScDA5Q3ZYeiszMVBYMTExOWo0c1NKeU0zTmRaeVN1V0hEQnV6ZXZSdnIxNjlIczJiTjhOUlRUMkhod29WWXVYSWxtalp0aWthTkdtSGx5cFZvME9ENnUvRVhMMTdFdm4zNzhPS0xMMkxhdEduWC9UcUx4WExONWN1MmQxMmxVYU5HbUQ1OU9xWlBuNDRqUjQ3WXV3NG9MQ3djS29RWTJxWk5tMHV0VzdmK1RLUFJyRGNZREVkZFhpRFZPcTdhL20wMkcvYnMyWU9vcUtqclduOUlTSWdqWEx6NjZxdm8yTEVqNXM2ZGU5MzFVZTNDd0ZBTkFnSUNPZ2tocEVhamNmeFhYRndzTlJxTkJJQ1NraElWQURRYWpkUnF0ZEwrLzd5OFBNZGpuVTRudFZxdEJBQXZMeStaazVNamRUcWQxT2wwMHNmSFJ6Wm8wRUEyYmRwVXhzZkhTd0QyZzRlcW9pZ2pBU3dHTU1vKy9xQm56NTZZT0hFaXdzTEMzRDZJNmZ6NTgyalJvZ1V1WGJya09NeGdOQnF4ZXZWcU5HdldEQUFRSEJ5TTgrZlBZK2JNbVJnMmJCaTJiZHNHblU3bk9QWTZkT2hRcDk4NjFxOWZENkMweFc4MEdyRjA2ZElxbDMzLy9mZlJvMGNQQUtYZmtLNzF5OCtWSFliSzNIWFhYWGo5OWRleGVQRml4TVhGSVNZbUJyLzk5cHV2RUdJUmdFVjZ2VDRCd0RzR2cyR2JXd3U5UVVLSXB2YjlCaWpkTjhyc0w5SytQd0ZBVVZHUjQzSFpmUWdBeXU1SDl1YzZuYzd4Mk12TFMzcDdlOHRUcDA3QnZqOEJRQ1g3RlBDLy9hcnNQdVlSWExYOTc5aXhBd1VGQlk0d2I3Rlk4TUFERDFSNDNkVkJJeVVsQmFkUG44WmpqejJHRVNOR1ZGaStwS1FFSnBNSlVWRlJqdHFvOW1GZ3FBWTZuZTZVL2JHVUVqYWJEZDdlM283NVZmM1JydW9pU0ZKS3RHM2J0c0swdkx3ODZQWDZxNmNYQ0NHYUFJQldxOFVycjd5Q3NMQ3dtL3drMWUvQ2hRdG8yYklsY25OejBiSmxTN1J1M1JvdnZmUVNIbi84OFFyTExscTBDQU1IRHNSenp6MkgvdjM3TzZhYnpkZSt2bEZJWWhhTkFBQVdqVWxFUVZSbVppYSsvLzU3eDNORlVhNTczRUZ0N0RCVXBtSERocGcyYlJxbVRadUdYYnQyNGJYWFhvUE5aZ09Bd1FDQ0FEUjJiNFUzckZIWi9RYUFZeENkajQ5UHVRWHR3YklxMTdxWW1KUVNKcE9wd3Y1a24xZlpQZ1VBUW9nWGIyWlFuenU0YXZzM204MzQxNy8rVlc1K2x5NWRISWNrUm93WWdSOSsrQUVBTUh2MmJNY3lSVVZGZVAzMTEvSHBwNStpZGV2V2ptWHM2NCtNak1RMzMzeURSeDk5bEdNYmFqa0dobHV6RFVBL0thVkE2WFVNU2krTkNBajdOUHZ6Szh0WE5yM2M4aWlkcWJsNithdlhYZWJ4TEFBdkNpSDYyMncyTEZ1MkRERXhNUWdQRDhmUW9VTXJEQkIwdFFzWEx1Q1JSeDdCcFV1WGNPalFJZXphdFF0bXN4bmJ0bTNEN3QyNzBhVkxGL1R1M1J2SGpoMUR3NFlOS3gyYmNEWDdOeFJ2YjIvczNyMGIyN2R2eDdQUFB1czRMbHFYT2d4MkpwTUpDUWtKaUk2T0xqZVlURXFaSktYODBJMmwzWkRrNU9RTGlxTHNFRUwwTGJ2Tm8vdzJqakw3aVdPZWZkbXI5cFZ5OC9DL2ZRYTR4djUzMVh6SFBQdHpWVldscDV4ZTdLcnRmL3YyN2JqdnZ2dktuWFZSMmZnRkFJNkJ5cXFxNHZYWFg4ZkpreWZSdW5YckNzdE5uandaSVNFaGlJaUljUHZ2S25MT00vWUlja3F2MXdkSUtlY0RtQ0tFOEFWSzI1TmhZV0dZT0hFaTdyampEamRYQ0l3Yk53NDdkdXpBMUtsVHNXVEpFaHcrZkJpNXVibDQ5dGxuOGVxcnIyTENoQWtZTUdBQUFLQi8vLzc0OWRkZkFaVCswcklQekFvS0NzS2hRNGZLQll1OHZEdzBhOWJzdWc1ZFhPM3V1KzlHeDQ0ZHE1ei81NTkvVmpyYTIxVk9uRGlCdUxnNGZQdnR0OGpMeTdOUHpwZFNmaXVsWEptVWxQU3IyNHFyNC9SNnZRU0F4TVJFZDVkeVRhN2Evck95c3RDeVpVdE1tREFCcTFhdHd1TEZpeDNMWldkbncyYXpvVUdEQnVXQ1FWaFlHQzVldklqTm16ZmpwNTkrd3ZEaHc4dXR2N0pyUDhURnhUbnRLcmxiVUZBUUFNQmdNTlNydjZIc01OUVJCb01oR2NEc1RwMDZMV2pidHUwTUFMTUtDd3Z2M2JoeEl6WnUzQWgvZjMrRWg0ZGoyTEJoYU5Tb2tVdHFPbmZ1SEJJVEU1R2FtbHJ1UFVlTkdvWHZ2Lzhlb2FHaFdMcDBLZWJNbVlQRGh3OVgrRmFVbDVlSG4zNzZ5ZW43VlBiTFpjeVlNWlYrWXlrdUxuYTBiN2RzMllLSWlBanMyTEVEQ3hjdVJHeHNMRkpUVTdGbzBTTEhLV2g3OXV4QmJHeXNZK0NXSzVTVWxPREFnUU9Jam82R3dXQW9POHNncFZ4dnM5bldKU2NuRjdxc0lLclZYTFg5ZCtyVXliR2VQbjM2T0E1N2ZQZmRkekFZRE5pelp3K0Nnb0x3NUpOUG9uZnYzZ0JLQjJNMmJ0d1ltemR2aGthanFSQm8rdmZ2ejdNaVBBZ3YzRlRIWkdWbEZSc01oczhNQnNNQXE5WGFGOEFhS1dWdWFtb3FYbnZ0Tll3ZE94YnZ2dnN1amgycitRc0pKaWNuSXpVMUZVRkJRUWdQRDNkTUh6Tm1ESDc0NFFkMDc5NGRMVnEwUUh4OFBQUjZ2ZU9YbE1sVWVuWGsyYk5ubzNIam16czBuNXViaTVpWW1Bci81ZWZuQXdBS0N3dnh5U2Vmb0dQSGpvaU1qQVJRT3FKYkNJRnZ2dmtHQURCbnpoeDA3dHdaYTlldXZhN2djcXVPSHorT0R6LzhFTUhCd1hqNTVaZnRZU0VQd0hxTHhYSzN3V0FJTWhxTkh6RXNrRE91MnY0UEhEaUFpSWdJTEZ5NEVBQ3dlUEZpdlBIR0c0NnVUTXVXTFN1TVNTSFB4UTVESFphY25Kd0s0S2x1M2JvdDhQWDFmVVFJTWF1b3FHakFwazJieEtaTm0rRG41NGRwMDZaaCtQRGhOLzJIK1ZwR2poeUprU05IQWdCT25qenBHSnpXdlh0M2ZQREJCOUJvTkZpeFlnVVdMbHhZTGxDa3A2ZkR5OHNMenovL3ZPTVFSWFdMam81MmZHNHZMeTlIVzNmeDRzVVFRaUF6TXhOcGFXbm8wYU1IM25yckxXemZ2aDBEQnc2czlqcUtpNHR4NE1BQlJFVkZJU2tweVQ1WkFraFVWWFc5VnF2OVYySmlZbEcxdnpIVmE3ZTYvWnZOWnF4ZHV4Yjc5Ky9IeXBVckhSM0VWcTFhNFoxMzNzRnp6ejJIZ0lBQXZQVFNTd3dNZFFnRFF6MXc4dVRKRWdCckFheFZGT1V1QUF1RUVGUFMwdEphTFZteUJHKy8vVFpDUWtJUUdocUtYcjE2VmV2bG9iLzY2aXRzMkxBQlpyTVpDeGN1eElJRkMzRDgrUEZ5eStUazVPRFlzV1BRYURUWXRtMGJBZ0lDOFBYWFh5TXpNeE9EQmcyQzJXekdvRUdESE1zUEhUcTAzT3UvKys2N0NzZEJWVlYxWE1XdUxQdW83MUdqUmpuT1pKazZkU3JDd3NMS2pZdVFVdUtaWjU2QlRxZURuNThmL1B6OGJ1MEhVWWFVRXNlUEgwZHNiQ3kyYnQyS2dvSUMrNnpMVXNwdlZGVmRlZmp3WVdPMXZTSFZPelc5L2YvMjIyODRkKzRjUHYvODh3cjdYc2VPSGJGaHd3WjgvLzMzbFlZRnM5a01rOGtFbTgxVzdxcVVSRlJMOWV6WjAwZFJsRm1Lb3Z5azErdFZ2VjR2OVhxOWZQamhoMlZzYkt6TXo4K1gxVVZWMVdwYjE3Vzg4TUlManNmejVzMnJkSm41OCtlN3BKYktGQllXeWgwN2RzakhIbnRNMm4vZWVyMWVWUlRsa0tJb2N6cDE2c1JoNHJXSS9kL0lVN2hxKzErM2JsMmwwMWVzV0ZIbGE0WU1HZUo0ZlByMGFUbGl4QWc1ZlBodytkNTc3OTF5UGU1ZzN6YmN2WTI2V3IwYTRVbVZDd29LdWxOVjFRVkNpS2tBV2dPbFY0bWNPSEVpUWtORGNlZWRkOWJiTzFqZUtpa2xNakl5RUJzYmk1aVlHQlFXT29ZZlhKSlNiZ2F3MG1nMEhuWmppVlFGVHpsTGdseXZ2cDRsVWE4K0xGMmJuNStmdDVlWDEwTWFqZVlKS2VWQSt6bnB2WHYzUm5oNE9FYU1HT0d5KzFCNHVxS2lJc1RIeHlNcUtnb3BLU2tBQUNtbEZFSWNBckR1NHNXTFgxNDVWRVMxRkFNRFZZV0JnYWlNZnYzNjlkSnF0UXVrbE5QSzNwdGl3b1FKQ0FrSndWMTMzY1d1dzFXa2xEaDI3SmpqRXM1RlJVWDI2YmxDaUdpTHhiSXl4WjRlcU5aallLQ3FNREFRVmNMUHo4L2IyOXM3WEFqeHBKUnlzTDNyY01jZGQyRDY5T2tZT1hKa3ZlODZGQllXWXQrK2ZZaUtpa0phV2hvQVJ6ZmhGMVZWMXhVVUZHekl5TWd3dWJsTXVrRU1ERlFWQmdZaUo2N2NFWE1CZ0hBaFJGdWc5THIvNDhlUFIyaG9LUHo4L09wTjEwRktpZlQwZE1kdHFJdUxpKzNUTHdLSXVuS21RNXA3cTZSYndjQkFWV0ZnSUxwK1hvR0JnZE9FRUU4Q0dHSy85MFhQbmowUkhoNk9VYU5HMWZwTHU5NnNnb0lDN051M0Q1R1JrVGg2dFBUTzBsSktDZUJuQU92TVp2TlhhV2xwMTc1YkZua0VCZ2FxQ2dNRDBVM3c5L2Z2NGUzdFBSOUFPSUQyUU9sTm9jYU5HNGV3c0RENCsvdDdmTmRCU29uZmZ2dk4wVTBvS1hHTVZid0FJQkxBU29QQmNOUjlGVkpOWUdDZ3FqQXdFTjBhbmFJb1U0VVFzNldVUSsxZGg5dHZ2eDNoNGVFWVBYbzBtamR2N3U0YWIwaEJRUUgyN3QyTHlNaElwS2VuQXdDa2xLb1E0bWRWVlQrM1dDd1I3Q2JVWFF3TVZCVUdCcUpxRWhBUTBGMmowY3pYYURUVEFYUUFTcnNPd2NIQm1EUnBFdnIyN1Z0cnV3NVNTaHc5ZWhReE1UR0lpNHR6M05jQ3dIa0FrVmFyOWFQazVPUjBONVpJTHNMQVFGVmhZQ0NxZmpxOVhqOVpTamtid0hCNzE2RmJ0MjZZUG4wNlJvOGU3YmkvaEx2bDUrYzd1Z24yRzNOSktWVUFQd0w0M0dnMGJnSmdjV2VONUZvTURGUVZCZ2FpR3FRb1NsY0E4d0U4S0lTNERRQzh2THdRSEJ5TXNMQXc5T3ZYeitWZEJ5a2wwdExTRUJNVGcyM2J0c0ZzTnR1bm53VVFLYVg4S0NrcDZYZVhGa1cxQmdNRFZZV0JnY2cxdElHQmdROElJV1lMSVVZQTBBSkExNjVkRVI0ZWpqRmp4cUJGaXhZMVdrQmVYaDcyN05tRHlNaElaR1JrMkNmYnBKUUpRb2kxQm9NaEVvQzFSb3VnV28rQmdhckN3RURrWW41K2ZsMThmSHllbFZJK0pJVG9DQUE2blE1ang0NUZXRmdZRkVXcHRxNkRsQklwS1NtSWlZbkJqaDA3eW5ZVGNvUVFtd0NzTWhnTUdkZGVDOVVuREF4VUZRWUdJdmZSNnZYNlVBQlBBeGlKSzEySHpwMDdZL3IwNlJnelpneGF0bXg1VXl1K2ZQa3lkdS9lamNqSXlMSzMxYllCT0NDbFhHTTBHcVBCYmdKVmdvR0Jxc0xBUUZRTEJBUUVkTkpxdGM4S0lSNEMwQmtvN1RxTUhqMGFreVpOZ3FJbzBHZzAxMXlIcXFybHVna1dpMk9zNGhrcFpZVFZhbDJWa3BKeS9GcnJJR0pnb0tvd01CRFZMcHJBd01BUUljVFRRb2hSQUhRQTBLbFRKNFNIaDJQczJMRm8xYXBWdVJkY3VuVEowVTA0Y2VLRWZiSk5TaGt2aFBqTVlEQjhnOUx1QXBGVDlzQkFWQlVHQnFKYVJsR1Uyd0E4SzRSNEdFQVhBTkJxdFJnMWFoVEN3c0tnMCtrUUd4dUxuVHQzd21wMUhGM0lCckJSVmRWVlNVbEpKOTFUT1hreVJWSCtMWVM0eDkxMVVLMlZhakFZK3JxN0NGZGlZQ0JQb3RIcjllT2xsSE9FRUtNQmVGMDEzeXFsM0FmZ002UFJ1QVdBNnZvU2lZanFKZ1lHOGtoQlFVRWRWRldkQitBUkFGNUNpQWdoeE1yRXhNVC91cnMySWlJaXFtWDBlcjNrc1dZaW9wcDM3ZUhtUkVSRVJHQmdJQ0lpb3V2QXdFQkVSRVJPTVRBUUVSR1JVd3dNUkVSRTVCUURBeEVSRVRuRndFQkVSRVJPTVRBUUVSR1JVd3dNUkVSRTVCUURBeEVSRVRuRndFQkVSRVJPTVRBUUVSR1JVd3dNUkVSRTVCUURBeEVSRVRuRndFQkVSRVJPTVRDUVcvbjQrUFJVRk1YcTYrczdxZXgwWDEvZnNNREF3QUlBYmR4VUdoRVJsY0hBUUc1bE1wa3ljbk56TjdadjMvNlZNcE5GaHc0ZGxwdzdkMjRGZ0hQdXFvMklpUDZIZ1lIY0xqczcreDhOR3paVW1qZHZQZ1lBZkgxOVE3Mjl2YnYvK2VlZjc3cTdOaUlpS3NYQVFHNW5NcGwrdjNqeDRxWXJYUWJSb1VPSEpUazVPZjhFY05IZHRSRVJVU2tHQnFvVnpwdzU4NC9HalJzUDd0Q2h3ekl2TDY4dVo4NmMrYWU3YXlJaW92OWhZS0Jhd1dReXBWKzhlUEhyRGgwNi9DMG5KMmM1Z0R4MzEwUkVSUC9Ed0VDMXh2bno1OWNBUUU1T3pocDMxMEpFUk9VeE1GQ3RZYlBaU3E0OE5MbTFFQ0lpcW9DQmdZaUlpSnhpWUNBaUlpS25kTzR1Z01pdXVMajRGNFBCSU54ZEJ4RVJWY1FPQXhFUkVUbkZ3RUJFUkVST01UQVFFUkdSVXd3TVJFUkU1QlFEQXhFUkVUbkZ3RUJFUkVST01UQVFFUkdSVXp6bm5UeUtvaWdqQWR4dmZ5NkUrQ3NBU0NuZks3UFlRYVBSK0kycmF5TWlxc3Q0NFNieU5GWjdTQ2lyN0RTYnpmYUFhMHNpSXFyN2VFaUNQSXJSYVB4SlNubnhHb3ZrV2EzVzdTNHJpSWlvbm1CZ0lFOWpCUkI1amZsNzB0TFN6SzRxaG9pb3ZtQmdJRSswcGFvWlVzcG9WeFpDUkZSZk1EQ1F4OG5QejA4QWtIZjFkQ2xsWVc1dTdsWTNsRVJFVk9jeE1KREh5Y2pJTUVrcE4xODlYUWp4dzhtVEowdmNVUk1SVVYzSHdFQWVTVXBaNGJSSlZWVjVLaVVSVVExaFlDQ1BkUGJzMlhnQWhXVW1GVnNzRmdZR0lxSWF3c0JBSHVuMDZkTkZBTXFPVjlpZmxwWlc0SzU2aUlqcU9nWUc4bGlxcXBZZHg4REJqa1JFTllpQmdUeFdjWEh4WGdBbFVrcXp4V0tKY25jOVJFUjFHUU1EZWF6MDlQUjhLZVUySWNTUEtTa3B1ZTZ1aDRpb0x1TzlKTWlqU1NtakFMUjNkeDFFUkhVZDcxYnBnZlI2L1Y0QUk5eGRCOVZPVXNwRFJxUHhYbmZYUVVSMUN3OUplQ2FHQmFxU0VPSWVkOWRBUkhVUEQwbDRzTVRFUkhlWFFMVk1VRkNRdTBzZ29qcUtIUVlpSWlKeWlvR0JpSWlJbkdKZ0lDSWlJcWNZR0lpSWlNZ3BCZ1lpSWlKeWlvR0JpSWlJbkdKZ0lDSWlJcWNZR0lpSWlNZ3BCZ1lpSWlKeWlvR0JpSWlJbkdKZ0lDSWlJcWNZR0lpSWlNZ3BCZ1lpSWlKeWlvR0JpSWlJbkdKZ29Eck5aclBod29VTEFBQ0x4ZUxtYW9pSVBCY0RBN2xjY1hFeDFxeFpBMVZWb2FvcW9xS2lrSk9UYzEydlhieDQ4UTI5MTZsVHB6Qno1a3lZeldiTW1ERURXN2R1ZGZxYVYxOTlGVGFiN1liZWg0aW9ydE81dXdDcTIwSkRROHM5UDNQbURCSVNFdkRkZDkvQllySGdsMTkrZ2Erdkx3WU5HdVJZNXI3NzdvT3ZyeTlNSmhNR0RScUVOOTU0d3pGdjc5NjlOL1QrRFJvMGdLcXE4UGIyeHNjZmY0ejMzbnNQbzBhTlFwTW1UU3BkWGxWVjdOeTVzOXg3RWhFUkF3UFZJTFBaakljZWVnaVRKazJDdDdjM2Z2NzVaK3pkdXhmZTN0NllOMjhlRmkxYWhOZGZmeDFEaHc3RmloVXJjTnR0dCtIeHh4K0hWcXZGenAwN3NYejVjclJyMXc3MzMzKy9ZNTJxcXBaN3ZtalJJZ3dmUGh5cXFtTDQ4T0VWYXBCU29xaW9DRU9IRG5WTUd6OStQQW9LQ2lvcysvMzMzNk5aczJZUVFrQ2pZZk9OaUtnc0JnYXFNVHFkRGhjdlhzVE1tVE94ZVBGaVJFZEg0ODAzM3dRQWpCdzVFc0hCd1lpS2lzTEhIMytNNE9CZ2hJZUhsM3Q5UWtJQ1ZxOWVqWmt6WnpxbTllL2ZIenQzN3F6d1hsSktGQlFVSURFeHNkejA0dUppakJ3NUV2djM3Ni93R3JQWmpQdnV1OC94bXFsVHB5SXJLd3NBTUdEQUFBZ2hBSlNPZllpTWpFU1BIajF1NGFkQlJPVFpHQmlveG1nMEdzeWRPeGRObWpUQm0yKytpZG16WitPUlJ4NXh6TGRZTE9qZXZUc3NGZ3ZHangrUFJvMGFPZVlkUFhvVWJkcTBRWWNPSFc2cGhnWU5Hc0Jpc1VCVlZXZzBHc1RIeDZOUG56NW8xNjVkaFdXam82TUJBQk1tVE1Dbm4zNktUcDA2T1o1N2UzdmZVaDFFUko2T2dZRnFUR1ptSnRhdlg0L0N3a0o4OGNVWGFOU29FY2FNR1ZOdUdWVlY4Y1VYWCtDeHh4NkRuNThmUHZqZ0F3Q2xuWUhpNG1Ka1pXWGg4Y2NmTDdmODZOR2p5NjFqMTY1ZGpzZGxEejBBd083ZHU5RzhlWFBrNXVhaVNaTW1lUDMxMS9IcHA1OVdHaGpzOHZQejBiaHhZOGR6czluTXdFQkU5UjREQTlXWUV5ZE80TjU3NzBWd2NEQ0dEUnVHdG0zYlZycGNibTR1NHVMaWNPellNVFJvMEFBQW9OZnIwYUpGQzJSa1pHRDM3dDJPWmZ2MzcxL3V1WjNaYklhUGo0L2owSU9xcXJqMzNudmg3ZTJOZHUzYTRjeVpNemg2OUNqNjlPbUQzcjE3VjFselhsNGV6R1l6ZkgxOUhkTXNGZ3NEQXhIVmV3d01WR09HRFJ2bWVHd3ltUkFWRlZYcGN2YXpJdTY1NTU1eTA0T0RnM0hnd0FFTUd6Yk1jVWlockxMVENnc0wwYlJwVThlOGtwSVNOR3pZRUFEUXRXdFhwS1NrNFBQUFAzZDBNSzVtc1ZpZzArbnc3My8vRzM1K2ZvN3hDL1oxMllNTUVWRjl4YUhnVkd0MTZOQUIyZG5aQUlBaFE0WlVtRDl3NEVESDQzUG56cUZObXphTzUzbDVlWTRBRVJBUWdJOCsrZ2hEaHc2Rm41OGZMQllMOHZMeWNPalFJUURBdkhuek1HYk1HRnk2ZEFrUkVSRUlEZzUyck1kbXN6bTZGMFJFOVJrN0RPUXlJU0VoME9uS2IzSW1rNmxDdTE5S2ljek1UUHpuUC84cDF6VzRsai8rK0FPMzMzNjdZN3hCY25LeVk4Qmtnd1lOWURhYk1YLytmQURBc21YTHNIZnZYdlR0MnhkejU4NUZVRkFRL1B6OEVCRVJnUXNYTGlBa0pNU3gzdUxpWXZqNCtQQTBTeUtxOXhnWXlDVU9IanlJWmN1V0lUZzRHUDM3OTRmRllzRmJiNzJGcGsyYjR2bm5ueSszckJBQy8vZC8vNGVTa2hLODhzb3IxN1grUTRjT29WKy9mbmoxMVZlUmtKQ0FCZzBhWU5teVpjak16TVNxVmF2ZzUrZUhBd2NPWU9MRWlUaC8vanhXcjE0TmYzOS9BS1dITmxhdlhvMU5temJoczg4K2MxeEMydHZiRzRtSmllVTZGMFJFOVJVREE5V1k3Nzc3RHA5ODhvbmp1YzFtdzQ4Ly91Z1lEM0Rod2dXMGF0VUs4Zkh4am1WaVltSUFBS3RYcnk2M0xwdk5odEdqUjBPbjB6bk9rakNielFCS0R6L0V4OGRqL3Z6NW1EeDVNcXhXSzNRNkhiS3pzekY3OW13ODk5eHo4UFB6dy96NTg5RzFhMWY4OGNjZjZObXpKNERTc0RCdjNqeGtaMmRqelpvMTZOMjdONzcrK21zc1g3NGNRZ2g0ZVhuZDhPV29pWWlJYWdXOVhpLzFlcjJzcXdZT0hIaGR5dzBZTUVCS0thWFJhSlJ2dnZsbWhmbEpTVWx5dzRZTmp1Zng4ZkV5T0RoWXZ2SEdHK1dXeTg3T2xpYVR5ZkZjVlZWWlZGUWs4L0x5cE5WcXZabVA0RGIyYmNQZDJ5Z1IxVDNDK1NKVTI5ai9JRng5VmNPNjR2TGx5MmpldlBrTnZjWm1zMEdyMWRaUVJaNGpLQ2dJQUdBd0dMaHZFMUcxNGtndXFuVnVOQ3dBWUZnZ0lxcGhEQXhFUkVUa0ZBTURFUkVST2NYQVFFUkVSRTR4TUJBUkVaRlREQXhFUkVUa0ZBTURFUkVST2NYQVFFUkVSRTR4TUJBUkVaRlREQXhFUkVUa0ZBTURFUkVST2NYQVFFUkVSRTR4TUJBUkVaRlREQXhFUkVUa2xNN2RCZEROczkvS21JaUlxS2F4dytDQnBKU0gzRjBEMVdxcDdpNkFpSWlJaUlpSWlJaUlpSWlJaUlpSWlJaUlpSWlJaUlpSWlJaUlpSWlJaUlpSWlJaUlpSWlJaUlpSWlJaUlpSWlJaUlpSWlJaUlpSWlJaUlpSWlJaUlpSWlJaUlpSWlJaUlpSWlJaUlpSWlJaUlpSWlJaUlpSWlJaUlpSWlJaUlpSWlJaUlpSWlJaUlpSWlJaUlpSWlJaUlpSWlJaUlpSWlJaUlpSWlJaUlpT3FNL3grZk0vcHBSUGdSM1FBQUFBQkpSVTVFcmtKZ2dnPT0iLAoJIlRoZW1lIiA6ICIiLAoJIlR5cGUiIDogImZsb3ciLAoJIlZlcnNpb24iIDogIjM1Igp9Cg=="/>
    </extobj>
    <extobj name="ECB019B1-382A-4266-B25C-5B523AA43C14-4">
      <extobjdata type="ECB019B1-382A-4266-B25C-5B523AA43C14" data="ewoJIkZpbGVJZCIgOiAiMTc2MDk3NTE1MDcxIiwKCSJHcm91cElkIiA6ICIzNDcyMTA2NzgiLAoJIkltYWdlIiA6ICJpVkJPUncwS0dnb0FBQUFOU1VoRVVnQUFBaXNBQUFHbENBWUFBQUE3L0xZZEFBQUFDWEJJV1hNQUFBc1RBQUFMRXdFQW1wd1lBQUFnQUVsRVFWUjRuT3pkZVZ5VTFmNEg4TThaRmhHWDNITEwzSEpMVTVnWk1SY1Vjd1V6Y1FYRnJMVDBwcGFXZG0yNTlidHAyVzFScjZtbExaWXRpcUtvdU9HV1Myamt3dUtDYVdHdUlKS0FyRExiYzM1LzRNeGxaQ0JRWkFibTgzNjllalZ6enJOOEh3NHkzem5uUE9jQm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QnlXc0hjQVZPVzRhalNhQ1ZMS0Z3QjRDU0ZxMkRzZ0o1RW5wVXdBOEUxY1hOeEtBQVo3QjBSRVZGNllyRkI1Y3RWb05HRUFSdGc3RUdjbXBmd3BMaTR1QUV4WWlLaUtZTEpDNVVhajBVd0U4RTJyVnEzd3IzLzlDMjNhdEVHdFdyWHNIWlpUeU1uSndZVUxGL0R4eHgvanpKa3prRksrR1JjWDk2Rzk0eUlpS2c4cWV3ZEFWY2Z0b1IvODYxLy9nbHF0WnFKU2dXcldySW5PblR2ajdiZmZCZ0FJSWNiWk9TUWlvbkxEWklYS2t4Y0F0R25UeHQ1eE9LMW16WnFaWDdhMVp4eEVST1dKeVFxVkcvTmtXdmFvMkUrTkdwYjV6Tlh0R1FjUlVYbGlza0pFUkVRT2pja0tFUkVST1RRbUswUkVST1RRbUt3UUVSR1JRMk95UWtSRVJBNk55UXBWZXJkdTNjSlhYMzBGUlZHZ0tBckN3c0p3L2ZyMUl0dmw1K2ZqKysrL1IxNWUzbDJmYTh1V0xmY1NLaEVSM1FWWGV3ZEFWQmFCZ1lGVzcxTlNVaEFWRllXZE8zZkNZRERnMTE5L1JaMDZkZURyNjF0a1h6YzNOMXk1Y2dWejVzekJraVZMb0ZJVm42dDM3ZG9WdFd2WEJnQmtaV1hoK1BIakFJQ0ZDeGRpMkxCaGx2TFpzMmZqcmJmZVFxdFdyUUFBV3EwV0R6endRTEhIemN6TVJFeE1UTmt1bW9pSWlNcUhScU9SR28xRzNpODZuVTZ1WGJ0VzZuUTZLYVdVaHc4Zmx2UG16Wk5TU3JsMzcxNnAwV2prMXExYlpWWldsbnovL2ZmbE45OThVK1FZSnBOSlRwNDhXYTVkdTdiRWN3MFlNRUJLS1dWbVpxYmx0WlJTOXVuVFIwb3BaVnBhbWd3SkNaSGZmZmVkMVg1L2QvMzM4K2RUK0J3YWpVYmErL2VCaUtpOHNHZUZLZzFYVjFla3A2ZmptV2Vld1J0dnZJSDE2OWRqL3Z6NUFJRCsvZnZEMzk4ZllXRmgrUHp6eitIdjc0L2c0T0FpeDFDcFZCZ3laQWdXTDE2TWdJQUFTKzlKY1VhTkdsV2s3UHo1OC9qblAvK0p5Wk1uSXlBZ29Fajl3SUVENy9JS2lZaklGaVlyVkdtb1ZDcE1uVG9WTld2V3hQejU4ekY1OG1ROC9mVFRsbnFEd1lCV3JWckJZRERneVNlZmhLZW5wODNqUkVkSHc4M05EVC8rK0NPbVRadFc1amhxMUtpQjk5NTdENTA2ZGJKWnYyZlBubUwzMVdxMVpUNGZFWkd6WTdKQ2xjYWxTNWV3YXRVcTVPYm00cnZ2dm9PbnB5Y0dEUnBrdFkyaUtQanV1Ky93M0hQUG9WT25UbGk4ZURFOFBEd3M5VmxaV1RoMDZCQ1dMbDJLMmJObjQ1bG5ua0hObWpXTFBhY1FBbElXaktqMDY5Y1B1Ym01Q0FrSnNkcW1XYk5tK1A3Nzd3RUFuMy8rZVluWHNHYk5takpkTXhFUk1WbWhTdVRDaFF0NC9QSEg0ZS92ajc1OSs2Smh3NFkydDh2SXlNRFdyVnZ4KysrL1d5VXFBQkFXRmdhdFZndU5Sb09lUFh2aWh4OSt3TlNwVTIwZVIxRVV1TGk0d0dnMEFnRDI3ZHNIUHo4LzdOdTNENEdCZ1FnUEQ0ZXJhOEUvb2FWTGwyTFRwazB3bVV6SXk4c3IxZk9SOXUzYlY1YkxKeUlpb250MXZ5ZllGdGE5ZS9jeTE2V2xwY2srZmZySStQaDRLYVdVbHk1ZGtyMTc5NVpYcjE0dHN1MkFBUU5rZG5hMkhERmloTTBKdG5QbXpKR3hzYkZGOXZ2ODg4L2xoeDkrV0tacktXK2NZRXRFVlExN1ZzZ3BTQ254M252dndkZlhGMTVlWGdDQTVzMmJZOFNJRVpnN2R5NVdyRmhSNUZibTY5ZXZvMzc5K3NqT3ppNXl2TDU5KzJMYnRtMVFxOVZXNVgvODhRZE9uVHFGdlh2MzJvemo1czJiV0wxNk5kcTFhMWRPVjBaRVZQVXhXYUZLYTlpd1laWmhHRE9kVGdkM2QvY2kyeTVidGd4Ly9QRkhrVGtqVTZkT1JVaElDQllzV0lBNWMrWll5bi84OFVkRVJVVWhLU25KY3NkUllmMzc5OGV5WmN0dzZkSWx0R2pSd2xLK2FOR2lZdU5WRkFWK2ZuNW8xcXhacWErUmlJaUl5bEZGRGdOSktlVzhlZlBrMGFOSHBaUlM2dlY2T1hmdVhMbG8wU0tyYll4R28vejQ0NDlsMzc1OVpXSmlvczNqSkNZbXlqNTkrc2gzM25sSDV1VGtTQ21sek1uSmtVODk5WlQ4L3Z2dlpiOSsvZVNsUzVla2xBWERRUG41K1RJcUtrcHUzYnBWamhzM1RtWm5aOXM4N3MyYk42VmVyNWRTRnF6dnNtblRKaGtjSEZ3dTExNFNEZ01SVVZVajdCMEFWUjNtRDhqN3RVTHJ6cDA3c1h6NWNzdDdrOGtFZzhGZ21VU2JscGFHK3ZYclcrM1R0MjlmN04yN0YwdVdMTUVqanp4UzdMRVRFaEx3NnF1djRxbW5uc0t6eno2TFdiTm1vWFBuenBnNWN5Wm16NTZOdExRMHpKOC9IeU5IamtURGhnMHhiTmd3VEo0OEdYUG56c1g1OCtleGF0V3FJc05JUTRZTVFXcHFLb0NDMjY1YnRHaUJkOTU1QjEyNmRDbXZINGxONXR1alkyTmorZStiaUlpb3NJcnVXU21Oek14TWVmUG16Vkp0bTVHUklRMEdnOXl6WjQ5Y3NHQ0JWQlJGU2lsbFNrcUt6TTdPbHJHeHNmTDU1NStYZi83NXAyVWZrOGtrZi92dHR4S1BhektacE1sa3V2dUxLQ1AyckJCUlZjTnZYbFJ1N25mUENwVU9lMWFJcUtyaFU1ZUppSWpJb1RGWklTSWlJb2ZHWklXSWlJZ2NHcE1WSWlJaWNtaE1WcWc4NVFGQVRrNk92ZU53V25sNWVlYVgrZmFNZzRpb1BERlpvWElqcFV3QUNoNDRTUFp4N2RvMUFJQ1U4azg3aDBKRVZHNllyRkI1K2dZQVB2NzRZNXc3ZHc2NXVibjJqc2RwNU9YbDRmejU4MWl3WUlHNWFJTTk0eUVpS2s5Y2g0SEtrNXRhclk0VVF2UzNkeUJPN29oT3ArdVRrSkNndDNjZ1JFVGx3Y1hlQVZDVm9xU2twSVEyYnR3NFR3alJFRUJ0QUc3MkRzcEo1RXNwZndld1hLL1hUMktpUWtSRVZFVnhxWG9pSXNmRE9TdEVSRVRrMEppc0VCRVJrVU5qc2tKRVJFUU9qY2tLRVJFUk9UUW1LMFJFUk9UUW1Ld1FFUkdSUTJPeVFrUkVSQTZOeVFvUkVSRTVOQ1lyUkVSRTVOQ1lyQkFSRVpGRFk3SkNSRVJFRG8zSkNoRVJFVGswWWU4QWlPeEpyVmIzQnhCZ2ZpK0VtQTBBVXNxRmhUYUxqb3VMQzYvbzJJaUlxSUNydlFNZ3NqT2pPVUVwckhDWnlXUWFXYkVoRVJGUllSd0dJcWNXRnhkM1dFcVpYc0ltV1VhamNYdUZCVVJFUkVVd1dTRm5ad1N3cm9UNnZRa0pDZnFLQ29hSWlJcGlza0lFYkN5dVFrcTV2aUlESVNLaW9waXNrTlBMenM2T0FwQjFaN21VTWpjakkyT3pIVUlpSXFKQ21LeVEwMHRNVE5SSktUZmNXUzZFMkhmeDRzVjhlOFJFUkVUL3cyU0ZDSUNVc3NpdHlZcWk4SFpsSWlJSHdHU0ZDRUJxYXVvQkFMbUZpbTRaREFZbUswUkVEb0RKQ2hHQTVPVGtQQUNGNTZjY1RFaEl5TEZYUEVSRTlEOU1Wb2h1VXhTbDhMd1ZUcXdsSW5JUVRGYUlicnQxNjlaUEFQS2xsSHFEd1JCbTczaUlpS2dBa3hXaTI4NmRPNWN0cGR3bWhEaDA2dFNwREh2SFEwUkVCZmhzSUtKQ3BKUmhBQnJiT3c0aUl2b2ZQbldaQ0lCV3EzMUFTaGtNNEhVQVRRSDhNeTh2TC9UczJiTnBkZzZOaU1qcE1Wa2hwOWE1YytmT3JxNnVrNFVRendQd3ZLTTZIOEQzQm9QaHkxT25Uc1hZSVR3aUlnS1RGWEpDYmRxMHFWYXpaczFoS3BWcUJnQmZBQkJDUUtQUllPVElrWEIzZDhlR0RSdHc5T2hSU0NrQkFGTEtvMUxLVDIvY3VMSHA2dFdydCt3WlB4R1JzMkd5UWs1RHE5VTJONWxNRTRVUTA0VVFEd0pBelpvMU1YandZSVNFaEtCbHk1WlcyeWNsSldITm1qWFl1WE1uYnQ2OENRQ1FVbVlBV0NHRStDWTJOamF4b3ErQmlNZ1pNVm1ocWs2bFZxdWZFRUpNbDFJT0YwSUlBR2pYcmgyR0R4K093TUJBZUhoNGxIZ0F2VjZQN2R1M1krUEdqVGh6NWd3QVFCWjB1VVFDV0JZWEY3Y2JnT2srWHdjUmtkTmlza0pWVXFkT25lcFZxMVl0Qk1CTUFHMEF3TjNkSFg1K2ZoZzNiaHk4dkx6dTZyaS8vZlliVnE5ZWpmMzc5eU0vMy9LTXd5dFN5c1VHZzJIMTZkT25yNWZMQlJBUmtRV1RGYXBTTkJxTkZzQVVLZVd6UW9ocUFOQ2tTUk1NR3pZTVk4YU1RZDI2ZGN2bFBObloyZGl3WVFPMmJObUN5NWN2bTR2MVVzcFFBRi9FeGNWRmw4dUppSWlJeVFwVmZrMmJOdlZzMkxEaENDSEVUQ0dFRHdDb1ZDcjQrUGdnS0NnSWZuNSt1RDM2VSs2a2xJaU9qc2E2ZGV2d3l5Ky9RRkVVYzlWSkFQL1Y2WFFiK0l3aElxSjd3MlNGS2kydFZ2dUlvaWpQQTNoUkNGRVhBT3JVcVFOL2YzK01HemNPelpvMXE5QjRybCsvanREUVVPellzUU5wYVpibFdiS2tsRjhaRElhVnAwK2YvcTFDQXlJaXFpS1lyRkJsNDZwV3F3Y0NlRWtJTWNSYzJMRmpSNHdhTlFwRGhneUJ1N3U3SGNNRGpFWWpkdTNhaGZEd2NKdzRjY0pTTHFYOFNVcTVORDQrZmdjQWcvMGlKQ0txWEppc1VLWFFwVXVYaGk0dUxoT0VFRE1BTkFjQUR3OFA5T3ZYRCtQR2pVUEhqaDN0SEtGdGlZbUpXTDE2Tlg3NjZTZms1dWFhaTFNVVJWa2lwZnoreElrVFNmYU1qNGlvTW1DeVFnNU5yVmIzUU1Fd3p6Z0FiZ0R3OE1NUEl6QXdFS05IajBhdFdyWHNHMkFwNWVYbFlkT21UZGk4ZVRQKy9QTlBjN0VSUUxpVWNubGNYTnpQQUtUOUlpUWljbHhNVnNqaGRPclVxYWFycStzWWxVbzFVd2poQlFBdUxpN28wYU1IZ29PRDBhTkhqL3MyWWZaK2sxSWlKaVlHb2FHaE9IVG9FSXhHbzducUxJREZpcUtzaTQrUHYybkhFSW1JSEU3bC9JdFBWZEpqanozMnFKdWIyd3RDaU1rQWFnRkEvZnIxTVdUSUVJd2JOdzZOR2pXeWM0VGxLeTB0RGV2V3JjTzJiZHR3L2JwbGVaWThBTjlLS2IrS2k0czdVY0x1UkVST2c4a0syVlduVHAzYzNkemNocWhVcXBjQjlET1hlM2w1WWRTb1VSZzhlREJjWFYzdEdPSDlaektac0cvZlBtellzQUhIangrM2xFc3BEMHNwUDgzSnlkbVNtSmlvczJPSVJFUjJ4V1NGN01MTHkrc2hJY1F6dDVPVUpnRGc2ZW1KZ1FNSElpUWtCRzNhdExGemhQWng2ZElsckY2OUdydDM3MFoyZHJhNStJYWlLSjhCV0JVZkgzL1JmdEVSRWRrSGt4V3FTRUt0VnZjUlFrd0ZNQnFBQ3dDMGJ0MGF3NGNQeDRnUkkrRHA2V25mQ0IxRWZuNCt0bTdkaWsyYk51SGN1WE1BQUNtbElvVFlvaWpLNS9IeDhUOEJVRW8rQ2hGUjFjQmtoZTQ3YjIvdk9pcVZLaGpBS3dBNkFJQ2JteHQ4ZlgweGR1eFlkTzNhMWI0Qk9yaVRKMDhpTkRRVUJ3NGNnRjZ2QndCSUtTOEFXSnlibTd2bTk5OS92MkhmQ0ltSTdpOG1LM1RmYURTYUxnQ21BSmdFb0RvQU5HellFRU9IRHNYWXNXTlJ2MzU5dThaWDJXUm1aaUlzTEF4YnRteEJjbkt5dVRoZlN2a2pDcDVIZEx5RTNZbUlLaTBtSzFTdVdyWnM2Vkd2WHIxaFVzb1pRb2hlQUNDRWdGYXJ4Wmd4WTlDdlh6K29WQ3A3aDFtcEtZcUNRNGNPWWQyNmRUaHk1QWlrdEN6UEVnUGd2eWtwS1p1U2s1UHo3QmdpRVZHNVlySkM1VUt0VnJjUVFrd0VNQjFBQXdDb1Zhc1dCZzhlakpDUUVMUm8wY0srQVZaUnljbkpXTE5tRFhidTNJbU1qQXh6OFUwcDVRb3A1VGZ4OGZGLzJETStJcUx5d0dTRjdvV0x0N2QzUDVWS05VMUtHU2h1cjlUV3ZuMTdqQmd4QXNPR0RVTzFhdFhzSGFOVDBPdjFpSXlNUkhoNE9CSVNFZ0FBc3FETFpaZVVjbGw4ZlB4T0FDYTdCa2xFZEplWXJGQ1pkZWpRb1g3MTZ0WEhDeUZtQW1nTkFOV3FWWU9mbngvR2pSdUhMbDI2MkRsQzUzYjI3Rm1zWHIwYSsvZnZ4NjFidHdBQVVzcXJVc3BQRFFiRGp3a0pDU2wyRHBHSXFFeVlyRkNwZVh0Nyt3Z2hwZ0NZSUlTb0JnQVBQZlFRbm5ycUtZd1pNd1oxNnRTeGM0UlVXRTVPRHNMRHd4RVJFWUZMbHk2Wml3MVN5clZTeWhYeDhmRy8yRE0rSXFMU1lySkNKZEpxdFo1U3lwRlN5bGVFRUZvQVVLbFU2TmF0RzRLRGc5RzdkKzlLKzV3ZVp5R2x4SkVqUnhBYUdvcm82R2lZVEpiUm9GTlN5c1Y1ZVhucno1MDdsMTNTTVlpSTdJbWZNbVNUdDdkM1d5SEVKQlE4OGJnT0FOU3BVd2NCQVFFSUNRbEIwNlpON1J3aDNZM1UxRlNzWGJzVzI3ZHZ4NDBibHVWWnNnR3N2UDA4b2pOMkRJK0l5Q1ltSzFTWXExYXJIU3lsZkFtQXY3bndzY2NldzhpUkl6Rmt5QkM0dWJuWk1Ud3FMMGFqRVh2MjdNR0dEUnNRSHg5ZnVHby9nS1U2blc1N1FrS0MzazdoRVJGWmNiRjNBR1IvanozMldLT21UWnRPYTlxMDZSb0FVd0cwcVY2OU9nWVBIb3gzMzMwWGt5ZFBSb2NPSGVEaTh2ZS9Mb2NQSDBhalJvMktmZmpndG0zYjBLNWRPd0RBMWF0WFVidDJiUURBbjMvK2licDE2OXJjUjBxSjlQVDBDbCtLMzJnMFd0YUUwZWwwMkxObkQ5cTJiVnZpUHBNblQwYnQyclhSc21WTFMxbG1aaVlDQWdJd2FOQWcxS3BWNjM2R1hHb3FsUXB0MjdaRllHQWdCZ3dZQUwxZWo2dFhyOEpnTUxRQ0VPemk0aktsYWRPbTFSNTg4TUVMMTY5Zno3SjN2RVRrM05pejRyeUV0N2QzRHlIRWkwS0ljUUJjQWFCRml4WUlEQXpFcUZHalVMTm16VklkNk9USmsyamF0Q2thTkdnQWYzOS8vUGpqajJqUW9BRU9IRGlBM3IxN1d5VTVQajQrT0hic0dBQWdJQ0FBenovL1BFYVBIbzJBZ0FCRVJrWmkyN1p0Nk5DaEF4WXRXb1RzN0d4a1pXVkJwOU9oWHIxNldMeDRNUm8yYkFnQTZOcTFLeDU2NkNHYjhTUWxKVms5dmJoZnYzNUZ0c25KeVlHN3V6dmMzZDJ0eWtlTUdJR1hYMzRaZXIwZUlTRWhtRFZyRm5yMjdJbVVsQlFFQmdiaXlKRWp4ZjRjRGh3NGdILys4NTlXRDJIMDh2S0NpNHNMTm0zYVZHU3RtVWNmZlJUUjBkRldaWGw1ZVphSnlrbEpTWlpyVEU1T3R2emNnSUluTlhmcjFzM3k4N2hUYW1vcWpoNDlXcW9Fcy9DNUl5SWlzR25USnB3L2Y5NXlLZ0FiYnorUDZDQUFXZndSaUlpSXlrSDc5dTFycWRYcTV6VWF6VW1OUmlNMUdvM3MxcTJibkRsenBveU9qcGFLb3NpeVdyTm1qWHo1NVplbGxGSU9IRGhRcHFXbHlmMzc5OHZSbzBkTG5VNG51M2Z2YnRtMmE5ZXVsdGYrL3Y1eXpwdzU4dVRKazlMZjMxOW1abWJLSjU1NFFsNjZkRW42K2ZuSnExZXZTcDFPWi9PY2hZOVpsam9wcFF3UEQ1Y2pSNDZVYVdscEpXNlhrSkFnKy9mdkw0OGVQU292WHJ3b2UvZnVYZXkyeWNuSk1qQXdVRjY3ZGsxT21EQkJYcjE2VmVibTVzcW9xQ2c1Wk1nUW1acWFLaWRNbUNEVDA5T0w3TnVuVHgrYnIzdjE2bVd6WEVvcGpVYWoxR2cweGNhajBXaWswV2dzOGZxS295aUtqSW1Ka2ErOTlwcDgvUEhIcGZuM1JLMVduMU9yMVZNN2QrNXN1d3VNaU9nK3NkMVhUMVdPV3EzdUtJU1lMS1Y4UVFoUkV3RHExNjl2ZVU1UGNkL1FTeU00T0JnN2R1eEFkSFEwRkVYQnpaczNNWC8rZkN4ZHVyUkl6OFdkQWdNREVSRVJBUUJZdFdvVkFnSUMwTHg1YzZoVXFtSjdUZ0RBWURBZ0tDaW8yRHBiZERvZEZpMWFoRk9uVHVIaXhZdll1blVyRWhJUzhNSUxMMWlHcGdycjJMRWpWcXhZZ2ViTm15TWhJYUhFVzdNek16TXhaY29VTkc3Y0dFRkJRWWlMaTBPN2R1MHdkKzVjckYyN0Z2WHIxOGVJRVNPUW1KZ0lIeCtma240a2x1dlM2WFNXMTNsNXRsZlBEd2dJS1BGWWQwTUlBWTFHQTQxR2cvVDBkS3hidHc1YnQyN0Y5ZXZYMndINDNNM05iWUZHbzFtbEtNcFg4WGRNZUNFaXVoK1lyRlJ4YXJXNlA0QzNoUkI5Z1lJUEltOXZiNHdlUFJxREJnMHEwekJCY1ZRcUZUNzk5RlBVcTFjUEJvTUJqUm8xd3NxVks5RzhlZk8vM2JkNzkrN1FhclU0ZlBnd3BreVpBa1ZSU25WT056YzNoSVdGMmF6cjBhTkhrYklqUjQ3Z280OCtRcWRPbmJCeTVVcjQrdnBpM0xoeDJMWnRHMmJPbklrdVhicGcrdlRwYU42OE9kTFQwekY0OE9BaXg1QlNGa2swRkVWQmVIZzRPblRvZ1BIangyUFZxbFZXOVhYcjFzWFVxVk9MSE92Q2hRdFd3enFGbWEvTDE5Zlg4dHJQejg5cUd5RUVhdGFzaWNqSVNKdkg4UFB6SzVkYnl1dlZxNGVwVTZkaXlwUXBPSERnQU5hdlg0L2p4NDk3U2ltbnFWU3FhV3ExT2xvSThVRnNiT3kyd3VHVmNNaTdxdXZidDIreGRkbloyY1hXNWVmbkYxdW4wK21LclRNYWpjWFdOV25TcE5nNnZWNWZiSjNCWUNpMnptUXkzVlVzZCs1NzU4TkJTOXEzcEhPV1ZLY29TcW4yTTg5SEs4OWpsbVUvS2FXbDdzNzViaVh0VjdndU96czdMVEV4VVZmY3RsUnhtS3hVZlp2TlBTbWVucDZZUDM4Kyt2VHBVNjRuK085Ly80dWZmdm9KUU1GY2tPRGdZRXZkdG0zYml0c05BREI2OUdqazVlWGhyNy8rc3V3WEVSR0I3T3hzREIwNkZBQncvZnAxTkdyVUNIUG56b1ZXcXdWUTBIc1NHQmhvODVpRmUxWXVYTGlBVHo3NUJPZlBuOGRycjcyR2dRTUhXdXBjWEZ3c2R6bXRYTGtTSVNFaEdEVnFGR2JPbkZra2tmajQ0NCtoVXFudzJtdXZXWlgzNnRYTDBudms3dTVlYkFKMXB4NDlldURreVpONC9mWFhrWnViaTRDQUFEUm8wS0JVK3lxS2dpZWZmQktlbnA3RjlxeDRlbnJpeVNlZkxEYVpLU3NYRnhmMDc5OGYvZnYzeC9Ianh6Rjc5bXprNU9SQUNORURRSmhHbzZsZUxpY3FSbGJXM2MzeExlbHhEM2Y3S0FpZDd1NCt1NHFiZFA1M2RXV0pzN2hlUlZ0S2VxQm9lVHhzMUdnMGxucmJraExya240MnBWVm9iYUV5eFZLN2R1MC9BVHh5endIUVBXT3lVc1ZKS1NjSklWNEhvTTNMeThPc1diUGc2K3VMNE9CZ2RPdldyVng2Vmw1OTlWVzgrdXFyeU12TFE3OSsvZjQyUVNsczQ4YU5XTHAwS1g3NDRRZk1tVE1IdlhyMUFsRHdFRVR6Y1d3ZDg5TlBQN1ZzZTZmRGh3OWJYai93d0FQUWFEUllzR0NCMWJlcnZuMzdXdjRvZVhoNFlQcjA2Umc2ZENoaVltS0svS0dXVWlJcUtncXZ2LzQ2RGh3NGdCNDllbGcrUVBSNnZTVlppWTZPaG8rUEQ5cTNiMjh6cnJObnoxb20vcG9uMWtaR1JzTFB6OCtTVlBqNStWbVNzUHo4Zk12cndzTkFVa3FrcHFZaUppYkdVdmJSUng5aCt2VHBsa25SNWdtNDVVVlJGTVRFeEdEOSt2WFl0MjlmNFNjOW4xSVVaWkZLcGZxMjBPYkZUc0tWaFhhOGt4Q2lwTW03NVY3blNMRTRZRHlXT2h0aDJTM09DbzZsS1c0L1RvVHNqOGxLRlJjZkg3OGV3SG92TDY5dUtwWHFGUUNCVVZGUm5sRlJVV2pTcEFsQ1FrTGc3KytQZXZYcTNmVTV6RDBnSnBNSkpwUEo4aDRBdnZ2dXV4TDN6YzdPeHUrLy80NzY5ZXZqaXkrK1FGcGFHdno5L1cxK20vcmpqejh3WThZTW04ZEpUVTIxT2U4bU1qSVNMN3p3QW54OGZJcmNOanhnd0FDck9BNGZQb3lSSTBjV09jYWhRNGVnMCtuUXZYdDNyRnk1RXQ5ODh3MldMbDBLVDA5UEtJb0NEdzhQcSsxLy9QRkhtekhhR3A2NjA5aXhZeTNEUnI2K3ZwYjVQTXVYTHk5eHZ5MWJ0dURGRjEvODIrT1hWVlpXRm5idDJvVTFhOWJnOHVYTDV1SjhLZVYySWNTbnNiR3hVYmZMVnBYN3lZbnNTS1BSOE00M0I4Smt4VW1jT0hIaUtJQ1F6cDA3MTNWemM1c0dZT0sxYTljZVdiaHdJWllzV1lLQWdBQ01HalVLblRwMUt2TmNCM092eDRvVks1Q2RuWTEvL3ZPZnBkNTN3WUlGR0R0MkxONS8vMzBzV2JJRWI3MzFGalFhamMzSnJHM2J0clgwUUd6ZXZCbjE2dFZEbno1OUxMMElKUTE1S0lxQ25UdDNGanZoMXp5OGRDZTlYby9GaXhmajJXZWZoYXVySy83eGozL0EzZDBkWDMvOU5TWk9uQWdBcUY3ZGVnVGs2YWVmdG5tczBuVFIyNXJmVWxJNUFLU25wOE5vTkpiYkdpNVNTcHc3ZHc2Yk5tM0NsaTFib05kYjFvYTdMS1g4em1ReUxUdDU4bVJxdVp5TWlLZ1VtS3c0bVZPblRtVUFtQS9nQTI5djd5RkNpT2tHZzJIUWxpMWJYTFpzMllMMjdkc2pKQ1FFL2ZyMUsvTWliUHYyN2NQTW1UT0xsSHQ1ZWRuYzNtZzBRcS9YVzRaejZ0U3BnODgvL3h4NzkrNHRjZkcxOVBSMExGMjZGUFBtemJNcXYzTU9TMUJRRU1hUEgxK21heWhNU29uMzNuc1AxYXRYeDlpeFl5M2xFeWRPaEpRU2x5OWZob2VIUjZtSDBobzJiSWlubjM3YVpzK0xvaWk0ZnYwNkprMmFaQ25MejgrM21wTXliZG8wUFBYVVV4QkNXTjI5dEc3ZE9uaDRlR0RreUpFSURBekVzR0hEVUxkdTNUSVBBK1huNStQZ3dZTUlEUTNGcVZPbnpNVW1LZVVCSWNUbnNiR3htOEIxVm9qSURwaXNPQzhaSHgrL0hjQjJyVmJiWEZHVW1RREduenQzcnRHLy8vMXZmUHp4eHhnMWFoU0dEeDllWkRFeld3NGZQb3ljbkJ5YlF4MHJWcXl3dVkrcnF5dm16cDFicEh6Nzl1M0ZUaHpOeXNyQzdObXo0ZVBqZy8vKzk3OUlTMHVEcjY4dkFGaUdUTXJEclZ1M01HL2VQSnc4ZVJJclY2NkVpNHNMcEpUSXlNaEE3ZHExWVRLWkVCRVJZZlAyNnVLR2dRRHJvYUF6Wjg0Z0lpSUNlcjBla3laTnN1bzVBZ3FHZ1d6MUZxbFVLb1NHaGlJNU9SbXJWcTNDZ1FNSDhOMTMzOEZrTW1IRGhnMFlQWG8wdW5YcmhoZGVlS0ZVMTVxVWxJU0lpQWlzWDcvZU1wRlZTcGt1aEFnRnNEZ3VMaTZ4VkFjaUlycFB1SUl0V1dpMVdqZVR5UlNpVXFsZUJORGRYTjY5ZTNjRUJ3ZWpaOCtlTnVlUzVPYm1Zdno0OFpnMGFSS0dEUnRXcEQ0N094czFhdFRBNzcvL2pzbVRKeU1xcW1DYWc2MjdlZnIyN1l1b3FDaUVoWVZaenRXdlh6L3MyN2NQQ1FrSm1ETm5Ebng5ZmZINjY2L2p5cFVyK1BycnJ4RVRFNE8wdERUVXFGRURLcFVLVWtvb2lnS2owWWhObXphaFFZTUcwR3ExSmE0bGs1cWFpdWpvYUxpN3UrUDY5ZXVZUEhreWF0YXNpVVdMRnFGeDQ4WUFDbnBhK3ZUcFk1bnNXcTllUGN5ZE94YzllL2EwSE1mSHh3ZXRXclVxOWp4Ly92bW5aWkp0U2tvS2twS1MwTEZqUjFTdlhoM3o1czNEMGFOSExkdW1wS1JZem0wV0ZoYUdKVXVXNE9USmswaEtTc0tRSVVNd2VmSmtxemxIZVhsNTJMUnBFMEpEUTFHalJnMTg5ZFZYdG00anhaRWpSN0IrL1hyOC9QUFBoYXRpQUh5VmxaVzFpcmRza2pNenoxbUpqWTNsNXlTUm8xS3IxVjVxdFhxVlJxUEpNcTlnT21qUUlMbHExU3FabXBwcXRlTHBtalZyNU96WnM0dGQvWGJpeElsU3E5WEtIajE2eU04Kys2ekUxVk5YclZvbFQ1MDZaVlgyMWx0dlNTbWxaVVhZa2xaZU5abE0wbUF3U0lQQllMV0M2NnhaczZUQllDaDIzemZlZU1PcWZzK2VQVkt2MXhmWlRxZlR5YXlzTEptWm1XbnplaGN0V2xUOHhVa3BseXhaVW1KOWFXemR1bFVlT1hLazJOVjl6WXhHb3p4eTVJaFZXWHA2dWx5OWVyVjg4c2tuTFN2VGFqU2FYTFZhdmRyTHk2djhiaDhpcXVUTS96N3NIUWNWWU1aSUpXcmZ2bjB0VDAvUEtVS0k1d0U4Q2hTc3VURnc0RUNNSGowYTN0N2VrRkxDWUREYzlib1ZkSDlKS1pHUWtJRHc4SERzMkxHajhQb1g1d0Y4YXpBWVByODlsNG1JYm1QUGltTmhJMUNwM1Y0TmQ0WVFJZ0NBR3dDMGJ0MGFJU0VoR0Rod1lLa2ZmRWdWSXk4dkQvdjI3Y09hTld0dzd0dzVjN0ZSU3JsSFNya3NQajUraHozakkzSmtURlljQ3h1QnlreXIxVFpSRk9WbEFNOElJUjRDQ203ZkRRd014SWdSSTZ5ZU9rd1Y3OUtsUzlpMGFSTTJidHlJM054Y0FJQ1VNaFhBandDV3hNWEZYYkpyZ0VTVkFKTVZ4OEpHb0h2aG9sYXJ4d0NZQ3FDM3VMMUFpMXF0eHJoeDQ5QzdkKysvZlpBaGxRK0R3WURvNkdpc1hic1dSNDRjQVdCWkVmVlhJYTI1QmxVQUFDQUFTVVJCVk1TWHNiR3hxd0dVZmkxMklpZkhaTVd4c0JHb1hIVHUzTG1EbTV2YnF3Q0NBTlFCQ2g3aUZ4d2NqS0ZEaDZKSmt5YjJEYkNLK3V1dnY3QjkrM2FzWGJzV2YvMzFsN2s0RzBDNGxISnhYRnpjQ1R1R1IxUnBNVmx4TEd3RUtsZE5temIxYk55NDhTUXA1V1FoUkJlZzRNRmdUenp4QklLQ2dxRFZhc3ZsSVduT1RGRVVuRGh4QWhzMmJNRHUzYnNMUDZuNnJKVHk2N3k4dkMvUG5UdVhiYzhZaVNvN0ppdU9oWTFBOTQyM3QzY3ZJY1FyUW9paEFEd0FvRm16WmhnL2Zqd0dEeDZNQng1NHdNNFJWaTQ1T1RuWXZYczNRa05EOGVlZmZ3SUFwSlI2QUpFQWxzYkZ4ZjFrMXdDSnFoQW1LNDZGalVEM25WYXJiU0NsZkFuQXN3QmFBb0M3dXp1ZWV1b3BqQnc1RXUzYnR5L3o4NGljaFpRUzU4K2Z4NlpObTdCNTgyYms1K2VicTVLa2xEL2s1K2N2K2UyMzM2N1pNMGFpcW9qSmltTmhJMUJGVW5sN2V3OFRRa3dIMEU4SW9RS0FUcDA2SVNRa0JIMzc5aTN5QkdObnBkZnJFUlVWaGREUVVNVEZ4UUVBcEpRS2dDZ0FLK0xpNHRZRE1Oa3pScUtxak1tS1kyRWprRjEwN3R5NXRhdXI2eXRDaUhFQUdnQkFyVnExTUdiTUdBUUdCcUpaczJaMmp0QStVbEpTc0hYclZxeGJ0dzRaR1paMTJqSVZSVm1uVXFrV3g4YkcvbWJQK0lpY0JaTVZ4OEpHSUx0cTA2Wk50Wm8xYXo2alVxbW1BT2hxTHZmMTlVVlFVQkM2ZCs5ZTZxY2FWMWFLb3VENDhlTll2MzQ5OXUvZmo0STdqZ0VwNVFraHhOY3BLU25mSkNjbjU5azVUQ0tud21URnNiQVJ5R0dvMWVxdVFvaFhBSXdBNEFrQWpSczNSa2hJQ0FJQ0Fxd2UxbGNWWkdabVl0ZXVYVml6WmcydVhMbGlMczRIc0ZWUmxFL2o0K01QMnpFOElxZkdaTVd4c0JISTRYaDdlOWNCTUZVSU1WRUkwUllBWEYxZDRlL3ZqOUdqUitPeHh4NnJ0Qk55cFpRNGUvWXNObTdjaUczYnRrR3YxNXZMTHdraFZna2hsc1hFeE55d2M1aEVUby9KaW1OaEk1QWpFMnExMmgvQVMwS0lRUUJjQWFCZHUzWUlDUWxCLy83OTRlbnBhZDhJU3lrL1B4Lzc5Ky9IMnJWcmNmcjBhWE94U1VxNVgwcjVXWHg4ZkFRQVB1R1Z5RUV3V1hFc2JBU3FGQjU3N0xHSDNkemNaZ29oeGdOb0RBQTFhdFRBaUJFak1IejRjTFJxMWNyT0VkcDI5ZXBWUkVSRVlNT0dEY2pLeWpJWHAwa3AxeGdNaGs5UG56NTkzcDd4RVpGdFRGWWNDeHVCS2hzM3RWbzlEc0EvaEJBOXpZWGR1blhEMkxGajBhdFhMN2k2dXRveFBNQm9OT0xJa1NNSUN3dkRvVU9ITE9WU3l1TkNpQzkxT3QxM0NRa0planVHU0VSL2c4bUtZMkVqVUtYVnVYUG56cmVmUnpRS1FHMEFhTkNnQWNhT0hZc25uM3dTRFJzMnJOQjQwdFBUc1dQSERvU0doaUlsSlFVQUlLWE1GVUpzdnYyY251TVZHaEFSM1RVbUs0NkZqVUNWWHZ2MjdXdDVlbnBPQnZDOEVLSWpBS2hVS2d3Y09CQ2pSNCtHV3EyK2J4TnlwWlE0ZGVvVXdzUERFUmtaQ1pQSlpDNVBsRkorQTJCNWZIejh6ZnR5Y2lLNmI1aXNPQlkyQWxVcFdxMzJDU25sREFCREFMZ0RRTXVXTFJFU0VvSkJnd2FoVnExYTVYS2UzTnhjL1BUVFR3Z05EY1h2di85dUxqWklLZmNJSVpiR3hzYnVMSmNURVpGZE1GbHhMR3dFcXBJNmRlclV1RnExYWk5TEtaOFJRalFEQUE4UER3UUdCbUxFaUJGbzI3YnRYUjMzd29VTGlJaUlRSGg0T1BMeUN0WnBrMUplRjBMOG9OZnJsNXcrZmZySzN4eUNpQ29CSml1T2hZMUFWWjJMbDVmWEtKVktOUldBbjdnOUh1VHQ3WTF4NDhhaFQ1OCtjSGQzTC9FQUJvTUJodzhmeHJwMTYzRDA2RkVBZ0N4WVpqWWFCYy9wQ1FWZ3ZMK1hRVVFWaWNtS1kyRWprTlBvMHFWTGV4Y1hsMWNCQkFraDZnSkFuVHAxRUJ3Y2pLRkRoNkpwMDZaVzI2ZW1wbUw3OXUxWXUzWXRidHl3ck5PV0RXQURnTVd4c2JFbkt6SitJcW80VEZZY0N4dUJuRTZ6WnMycU4yalFZSklRWXJJUXdnc0FoQkRvMjdjdlJvOGVEVmRYVjJ6Y3VCRzdkKysyUEtjSHdCa3A1VXE5WHY5bFFrSkNqdjJpSjZLS3dHVEZzYkFSeUtsNWUzdjNWS2xVTXdFTUErQlJ1RTVLcVJOQ1JKcE1waVVuVHB6WWI1OElpY2dlbUt3NEZ2dXVua1ZrWi9IeDhiOEErS1ZidDI3MVRTYlRkQ25sczFKS2R5SEU5M3E5Zm1sQ1FrS0t2V01rSWlJaXN0Qm9OTkw4allxSW5CZi9GamdXbGIwRElDSWlJaW9Ka3hVaUlpSnlhRXhXaUlpSXlLRnhnaTFSQmROb05JcE9wL3ZUVmwyMWF0VmF4OGJHOGtzRUVWRWhURmFJS3BpVVVwK1FrTkRHVnAxYXJjNnY2SGlJaUJ3ZGt4V2lDaWFFY08vWXNlUHA0dW9xT2g0aUlrZkhaSVdvZ2trcDlXZk9uSG5NVmgxN1ZvaUlpbUt5UWxUQmhCRHVuVHAxU2l5dXJxTGpJU0p5ZEV4V3lLbHB0ZHJYcEpTZjNGbGVlREVvS2VYU3VMaTRHZVYxenNURXhDZXpzcklpYmRYVnJsMDdvTHpPUTBSVVZUQlpJYWVtMSt0M3VibTVGVWxXQ3BOU3JyM1g4OVNvVWFOTDY5YXRkOWlxYzNOemU4aGdNQ1RkV1g3cTFLbG05M3BlSXFLcWdBOW9JcWVuMFdqK0FHRHo3aHdwNWRXNHVMaUh5L044RFJvMGVNRmtNbDNQeU1qWUNzQlZvOUVZK0xBMElzZkNCeGs2RnZhc2tOT1RVb1lLSWQ2eFZTZUUyRjNPcDJ2VXRHblQvMXk4ZVBHWndvVjN6bUc1Y2VQR1o5ZXZYLzl2T1orYmlLaFNZckpDVGs5S3ViVzRaRVZLdWFZY1QxVzNmZnYybTdLenMvYzFhOVpzWVVwS1N1UDA5UFFkQUZEY3VpdEVSTVJoSUNJQUVHcTErb29RNHFIQ2hWTEsxTGk0dU1ZQTd2bkpxOVdyVisvMnlDT1ByTS9Nek54KzVjcVZsNnBWcTlhbWNlUEc3OVN1WGJ1dnE2dHJJNVBKbEFWQUFTQ0VFQzVDQ0xmNCtQaDJBSzdkNjdtSnFPdzRET1JZMkxOQ1ZKQ01yQVV3KzQ3eXZTaUhSQVVBYnQyNjlkdmx5NWVuWldWbGJRY0FuVTczKzZWTGx5WVUya1NnNEZsZDVxWDJKUUJqZVp5YmlLaXk0ek5JaUFDWVRLYUlPOHVFRVBkOEYxQWgyZVpFcFJnU2dBbUE0ZlovVEZTSWlHNWpza0lFNE9USms5RlN5dlJDUlZsQ2lKMTJDNGlJaUN5WXJCQVZNQmJ1U1pGUzdvbUppVEhZTXlBaUlpckFaSVhvTmtWUk5oZDZ1OEZ1Z1JBUmtSVW1LMFMzNWVUay9DeWx6QUdROTlkZmZ4V1p3MEpFUlBiQlpJWG90c1RFUkowUVlnT0EvVmV2WHIxbDczaUlpS2dBYjEwbUtrUkt1VWxLMmREZWNSQVIwZjh3V1hFeVdxM1dUVXI1YndDakFiUUE0R0hua0J5T0VBSWFqZVlyZThmaFNLU1VPZ0JYQUd6SnpzNStLekV4VVdmdm1JakllWEFZeUluY1RsVDJBZmdYZ1BaZ29rS2xKSVNvSm9Sb0k0U1lWYnQyN2VnMmJkcFVzM2RNUk9RODJMUGlSS1NVMHdINGFyVmEvTi8vL1I4ZWZQQkJWS3ZHenh6NmV6cWREdW5wNlZpNGNDSDI3OSt2cmwyNzlqd0FyOXM3TGlKeUR1eFpjUzdQQU1DcnI3NktaczJhTVZHaFVxdFdyUnFhTkdtQ2wxNTZDUUFncFJ4dTU1Q0l5SWt3V1hFdUhRQ2dSWXNXOW82REtxbkdqUnViWC9LWGlJZ3FESk1WNTFJZEFEdzlQZTBkQjFWU0hoNEYwNXlFRU95V0k2SUt3MlNGaUlpSUhCcVRGU0lpSW5Kb1RGYUlpSWpJb1RGWklTSWlJb2ZHWklXSWlJZ2NHcE1WSWlJaWNtaE1Wb2lJaU1paE1Wa2hwNU9mbjQ5cDA2WWhPVG01eE8wbVQ1Nk1Bd2NPV0pWbFptYmlpU2VlK050OWlZaW8vUERaUUZRdWdvS0NrSitmRDFmWGtuK2xybDI3aHVqb2FDeGZ2aHdiTjI2MHFrdFBUMGZObWpXTDdKT1RrNE9ZbUJnQWdGNnZSNDhlUFlwc2w1T1RZMVdXazVPRG8wZVB3c1hGcGNqeFBEdzgwS0ZEQnl4YnRnd2ZmUENCelRnUEhEaUErUGg0NU9UazRJc3Z2Z0FBZUhsNXdjWEZCVHFkRHJObno3YmEvdEZISDBWMGRMUlZXVjVlSHVyVXFRTUFTRXBLd2tNUFBRUUFTRTVPeHJGangzRGh3Z1U4OTl4elZ2c29pb0pidDI2aFJvMGFOdU95eFdBd3dHQXcyRnpzYi9ueTVlallzV09wajBWRVJHUlhHbzFHYWpRYWVUK01HVE5HWHI1OCtXKzM2OTY5dTlYN3d2RVVmajE1OG1TYjVUcWRUbmJ0MnRYcUdFYWpzY2gxYVRRYWFUUWFyYzQ3WU1BQXEvLzY5Kzl2OWI1NzkrN1NaRExKNU9Sa0dSZ1lLSzlkdXlZblRKZ2dyMTY5S25OemMyVlVWSlFjTW1TSVRFMU5sUk1tVEpEcDZlbEZycTlQbno0MlgvZnExY3RtK1oxMjdkb2xaOCtlWFd5OUxXKysrYWI4NXB0dnlyVFB2VEQvSHRuNzk1bm9mdUx2dVdOaHp3cVZteGt6WnNETnpRMEFjT0hDQmJScTFhckk2OUtLaTRzcjE5ajBlajEyN3R4cHM2ZkZUS3ZWUWtxSnpNeE1USmt5QlkwYk4wWlFVQkRpNHVMUXJsMDd6SjA3RjJ2WHJrWDkrdlV4WXNRSUpDWW13c2ZIcDhUekJnVUZBU2g0YXJINWRWNWVudFUyZm41K1ZuRUtJYXpLekE0ZVBBZ0FHRGx5cEZYNTVjdVhjZnIwYVd6ZHV0V3EzTlhWRldGaFlTWEdSMFJVR1RCWm9YS3paTWtTUFB6d3d3QUFYMTlmeXdlbG41K2Y1Zlhldlh2ditUeUtvcUJmdjM1RnltMlYzWTBPSFRwZy9QanhXTFZxbFZWNTNicDFNWFhxMUNMYlg3aHdBY2VPSGJONUxQTjEzL256S0N3bkp3ZlIwZEZ3ZDNjSEFFUkZSY0hYMXhkQ0NBRC9HL295dTNMbGl1VjhBd2NPeFBIanh5MTFBd2NPeEo0OWV3RGdieE1wSXFMS2dza0tsUnNoaE9WYmYzNSt2dVYxWGw2ZTViVzd1enNHREJpQWRldlc0ZXV2dndaUThBRmJ1T2RGcjlkRFVaUml6Nk5TcWJCdjN6N0xlNVBKaEc3ZHVsbVZhYlhhZTdvV2QzZjNVdmRLOU9qUkF5ZFBuc1RycjcrTzNOeGNCQVFFb0VHREJuZDk3bGRlZWFYWStUWkVSTTZJeVFxVkN5a2xYRjFkTFpObWZYMTlMYS85L1B5S1RLWU5EZzVHY0hBd3RGcXRwU2ZBbkdCY3UzYXQyUE9ZVENiTFVGTnBHUXdHQUFWSlVXbEZSMGZEeDhjSDdkdTN0MWwvOXV4WlM0K0dlV0p0WkdRay9QejhFQmtaQ2FEZ3VnTURBd0VVSkcvbTEzY09BeFdtMSt1aFVxbWdVcFh1UnIzTXpFekw4QklSVVZYRlpJWEt4YTFidC9EaWl5OWFQbVNMNjFrQmdFV0xGcUZseTViRkh1dmt5Wk1BZ0JkZmZCRXJWcXl3cXRQcGRORHI5VFlUaitLU2tkemNYSGg2ZWxyMXZOank1cHR2V29aZXpINzg4VWViMnhZZWxpbk8yTEZqTGNOR3ZyNitpSWlJQUZCd2gwNXhybDI3aGdZTkdoU0pvemdQUFBDQVZROVFXUkl5SXFMS2dza0szVE5GVVhEejVrMzgvUFBQVUtsVThQWDF4ZkhqeDdGMDZWTFVxbFVMenozM0hIUTZIWGJzMklHNmRlc1dtNmc4OXRoalVCUUY2OWV2UjZ0V3JYRGl4QWtBd1BEaHd5M2JaR1Zsb1gzNzlsaTllcldsekR3TVpPNmhBYXlIZ1pLU2t0QzRjZU8vdlk3Ly9PYy9SY3FlZnZwcG05dWFlMnRLWW10K1MwbmxBTEJueng2NHVibmgxS2xUNk55NTg5K2VnejByUk9RTXVDZ2MzYlB6NTgralljT0dSWVl1L3ZHUGZ5QStQaDRMRnk1RVVGQVE0dVBqVWF0V0xRQUZDVTVDUWdJQVlQYnMyUmczYmh3V0wxNk1Uei85RkwvOTlodG16WnBsT2M0Nzc3eURmLzNyWHpBWURGYnJsWlRXNmRPbnkzMnRrWVlOR3hhYnlDaUtnbXZYcmlFZ0lNRHlYMzUrdnRYN3duZnVoSWVIdzgzTkRiR3hzZmpoaHg4d1lzUUl6SjgvSCtQSGo4ZU9IVHVnVXFtd2UvZHVtK2N5OTZ5WS95TWlxb3JZczBMM2JNK2VQWGo4OGNldHl2UjZQWTRjT1lMaHc0ZGo4K2JONk4rL1B3SURBOUdpUlFzQUJjTXJDUWtKZVBQTk4rSGo0NE02ZGVyZ3d3OC94SUVEQi9EdXUrK2laOCtla0ZMQ1lEQWdJeU1EQnc4ZWhKdWJHK0xqNDlHcFU2Y3l4YmRyMXk2TUhUdjJycTZ0dUdFZ3dIb282TXlaTTRpSWlJQmVyOGVrU1pQUXRtMWJ5OXdWb0dBWXFQRDd3a3dtRXo3ODhFTkVSa2JpcmJmZWdyKy9QeVpPbkloZmYvMFZxMWF0d21lZmZZWm5uMzBXdzRjUHQ5d3hSRVRrVEppczBEM1I2L1VJRHcvSGwxOStDYURndGxxZFRnZC9mMzkwNmRJRmt5Wk53dUxGaTdGMzcxNjgrKzY3U0VwS3dpZWZmSUpubm5uR2NveExseTRoTURBUTdkcTF3NDgvL29oSEhua0VRTUVFMVlDQUFDaUtnbEdqUnNGb05HTDc5dTFZdG15WnpWaWtsRENaVE1qSXlJQktwWUlRQWdjUEhrUnljaktlZU9LSnU3cStrb1pZQ2c4RjFhdFhENE1HRGNJcnI3eUM2dFdyWTk2OGVSZzZkS2lsUGo4LzMrbzlBSHoyMldkNDVaVlhrSnFhaXNHREJ5TTBOTlNxMTZoNzkrN28zcjA3VHB3NGdlWExsMlAzN3QzNCt1dXZvU2lLWlE2UTBXaTBtZzkwNTNzaUlxSks1WDZ0WUh2MjdGbkxhNlBSS0RkdjNpeHpjbkpzYnB1V2xtYTFzcXpaaFFzWC92WThKMDZja1AvNHh6K0tsSnRNSnRtclZ5OXBOQnJsNDQ4L0xyVmFyWnc1YzZhVVVzclRwMC9MQXdjT2xQSktyQzFhdEtqRStpVkxsdHpWY1F2NzVaZGZaRzV1YnFtMk5hK1llL3o0OFZKdEh4OGZmOWR4bFlRcmU1SXo0Tys1WXluZExRZFVKWmovNFptZnMxTVozZmtNb0R0SktXRTBHc3Q4ZXpPVm5ubnljbXhzTFA5KzBIM1hwVXVYRzNlV3ViaTRQQ0NsMUNtS2tsKzQvTWFORzE4bkp5ZS9VUjduTmYrOTVPKzVZK0F3RUZVcUpTVXFRTUhDZEV4VWlLcU9reWRQV3EydzJLQkJneWtOR3paODljeVpNMzBCWExkUFZGVFJlRGNRRVJGVkJ0V2JOMisrdkVHREJpOTZlSGgwYU55NDhiT3RXN2ZlVUtOR0RTOTdCMGIzSDVNVklpSnlhRFZxMUJqUXFWT25lQ0ZFemJObnovWUdnSlNVbEUrenNySjJ0MjdkZW51clZxM0NxbFdyMXRiZWNkTDl3MlNGaUlnY2tydTcrNk50MnJUWjNicDE2Kyt2WGJ2MnpxVkxseVlBeUwxZGJicHg0OGFYcDA2ZGFxZlg2Lzk0OU5GSDR4NTY2S0dGNE9kYWxjUTVLMFJFNUpEMGVuMTZibTd1ejRtSmlhTUFaSnZMTXpNekl3Q1luM2FhbDVTVTlLOGJOMjU4WDZ0V0xiOUM1VlNGTUZraElpSkhkZjNhdFd2dnE5VnFvOGxrdWxtNG9rdVhMcW5tMXk0dUxuWGk0dUpxNkhTNmN4VWZJbFVFSml0RVJPVFFoQkF1SjArZWJBWWczMWI5N2R1TWVZdHhGY2F4UGVlU0R4UThJWm5vYnVUbkYzeFdTQ2wxZGc2RmlKd0lreFVuSXFYOEhRQXVYNzVzNzFDb2tycCszYktzeFJWN3hrRkV6b1hEUUU1RVN2bURFT0tUSlV1VzROLy8vamZxMUtuREIrTlJxZWoxZW1SbFplR0xMNzR3RjIyeFp6emtmRHAzN3B4bzd4aklmcGlzT0JHRHdiREUzZDA5Nk5kZmYvVUpDQWl3ZHpoVWVaM096czUreTk1QmtQUEl6TXlNT0gvKy9CZ0FCbHYxclZxMVdndkFWTEZSVVVYaWhDUW4wNmxUSi9kcTFhcDlMS1VjQnFDcEVLS2F2V01peHllbDFBc2hVZ0RzVEU5UG4zbng0a1diRXgySnFnbytHNGlJSEJhZnRFcEVBUDhXT0JwT3NDVWlJaUtIeG1TRmlJaUlIQnFURlNJaUluSm9URmFJaUlqSW9URlpJU0lpSW9mR1pJV0lpSWdjR3BNVklpSWljbWhNVm9pSWlNaWhNVmtoSWlJaWg4WmtoWWlJaUJ3YWt4VWlJaUp5YUV4V2lJaUl5S0V4V1NFaUlpS0h4bVNGaUlpSUhCcVRGU0lpSW5Kb1RGYUlpSWpJb1RGWklTSWlJb2ZtYXU4QW5KVzN0L2NZSWNUajlvNkRiRk9yMVF2c0hRT1ZuWlR5Vkh4OC9IZjJqb09JeWhlVEZUdFJxVlJyd0orL3d4SkN6TFozREZSMlFnZ0FZTEpDVk1Yd3c5SitYQUZBU3NrUFJjZXlVQWpCZHFtRWhCQUw3UjBERWQwZlRGYnNMQzR1YnBHOVk2RC8wV2cwQ3dHMlMyVmtianNpcW5vNHdaYUlpSWdjR3BNVklpSWljbWhNVm9pSWlNaWhjYzVLQlZHcjFmMEJCTmdvTDN5TGJIUmNYRng0eFVWRmJKZktpMjFINUR5WXJGUWNvNjNiWVF1WG1VeW1rUlViRW9IdFVwbXg3WWljQkllQktraGNYTnhoS1dWNkNadGtHWTNHN1JVV0VBRmd1MVJtYkRzaTU4RmtwZUlZQWF3cm9YNXZRa0tDdnFLQ0lRdTJTK1hGdGlOeUVreFdLdGJHNGlxa2xPc3JNaEN5d25hcHZOaDJSRTZBeVVvRnlzN09qZ0tRZFdlNWxESTNJeU5qc3gxQ0lyQmRLak8ySFpGellMSlNnUklURTNWU3lnMTNsZ3NoOWwyOGVESGZIakVSMjZVeVk5c1JPUWNtS3hWTVNsbmtOa3BGVVhocnBaMnhYU292dGgxUjFjZGtwWUtscHFZZUFKQmJxT2lXd1dEZ0gxWTdZN3RVWG13N29xcVB5VW9GUzA1T3pnTlFlQ3o5WUVKQ1FvNjk0cUVDYkpmS2kyMUhWUFV4V2JFRFJWRUtqN0Z6RXFDRFlMdFVYbXc3b3FxTnlZb2QzTHAxNnljQStWSkt2Y0ZnQ0xOM1BGU0E3Vko1c2UySXFqWW1LM1p3N3R5NWJDbmxOaUhFb1ZPblRtWFlPeDRxd0hhcHZOaDJSRlVibncxa0oxTEtNQUNON1IwSFdXTzdWRjVzTzZLcVM5ZzdnSHVoMFdoK0F0RFAzbkU0SXlubDBiaTR1TWR0MWJGZDdLZWtkaWtOdHAzOTNHdmJVZm5TYURRU0FHSmpZeXYxNTJSVlVkbUhnZmhIMVU2RUVOMUtxR2E3Mk1uZnRFdHBzTzNzcEJ6YWpxaktxaExEUURFeE1mWU93YWxvdGRwU2JjZDJxVmlsYlpmU1lOdFZyUEpzTzZLcXFMTDNyQkFSRVZFVngyU0ZpSWlJSEJxVEZTSWlJbkpvVEZhSWlJaklvVEZaSVNJaUlvZkdaSVdJaUlnY0dwTVZJaUlpY21oTVZvaUlpTWloTVZraEtvYkpaSUxKWkxJcU14cU5kb3FHaU1oNU1WbjVHNy84OG92bDlZWU5HeXl2TjI3Y1dHVGJqSXdNekpzM0R6ZHUzQ2oxOFEwR2c5VjdrOG1FUzVjdVdaVmR1SEFCV1ZsWlZtVWhJU0UyajllalI0OVNuOXRaNWVmblk5cTBhVWhPVGk1eHV6MTc5bURPbkRsV1phKzg4a3FaVm5jMUdBd0lDUWxCWGw3ZVhjVksxa3JiZHFWUitOOXpTVzdjdUFGRlVlNzVmRVIwOTZyRWN2djNTMHBLQ2xhdFdvV2VQWHNDQUJZdVhJalJvMGNEQUJZdFdvU1JJMGRhYmYvQUF3L0FaREpod29RSkdEaHdJTFp0MjJienVKbVptWWlKaVlHaUtIajIyV2Z4NG9zdm9rK2ZQZ0NBeTVjdlk4YU1HZmoyMjIvUm9FRUQ1T1hsWWRhc1dRZ0lDTUNVS1ZNc3gvanJyNzhBQUVlT0hNSGl4WXN0NVFhREFlUEdqYk02WDJobzZEMytKQnlIWHE5SGp4NDlVTE5tVGF2eW5Kd2NxN0tjbkJ3Y1BYb1VMaTR1Ulk3aDRlR0JEaDA2WU5teVpmamdndytLUGRleFk4ZlF1M2R2eS91alI0OGlPam9hYVdscFZ0c3RYcndZTVRFeFdMcDBxVlY1WkdRa29xT2owYWhSSTNoNmVwYnBPcXVpaW1xNzhlUEhRMUVVSkNVbDRlZWZmOGFJRVNQZzRlR0JpeGN2SWpvNkdnRUJBWWlNak1UU3BVc3QvNTY3ZHUyS0J4OThFTG01dVJnNmRLZ2xTWTJKaWNIMDZkUHg5dHR2WStqUW9lWDFveUNpTW1LeVVvSk5temJCMzk4ZmdZR0JBQW9TQWZQci9QeDh5K3NOR3piQXpjME5LcFVLLy83M3Y3Rm8wU0wwNnRVTDA2ZFBSN1ZxMVFBQSsvYnRROSsrZmFGU3FlRGo0d01BVUtsVW1ETm5EbWJNbUlHRkN4ZkN4OGNIclZxMXd2ang0M0hpeEFuMDc5OGY3NzMzSHJ5OHZEQjU4bVNyMkJSRndiRmp4L0Q0NDQ5YkpTTTlldlNvVXNtSkxTcVZDZ2NQSHJTOE41bE02TmF0bTFYWm5jOWFzZlVoS2FYRXdJRURMZTl6Y25KdytQQmhxRlFxS0lxQ1gzNzVCVE5uenNUNzc3K1BtVE5uNG9NUFBrQ0hEaDJ3Y3VWS2VIaDRJQ0lpQXR1M2I4ZUREejZJSVVPR1lNaVFJWlpqbWR0NDI3WnQrUFhYWCtIbjUyZDE3c0RBUU15YU5ldmVmeGlWVEVXMG5jRmdRRmhZR0lLQ2dnQUFibTV1Q0EwTnRieTNwVWFOR29pTWpNVGN1WFBSdG0xYkFNRE5temZ4NFljZjRvc3Z2c0E3Nzd5RDFxMWJvMlBIam5kLzhVUjAxNWlzRkNNdkx3OGJOMjVFUkVTRXBRZWxSNDhlaUlpSUFBRDQrdnBhWHB2NStQamcyTEZqZU8yMTEzRHUzRG5NbmowYlM1WXNRVmhZR0hidjNvMnVYYnVpZHUzYVZ2dDRlM3ZqblhmZVFjT0dEYkZseXhZc1hMalFVamRuemh6TEgrbjkrL2NEQUpZdVhZckxseS9EWkRMaHZmZmV3N1JwMC9EZGQ5OVo5cm16WjZWUG56NllPblZxT2Y1a0tpZTlYbytkTzNmYS9MWnVwdFZxSWFVRVVOQ0xZalFhVWJ0MmJmejY2NitvWHIwNlJvNGNDWGQzZDh5WU1RT0RCZzFDZUhnNFB2dnNNNmhVdGtkVHIxKy9qcWlvS0VSRlJjSFZ0ZUNmbXErdkwzYnQyb1VhTldxVS8wVldVV1Z0dTN0eDlPaFJUSnMyRGRuWjJaZzVjeWFHRFJzR0x5OHZ6SnMzRDdObXpjSTc3N3lEWHIxNjNmTjVpS2hzbUt3VTQ0Y2Zma0JPVHM1ZGQ5Ky8rZWFieU1yS3d1alJvM0hseWhVMGFkSUVNMmJNd0twVnE0cHNhLzZHMktKRkN3d2JOZ3pBLzdyTUMzL2pCQXJteXVqMWVyaTV1ZUdOTjk2QWk0dUwwL1dzS0lxQ2Z2MzZGU20zVlhhMzdwelA4UExMTDhQZDNSMDNidHhBZUhnNC92T2YvMkQ2OU9udzhQQW85aGlyVjYrRzBXakUxYXRYMGJKbFM2U25wOFBWMWRXcEU1V0thTHU3ZGVuU0pkU3BVd2Y1K2ZsNDZhV1gwTEpsUzB5WU1BRkF3WmVLRHovOEVMTm56NGF2cnk5ZWYvMTFEdTBSVlNBbUt6WmN2WG9WWVdGaGx2Zm00WjZHRFJ0YVh0ZXZYOS95MnNYRnBjaUUyK3pzYk96ZHU5ZXE3TTQveUY5Ly9UWFdyRm1EN094c0hEdDJEQUNLREJjVWZ1L3I2NHY2OWV0Ykp0SDI3Tm16eVB5VWxpMWJXcFhWcWxVTFgzNzVaU212dkhKUXFWVFl0MitmNWIxNUtLRncyWjFEQ1dWeDhlSkYvUG5ubjFabDhmSHgyTFp0RzA2ZVBJbm5ubnNPSFRwMHdPclZxL0hrazAvaTBVY2Z4WUlGQ3pCcTFDakw5b3FpNE5xMWF3Z01ERVI4ZkR4YXRteUpzMmZQb2syYk5uY2RWMVZ3djl2dVhwdzZkUXB0MnJUQnJsMjcwS1ZMRnh3NmRBZ0JBUUZJVFUxRnc0WU5BUUNEQncrR3lXUXFNVWtsb3ZMSFpNV0c4UEJ3VEpnd0FWOTg4UVVBRkJudUtTOHZ2UEFDWG5qaEJjdjhCZ0NXbnBUaWVsYWlvNk90eHMxTEdvdDNjWEdwY29tS3lXU0NtNXRibWZZeDMzRlZlSTVEU1k0ZE80WkpreWJoMDA4L3RaU2xwYVdoWjgrZWVQdnR0eEVaR1ltMzNub0wzMzc3TGQ1NDR3MmNPWE1HbnA2ZXVISGpoaVhwZlBIRkYvSFJSeC9oNE1HRDJMWnRHNFlQSDQ1ang0N0IyOXU3VExGWEpSWFJkck5uejhhVksxY1FGQlJVN1ArTE0yalFJS3hhdFFyang0OUh1M2J0TE9VOWV2UkFaR1JrbWVJbW92TEZaTVdHRVNOR29GbXpacFprQlNqNHR0ZWtTWk1pMjZhbHBTRTZPcnBJZVdabUpnWU9ISWk2ZGVzaUl5TURkZXZXUmYzNjllODVObHUzSmwrNWNzVm1ERlh4Tm1hZFRnZTlYbS96dzZ1NEQ3VGMzRng0ZW5wYWZYdTM1YzAzMzRRUUF2NysvcWhSbzRaVnN1THI2NHVkTzNmaTZhZWZ4cU9QUG9vVksxWmc0OGFONk42OXUxV3lhYlppeFFvQVFQZnUzZkgrKys4aktTa0p1M2J0c3BxVDVHd3FvdTBXTGx5SW9LQWd5d1JiVy84UENBaXdlUXgzZDNjRUJRVmg4K2JObGpsaVFNRVhoOEw3REJzMmpQUEFpQ29Za3hVYm1qZHZYcVRNM2QzZDVxM0l4U1VFeTVjdnh4dHZ2SUYxNjlaaHlKQWhsbUdsblR0M0ZudGVYMS9mdnkzYnVYTm5rVHNqYk4ydURLRElnbVpWUVZaV0Z0cTNiNC9WcTFkYnlzeERDWHYyN0xHVUZSNUtTRXBLUXVQR2pmLzIyUC81ejM4QUZBeWQyWEx0MmpVc1dMQUFPVGs1ZU9PTk4vRHd3dzlqNU1pUjBPdjFjSGQzdDlvMktTa0pUWm8wUWZYcTFURjgrSEJNbVRJRnpabzF3Nk9QUGxxbTY2MUtLcUx0ek1jc3JDd1RiK3ZYcjQvNCtIaEVSa2JpOHVYTGFONjh1YVZuSlNzcnE4Z0VlU0txR0V4V1NzbGdNQlJaVjZVazE2NWRRK3ZXclNHRWdCQUNpcUlnSnljSDMzenpUYkg3ckZtenhwSW9tWWVCRGgwNmRNK3hWeVZKU1VsNDZLR0h5clRQNmRPbjcvbVdVMDlQVDNoNWVlR1RUejVCWm1ZbVpzNmNpVHAxNm1EcTFLa0lDUW14ck1HUmxaV0ZiNy85RnR1MmJjUGF0V3RSdjM1OU5HblNCQ2twS1Jnd1lNQTl4VkRaVlZUYkZWNW9VVkdVSXFzT0NEeUVGUUFBR3BkSlJFRlVQL3Zzc3piM2UvbmxsM0gyN0ZtOC9QTEwrT1dYWHhBV0ZtWlp3MGhSRkV5Y09CRVRKMDdrZWl0RWRzQmtwWlRjM054c3JscDdaODlLUmtZR3Z2cnFLMnpac2dXZmZmWVpBRUN0Vm1QNDhPRlFGQVdqUjQrMmxCZjIzbnZ2SVQ4L0gvUG56NytyMkd6ZEFWUVZoNEhpNCtQUnFWT25NdTJ6YTljdWpCMDc5cTdQdVczYk51VG41K1BubjMvRytQSGowYUpGQzZ4Y3VSTFIwZEY0N2JYWDhNUVRUeUE1T1JsU1Nvd2NPUkpEaGd6QmhnMGJZREtaOE82NzcrS1hYMzdCd29VTDhkbG5uK0hxMWF0NDlkVlgwYXhaczd1T3A3S3FpTGE3Y09HQ1pialZaRExoOTk5L1I2TkdqYXkyS2U1NE0yYk1nSWVIQng1ODhFR0VoSVRnbzQ4K3N0U3BWQ3JNbXpjUDA2Wk5RN05telp4NjdoR1JQVEJaS2FYQ0M4S1Z4TlBURXpkdjNzVFhYMytORGgwNkFBRG16NStQL1B4OHVMaTRJRFUxRlY5OTlaVmwrek5uemtCUkZOeTRjUVB2dmZmZVBjZXAxK3NCRk15bEtXNzlqOHJLYURSaSsvYnRXTFpzbWMxNktTVk1KaE15TWpLZ1Vxa2doTURCZ3dlUm5KeU1KNTU0NHA3T3JkZnI0ZVBqZzNYcjF1SGN1WE1ZTTJZTXdzUERMWGVGWEw1OEdWcXRGbSsvL1RZZWZ2aGhMRisrSEd2V3JFSHYzcjJ4ZHUxYTFLdFhENDgvL3JobDFkUlhYMzBWd2NIQjl4UlRaVkpSYmJkeDQwYjQrUGdnT0RnWU5XclV3TnExYTlHNWMyZms1T1JBcDlNQktKaEEzL2IvMjd2M3FLaksvUTNnend3eWdPWmxaZVR4Sk9xcFRJMmpFRVJKYVJjMUZieUNTb1phcWVncEZMRk1NNFdWMTh5VWpqZEtqcGxXS21xQ2NuNURwRmdxR0JyR0paUlNPMTVTRWJtWmdBTE9NUHY5L1VHelk1d1pCRVZtZzg5bkxaYnMrNHZmZ2Yzc2Q5NjlwMHNYc3g0WDQ4UGdGaTllREc5dmI3aTR1Smg4eklXcnF5dkN3OE94ZXZYcUdudElpYWorTWF6VWtyMjl2Y1c3Z3FyM1hqUnYzaHdPRGc0V0h3T2VsSlNFNWN1WHc4N09EaE1uVHBUblAvamdnd2dLQ3NJYmI3d0JsVXBWNi9hTUhUdlc0dno0K0hoRVJVVkJyVlkzdVpQaEw3LzhnZzRkT3FCejU4NG04MVVxRlp5Y25DQkpFbnIzN28zS3lrcjA3dDBiYXJVYUR6endBTjU3NzcwNjM0VUNBRzV1YnZMM1gzNzVKUW9MQ3pGOCtIRDA2ZFBIN0FGbHZYcjFRcTlldmVScGQzZDNQUC84OHladllUZzVPV0gyN05sNCtlV1g0ZXpzWE9mMk5HWU5WYnZXclZ0ajZOQ2hDQTRPQmxEMVVRajkrL2ZIeElrVDhjUVRUd0NvR3ZjVkhSMXRjcXQ1ZGVQSGo0ZXpzelBXckZtRFhidDJZZURBZ2ZLeS92MzdXeHhiUmtSM1YrM1BqZ3JrNGVFaEFOVHBnK1hxb3J5OEhFNU9UbWJmVzF1bnZ1WGw1WmwxWVN1QmNRQmtlbnE2eGRmUDNhekx6WjhqY3pNaEJDb3JLMjhybkRSMnQ2cExiZHlydGJ1ZDhUVDFxVDVxUi9YTCtMdkFtaWhEMDNxZm9KNVZEeUhXQXNuZENpb0FGQmxVYksybWt4MVFkYVYrTHdhVnhrREp0Yk5sVUNHaVcyTllJU0lpSWtWaldDRWlJaUpGWTFnaElpSWlSV05ZSVNJaUlrVmpXQ0VpSWlKRlkxZ2hJaUlpUldzU0Q0V3Ivc0ZucEJ5c1MrUEYyaEdSa2pUcW5oVWhSS3F0MjNBUE8yNXRBZXRpVTFiclVodXNuVTNkVWUySWlPZ2U0ZUhoSVl4UHJxVEdoYldqK3NUWGs3STA2cDRWSWlJaWF2b1lWb2lJaUVqUkdGYUlpSWhJMFJoV2lJaUlTTkVZVm9pSWlFalJHRmFJaUloSTBSaFdpSWlJU05FWVZvaUlpRWpSR0ZhSWlJaEkwUmhXaUlpSVNORVlWb2lJaUVqUkdGYUlpSWhJMFJoV2lJaUlTTkVZVm9pSWlFalJHRmFJaUloSTBSaFdpSWlJU05FWVZvaUlpRWpSR0ZhSWlJaEkwUmhXaUlpSVNORVlWb2lJaUVqUkdGYUlpSWhJMFJoV2lJaUlTTkVZVm9pSWlFalJHRmFJaUloSTBSaFdpSWlJU05FWVZvaUlpRWpSR0ZhSWlJaEkwUmhXaUlpSVNOR2EyYm9CUkVSRXR1Ym01amJFenM3dXladm5lM2g0ekRkK0wwblNENW1abVlrTjJqQUN3TEJDUkVRRXRWcnRBT0I5QzR1cXp4dmNRTTJobTZoczNRQWlXM0ozZHc5U3E5WHZWSnZWOWM5L1R4cG5DQ0cyWkdSa0xHcllsdEd0c0haVW4xeGRYVFVhamFaSXBWTGRaMldWRXBWSzlVQmFXcHErUVJ0R0FOaXpRdmM0SVVRYS9qckpWVmQ5WGxJRE5ZZnFnTFdqK3BTZG5hM3o4UERZQjJDRWxWWCtqMEhGZGpqQWx1NXBQLy84ODg4QUxsaGJMb1RJeThqSVNHN0FKbEV0c1haMEYreTB0a0NsVWxsZFJuY2Z3d3JkNnlRaHhOWWFsdThGSURWVVk2aE9XRHVxVnlxVmFwY1E0dnJOODRVUTE0dUtpcjYxUlp1b0NzTUtFUkJYdzdMb0Jtc0YzUTdXanVwTldscGFtVXFsK3VibStTcVY2cHR6NTg1VjJLSk5WSVZoaGU1NUdSa1pxVUtJZ3B2bkN5SCt5TWpJNEcyS0NzYmFVWDJUSk9ucm0rY0pJWGJZb2kzMEY0WVZJc0FBQzFmaEtwVXFFVUJsd3plSDZvQzFvM29sU2RJM0FNcXJ6U296R0F3SnRtb1BWV0ZZSVFJZ1NkTHVtK2Z4YXFweFlPMm9QbVZsWlYwSFVIMTh5cmQvemlNYllsZ2hBdENzV2JORFFvaXIxV2FWbHBhV2FtM1dJS28xMW83dWdsZ3IzNU9OTUt3UUFmanorUW55cllsQ2lQMy8rOS8vYnRpd1NWUkxyQjNWTjVWSzlYOUNpQnRDaUJ0WHIxNWw4RlVBaGhXaXYxUy9nb3F4V1N2b2RyQjJWRy9TMHRLS1ZTclZQcFZLdGUvTW1UUEZ0bTRQTWF3UXlRb0tDZzc4K1l5RmNvUEJ3Qk5lSThMYTBWMFFBd1pmeGVCbkF4RlY0K0hoOGFVUTRvR01qQXhmVzdlRjZvYTF1ek1lSGg3ZkFlaHI2M1lvaFJBQ0FLQlM4VFFKQUVLSTFJeU1qS2R0ZFh4K05oQlJOWklreGFyVjZuYTJiZ2ZWSFd0M3h4aFVxbUZJTWFWU3FaNnk2ZkZ0ZVhCcW1ocnpGWm9Rb2xIL2ticlRxeC9Xem5ac2ZlWHE0ZUVoQUNBdExjMVdUU0NGOHZUMEJBQ2twNmZiN0JlTVkxYm9ibWlVSnp1ZzhWOU4xY1BWRDJ0bkk3YStjaVZTTXI0TlJIY05yOUFhbHZIcXB6NndkZzJyUG10SDFCU3haNFdJaUlnVWpXR0ZpSWlJRkkxaGhZaUlpQlNOWVlXSWlJZ1VqV0dGaUlpSUZJMWhoWWlJaUJTTllZV0lpSWdValdHRkdoMkR3UUNEd1dBeXI3S3lzc0dPWFZSVUJBRFE2L1VOY2t5cUg2d2RVZVBGc0VLTlRtSmlJbWJQbm0weWI4YU1HWFY2a0psZXIwZGdZQ0RLeXNycWRPd0xGeTdnMVZkZmhVNm53L2p4NDdGNzkrNWJiaE1XRm1ZV3JzaTZuVHQzMW1xOXdzSkNTSkpVNi8yeWRnM2p4bzBiOFBYMXhkV3JWd0VBczJiTlFsWldsbzFiWlc3RGhnMjEvdjJYSkFrVEowNlVwL3YyN1Z2amE4L2IyN3RPYmRIcGRQSVhnN1JsZklJdE5UcEhqeDVGbno1OTVPblUxRlFjUG54WXZtbzJXcmx5SmRMUzByQm16UnFUK1FrSkNUaDgrRERhdFd1SDVzMmIxK25Zam82T2tDUUpHbzBHbjN6eUNTSWlJdEMvZjMvY2Q5OTlGdGVYSkFrSkNRbFl1SEJoblk3VEZJMGRPeGFTSkNFbkp3ZEpTVW53OC9PRG82TWp6cDA3aDhPSEQ4UEh4d2NKQ1FsWXMyWU5SbzBhQlFCNDhza240ZXpzak92WHIyUElrQ0Z5U0UxTFM4UFVxVk1SRmhhR0lVT0cxT3I0ckYzRE9ITGtDUDcydDcraFRaczJ5TS9QUjFaV0ZycDE2Mlp4M2Z6OGZBd2VQTGhPK3o5NjlDaUFxcWYrM24vLy9WYlh1M3IxcXJ6dXpYNzc3VGZFeGNXWkJKQ2FDQ0h3ODg4L3k5UEZ4Y1h5cHpMWEpEczdHLy82MTc4c0xsT3BWRWhPVGdZQVBQUE1NK2pZc1NQMGVqMGNIQnl3YytkT2VIbDU0ZTkvLzd2WnozVHc0RUdMK3p0Ly9qejgvUHp3elRmZm9GMjdwdmQ1bmd3cjFLaElrb1NVbEJTRWhvWmk4ZUxGQ0EwTnhRY2ZmSUJ1M2JwaHc0WU5jSFIwUkZ4Y0hPTGo0K0hzN0F4ZlgxLzQrdnJLMjN0NWVRRUF0Rm90amh3NWd1ZWZmOTVrLzhPSEQ4ZmJiNzhOU1pMdzRvc3ZtaDFmQ0lHeXNqS1Q3UVlQSG94cjE2NlpyYnQzNzE2MGF0VUtLcFVLYWpVN01mVjZQWGJzMklHQWdBQUFnTDI5UGFLam8rVnBTMXEwYUlHRWhBUXNXTEFBWGJwMEFWRDFCL3ZERHo5RVZGUVV3c1BEOGZEREQrUHh4eCtYdDJIdGJFdXIxY0xmM3g4QUVCTVRneXRYcnBqOW5nR0FyNjh2d3NQRExRYUtXYk5tb2Fpb0NKOS8vcm5WNDZqVmFpUW1KbHBkYnZ4ZEI0Qmp4NDVoMnJScDhuUlpXUmtjSFIzeHdnc3ZXTjMrNE1HRCtQcnJyekY2OUdpcjZ3REFUei85aE11WEwxc016YTZ1cnBneFl3YXlzckpNUXUvcDA2Y3hkZXBVZWRyUjBSR3hzYkhZdFdzWHNyT3pBUURObXpkSFhGeWN5ZjRzL1Q4YU5XdFdkVHEzdDdldnNiMk5GY01LTlNxcHFhbW9yS3hFcTFhdGNPVElFVGc1T2NIZjN4OGFqUWJUcDAvSGdBRURFQk1UZzhqSVNLc25tYnk4UENRbkp5TTVPVm4rQmUvZHV6ZjI3Tm1ERmkxYUFLZzZzVjI3ZHMzc3JhWHk4bkwwNjlmUDR0V05UcWVEdDdlM3ZNM28wYU54OGVKRkFFQ3ZYcjNrRDlyVDYvWFl2bjA3SG5ua2tmcjVUN2tIcEthbUlqZzRHS1dscFFnTkRjV3dZY1BnNXVhR2hRc1g0dTIzMzBaNGVEaWVmZlpaQUt5ZExSVVVGQ0FwS1FsTGxpeEJhV2twdEZvdERoNDhhTmFEdVh6NWNyUnUzZHJpUGxKU1V2RDk5OS9YR0ZTQXFsQnFERVczMHFOSEQ3bnU2ZW5wV0w1OE9iNzQ0Z3RvTkpvYXQvdm9vNCtzaGhVaEJLS2pvL0dmLy93SDc3MzNIZ0JnN3R5NStPbW5uNkRUNmVEajR3TUFtRDkvUHVMajQwMjJQWEhpQkxwMjdXcTJ6NzE3OThvOU1XVmxaUmcrZkhpdGZqN2dyN0JpL0xlcGFaby9GVFZaTjQ5bkNBa0pnVWFqUVdGaElXSmlZckIwNlZKTW5Ub1ZqbzZPVnZleFpjc1dWRlpXNHVMRmkramN1VE91WExtQ1pzMmF5VUdsSm82T2p0RHI5WkFrQ1dxMUdnY09IRUQzN3QwdGRydCsvZlhYQUlBaFE0WmczYnAxNk5DaGd6eDlxeitTOUpmZmYvOGRiZHEwUVVWRkJhWk5tNGJPblR0ai9QanhBQUIzZDNkOCtPR0htRGx6Sm5yMzdvMTMzMzBYRGc0T0Z2ZkQydDE5bXpadFFtVmxKVFFhRFZhdlhvMUJnd2JKUVNVeU1oSlRwMDZGRUFMNzkrOUhaR1NrMmZiRnhjVllzbVFKQmc0Y0NEYzN0eHFQcFZhckVSc2JhM1Y1OVo0Vm8wdVhMdUhkZDkrRlRxZXpHZ1RpNCtPdFh1ajA3dDFiL2o0ME5CVFhybDNERjE5OGdZNGRPd0lBUHZqZ0E2U2twQ0FrSkFRSkNRa0FnSktTRXZ6MjIyL1E2L1Z5cjBkcWFxclpoMWRldVhJRk9UazU4czk5dXowckRDdEVObmJ1M0RtY09YUEdaRjVtWmlhMFdpMnlzckx3K3V1dm8xdTNidGl5WlFzR0R4Nk03dDI3WThXS0ZSZzVjcVM4dmlSSnlNM054ZkRodzVHWm1Zbk9uVHZqeElrVGVQVFJSeTBlOCtZL0RvbUppV2pkdWpYKytPTVAzSGZmZlZpd1lBSFdyVnRYNDN2RXBhV2xKa0ZJcDlQeGhGY0h4NDRkdzZPUFBvbzllL2FnWjgrZU9IVG9FSHg4ZkpDZm40OEhIM3dRQURCdzRFQVlEQVk0T2pyS1l3bFl1NGFWazVNRHJWWXJUM2Z0MmhYUFBmZWNQTDFwMHlaTW5Ub1Z4Y1hGZVBMSkovR1BmL3pEWkh0SmtqQnYzanc0T0RoZ3o1NDltRGx6SnBLVGs5R3ZYeiswYk5uUzdIaVNKTldwNStIQ2hRc0lDUW5CbFN0WHJBN0c5L1QwckhFc3lxRkRoK1QxdkwyOUVSZ1lhQlpzOXUvZkQ1VktoZURnWUV5Wk1nWHU3dTdvMkxFak1qTXo0ZVhsQmIxZWowT0hEbUhTcEVrbTIrWG41OFBPemc1NnZmNjJYbU1NSzBRS2NmVG9VVXljT0JHclZxMlM1eFVWRmVHWlo1NUJXRmdZRWhJU01IZnVYR3pjdUJGejVzekJMNy84Z3ViTm02T3dzRkIrWC95Tk45N0FzbVhMY1BEZ1FXaTFXb3dZTVFKSGp4NkZ1N3U3eWJFTUJnTWNIQnprcm1OSmt2RDAwMDlEbzlHZ1hidDJ1SHo1TW43OTlWZDA3OTdkWW5ldVVVbEpDWFE2SGRxMGFTUFB1OTAvUm8zWnpKa3pjZUhDQlFRRUJGajkxNW9CQXdaZzA2Wk5HRHQyTEI1NzdERjV2cmUzdDN6MVdwMU9wMlB0YkdERmloVVlNMllNUHZ2c013REEwS0ZEY2Z6NGNmejQ0NDhZTUdDQXZGNWNYQnhtekpoaHNxMFFBa3VXTEVGMmRqWTJiZG9FZjM5L2xKZVhJeWtwQ1pHUmtaZzJiUnFHRFJzbXZ4MEhWUFdzM056elVGMzFucFdNakF6TW5Ea1RJU0VoV0x4NGNhMEhaZGZrbFZkZU1Rc3ExNjlmUjA1T0R1enQ3UkVVRklSWnMyWmgyYkpsZU9tbGx4QVhGd2N2THkvczJiTUhYYnAwa1h0ampMcDE2NGJISDM4Y3UzZnZSa0JBZ0R5b1BDOHZyMVlEWnB0NldPSElNV28wQmcwYVpESllGcWpxbGkwdExjVzRjZU9RbnA2T2RldldJVFkyRnVmUG43ZllEYnh1M1RxbzFXcjA2dFVMbVptWnlNbkp3WjQ5ZTlDdlh6K1Q5YTVmdjI1eU5WZFJVUUVuSnljQVFLZE9uWERzMkRGRVJVV1pESktyVHEvWFF3aUJIMy84RWE2dXJpWi9aQ3NxS21wOG02b3Bpb2lJZ0l1TEMzYnMyR0gxWDJzMEdnMENBZ0t3ZS9kdStQajR5Ri9HY1FIR3IwOC8vUlFBYTJjcm5wNmVDQW9LTXBtM2NlTkdzN3YwOHZQenNYbnpabmxha2lRc1hib1VpWW1KV0x0MkxUcDE2Z1FBY0hKeXdzY2ZmNHg1OCtaaDNicDFtRFJwa2tuUHFyRm54ZHBYZFdxMUd1UEdqWU9mbngrQXFrSEFscjd1VkhSME5QcjI3UXNBOFBEd1FFUkVCRHAyN0FnL1B6Lzg4TU1QeU03T1JsUlVsRm12aXRHd1ljT3diOTgrQUZXRHk3VmFMWHIyN0lsVnExWkJxOVZpOHVUSitQTExMeTF1MjZ4WnN5WTlJTHhwUmpCcWtpeDFCUU5BYm00dVZxeFlnV3ZYcm1IT25EbHdjWEdCdjcrL3hTNzduSndjdEcvZkhrNU9UaGd4WWdTbVRKbUNEaDA2b0h2MzdpYnJGUlFVd05uWldaNHVLU21SajkrelowK3NXYk1HUGo0K2NIVjFoVjZ2UjNsNXVmd3NpZURnWVB6NjY2K0lqWTNGMXExYlRXN05OQmdNOHBYL3ZlYm01NVhVNXRaUG83WnQyeUl6TXhNSkNRazRmLzQ4T25ic0tQZXNsSlNVb0ZXclZ2SzZySjF0akJzM3ptUTZOemNYNmVucFdMUm9rZGw2Z1lHQm1EaHhJaVJKd3B3NWMzRG16Qmw4OXRsbkpqMW5SaSs4OEFJOFBUMnhZc1VLdlBiYWE5QnF0V2pkdW5XZGVsYmMzTnh1T1FibVRpeGF0QWl6WjgvR2hRc1hNRzdjT0VSRVJBQ29lcjBaVFpvMENaTW5UOFpMTDcxazhVSUtBSnlkblpHWGwyY3liL1RvMGRpd1lRUDY5dTJMelpzM213VkNJNDFHZzVTVWxIcjZpWlNIWVlVYXRlYk5tOFBOelEzTGx5OUhjWEV4UWtORDBhWk5HN3o1NXBzSURBeVV1M3RMU2txd2NlTkdhTFZhYk51MkRXM2J0a1g3OXUxeCtmSmw5Ty9mMzJ5L3AwK2Z4c01QUHl3SG5xeXNMTFJ2M3g1QTFVQk5uVTZIa0pBUUFGVi9xTDc3N2p2MDZORURiNzc1Smp3OVBlSHE2b3F0VzdlaXFLZ0l3NFlOay9kYlhsNE9Cd2VISm52MVU1UHFEN3VTSk1uc3FjT3Z2ZmFheGUxQ1FrSnc0c1FKaElTRUlDVWxCVHQyN01ES2xTdmwvVXlZTUFFVEpreVFhODNhS2NPbVRac3dmUGh3c3p1QjJyZHZqNmVlZWdxeHNiRjQ5dGxuWVc5dmp5MWJ0cUJ0MjdaVzk5V3laVXNzV0xBQVU2Wk1rWHRIV3Jac0tmZGlXTnVtYjkrKzhQUHprK3R0VkpleEx0V2RPblZLdnJYWXFMUzBGUC85NzM4eGQrNWN6SnMzeitMYmhCVVZGVGgxNmhUVWFqWE9uVHRuTXQ3S0tERXhVWDVHVFhVREJ3N0VqaDA3OE1rbm4yRDkrdlZ3Y1hHeDJMYmk0bUpzM0xnUkV5Wk1zSHFuVldQR3NFS05sbGFyUlVWRkJaS1NrakIyN0ZoMDZ0UUpHelpzd09IRGgvSE9PKy9neFJkZnhLVkxseUNFZ0wrL1AzeDlmYkZ6NTA0WURBYk1uejhmS1NrcGlJaUlRR1JrSkM1ZXZJaTMzbnBMdnVzak5UVVZibTV1Q0FzTFEzSnlNaHdkSGJGbzBTTDgvdnZ2aUl5TWhLdXJLNUtTa2pCMDZGQVVGaFlpS2lvSy8vem5Qd0ZVblVDam9xTGsyeHFOSjJtTlJvTzB0RFNUcS81N3hkbXpaK1dUa2NGZ3dLbFRwOHplaHg4elpvekZiYWRQbnc1SFIwYzRPenNqTURBUXk1WXRrNWVwMVdvc1hMZ1F3Y0hCNk5DaEE5emQzVms3QlRBWURNak96c2JISDM5c2Nma3JyN3lDcEtRa1BQTElJeVpqMEc3bG9ZY2V3dmZmZncrZ3FsWkhqaHhCZkh3OFpzK2VqZGF0V3lNbkp3ZGZmZlVWK3ZYckIwOVBUNnZCMGxxUGpQRU9IVW1Ta0pHUkFhRHExdU96WjgvQ3pzNE9ZV0ZoY2k5c1lXRWgyclZyaCtQSGo2TjkrL2F3czdPRG5aMmQyVDZUazVPeFlzVUtkT2pRQVZxdEZtdlhya1ZBUUFDQ2dvSXdjdVJJK1MzS25Kd2NPRGc0WU42OGVmSzI1ZVhsMkw1OU82Wk5tNGI1OCtkajM3NTllUFhWVnkwZTUvTGx5OWkxYXhkOGZId1lWb2lVUnFmVHdjdkxDOXUzYjhmSmt5Y3hldlJveE1URXlPTUt6cDgvRDA5UFQ0U0ZoY0hGeFFXZmZ2b3B0bTdkaWo1OSttRGJ0bTI0Ly83NzhmVFRUOHRQVFgzcnJiZmc0K09EQXdjT0lDUWtCQ05IamtSbFpTV2FOV3VHM054Y1RKNDhHYUdob1hCMWRVVklTQWc2ZGVxRTA2ZFB5M2NUU1pLRTRPQmc1T2JtWXYzNjllamF0U3UyYmR1RzVjdVhRNlZTd2Q3ZUhuUG16TEhsZjVsTnhNYkd3c3ZMQ3krLy9ESmF0R2lCYmR1Mm9VZVBIcmgyN1JwdTNMZ0JvT29CWWwyNmRESHJjVEUrREc3eDRzWHc5dmFHaTRzTFNrcEs1T1d1cnE0SUR3L0g2dFdyc1hMbFN0Wk9BZXpzN0xCNTgyWVVGQlRnekprektDZ29NTG1yeXQzZDNXeFFlMjJkUEhrU2UvZnV4YmZmZm91MmJkc2lJQ0JBUHVHM2FORUNuVHAxd3FwVnE1Q2ZudzhmSHg4RUJnYldPRUExUHo4ZmVyMGVseTVkZ2thamdWcXRoaEFDYTlldWhZK1BEN3AxNjRaUm8wYmhzY2NlazN0TldyUm9nUkVqUmdDb0dpc1NHaHBxdHQrU2toSk1uejRkWjgrZVJYQndNQUlDQXFCU3FSQVdGZ1p2YjI5RVJFVGc3Tm16Q0E4UEJ3QzgvdnJyOHJhblQ1OUdlWGs1L1B6ODBLOWZQM1R0MmhYcjE2L0hyRm16RUI4Zmo4OC8vOXprclUrZzZ1NHJhMCszSlNJTFBEdzhoSWVIaDdoYlpzNmNLWCsvWnMwYThmNzc3NHY5Ky9lTHlzcktXMjZia3BJaXNyT3pMUzQ3ZCs2Y3VINzl1c2pJeUJCTGxpd3hXNTZabVNtKyt1b3JlZnJBZ1FOaTBLQkJZdUhDaFNicjVlYm1paHMzYnNqVGtpU0pzckl5VVZKU1VxczIzaTdqLzdzU2E3ZCsvWHB4K2ZKbGVmcmYvLzYzT0hIaWhCZzllclI0Ly8zM2hSQkNCQVVGaVpFalI0cUlpQWg1dmVlZWUwNyszbGlmano3NlNIaDdlOHZiR1pXWGw5L1R0YnRUOVZYNzZ2dll2MysvR0Rac21CZzFhcFNJam82dTlUNTY5ZW9saW9xS0xDNkxqbzRXRVJFUjR1VEprelh1NDlTcFUyTHAwcVVpTHkvUGF2dUVFQ0ltSmtiNCsvdUxNV1BHbUx4RzdzVEdqUnVGRUVJa0p5ZUw0dUppaSt2Y3VIRkRWRlJVQ0NHRUdEUm9rTW15OCtmUGk5bXpaNHVMRnkrYXpLK3NyQlJaV1ZuMTBzYTZVTUxyVTNYclZZanF4dmlpcnNzSEN5cU53V0N3Mk5XcVpNWXU3UFQwOU52K3ZWWmE3WEp5Y3ZEUVF3L1ZhWnQ3dFhaM1NtbTFKK1ZRd3V1VEk4V0lMR2hzSjd1bXFxNUJCV0R0aUpvaWhoVWlJaUpTTklZVklpSWlValNHRlNJaUlsSTBoaFVpSWlKU05JWVZJaUlpVWpTR0ZTSWlJbEkwaGhVaUlpSlNORDV1bis0YTQ0T0VxUEZoN1loSVNSaFdxTjRKSVZKVkt0VlR0bTdIUGVyNG5Xek0ydG5VSGRXdXZqQ29raEx4Y2Z0RVJJUW5ubmppUndaVnFzSHg5UFQwSHJadUJCRVJFUkVSRVJFUkVSRVJFUkVSRVJFUkVSRVJFUkVSRVJFUkVSRVJFUkVSRVJFUkVSRVJFUkVSRVJFUkVSRVJFUkVSRVJFUkVSRVJFUkVSRVJFUkVSRVJFUkVSRVJFUkVSRVJFUkVSRVJFUkVSRVJFUkVSRVJFUkVSRVJFUkVSRVJFUkVSRVJFUkVSRVJFUkVSRVJFUkVSRVJFUkVSRVJFUkVSRVJFUkVSRVJFUkVSRVZFVDlmOVZmWVRLUGo4UUlRQUFBQUJKUlU1RXJrSmdnZz09IiwKCSJUaGVtZSIgOiAiIiwKCSJUeXBlIiA6ICJmbG93IiwKCSJWZXJzaW9uIiA6ICIzMiIKfQo="/>
    </extobj>
    <extobj name="ECB019B1-382A-4266-B25C-5B523AA43C14-5">
      <extobjdata type="ECB019B1-382A-4266-B25C-5B523AA43C14" data="ewoJIkZpbGVJZCIgOiAiMTY4NTM1MjU0MjI2IiwKCSJHcm91cElkIiA6ICIzNDcyMTA2NzgiLAoJIkltYWdlIiA6ICJpVkJPUncwS0dnb0FBQUFOU1VoRVVnQUFBZ3dBQUFIaENBWUFBQUFDdE9iT0FBQUFDWEJJV1hNQUFBc1RBQUFMRXdFQW1wd1lBQUFnQUVsRVFWUjRuT3pkZVZ5VTVmby84TTg5TTJ5aUl1SkNpa3N1WllMQzg2QzVsdWFXKzRLQ1MxWmFhZHIycTJOWlZoNHJ5enFtYlZvZTIwNXBwU3lSZ0Z0Zk5IT0xreWFEQ0NibWdvbGJJdnMreS8zN0EyY095R29DdzhEbi9YcjFhdVordHV2QldhNjU3dnQ1Ym9D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UNNTFdBWkJkMGFtcStxQ1U4akVBdmtJSVYxc0hWTS9rU1NrVEFYeXAxK3UvQUdDd2RVQkVSRFdGQ1FOVmwwNVYxUkFBVTJ3ZGlEMlFVdTdXNi9WandLU0JpQm9JSmd4VUxhcXF6Z1h3NWUyMzM0NVhYbmtGM2JwMVE3Tm16V3dkVnIyU2s1T0RzMmZQWXVYS2xUaCsvRGlrbEV2MGV2MDd0bzZMaUlpb3ppaUtjbEJWVlJrYkd5dXBjaWRPbkpDcXFrcFZWWS9hK3QrTmlLaW1hR3dkQU5rTlh3RG8xcTJicmVPbzk3eTh2Q3dQdTlzeURpS2ltc1NFZ2FyRk1zQ1IzUkJWYzNXMWpnVjFzV1VjUkVRMWlRa0RFUkVSVllrSkF4RVJFVldKQ1FNUkVSRlZpUWtERVJFUlZZa0pBeEVSRVZXSkNRTVJFUkZWaVFrREVSRVJWWWtKQXhFUkVWV0pDUU0xQ0NhVENjdVdMWVBaYkM3Vm5wZVhoOWRlZXcyRmhZVTJpb3lJcUdIUTJUb0FvcEsyYk5tQzVjdVhWM3Y5STBlT0FBQXVYNzZNWDMvOUZScE42Uno0bTIrK1FXRmhJWnljbkdvMFRpSWlJaXJIOWNtVWFuM2lKclBaTEkxR296UWFqVkpWVlptZG5XMTlYbDZiUlV4TWpGeTRjR0dwZlYyNGNFSGVkOTk5OHNLRkM5SmtNc201YytmS3ExZXYxdm81U0NrdGswOUpXLys3RVJIVkZGWVlxRjRSUWtDcjFWcWZhelNhVXMvTGE1czdkeTZPSHo4T0lRUUdEeDZNL1B4OEhENThHRys4OFFabXo1Nk5kdTNhQVFBbVRacUVWYXRXNFoxM09PTTBFZEhOWXNKQWR1OC8vL2tQbGkxYmhuNzkrbUhreUpFWU5Xb1VWcTVjaWNPSEQ4TmtNbUhQbmozSXpzNUdibTR1c3JLeWNQVG9VZmo2K3RvNmJDSWl1OEtFZ1JxRXBLUWtQUExJSTdoeTVRcmF0V3VIRVNOR29IdjM3dkR5OGtLclZxM1FzbVZMdUxtNUlUSXlFbDk4OFFVKyt1Z2pXNGRNUkdSWG1EQlF2ZUx2NzEvcStUMzMzRk5tblpKdDgrZlB4NE1QUG9ocjE2NmhZOGVPMkwxN04rNjQ0dzcwNmRNSGZmcjBLYlB0bURGak1IejQ4Sm9Qbklpb2dXUENRUFdLNWFxSG9xSWlEQmd3QUljT0hTbzFYc0hmM3gvNzkrOUhreVpOckcxSGp4NUZzMmJOa0pPVGc1aVlHR3ZTNGUvdmp6WnQycFRhZjBaR0JtSmlZdXJnVElpSUdoWW1ERlF2WGIxNkZjMmJOeTh6NExFOHZyNitHRHQyTEI1KytHSGs1T1RnMldlZkJRQTRPanBpeDQ0ZHBkWWRNR0JBcmNSTFJOVFE4Y1pOVkMvOTk3Ly9oYmUzZDdYWGYreXh4K0RwNlltaW9pS2NQWHUyRmlNakltcWNtREJRdlhQbXpCbXNXN2NPTTJmT3JQWTJXN1pzUVVaR0JoWXNXSUNGQ3hmaXpKa3p0UmdoRVZIand5NEpxbGNpSWlMdzNudnZZZjc4K1JnMGFGQzF0dG0wYVJOQ1FrS3dmdjE2dEduVEJyMTc5MGFYTGwxZ01CZ3dhZEtrV282WWlLaHhZTUpBOVVyYnRtM3h3UWNmUUZHVWNwZlBuejhmRGc0T3BkbzZkKzZNenovL0hCNGVIZ0NBbmoxN0FpaSttdUw5OTk4dnRlNXp6ejFYQzFFVEVUVjh3dFlCa0gydzNPYlljaFVEVmM1eXBVWnNiQ3pmWTBUVUlIQU1BeEVSRVZXSkNRTVJFUkZWaVFrREVSRVJWWWtKQXhFUkVWV0pDUU1SRVJGVmlRa0RFUkVSVllrSkExVlhIZ0RrNU9UWU9vNTZMeTh2ei9Ld3dKWnhFQkhWSkNZTVZDMVN5a1FBbktlaEdpNWR1Z1FBa0ZMeS90UkUxR0F3WWFEcStoSUFWcTVjaWFTa0pPVG01dG82bm5vbkx5OFBwMCtmeHFwVnF5eE5ZYmFNaDRpb0p2RXVkRlJkRG9xaTdCQkNETGQxSUhiaTE4TEN3bnNURXhPTGJCMElFVkZOME5vNkFMSWI1c3VYTDIveTlQVE1FMEswQWRBY2dFTlZHelV5QlZMS2t3RFdGUlVWUGNKa2dZaUlxSjVRVlZWYTVya2dJcUxhd3pFTVJFUkVWQ1VtREVSRVJGUWxKZ3hFUkVSVUpTWU1SRVJFVkNVbURFUkVSRlFsSmd4RVJFUlVKU1lNUkVSRVZDVW1ERVJFUkZRbEpneEVSRVJVSlNZTVJFUkVWQ1VtREVSRVJGUWxKZ3hFUkVSVUpTWU1SRVJFVkNVbURFUkVSRlFsSmd4RVJFUlVKU1lNUkVSRVZDVW1ERVJFUkZRbEpneEVSRVJVSlNZTVJFUkVWQ1VtREVSRVJGUWxKZ3hFUkVSVUpTWU1SRVJFVkNVbURFUkVSRlFsWWVzQWlHNkdvaWpEQVl5eFBCZENMQUlBS2VYcUVxdkY2UFg2NytzNk5pS2loa3huNndDSWJwTFJraVNVVkxMTlpESUYxRzFJUkVRTkg3c2t5SzdvOWZxRFVzcTBTbGJKTWhxTjIrb3NJQ0tpUm9JSkE5a2JJNERnU3BidlNreE1MS3FyWUlpSUdnc21ER1NQd2l0YUlLVU1yY3RBaUlnYUN5WU1aSGV5czdQM0E4aTZzVjFLbVp1ZW5yN0ZCaUVSRVRWNFRCakk3cHc2ZGFwUVNobDJZN3NRNHFmazVPUUNXOFJFUk5UUU1XRWd1eVNsTEhQWnBObHM1cVdVUkVTMWhBa0QyYVcvL3Zyclp3QzVKWnJ5RFFZREV3WWlvbHJDaElIczBzV0xGL01BbEJ5dnNEY3hNVEhIVnZFUUVUVjBUQmpJYnBuTjVwTGpHRGpZa1lpb0ZqRmhJTHVWbjUrL0cwQ0JsTExJWURDRTJEcWVSc2dOL0F3aGFqVDRaaWU3bFpTVWxDMmwzQ3FFT0hEczJMRjBXOGZUUUdtN2RPa1MyYVJKRS84YkYzVHIxbTFUKy9idGw5c2lLQ0txZTV4TGd1eWFsRElFZ0tldDQyakFUS21wcWYvdTFxM2JqblBuenMzT3pNejhQOHVDbEpTVUo3cDI3YnI3d29VTHF3R1V1VjIzcXFyU1lEQmNBQUNkVHRkS3I5YzdLNHBTWURRYVV5M3JhTFhhRm5GeGNVM3I1RXlJNkpZd1lTQzdkTWNkZDdScTBxVEpkQ0hFQ3dBOFZWWFZGaFlXYms1TVRMeHM2OWdhbXF5c3JPMW56cHlaSnFYTVVCVGx4dnRjQ0VWUkxscWVYTHg0OGJVclY2NjhBd0JTeXNKang0NTVBVURKN1N4dEFPRG41OGVCcWtSMmdna0QyUk9ocXVwZ0tlV2pRb2laQUJ4TExIdmZ5Y2xwcGFJbzM1dE1wcy9pNCtOL0JtQzJUWmdOaDZPalk4K21UWnY2cEtXbGhRQ0FYcTkzTHJHNGxhcXFWMk5qWTRXTndpT2lPc1NFZ2VvOVJWRmFDeUdtU3ltZkJuQ0hFQUphclJaOSsvYkZsQ2xUNE9EZ2dQRHdjTVRFeERpWVRLWVpPcDF1aHFJb3lRRFdhRFNhVFVlT0hMbGs0MU93WitiYmJydnRUVmRYMTZIbno1OS9GZ0FuOWlKcXBQakxnT29yamFJb2c2V1U4elFhelhRQURnRFFwazBiakJrekJrRkJRZkQwTEQxMElUVTFGYUdob2RpK2ZUc3VYclJXeVkwQXdxV1VuK3IxK2oxZzFlSHZhTm14WThkMy92enp6K2RSZWc2UGNpc010OTEyMnl0dDJyUjVRYXZWdXBsTXBrd0FzRHd1MlZheS9lalJveTNxNWxTcVQxWFYzUUNHMlRvT3FwK2tsSWYwZW4wL1c4ZFJsNWd3VUwzU3UzZnZObHF0ZGdhQXA0UVEzUUZBcTlYaTdydnZ4dFNwVXpGa3lCQm9OSlZmM0dNMm14RVRFNFBRMEZERXhNVEFhRFFDQUtTVWYwb3Axd2dodnRQcjlSY3IzUW1WcTNQbnp0KzV1N3NIV0o0TElaeWtsSVdXNXlXN0xCUkZLYkE4dHp6MjlmWE5QM3IwcUl0bEhUOC92NXo2T3VoUlZWVnA2eGlvZm10czNYSHNrcUQ2UU9QbjUzZXZFR0tlRUNJSTExK1hiZHUydFZZVDJyWnRXLzJkYVRRWU5HZ1FCZzBhaEd2WHJsbXJEaGN1WE9nb2hIZ1h3RHVLb3Z3Z3BmdzBMaTd1SndDbTJqbXRCa1BiczJmUG84ZVBIeCthbkp3OEt6azUyZExlU2xYVnF6ZU1hN0J3TXB2TmhUYzJDaUhzcnNKejVNZ1JXNGRBOVl5L2Y1bXJqQnNGSmd4a016NCtQbTBkSFIxbkFYZ1NRRmVndUpyUXYzOS9USjA2RmZmY2MwK1YxWVNxZUhoNFlNR0NCWGo4OGNjUkV4T0RzTEF3SER4NFVHczBHcWNKSWFhcHFub2V3RnFqMGZoZGZIeDh5cTJmVmNQajR1Snl0MWFyZFFPUVd1WEsvOXVtVGNtdWgrdGN6V1p6YnJrYkVGRzl4NFNCNnBwV1ZkVWhVc3A1UW9ocHVQNGE5UFQweE5peFl4RVVGSVRXclZ2WCtFR0ZFQmc0Y0NBR0RoeUl0TFEwaElXRllkdTJiVWhKU2VrQTRGODZuVzZGcXFxUkFOYkh4c2J1QXFzT1Z1N3U3cU16TXpOMzNNdzJUazVPZlFzTEMwK1hiSE4wZE94UVZGU1VYS1BCRVZHZFljSkFkZUt1dSs2NnpkbloyVkpOdUYwSUFaMU9oLzc5KzJQYXRHa1lQSGd3aEtpYjdzQ1dMVnRpL3Z6NW1EZHZIbjc5OVZlRWhvYmk0TUdEV29QQk1BWEFGRVZSTGdCWWF6QVl2azFJU0RoZkowSFZZODJiTng5LytmTGx0MjVtRzNkMzl4bjUrZm1Icno5MWtGS2Ftelp0NnB1Zm4zK3NGa0lrb2pyQWhJRnFrMVpSbFB1RUVQTUFUQVdnQllCMjdkcGg3Tml4Q0F3TVJLdFdyV3dXbkJBQy9mdjNSLy8rL1pHUmtZR3dzREJzM2JvVjU4K2Zidy9nYlVkSHh6Y1ZSZGtLWUwxZXI0OUc4UlVYallxTGkwdEhGeGVYM2hrWkdidmJ0bTM3Ykx0MjdkNHB1VnhLV1hqanpaeVNrcElHdFdqUkl1REVpUk9EMnJWcjkwNnJWcTNtWm1kblJ6ZHIxdXorckt5cy93UFFCa0FPZ0dibGpYTWdvdnFwVVkzd3BMcWhLRW83S2VVREdvM21TUUNkQUVDbjAySEFnQUdZTm0wYUJnMGFWR2ZWaEpzbHBjVGh3NGNSR2hxS0F3Y09vS2lveU5KK1VRanhzWlR5VzcxZWY4N0dZZGFaSmsyYXRITjFkWjEyOWVyVmo2cTdqYk96YzVkMjdkcXRQSFBtekxUclRSb0E1clp0Mjc1ODVjcVY5OXUxYS9kaXk1WXRINUZTbXRMUzByNjRkT25TbTdVVC9hMnhYQ1hCUVk5MEk4dWd4OFoybFVTak9sbXFWVm8vUDc5aFFvakhoUkNUY2IyYTBMNTllMnMxd2NQRHc4WWgzcHpNekV6cldJZHo1NHB6QkNtbEdjQTJLZVg2dUxpNEg5RUlxdzdWSkFEY2VGbGllVzMxRmhNR3FnZ1RCcUsvd2RmWHQ3MVdxMzBBeFdNVE9nS0FnNE1EQmc0Y2lNREFRUFR2MzcvZVZoT3FTMHFKSTBlT0lDUWtCUHYzNzdkV0hRQmNsbEorTEtYOEppNHVMdG1HSVZJdFlNSkFGV0hDUUZSOU9sOWYzK0ZhcmZaeEtlVWtJWVFHQUx5OHZEQnUzRGhNbXpZTkxWdTJ0SFdNdFNJek14UGg0ZUhZdW5VckxQY2prRkthaFJBN2pFYmordmo0K0owQUREWU5rbW9FRXdhcUNCTUdvaXI0K1BoMDBPbDBzNFVRVHdnaHZJRGlhc0tnUVlNUUdCaUlmdjM2MlgwMW9icWtsTkRyOVFnT0RzYisvZnRSV0Zob2FiOGlwVnhuTXBrMkhqdDI3SXlOdzZSYndJU0JLc0tFZ2FoOE9rVlJSZ0o0SE1BRVN6V2hRNGNPR0Q5K1BLWk9uUXAzZDNmYlJtaGoyZG5aQ0E4UFIxUlVGTTZlUFFzQWtGSktJY1NQVXNwMVJVVkZPeE1URXpscGs1MWh3a0FWWWNKQVZJSy92MzlIS2VXRFVzcUZRb2oyQU9EbzZJakJnd2NqTURBUWZmdjJiVFRWaE9xU1VpSXVMZzRoSVNIWXQyOGZDZ29LTE8xWEFhd3pHQXdiRWhJU1RsZStGNm92bURCUVJaZ3dFQUVPZm41K296UWF6ZU5TeXZIaWVrYlFxVk1uakJzM0RsT25Ua1dMRnZWdVVzRjZLVHM3RzF1MmJFRlVWQlJPbnk3T0VhNVhIYUxOWnZNNmc4R3duVldIK28wSkExV0VDUU0xV241K2ZwMkZFQThLSVJZQ3VBMG9yaWJjYzg4OUNBb0tncisvUDZzSmY1T1VFdkh4OFFnT0RzYmV2WHV0VlFjQXFWTEtmMHNwTjhURnhmMWh5eGlwZkV3WXFDSk1HS2hSOGZiMmRuUnljcnBmU3JsQUNERUcxMThMblR0M3h2ang0eEVRRUFBM056Y2JSOW13NU9Ua1dLc09wMDZkc2pSTEtlVnVJY1M2ckt5c2JhZE9uZUtkRCtzSkpneFVFU1lNMUNqMDd0MzdkbzFHODVCR28xa0F3Qk1Bbkp5Y2NPKzk5eUl3TUJDcXF0cGxOYUdnb0FET3p1WE5zbHovU0NtUmtKQ0E0T0JnL1B6eno4alB6N2NzdWdaZ3ZjbGsrdnJvMGFNbmJSZ2lvZkVsRERrNU9XamF0S210dzdBTGpUVmh1TFc1ZzhrdWVIdDdPeXFLTWxGUmxCMDZuZTYwUnFONURZQm5seTVkOE13enorREhIMy9FTysrODg3ZTdIakl6TTB2ZXpBZ0FjT25TSld6ZnZyM1M3WTRkS3pzUFVWSlNVc2t2VUtzclY2N2d3b1VMQUlBaFE0WUFBRTZmUG8zVTFGVGs1ZVZoNk5DaFpXS3dPSERnUUxYT295SXBLU25ZdW5YckxlMmpKQ0VFZXZYcWhUZmZmQk0vL3ZnakZpMWFoRHZ1dUFNQVBBQzhyTlZxVDZpcXVsdFJsR21kTzNlMmp5eUliTTVzTm1QbHlwVXdHUDUzRzVCang0NWh4NDZxSnhvMW1VeVlNbVVLTGwrK1hPVzZiNy85ZHJudFR6MzFWUFdESmJ2RXlhY2FNQjhmbjY0T0RnNFBBVmdnaEdnREFNN096cmozM25zUkZCUUVSVkZxNURnYk4yN0V0V3ZYc0d6Wk1tdmJnUU1Ia0p1YlcrbDJUejMxRlBidTNWdXFiZnYyN1hCMmRzYkNoUXRMdGUvZnZ4L1IwZEZZdjM0OWdPSmY2Vys5OVJhZWZQSkpHSTFHZE96WUVZNk9qdVVlNTVWWFhzSGV2WHNSRUJBQXM5a01qYVpzbnB5UmtZR2ZmdnFwM08wZEhCeXdkdTFhM0hubm5lamV2WHVsNTNTelhGMWRNV3ZXTE15YU5RdUppWWtJRGc3R25qMTdSRjVlM2pBaHhEQjNkL2QwZDNmMzlVYWo4ZXRqeDQ2ZHFOR0ROeEtLb3N3MG04Mm5qeDQ5ZWdRTmVOcnlvMGVQNHRpeFkzQndjTEMydFduVEJrdVhMc1hJa1NPaDA1WDl1SjgwYVJJQXdHZzBJak16RTQ4Ly9uaVpkU0lpSWtvOWo0Nk94cElsU3pCejVzeFM3YWRPblNyVjl2SEhIOFBaMlJuMzNITVBYRnhjcW93L1B6OGZNVEV4RmI2UDdWM256cDJkM2R6Y1Jwak41dVAyZW84V0pnd05UTGR1M1p5YU5tMDZScVBSTEFRd3l0TGV0V3RYakI4L0hsT21URUd6WnMxcTlKZ0xGeTdFRTA4OGdaMDdkK0xERHo4RUFLU21wcUpWcTFZSURnNHV0ZTVqanoyR3FWT25sbXA3NXBsbnJITTFXT3pjdWRQNk9DSWlBZ0VCQWZqNTU1OXg2ZElsQU1EeDQ4ZHgrKzIzdzkvZkg2dFhyMGJ2M3IyckZldFhYMzFWN3BVZXc0WU5zejcyOS9jdmQveEdlUittTzNmdXJMRVBPRzl2Yjd6eHhodkl5OHREWkdRa0lpTWprWlNVNUE3Z0pRY0hoNWNVUmRrcnBmdzROVFYxYTBwS1N0a3lERlZrdmxhckhhcXE2aVVoeENhejJSeWgxK3QvUVFPYkJ5UWlJZ0lUSmt6QW1ERmp5aXliTUdHQzlYSFRwazBSR2hvS0FQanJyNzhRRXhOVDRUNEhEQmhRNGJKTm16YVZlajVzMkxBeWJYbDVlUUNBOWV2WDQ4OC8veXczTnFDNHduSDMzWGRYZUN4NzFhOWZ2K2FGaFlYM2F6U2FRQ25sVkNHRVJnaHhId0M3VEJnYVZmOUxRNmFxYWpjcDVjTUFIaGRDdEFhS3F3bERodzVGVUZBUWZIMTlhL1g0ZVhsNWNIQndnSU9EQTVLVGs3RjY5V3FzV2JNR1FVRkIyTHg1YzZsZjlaWXY1NnlzTERSdjNody8vZlFUd3NMQ2tKMmRqYmx6NXdJQTl1M2JoeDA3ZGxqTG53RUJBZGJ0ejU4L2p3NGRPZ0FBbm4vK2VTeGR1aFNPam83UWFyWEl6YzJGd1dEQW9rV0xzSEhqUm1Sa1pGaVAwNkpGQ3dnaG9OVnF5OFNmbXBwcXJURDQrL3ZqMEtGRDBHcTFLQ3dzeEp3NWMvRG1tMitpYTlldXRmUEhxOFR4NDhjdFZRZHJ4VVpLbVNHbC9GU2owWHdWR3h2N2U1MEhaV2NVUmRramhCaDZRL00xQUp1bGxEOWtaMmNmS0crd3FUMk5ZVWhMUzhPVUtWT3dmZnQydUxxNlZudTdQbjM2b0V1WExoVXVQM1BtREg3NzdUY0FzSDdaVzM0TWZQZmRkNWcyYlJxOHZMd0FBTG01dVhCMWRVVktTZ3AyNzk0Tm9EZ1JpSXFLd3JGang5QzBhVk04OTl4ejVSNUhTb21JaUFoTW5EaXgzQXBnZlZQWkdJYmV2WHUzMFdxMTl3c2hwZ01ZZCtOeXM5bDhYMXhjM00rMUhtUXRZSVhCemltS01oekFTd0JHV01ZZmRPdldEUk1tVE1Ea3laUHJiQkJUa3laTnJJL1hyMStQUng5OUZFRHhPQU1wUzA5UWFQbGlIakpraVBYeDJMRmo4ZkxMTDZPZ29BQzV1Ym40NElNUDhPNjc3MXEzQ1E4UHg3bHo1L0RXVzIvaDRzV0xHRDE2TkdiUG5vMGZmdmdCR1JrWjJMbHpKMXEzYm8zUFB2c01PVGs1bURKbENxWk1tVkxxT0FFQkFmamlpeStzRllhMzMzNGJTNVlzQVFEODg1Ly9MSE5PSTBlT2hORm9SSFoyTmhZc1dGQm11Wk9UVTQyT2JTaFB6NTQ5OGZycnIrT2xsMTVDVkZRVUlpSWljT0xFaVJaQ2lNVUFGcXVxdWgvQXl0alkyQnNEdWZHRFRGUnptZlc1djc4L0Nnb0tyTXNLQ3d2TGZEZ2FqVVpSM3VPMmJkdVdXZGRnTUZqYlRDWlRxZVVsdHkyNXpNUERvOVN5RzVmZnVCOEFNSnZOTnk1M3VIRWRGSThYZVZJSThXVHo1czJ6L1B6OHZoZENiSk5TN282TGk4c29aLzE2N2F1dnZnSlEzTVdsMSt2eDJtdXZWYmp1ZSsrOVowMStIUndjRUJJU1V1RzZKU3NNbHJFUXc0WU5zejUyZEhURTExOS9YV3Fia2xVRXJWYUx5Wk1uNHovLytRL1MwdEt3WmN1V0NvKzFaODhldTBnV3l0TzdkMjhmclZZN0dNRDBjcExUVXFTVTdyMTc5Mjd6ZDQ4Vkh4K2ZCaHRWeDVndzJMOHRRb2ltUVBHYjgrV1hYOGJreVpQcjdPQmhZV0ZZczJZTmNuSnlyTC9FZHUzYWhiaTRPT3M2NDhlUHR6NTJkSFFzMVNmNjlkZGZsM28rYTlZczYrTVhYbmdCUUhFQ3Nubnpac1RGeFdIWnNtVjQ4TUVIMGIxN2R5eFlzQUMrdnI3bzA2Y1BUcDgramRhdFcrUDA2ZE1ZT0hCZ3RXSzM5TVVDd0J0dnZGSHV1VTJiTmcxaFlXSG8zTGx6cWNwR1hYTnhjVUZRVUJDQ2dvTHc0NDgvWXVuU3BUQ1pUQUJ3RHdCL1ZWV2JWTEdMbXlhbGhKT1RrL1Y1eWNmVjJmWkdKZnZRYit4UHIyamZKUWZ3V1pUOFVxbWhMNWptR28xbUxvQzVRb2c4UlZHMlNDbERwWlIyY2NYUXVYUG44SC8vOTMvVzU0cWlsQmwzVUJHRHdZQ2dvS0JLbDFjbVBUMGRqenp5U0ptMmtxNWN1WUtMRnk5aTE2NWREZTVTYlVWUm5oWkNQQUNnWDNXMzBXcTE0YmQ0ekRpOVhsOHpBOUJ1RWhNR095ZWxmQVRBQzBLSXZpYVRDY3VYTDBkRVJBU21UNStPSVVPR1ZHdXcwYTJZTm0wYXBrMmJaaTNSQWNEaHc0ZXRqLzM5L2JGMTY5WlMzUUIvL2ZVWGZ2LzlkeFFVRk9Dbm4zN0NaNTk5Qmc4UEQremR1eGQ3OXV3cDgrdElTb203N3JvTFR6NzVKRmF2WG8ybFM1Zml2dnZ1UTU4K2ZkQ3NXVFByQkZCOSsvYkZiNy85aHFlZmZocEE4VUN1UC83NEE0V0ZoWGo0NFlkeCtmSmxQUFRRUTlZdmdlenNiT3VnTHdCNDdiWFhyQU5CaFJCNDc3MzNNSGJzV0hUdTNCa0FNSG55Wkd0WFJWMHJMQ3pFL3YzN0VSb2FhaTBSQTRDVU1rNUsrYUZHby9uOGhrMXUvTVl1OTNtSkwvWlN5NFVRMWRyKytqN0taZ2VWNzYvQzlTdUlwNnBZcXRwL2N3RFZIV2lpRVVKNENDSGFWbk45bTl1MmJSdWVldW9wYTBXdXRpb01GYm1ldUZZb0pTVUZVa3FNRzFlbU9sOUtXRmdZUEQwOXF6eGVmU0tsOUFMUTlHWVNTeWxsT29DL2RaZFhJVVJiSVlUZjM5bTJKdFQvOUptcVJWWFYzbExLcHdGTUUwSzBBSXJMazVNblQ4YUVDUk5xZkhUL2pmejkvY3Z0NnkwNUhnQW83djhNREF4RS8vNzljZURBQVFRRUJHRC8vdjBBZ0t0WHI4TFoyYm5Nb016dzhIRHJGUTduejU5SHAwNmRyTXUrL1BKTEZCVVZZZWJNbVpnM2J4NjJiOStPRFJzMndHZzBJaUFnQUhmZWVTZGlZbUt3YWRNbXpKOC92MVR5TW16WXNESlhSdVRuNStQZWUrL0Y0Y09INGUvdmo2Wk5tMXJYejh6TUxQVUw2ZVdYWDhhSUVTTnE0SzlYc2JObnp5SXFLZ28vL1BBRHNyS3lMTTNaVXNvZnBKUnI0K0xpRGxlMlBWVTRocUdrWEFCN0FJVG41dWFHSlNVbFpRUDJNNGJCTWtabnlKQWhaYTQ2cWtxZlBuM1F2bjM3Q3BkZnVIQ2hWSUlLbEg3ZmpCa3pwc3hsbStXMVZhVmZ2MzZJam81RzgrYk5iMm83VzdseERJT3ZyKzhkV3ExMjF2VmI2dnRYdHUydGpHR3d2Q1p0ZGY4SFZoZ2FpTmpZMkhnQTg3eTh2SjVwMDZiTmd3QWV5YzNON2ZmdHQ5L2kyMisvaFkrUEQ2WlBuNDZoUTRlV0dtOVEwOG9iQlYyeVM2SnQyN2JZdlhzM05Cb05oZ3daZ3VlZWV3N1BQZmNjL3ZXdmY4SGQzUjN6NTg4SEFDeGV2QmhEaHc3RjJMRmpBUlQzMGM2YU5Rdmg0ZUhvMUtrVGZ2LzlkeXhidGd6Tm16ZUhScVBCNE1HRDhlNjc3K0w5OTk4SFVGenlqb3lNQkZBOGhzSEx5d3RGUlVYUWFyWFdFbXgyZHJiMWNmdjI3ZkgrKys4akl5UERtaFRjK0VYaDcrK1A2T2pvV3E4d0ZCUVVZTisrZlFnTkRVVnNiR3pKUmJGU3lxOU1KdE9YOGZIeGxWK3pTcFdTVW1ZQTJHVTJtME92WGJzV1pjOVhuWlQzSlR0cTFLaHlxNHY1K2ZuVzdvdnc4SEI4OTkxMzJMNTlPNTU5OWxsRVJrWWlJU0VCaXhjdnRuWVo3ZHExQzVHUmtaZzRjU0tBNGdxUXlXVEM1czJiMGE5ZnYycDFTVlFsUHo4ZlpyUFpybThhZGYxR2E2OEJlSzEzNzk1ZU9wMXVscFJ5b2hCaWtJMURxMUZNR0JxWWxKU1UvSlNVbEU4QmZOcTdkMjhmblU3M2pKUnlXa0pDZ250Q1FnS2FOR21DU1pNbVllTEVpWmFiQmRXb0czOVpsTmNsY1NQTG9NV0FnQUNrcDZmajFLbFRPSG55SkZhc1dHRmRKeWNuQno0K1BsaTJiQmttVDU2TXI3LytHc3VXTFlOR280SFpiRVpPVGc0QVZIanpwc3VYTDZOMTY5WUFTbDhSWVRtKzVVUHZ6Smt6Nk5DaEF3SURBNUdSVVhiczIralJvMHM5ajQ2T3J1elBjVlBPbkRsanJTWmtaMmRibXJNQWhCc01oclhIamgycjN6OTE2NzlVS1dXMGxETFlZRERzYU1pVGY2V25wNWNhMTJCaDZXTEl6YzNGdW5YcnNHWExGZ1FIQitQWlo1L0Z4SWtUa1ppWWlPKy8veDdUcDAvSGdnVUw4Tnh6eitHRkYxNUE4K2JOOGNVWFg2Q2dvQUNUSmsxQzU4NmQ4Y0lMTDBCS1dlWkdhMUpLekp3NUU1MDZkYXIwa2syTFJ4OTlGTTJhTmJQYkFZODNpbytQVHdHd0VzREtIajE2ZUxpNHVNd0NNQW5BZlVJSXV6NUpKZ3dOV0h4OGZBS0ErWjA3ZDM2bVJZc1dzNFVRaitUbDVmWGZ0R21UMkxScEU3eTl2UkVVRklUNzdydnZwaTdGS2lrOVBSMnZ2LzQ2bWpkdmprOCsrUVNCZ1lIV0wrYnFhdEdpQmJadTNZcE5telloSUNBQVJxTVJyN3p5U3FtQmNlM2F0Y01iYjd5QkR6LzhFS3RYcjRhenN6T1NrcExnNCtPRDVjdVhJeU1qQTZ0WHI4YXJyNzZLckt5c1VwZGhBc1UzdGFuT1paSDc5dTFEcjE2OThJOS8vS1BNTW45L2YremN1Yk5HS3d6NStmbll0MjhmUWtKQ1NnNFVsUUNPbU0zbXI3UmE3WCtPSERtU1YyTUhiSVNrbEZ1a2xDdmk0dUwyb0lIZGUrSHZDZzBOdGI3dkhSd2NyTjBhTDczMEVvUVFPSGZ1SEJJVEU5RzFhMWU4L2ZiYjJMWnRHMWF0V29XMmJmODN0Q01zTEF4WldWbFl2MzQ5VkZYRjhPSERzV0xGQ2p6d3dBTzQvLzc3UzkxQXFpUkxrbUdwZ0lTRWhGZ3Z6V3hvVHB3NGNRM0FHZ0JyL1AzOW01ak41aGxHby9HS3JlUDZ1NWd3TkFMSnlja0ZBRDRIOExtaUtEMEJQQ09FbUphWW1PaXhiTmt5dlBQT081ZzRjU0ltVFpxRU8rNjQ0NlpHaHYvNjY2OXdjM1BEOXUzYjhmbm5uK1BSUng5RmRuWTJ0Rm90SEJ3YzRPbnBpVEZqeHNCZ01NQmtNdUhPTysvRVJ4OTloSnljSE9zSFNsWldGbjc1NVJjY1Bud1l6Wm8xdzdCaHc3QnExU3I4OXR0dm1EZHZIbHhkWGZIdXUrL2l5SkVqR0RKa0NDSWlJcENlbm82REJ3L2lpU2VlZ0l1TEM5YXNXWU1tVFpwZzFhcFZlUEhGRjYzZEZBYURBWTZPanRpNWM2ZjFsdElsdXlLQS93M2ErdXV2djdCOSszWjg4c2tuTmZXbkw1ZVVFay9QWVpVQUFDQUFTVVJCVkdmT25FRmtaQ1MyYk5saXJZNEF5SlJTZm04Mm05Y2VQWHBVWDZ0Qk5DSnhjWEVmMmpxR3VtWTJtMHNONkxXd1hQVXdZc1FJNnczSEFnTURNWG55NUZLSnNKUVNUejc1SkhRNkhieTl2ZUh0N1YxcVA5bloyZmppaXk5dzRNQUJUSjA2RmZmY2N3K0E0bXJCbWpWcnNHYk5Hc3lmUDcvTVRkb3N4bzRkaSt6c2JBZ2gwTEpseTBvSGFUWVUxeFAvTDIwZEI5Rk42OWF0bTVPaUtJOG9pbkpRVlZXenFxcFNWVlg1d0FNUHlNaklTSm1kblMycncyUXlTWlBKVkc1N1lXR2h6TXZMazRXRmhkSm9ORnFYRFI4K1hQYnYzMSsrOTk1N2NzZU9IYkp2Mzc1eXpwdzU4dnZ2djVlRmhZVlNTaW16c3JMa0o1OThJaDk4OEVFcHBaUjc5KzZWK2ZuNVpZNXo1TWdSYVRhYlM3VmR2bnhaRmhZV3lwa3paOG9oUTRiSVR6NzVSSDcwMFVjeUl5TkRTaW5sZmZmZFYycjk5UFIwT1dYS0ZIbjU4bVc1ZVBIaUNzOVZWZFZTNTNHemNuTno1ZmJ0MitXY09YT2s1ZSt0cXFwWlVaUkRpcUlzOFBMeXF0MUxXdWltV1A2TjdNVS8vdkVQNitNbm5uaWkzSFdlZnZycEdqbFdUazZPM0xadG16UVlET1V1LysyMzMyUnljbktsK3pDWlRMS29xS2hHNHFscmx0ZUdyVjZUZFgxY0MxNGxRZkQzOSs5aE5wdWZFVUlFQW1nRkZOOGxjc0tFQ1pnMGFSSjY5T2hScTllalcrNFFWNTZLNW42NFdiS2ExOVJYZDcyYk9lNnBVNmNRR1JtSmlJaUlrdk5yWkVncHd3Q3MxZXYxUjJ2c2dGUmo3T1VxQ2FwN3RwcXQwdFpYU1RCaElDdHZiMjlIQndlSFdScU41bEVwNVNCeC9adnp6anZ2eFBUcDB6RnMyTEFhbjRlaW9jckx5OFBQUC8rTWtKQVE2NnljVWtvcGhEZ0U0TXUwdExRTjE3dUtxSjVpd2tBVlljSkFWTUwxNjRxZmtWSUdsWnliWXZ6NDhaZzRjU0o2OXV4cEYzZkJxMHRTU3B3OGVkSjZDMmZMeER0U3luUWhST2oxS3gzS3p1bE45UklUQnFvSUV3YWljbmg3ZXpzNk9qcE9GMEk4SnFXOHgxSjE2TjY5TzJiTW1JSGh3NGMzK3FwRGJtNHU5dXpaZzVDUUVDUW1KZ0t3VmhQK2F6YWJ2OHpKeWRsWTN1UkdWTDh4WWFDS01HRWdxc0wxR1RHZlFmRUVLMjJBNGprQXhvMGJoMG1USnNIYjI3dlJWQjJrbEVoS1NySk9RMjI1RmwxS21RWWc1UHFWRG9tMmpaSnVCUk1HcWdnVEJxTHFjL0R6OHdzU1Fqd0c0RjdMelVpNmRldUc2ZE9uWThTSUVYWnppOWVibFpPVGd6MTc5aUE0T0JpLy8xNDhzN1NVVWdMNEJjQ1hSVVZGM3pUa0d3STFKa3dZcUNKTUdJaitCaDhmbjY2T2pvNVBBNWdPd0JNb25wRnk3Tml4bUR4NU1ueDhmT3krNmlDbHhJa1RKNnpWaElJQzYxakZhd0NDQWF5TmpZMzkzWFlSVW0xZ3drQVZhYXdKQTIvY1JMY2tJU0hoTklCbkFUeXZLRXFnRUdKZVlXSGhrQzFidG1pMmJObUNMbDI2WVByMDZSZzVjcVRkVFcyYms1T0QzYnQzSXpnNEdFbEpTUUFBS2FWWkNQR0wyV3ord21Bd2ZNZHFBaEUxRnZiOTA0L3FwZDY5ZTkrdTBXaWUxbWcwTXdEY0JoUlhIVWFQSG8wcFU2YWdWNjllOWJicUlLWEU3Ny8vam9pSUNFUkZSYUd3MERwV01SVkFzTkZvWEJNZkg1OWt3eENwanJEQ1FCVmhoWUdvaHNUSHg1OEY4QThBaTFWVm5TcWxuRmRZV0hoZlpHU2tKakl5RXAwN2Q4YU1HVE13Y3VSSXRHalJ3dGJoQWlpKzFhMmxtbkR5NUVrQXhkVUVBQWNBZktIWDZ6Y0JNTmd5UmlJaVc2cWZQL09vd1ZFVXBST0Fwd0hNRkVLMEF3QUhCd2VNSGowYWt5ZFBocSt2YjUxWEhhU1VTRXhNUkVSRUJMWnUzV3FkNlZKSytSZUFZQ25sbXJpNHVEL3FOQ2lxTjFoaG9JcXd3a0JVaS9SNi9Ua0F6d040MGMvUEwwQUlNYzlnTUF5TGlvclNSa1ZGb1ZPblRwZytmVHBHalJvRmQzZjNXbzBsS3lzTHUzYnRRbkJ3TUU2ZE9tVnBOa2twOXdzaFB0ZnI5Y0hncklaRVJLV3d3a0EyNCszdDNkSEp5ZWtwS2VVc0lVUjdBTkRwZExqLy92c3hlZkprS0lwU1kxVUhLU1dPSFR1R2lJZ0liTisrdldRMTRZb1FZaE9BajJOalkwOVZ2aGRxVEZoaG9JcXd3a0JVeHhJVEUvOEVzQmpBRWxWVkp3RjQzR2cwRHQrMmJadDIyN1p0Nk5DaEEyYk1tSUZSbzBhaFpjdVdmK3NZbVptWmlJNk9SbkJ3TU02Y09XTnBOZ0hZSjZYOFRLL1hoNExWQkNLaUtySENRUFZLNzk2OXZiUmE3Vk5DaUZrQU9nREZWWWVSSTBkaXlwUXBVQlNseXRrcnpXWnpxV3FDd1dBZHEzaFpTdm1kMFdqOCtOaXhZMmNxMndjUkt3eFVrY1phWVdEQ1FQV1Z4cy9QYjZJUTRuRWh4QWhjcjRaNWVYbGgrdlRwdVAvKysrSGg0VkZxZzR5TURHczE0ZXpaczVabWs1VHlaeUhFcDdHeHNkK2p1THBBVkNYTGh6TlJSWmd3RU5VemlxSzBBL0NVRU9JQkFCMEJRS3ZWWXNTSUVaZzhlVEowT2gwaUl5T3hZOGNPR0kzVzNvVkxBTDQxbTgwZng4WEZKZHNtY3JKbmlxTDhLb1M0MjlaeFVMMlZFQnNiMjZzdUQ4aUVnYWo2TktxcWpwTlNMaEJDakFUZ2NNTnlvNVJ5RDRCUDlYcDlPQUJ6M1lkSTFQRFkrb3VLaXRuNjM0R0RIc21lbUdOalk2TUFSUG43Kzk5bU5wdWZBREFiZ0lNUTRqc2h4TnJZMk5nL2JSd2pFVkdEeElTQjdOS1JJMGN1QVZpcXF1cXJBQkFiRzd2WXhpRVJFVFZvbFE4M0p5SWlJZ0lUQmlJaUlxb0dKZ3hFUkVSVUpTWU1SRVJFVkNVbURFUkVSRlFsSmd4RVJFUlVKU1lNUkVSRVZDVW1ERlFaVjA5UHozK2krSFdpYWQyNjlaTXVMaTVldGc2S2lJanFIbS9jUkFBQWIyL3ZVeVdmT3pvNmR0VHI5YzFidG13NVV3amg2T2JtTnNwb05LWm1aMmR2SzdGYU0yOXZiMzFsKzNWeWN1b1NHeHZMeEpTSWlLZ0JjR3JkdXZWVEFKd0JvSG56NXFNN2RlcjBPUUM0dWJsTlZWVlZlbmg0UEF5Z1JjZU9IZGUzYmR0MlNYVjM3T2ZubDFNN0lSZFRWVlZ5VmtHaTJzWDNXZlc1dUxqMFYxVlZkdXZXYlh0RnkzRDlzL1ptMmZyZmdSVUdBZ0NqZzRORG03dnV1dXZYbEpTVUoxdTFhdlhFbVRObkhnQ0F6TXpNNzlQUzByNXIzYnIxayszYXRYc3pQVDM5dXl0WHJxeXhiTmlsUzVjZm5KMmR1MWUwWTQxRzQxSVhKMEJFVko4MGJkcjBIZzhQajRldVhidTJ3ZGF4MUJRbURBUUFwb3NYTC83VGFEUm1kZWpRWWYzbHk1ZmY4UGIyUGx4aXVWTkJRY0Z4QUk0WkdSa2JBVmlyQm1mT25KbFMyWTVydThKQVJGUWZYYnAwNmUzMjdkdS9mKzNhdFI4QlhMRjFQRFdCQ1FQQnljbnBEazlQejVlMFdtM3o0OGVQOXdlUW5aYVdGbnpEYXRxMmJkc3U3dGF0VzB4T1RzNmhhOWV1ZmRtdVhidWxWZTFibzlFMDhmYjJQZ0VBaVltSlBXb2pmaUtpK3ViS2xTdHIzZHpjeG5icDB1WGpNMmZPVExOMVBEV0JDUVBCeGNXbFoxWlcxcTcwOVBUdmZIMTkwdzBHdzRYeTF0TnF0YTNpNHVKdWQzVjE5YzNOemQyZG5wNit1M1hyMWtGWHIxNzlCSUFSS081alMwaEk4Q2txS2tvRUFHZG41MDdPenM1S1JrYkdsam84SlNJaVd6T2ZPM2Z1a1I0OWVoeDFjM09ibXBtWitiMnRBN3BWVEJnSUpiL01OUnFOeS9IangzM0tXMDlSbEFJQXFibTV1YnV2TitXN3VMaW9QWHIwK1BYczJiUFRDd3NMVHdGQTE2NWR2L245OTk5SHRHblRabzZucCtkTHFhbXBIek5oSUtMR3ByQ3c4T1NsUzVlV2R1elk4ZU5qeDQ3dHNYVTh0NG9KQTkyS3pELy8vSE5PeTVZdEE1czBhWEszcTZ1ckNnQ1ptWmtSdnI2K0tYbDVlUWYrK09NUC8vejgvRDl0SFNnUmtTMzg5ZGRmNzdWbzBXSnFwMDZkUHZqcnI3OCtzWFU4dDRJSkE1VmlOcHVsdDdmM2FRQ0drdTFDQ0JlejJWeFFva25uNXVaMm41dWJXNENibTl2NDNOeGNmV3BxNmljQWNQSGl4ZGRNSmxPNnA2Zm5HeDRlSGsrbnBxYXVLeWdvT0ZPWDUwRkVWRStZazVPVDU5NTExMTM2d3NMQzA3WU81bFl3WWFCU2poNDk2dEt4WThmUDB0TFNOdVhrNVB3RXdMRlRwMDdyakVaanhvVUxGeFpaMXZQdzhKalZxbFdyUjY1ZHUvYnRuMy8rdVF4QW1vdUxTMXNwcFFrQXJseTU4bUZHUnNhMjIyNjdiV21QSGowU3NyT3pmenA5K3ZRRUFMeVdtNGdhbGFLaW9oTlhybHg1emRQVGM1bXRZN2tWVEJnSTd1N3VNOXUxYTdmYzhsd0lvWE56Y3h0bk5wdnpBTURCd2NIVFlEQmNidEdpeFNUTE9vbUppZDBzMXhlN3VibU42dHExNjQ5U1NsTmFXdG9teXpxRmhZV25rcE9USHdid3BMT3pjeXN3V1NDaVJ1cnk1Y3VyM056Y0FseGRYZSsyZFN4RXRpYXUvMWVuYkgzbk02TEdnTyt6K3NIVy93NnNNRkJONFljSkVWRUR4a21CaUlpSXFFcE1HSWlJaUtoSzdKSWd1NklveW5BQVk4cHBYMVhpYVl4ZXI3Zjd1Nm9SMlVxdlhyMTZPRGc0bEpsVVRsWFZDWmJIWnJQNWZGeGNYRnpkUmthMnhJU0I3STFSQ0xIb3hzYVNiU2FUS2FCdVF5SnFXTFJhYlJjQWtlVXNLdGsyQndBVGhrYUVYUkprVi9SNi9VRXBaVm9scTJRWmpjWnRkUllRVVFPVWs1T3pXMHBaV05GeUthVWhOVFUxcEM1akl0dGp3a0QyeGdqZ3hwazBTOXFWbUpoWVZGZkJFRFZFcDA2ZEtoUkNWSllRN0VwSlNjbXZzNENvWG1EQ1FQWW92S0lGVXNyUXVneUVxS0dTVW9aVnNwaGpoQm9oSmd4a2Q3S3pzL2NEeUxxeFhVcVptNTZlemxreGlXcUFScVBaSmFVc3IxcG5LQ29xcXF6S1J3MFVFd2F5TzZkT25Tb3M3OWVQRU9LbjVPVGtndksySWFLYmMrVElrVHdoUkprRVhFcTVOekV4TWNjV01aRnRNV0VndXlTbExGTVNOWnZOTEpNUzFhek41YlR4ZmRaSU1XRWd1L1RYWDMvOURDQzNSRk8rd1dEZ0J4bFJEY3JOemIyeFc4SWdwU3d2aWFCR2dBa0QyYVdMRnkvbUFTaFpMbVdabEtpR0pTVWxaUVBZV3FMcFFGeGNYSWF0NGlIYllzSkFkc3RzTnBjY3g4REJqa1MxNElhS1FvVlhLRkhEeDRTQjdGWitmdjV1QUFWU3lpS0R3Y0NieUJEVmp1anIzUktHbkp3Y2RrYzBZa3dZeUc0bEpTVmxTeW0zQ2lFT0hEdDJMTjNXOFJBMVJOZTdJSFlDK08vSmt5ZFRiUjBQMlE3bmtpQzdKcVVNQWVCcDZ6aUlHaklwWlRDQTIyd2RCOWtXRXdZN3BLcnFiZ0REYkIxSGZhS3E2a2UyanFHK2tGSWUwdXYxL1d3ZEI5bS9PKzY0bzFXVEprMm1DeUZlQU9DcHFxcXBzTEJ3YzJKaTRtVmJ4MFoxandtRGZXS3lRQlVTUXR4dDZ4aklyZ2xWVlFkTEtSOFZRc3dFNEZoaTJmdE9UazRyRlVYNTNtUXlmUllmSC84ekFMTnR3cVM2eG9UQmpoMDVjc1RXSVZBOTQrL3ZiK3NReUU0cGl0SmFDREZkU3ZrMGdEdUVFTkJxdGVqYnR5K21USmtDQndjSGhJZUhJeVlteHNGa01zM1E2WFF6RkVWSkJyQkdvOUZzT25Ma3lDVWJud0xWTWlZTVJFU05sMFpSbE1GU3lubENpT2tBSElRUWFOT21EY2FNR1lPZ29DQjRldjV2aU5DUUlVT1FtcHFLME5CUWJOKytIUmN2WHV3TVlMV1U4bCtxcW9aTEtUL1Y2L1Y3d0twRGd5UnNIUURkUEZWVkpjQUtBNVZscVRERXhzYnl2VTBWNnQyN2R4dXRWanNEd0ZOQ2lPNEFvTlZxY2ZmZGQyUHExS2tZTW1RSU5KcktMNkl6bTgySWlZbEJhR2dvWW1KaVlEUWFBUUJTeWorbGxHdUVFTi9wOWZxTHRYNHlqWWpsczk5VzcyOVdHSWlJR2dlTm41L2Z2VUtJZVVLSUlGei8vRy9idHEyMW10QzJiZHZxNzB5andhQkJnekJvMENCY3UzYk5Xblc0Y09GQ1J5SEV1d0RlVVJUbEJ5bmxwM0Z4Y1Q4Qk1OWE9hVkZkNGE4UU84UUtBMVdFRlFhNmtZK1BUMXRIUjhkWkFKNEUwQlVvcmliMDc5OGZVNmRPeFQzMzNGTmxOYUc2cEpTSWlZbEJXRmdZRGg0OGFLMDZBRGdQWUszUmFQd3VQajQrcFVZTzFnaXh3a0JFUkRWTnE2cnFrT3RqRTZiaCttZTlwNmNueG80ZGk2Q2dJTFJ1M2JyR0R5cUV3TUNCQXpGdzRFQ2twYVVoTEN3TTI3WnRRMHBLU2djQS85THBkQ3RVVlkwRXNENDJObllYV0hXd0svd1ZZb2RZWWFDS3NNTFF1TjExMTEyM09Uczd6d0x3cEJEaWRnRFE2WFRvMzc4L3BrMmJoc0dEQjBPSXVuMXBTQ254NjYrL0lqUTBGQWNQSG9UQllMQzBYd0N3MW1Bd2ZKdVFrSEMrVG9PeVU2d3dFQkhScmRBcWluS2ZFR0llZ0trQXRBRFFybDA3akIwN0ZvR0JnV2pWcXBYTmdoTkNvSC8vL3VqZnZ6OHlNaklRRmhhR3JWdTM0dno1OCswQnZPM282UGltb2loYkFhelg2L1hSQUl4VjdKSnNoTDlDN0JBckRGUVJWaGdhRDBWUjJra3BIOUJvTkU4QzZBUVVWeE1HREJpQWFkT21ZZENnUVhWZVRhZ3VLU1VPSHo2TTBOQlFIRGh3QUVWRlJaYjJpMEtJajZXVTMrcjErbk0yRHJQZVlZV0JpSWlxUyt2bjV6ZE1DUEc0RUdLeUVFSUxBTzNidDdkV0V6dzhQR3dkWTVXRUVMajc3cnR4OTkxM0l6TXowenJXNGR5NWMrMEF2QVZndWFJbzI2U1U2K1BpNG40RXF3NzFRdjFNUDZsU3JEQlFSVmhoYUpoOGZYM2JhN1hhQjFCOHBVTkhBSEJ3Y01EQWdRTVJHQmlJL3YzNzE5dHFRblZKS1hIa3lCR0VoSVJnLy83OTFxb0RnTXRTeW8rbGxOL0V4Y1VsMnpCRW0yT0ZnWWlJeXFQejlmVWRydFZxSDVkU1RnS2dBUUF2THkrTUd6Y08wNlpOUTh1V0xXMGNZczBSUXFCUG56N28wNmNQTWpNekVSNGVqcTFidHlJNU9kbFRDTEVjd091cXF1NHdHbzNyNCtQamR3SXcyRHJteHNhK1U5SkdpaFVHcWdnckRQYlB4OGVuZzA2bm15MkVlRUlJNFFVVVZ4TUdEUnFFd01CQTlPdlh6KzZyQ2RVbHBZUmVyMGR3Y0REMjc5K1B3c0pDUy9zVktlVTZrOG0wOGRpeFkyZHNIR2FkWVlXQmlJaDBpcUtNQlBBNGdBbENDQTBBZE9qUUFlUEhqOGZVcVZQaDd1NXUyd2h0UUFnQlZWV2hxaXF5czdNUkhoNk9xS2dvbkQxN3RxMFE0alVoeERKVlZYK1VVcTRyS2lyYW1aaVlXRlQxWHVudmFoeHBhZ1BEQ2dOVmhCVUcrK0x2Nzk5UlN2bWdsSEtoRUtJOUFEZzZPbUx3NE1FSURBeEUzNzU5RzAwMW9icWtsSWlMaTBOSVNBajI3ZHVIZ29JQ1MvdFZBT3NNQnNPR2hJU0UwN2FOc25hd3drQms1eTVmdmx4cVJqK2lLamo0K2ZtTjBtZzBqNXZONXZHaUdEcDE2b1J4NDhaaDZ0U3BhTkdpaGExanJMZUVFRkFVQllxaUlEczdHMXUyYkVGVVZCUk9uejdkR3NBL0hSd2NscXFxR20wMm05Y1pESWJ0ckRyVW5KcTVnVGpacGM4Ly94d1JFUkdsMnFTVWVQNzU1L0hycjc5V3VGMUJRUUUyYk5pQXZMeTgyZzdSZXJ3bm5uZ0NGeTlXYitLN2dvSUM3TjY5R3laVDllODZhemFia1pXVmRkT3hYYjU4R1RObnprUm1adVpOYjB1Tmk1K2ZYMmRGVVphcXFucE9vOUZzQlREQnljbEpEQjgrSE92WHI4ZjMzMytQUng5OWxNbkNUV2pXckJrZWZQQkJCQWNINDhzdnY4VDk5OThQRnhjWEFXQ1VScVA1d2NuSjZZS2lLTXY5L1B5NjJ6cldob0FWQmh2eTkvZi9mMmF6T1ZxdjF4KzN4ZkhqNCtQeDZLT1BsbXA3Ly8zMzRlSGhnYkN3TUhUcDBxWGMrODA3T0RqZy9QbnpXTHg0TVQ3NjZLTktKNjRwS2lyQ2dBRUQwTFJwMDFMdE9UazVwZHB5Y25KdzZOQWhhTFhhTXZ0d2RuWkdqeDQ5c0hidFdxeFlzYUxTY3pLYnpYajExVmRoTkJveGJOaXdDdGRMU2tyQzRjT0hjZjc4ZVp3K2ZScW5UNS9HcUZHanNHVEpra3JQWmR5NGNXWGFjM0p5TUduU0pEZzRPSlJaMXJOblQ4VEZ4WlZxbXpGakJzTER3MHUxWldSazRJTVBQc0NnUVlNcVBiL2E0T1BqMDhIUjBYRnNiR3pzK2pvL2VBUG43ZTN0Nk9Ua2RMK1Vjb0VRWWd5dWR3TjM3dHdaNDhlUFIwQkFBTnpjM0d3Y3BmMFRRc0RYMXhlK3ZyN0l5Y214VmgxT25UclZTZ2p4cWhEaUZVVlJkZ3NoMW1WbFpXMDdkZXBVb2ExanRrZE1HR3hJU3JsY0NQR0JvaWduQVd3VVFrVEd4c2JHMS9aeE4yL2VqUER3Y0p3L2Z4NHBLU25RNlhUWXRHa1RWcTVjQ2FQUmlGZGVlUVdYTGwzQ2tpVkw4UExMTDZOTGx5Nmx0dGRxdFZpeVpBa1dMRmlBME5CUVRKOCt2ZExqYVRRYTdOMjcxL3JjWkRMaDdydnZMdFZtNlh1M0tDL0prRkppNU1pUjF1YzVPVGs0ZVBDZ05XRXhtODE0L2ZYWGNlVElFYmk2dW1MQ2hBbWx0cy9OelVWMmRqWisrKzAzR0kxR0dBd0crUG41SVRJeUVudjM3b1dqbzZNMXR2S1NHUUJJUzBzck5YYms2TkdqdUhyMUtrYU1HR0Z0S3lnb2dFYWp3WUFCQS9EaGh4OGlKeWNIdzRZTlEzaDRPTHk4dkFBQUZ5OWV4T3V2djI2TmZjaVFJWFhhcmVIdjc5L1ZiRGFQRTBMTUF0RHZlak1UaGhyU3UzZnYyelVhelVNYWpXWUJBRThoQkp5Y25IRHZ2ZmNpTURBUXFxcHliRUl0YWRxMEtXYlBubzBISG5nQUNRa0pDQTRPeHM4Ly95enk4L05IQUJqUnZIbnphNnFxcmplWlRGOGZQWHIwcEszanRTZE1HT29CSWNRZEFKYWorTzVtZndCWWJ6S1pmb3lQajArb2plUE5tREVEdlhyMXdxZWZmb29QUC93UUtTa3BtRHQzcm5YdzBJd1pNd0FVZnptKyt1cXJtRFp0R2dJQ0FrcnRRNlBSWU96WXNmamdndzh3WnN3WU5HL2V2RVpqTENvcXdzNmRPOHV0T0ZqNCsvdERTZ2tBeU12THc2dXZ2b3E4dkR6ODhNTVBaY3E2di8zMkc1WXVYWXJubjM4ZUFPRHQ3UTF2YjI4QXdCdHZ2QUZIUjhkUzY1ZVh6T2gwT3F4WXNRSzdkdTJDb2lpSWlvckM4T0hEc1dUSkVyaTd1Nk5uejU3NDlOTlBjZlRvMFZMVmtGOS8vUlU5ZS9hMEpndEZSVVhZdjMrL05Wa29LQ2hBVGs1T3JTY01QajQrWFIwZEhVZElLUitWVXZibEYxYk44dmIyZG5SMGRCd05ZS0VRNG41Y3J5WjA2ZExGV2sxbzFxeFpyUjMvMy8vK054WXNXRkNxeldnMElpUWtCSUdCZ2VWV3dDcHkrdlJwYk5pd0FhKzk5bHExRXB2SXlFaE1uRGp4cG1PdVRVSUk5T3JWQzcxNjlVSnViaTRpSWlJUUZSV0ZreWRQZWdCNFdhdlZMbEZWZFkrVWNsMTZldnJXNU9Ua0FsdkhYTjh4WWFobmhCRGRBYXpTNlhTckZFVTVpK0pmZlR2MWV2M1JtanpPM3IxN2NkOTk5eUVnSUFEdnYvOCtSbzhlalZtelpwVlo3OXk1YzliWjVXNFVFeE1EQndjSGZQUE5OM2ppaVNjcVBKYlpiQzYzZTZDeUxvT2JrWnljak9lZWV3NTkrL2JGVTA4OWhUbHo1bURPbkRtWU9IRWljbkp5c0c3ZE91emJ0dzhyVnF5QW9pZ0FnQ1ZMbHVENDhlTXdHQXd3R0F5WU5Ha1NBSlRwS2loSm85RmcwS0JCbURScEVzTEN3dkR0dDk5aXpwdzUrT2FiYi9ETEw3L2d6VGZmeExoeDQvRHBwNS9pLy8yLy80ZTVjK2NDQUhiczJGSHFiNXVlbmw3cWhqdFhyMTZGcTZzclhGMWRhK1R2VVZLdlhyMTY2SFM2a1VLSXh3RDBCc0JmdGpYTXg4ZW5xNE9EdzBNQUZnZ2gyZ0RGM1dqMzNuc3Znb0tDcksrNTJ2Yk5OOStVU1JoME9oMysrT01QZlBYVlY1ZzNiNTYxL2ZqeDQxaThlREVBSUQ4L0g2TkhqOFlMTDd3QW9QajkrczQ3N3lBbEpRWDc5Ky9IdmZmZWE5MnVUNTgrMWg4SFdWbForTzIzM3dBQXExZXZ0aVlNV1ZsWldMUm9FVjUrK1dYY2Z2dnRBSXFUN3NxNlhqSXpNMnYxcWk5WFYxZk1talVMczJiTlFtSmlJb0tEZzdGbnp4NlJsNWMzVEFneHpOM2RQZDNkM1gyOTBXajgrdGl4WXlkcUxSQTd4NFRoRmlpS01rTUkwZVB2YmkrbGRLenN3L3Y2OUxUdkFIaEhWZFh6VXNwUHpXYnp0cjk3dkpMMjdObUR6ei8vSEJzMmJFQ25UcDJ3ZXZWcVJFVkZBU2krOXJ0TGx5NVlzR0FCVnE5ZWpZOCsrcWpNOWxsWldUaHc0QURXckZtRFJZc1c0YUdISGlyVGhXQ2gwV2p3MDA4L1daOWJ5djRsMjI3c2tyZ1pucDZlZVA3NTU2MzkvKysvL3o2ZWZ2cHA3TjI3RndrSkNSZzFhaFEyYmRwVUtyNjMzMzRiQUxCdTNUcHMyTERCT3ZpenFvR1NHemR1eE5DaFErSHU3ZzRwSmJadTNZb05HemFnZS9mdStPU1RUM0Rod2dWODl0bG5lT2loaC9ES0s2L2d3dzgveE42OWUzSHk1RWw4L1BISGNIZDN4NHN2dmxqcWZ2OVhyMTZ0MGVxQ2xCSitmbjdQYXpTYXh3RGNXZDN0VkZWOXJjYUNxTnAvWTJOamQ5Ymg4V3BVdDI3ZG5KbzJiVHBHbzlFc0JEREswdDYxYTFlTUh6OGVVNlpNcWRWcVFtWFMwOU1SRkJRRUFOYmJLenM2T2lJa0pNUzZUblIwTk41OTkxMjBiTmtTdi96eUMxSlRVNjNMMXE5ZkR4Y1hGM3oyMldkNDVwbG4wS3RYTCtzOUlOemQzUkVkSFkyc3JDeE1uVHExekxIVDB0THc5Tk5QNC83Nzc3Y21DeFlsMys4M3VwWDMvODN5OXZiR0cyKzhnYnk4UEVSR1JpSXlNaEpKU1VudUFGNXljSEI0U1ZHVXZWTEtqMU5UVTdlbXBLVGsxMWxnZG9BSnd5MFFRbnlENjFQSi9zM3RxNzJ1bE5KVkNLRnF0ZHBiSGlDWmxwYUdQLy84RTNQbnpzWEZpeGNSRUJBQW5VNW4vVUFKQ2dwQ2NuSXlGaXhZZ0hQbnlwOHdMaVFrQlA3Ky9sQlZGUU1IRHNUR2pSdXhjT0hDTXV1WlRLYWJLb1VDc0ZZMFNvNVhxSXl6czdNMVdVaEtTa0pFUkFRS0NnclF1blZyZlBIRkY5YXVnQnVscDZmamh4OStnTmxzeGl1dnZJSlhYMzIxVE5mRWpYeDlmZUhtNW9hdnZ2b0s2ZW5waUk2T3hsdHZ2WVh1M1lzSFlZZUZoZUhVcVZOWXVIQWhaczZjaWM4Ly94eG1zeG1Sa1pIV2M4ckl5TUNKRXllczUyY3ltVkJVVklTaFE0ZGkwNlpOdU8yMjI2cDEzaFc1L3JycUErQm1SOU10dTZVRDN3UXBaUkVBcDdvNlhrMVJWYldibFBKaEFJOExJVm9EeGErL29VT0hJaWdvQ0w2K3ZuVWUwNWd4WXdBVWQyMk5HVE1HcTFhdFFuUjBOREl6TXhFWUdJaDE2OWFoYTlldXlNaklnSnVibS9WelovUG16Wmd3WVFMUzA5T3RYWGdiTjI1RWRIUTB2dnJxS3pSdjNoeno1OC9Iczg4K2k3VnIxNVpLZ01wTEZrNmZQbzBYWG5nQjgrYk5zOFpVVW5YZnozV2xTWk1tbURGakJtYk1tSUhqeDQ5YnFnN0l6YzBkSW9RWTBycDE2NHhXclZwOXF0Rm92b3FOamYzZDF2SFdCMHdZYm8wbFdYanQ3MndzcFZ3aWhLanNRL01xZ1AxU3lyTjZ2ZjU1UzZPcXFuL25jRll0VzdhMFhqWVpFQkNBOFBCd1RKdzRFUTgvL0hDMXRrOUxTOFBHalJ1dGxZZkhIMzhjczJmUHhzU0pFOUcrZmZ0UzZ4WVdGcUtvcUtqY0Q0dUtQa0J5YzNQUnBFbVRTbitSQU1YZENrSUkvUEhISDlpNWN5ZCsvdmxuSkNjblc4djl1M2Z2eHU3ZHUwdHRrNU9UZzVpWUdBREZaZFJ4NDhaaDgrYk44UEh4d2FKRmk4cXRwbGdjUFhvVTMzNzdMUklTRWpCeTVFak1talVMTzNmdXhIUFBQUWVndUpSck1wbncxbHR2QVFCbXo1Nk5SeDk5dEV3cGRzQ0FBZGkvZjMrWi9ZOFpNd1pPVGpYekhhclg2MmNBRUlxaXZDdUU4SkpTRHJMY1pyZ1NyOVhJd1N2WEJzQVRBSExyNEZnMVJsR1U0UUJlQWpEQzhvWGJyVnMzVEpnd0FaTW5UNjZ3dWxZWGR1ellnUk1uVHVDeHh4N0RqaDA3ck8zdnZmY2Vwa3laZ3E1ZHUwSktpVVdMRm1IU3BFbldyb1BVMUZTNHU3c2pJeU1EclZ1M3h2TGx5NkhYNjdGKy9YcHJ0OFBvMGFPUm1wcUtoeDU2Q092V3JhczBEbGRYVnl4ZnZ0dzZOdWhHMGRIUkZXNWJseFdHOHZUczJST3Z2LzQ2WG5ycEpVUkZSU0VpSWdJblRweG9JWVJZREdDeHFxcjdBYXlNalkzZGl2L2Q4RkNVK0E4QWhMZTN0eWdzTEJRQVlEUWFyZjl2MjdhdEFBQ0R3U0JNSnBPd0xET1pUTUxOemMzNjJHUXlDUUF3bTgzQ1pESUpzOWtzQU1EVjFkVzZ6SmFZTU5TQTJOalkxLy9PZHFxcUxzSU52N0trbEZlRUVIdWxsRi9wOWZvZEZXeGFvM0p6YytIczdJeXZ2LzRhQUt6bHpQSklLYkY4K1hJTUhqelkrbXVxWThlT21ESmxDbDUvL1hYOCs5Ly9MbldaWlZaV0Z1Njg4MDU4KysyMzFqWkxsMFRKRDVDU0h4Z1hMbHlvVm9uZTBxMWdNQmdnaE1DS0ZTc3dhOWFzQ2orWTh2THlNSHo0Y0FCQVZGUVU5SG85UWtORHNYbnpac3ljT1JOZHVuU3B0T3JqNGVHQmtTTkhZdVhLbGRieEJvc1dMVUpBUUFEQ3dzTEtYRjZxMCttd0N3ZDd0d0FBSUFCSlJFRlVidDA2Ni9pSXFoUVVGS0JKa3liVldyZWFaTWxFMDgvUGI2QVE0aEVBdzRVUW5XOWMrZSsram05Rzc5NjkyK2gwdWljQTJOdk5kTFlJSVpvQ3hWY0p2Znp5eTVnOGViS3RZN0t5dk9hdlhic0dEdzhQUkVaRzRzaVJJMWl4WWdVT0hUcUUvLzczdnpBWURLVXVDNzUyN1JwYXRteHBIVlBUcWxVcnZQamlpOWF4TnlVdFhyeTQxQ1hXUWdqcmdPTmh3NFloTnplM3pCZ29MeTh2Yk5pd0FRRHd5U2VmVkJyL2Q5OTk5L2RPdklhNXVMZ2dLQ2dJUVVGQitQSEhIN0YwNlZKTE4rVTlBUHhWVmEzeURWcGUwbS81VytsME91aDB1bExyV0pacE5KcEtMMUhYNld6L2RXMzdDQWdBTGdMWUo0VDRORFkyZGs5dEgrelFvVU1JRHc5SGFtb3FMbHk0Z0RsejVpQXpNeE9QUFBKSWxkdXVYYnNXZi96eFI1azMrTUtGQ3pGcjFpeXNXclhLT3BnS0tQN3l2N0hxVUpXRWhBVDA3Tm16MnV2MzdOa1RQWHYydktrYk5jWEh4K090dDk0cTlRWGRyMSsvU3ZmaDVlVUZMeTh2REI0OEdBY09ITEMybnp0M3p2cW10eGd3WUFCaVltTEtUUURLcTZ5OCtPS0xLQ2dvZ0xPemM3WFA0V2JGeGNYOUF1QVhBUEQzOTFldlh5MHg4dnBBVzZxRWxQSVJBQzhJSWZxYVRDWXNYNzRjRVJFUm1ENTlPb1lNR1FJWEZ4ZWJ4WmFmbjQ5ZmZ2a0ZKcE1Kanp6eUNCNTg4RUg4OE1NUGFONjhPYjc0NGd1Y1BYc1crZm41MkxoeEl3NGVQR2k5UjhtMWE5Y3dlL1pzWkdSazROQ2hRL2p4eHg5UlZGU0VyVnUzSWpvNkdoMDdkc1NkZDk2Smt5ZFB3c1hGeFhyRmt0bHNodmIvdDNmbmNWR1YvZi80WDlmTUFPN2lycm1uYVFZaVo4aXkyMzBuRjhCY3NFVXJ5MUpMcys1dlp0MTFhM24zcVY5V2Q1bFdwbmxiSmdhWUNiaGthcUpVZHR2TkRMSm9HS25ja29nYnlqN2J1WDUvNE13TkFvNEx6RER3ZWo0ZVBabzU1OHlaOStBNThKcjN1YzQ1V2kyc1ZpdUEwckVKUTRjT3hROC8vSURRMEZCODg4MDNqajl1SDMzMEViNzk5bHZZYkRZVUZSVmQxN2dPWjUzRm1tUXltWkNRa0lEbzZHakhnRTRBa0ZJbVNTay8xR2cwL3lwOVdyckRDeUVrQVB0L3FHSmV1ZWtBNUxYbTJhZGZ2ZTRyeTBnaHhFL1Yvc0d2RXdPREcwa3B0d05ZYXpRYTl6cGR1QnIxNjljUHZYcjFRck5telRCbHloUkVSMGRqMnJScFdMZHVIWURTRGtQWkFWSkFhVmZnL2ZmZng0NGRPN0IyN2RvS3AxRTJhTkFBeTVjdng2eFpzMUJRVUlDWFhub0pqUnMzUmxKU1VwVXR5cXJzMnJYTGNXcG5UWG41NVpldm1lYXI2d3dPdTdLbnBWYldBVWxQVDNmcEJYd1NFeE1OQUF3QTRPL3ZIK0RsNVRYZlpXL3VnWktTa3FJQlJPdjErZ0FwNVh3QVU1S1RrMzJUazVQUnVIRmpoSVdGWWVMRWlZNnhMSzYwY2VOR0RCNDhHS2RPbmNLNzc3NkxuMy8rR1JzMmJJQVFBaHMyYk1DUkkwZnc4Y2NmbzZpb0NFdVhMc1h5NWNzQmxOOE94NDBiQndCNCtPR0hzV1RKRXB3OWV4YnA2ZW5vM2JzM3Z2enlTMHlZTUFHZE8zY0dVTnFwYTlpd0lmTHo4eXZVY3VlZGR5SWxKY1Z4WnNqOCtmTXhmLzU4ZlBMSko4akx5OE5MTDcxVTB6K09tM0xpeEFuRXhjWGgyMisvTFh2RjEzd3A1YmRTeXBWSlNVbS9YcG0yM2owVjFnNE1ERzVrTkJvZmRNZjcrdmo0Vk5vMnM5bHNqbSs1bVptWjBHZzBqbXN6ckZpeEF2SHg4Vmk3ZGkxNjlPaFI2WHA3OU9pQmp6LytHTTgvL3p6V3JWdUh1WFBuWXZ2MjdWaTVjbVdseTBzcFliUFprSnViQzQxR0F5RUU5dS9majlPblQyUDQ4T0UzL2ZrcUczQmxmeis3YTRVRkFOYzhnOE5tczFVSUZNNEdkTmxQMXl5N25NMW13N0JodzZDcUtvUVFXTEJnd1RYWFVWTlNVMU9UQWN4MnVpRGh5b1hWWm5mcTFHbEIyN1p0WndDWVZWaFllTy9HalJ1eGNlTkcrUHY3SXp3OEhNT0dEYXZ1dzB1VnN0bHMyTHg1TXlJaUloQVJFWUU3N3JnRGQ5eHhCN0t5c3ZEV1cyOGhKeWNINjlhdGcwYWp3Vk5QUFlYWnMyY2pLQ2dJNTg2ZFEySmlJbEpUVTh2Vk9XclVLSHovL2ZjSURRM0YwcVZMTVdmT0hCdytmQmhMbHk1MUxKT1RrNE5XclZwVkdoaUdEUnVHYmR1MlZUaVY5UGZmZjBkS1NncjI3TmxUNmVlNGRPa1NObTdjaUY2OWVsWFBEK1k2bEpTVTRNQ0JBNGlPam9iQllDZzd5eUNsWEcrejJkWWxKeWQ3MUZpYm1zYkFVTS9adjFtRWhJUWdJeU1EUnFNUmYvLzczeEVSRVlFalI0NWcwcVJKQUlBbm5uZ0NzMmJOY3ZvdDJNL1BEMUZSVVdqU3BBbU9IRG1DVHAwNm9WdTNidVdXRVVLZ1ljT0dVRlVWZ3dZTmd0VnF4YUJCZzZEUmFOQzZkV3U4L1BMTE4zeG1oWDI5L3Y3K2pyRVlWek9aVEhqMjJXZWRydVBxWTlOaFlXSGx4amJZQjAxZXk4TVBQK3g0L09tbm56b2U3OXExeS9GWXE5VWlJU0VCRm9zRk9wMk8xMGZ3SUZsWldjVlpXVm1mQWZnc0lDREFYNmZUTFpCU1RrbE5UVzFoL3lOc0gyQllrMzhFdFZvdFB2end3M0xYOWJDZktqeGh3Z1FzWDc0Y3AwNmR3blBQUFllNzc3NGJEejVZK2gwbE9Ua1pxYW1wQ0FvS1FrQkFBTFp0MndZQUdETm1ET2JQbjQrRkN4ZWlSWXNXaUkrUGgxNnZkeHhpK09xcnI1Q1FrSUEvLy96VE1iaTNySkVqUjJMbHlwWEl6TXhFMTY1ZEhkUGZmLy85S2orRHFxb1lPblJvbFdjelZiZmp4NDg3dWdsbFFrOGVnQzBXaTJWbFNrb0tid05NMVUrdjEwdjc3VWJkOGI2ZUlEOC8vNXJ6VlZXVlpyUFpSZFZVem1henVmWDlxNU83dHNuckZSQVEwRmF2MTB0RlVjNjR1NWJxMXExYnR3YUJnWUZQS29yeXMxNnZWKzMvRmpObXpKQnhjWEd5b0tDZ1J2L3RCdzRjS0tXVU1qczdXeVluSjB1YnpTWTNiZG9rQncwYUpGZXNXQ0hIamgwcm82S2lLcnp1eElrVDhzRUhIM1E4Ly8zMzN4MlBuM3Z1T2Zuenp6ODduaGNVRk1pSkV5ZktMNy84VW80WU1VSm1abVpLS2FVY01tU0lMQ2twa1FrSkNUSXVMazQrK09DRFZlNzdseTVkY3V6ek5wdE5mdnZ0dHpJOFBQeldmd0RYVUZSVUpMLzc3anM1YTlZc3h6NXk1ZC9vMThEQXdHZUNnb0pxdmgxVUI3RERRRFhLMmVsbVFvaWI2aVpVSjJlSEo0aXV4NVZMQzY4RnNGWlJsTHNBTEJCQ1RFbExTMnUxWk1rU3ZQMzIyd2dKQ1VGb2FDaDY5ZXBWWXgybDl1M2JJek16RTQ4KytpZ3VYNzZNRlN0V1FGRVVoSWFHWXU3Y3Vjakt5c0xDaFF1eGNlTkdiTml3QVdhekdRc1hMc1NDQlF0dy9QanhjdXZLeWNuQnNXUEhvTkZvRUJFUmdSZGVlQUVqUjQ3RWpCa3prSlNVaEwvLy9lOTQ4ODAzVVZKU2dpbFRwaUFrSkFTelo4OUdZbUlpNXMyYmgvWHIxMWZZdng1ODhFR2NQWHNXUU9tKzE3VnJWN3oyMm12Vi9uT1FVdUw0OGVPSWpZM0YxcTFiVVZCUVlKOTFXVXI1amFxcUt3OGZQbXlzOWpldXc5Z0R2UVgyYjNJR2c4R2xQMGY3Kzlia3BWVEpNOW5IVzdoNm03eGVWMDZyekpGUzVoaU5SdGZkYmN0TmV2YnM2ZE8wYWRPSEFUd2hoTGdQVjM3bjl1blRCK0hoNFJnK2ZIaTFYY1BCZnZaT2VubzZYbnp4UllTRWhHREdqQm5seGl0bFoyZGp5NVl0bURkdm51UFV5T3NOTG52MjdNSGh3NGZ4d2dzdlFBaUJuSndjTkc3Y0dMLy8vanRXclZxRnYvM3RiNDZyTzZxcWltUEhqdUhPTzZ1K0VLNnFxZ0NxUDdBWEZSVmgvLzc5aUlxS1FuS3k0MTUrVWtyNUh3RHJ6cDA3OXdXdjRIaHphdVV2RlUvQndFQzFEUU5EN1JVVUZIU25xcW9MaEJCVEFiUUdTczh1bWpoeElrSkRRM0hublhkeUhNdE5rbElpSXlNRHNiR3hpSW1KUVdHaFk2emlKU25sWmdBcnEvdCtQUFVSRDBrUUVibEFZbUxpYndEbStmbjVMZlR5OG5wSW85RThVVnhjUERBNk9scEVSMGVqZCsvZUNBOFB4NGdSSTl4Mkh3cFBVMVJVaFBqNGVFUkZSU0VsSlFWQWFTdEJDSEVJd0xxTEZ5OSt5YnRRVmg4R0JpSWlGMHBMU3pPajlIeis5ZjM2OWV1bDFXb1hTQ21ucGFlbnQzbmpqVGZ3emp2dllNS0VDUWdKQ2NGZGQ5M0Zyc05WcEpRNGR1eVk0eExPUlVWRjl1bTVRb2hvcTlXNk1zV2VIcWhhTVRBUUVibko0Y09IandGNDFzL1A3d1Z2Yis5d0ljU1R4Y1hGZ3pkdjNpdzJiOTZNTys2NEE5T25UOGZJa1NQcmZkZWhzTEFRKy9idFExUlVGTkxTMGdBNHVnbS9xS3E2cnFDZ1lFTkdSb2JKeldYV2FRd01SRVJ1ZHFYcnNBSEFoaXQzeEZ3QUlQejMzMzl2dTJ6Wk1yenp6anNZUDM0OFFrTkQ0ZWZuVjIrNkRsSktwS2VuTzI1RFhWeGNiSjkrRVVEVWxUTWQwdHhiWmYzQndFQkVWSXNZRElZTUFBc0EvRFV3TUhDYUVPTEprcEtTSVZ1MmJORnMyYklGUFh2MlJIaDRPRWFOR2xYaEV1MTFSVUZCQWZidDI0Zkl5RWdjUFZwNloya3BwVVRwdlZEV21jM21yNjZFTEhJaEJnWWlvdHJKa3BTVXRCSEFSbjkvL3g3ZTN0N3pBWVJuWkdTMGYvUE5ON0Y4K1hLTUd6Y09ZV0ZoOFBmMzkvaXVnNVFTdi8zMm02T2JZTDhzUFlBTEFDS0ZFQ3NOQnNOUk41Wlk3ekV3RUJIVmNxbXBxWDhBV0FqZy95bUtNbFVJTWR0a01nM2R1bldyWnV2V3Jiajk5dHNSSGg2TzBhTkh1L1FtWnRXaG9LQUFlL2Z1UldSa0pOTFQwd0VBVWtwVkNQR3pxcXFmV3l5V0NIWVRhZ2NHQmlJaXoyRTFHbzJiQUd3S0NBam9ydEZvNW1zMG11bkhqeC92OE5aYmIrRzk5OTVEY0hBd0prMmFoTDU5KzliYXJvT1VFa2VQSGtWTVRBemk0dUpnTWpuR0twNEhFR216MlQ1S1RrNU9kMk9KVkFrR0JpSWlENVNjbkh3Q3dBc0FGdW4xK3NsU3l0a21rMmw0Ykd5c0pqWTJGdDI2ZGNQMDZkTXhldlJvK1ByNnVydGNBRUIrZnI2am0zRHMyREVBcGQwRUFEOEMrUHhLR0xLNHMwYXFHZ01ERVpGbnN4b01oa2dBa1lxaWRKVlN6Z2Z3NE1tVEoyOTcrKzIzSFYySHNMQXc5T3ZYeitWZEJ5a2wwdExTRUJNVGcyM2J0c0ZzTnR1bm53VVFLYVg4S0NrcDZYZVhGa1UzaFlHQmlLaU9NQnFObVFEK0g0Q1hBZ01ESHhCQ3pMWllMQ1BpNHVLMGNYRng2TnExSzhMRHd6Rm16QmkwYU5HaVJtdkp5OHZEbmoxN0VCa1ppWXlNRFB0a201UXlRUWl4MW1nMFJnS3cxbWdSVksxcTV3RXVEK0h1ZTBrUVZZWDNraUE3UHorL0xqNCtQczlLS1I4U1FuUUVBSjFPaDdGanh5SXNMQXlLb2xSYjEwRktpWlNVRk1URXhHREhqaDFsdXdrNVFvaE5BRlpkT1cyVVBCQTdEQjVJU25sSUNIR1B1K3VnV2l2VjNRVlE3WkdXbHZaZkFJc0F2S3pYNjBNQlBHMjFXa2R1Mzc1ZHUzMzdkblR1M0JuVHAwL0htREZqMExKbHk1dDZqOHVYTDJQMzd0MklqSXdzZTR0c0c0QURVc28xUnFNeEd1d21lTHhhK1MzRVU3aXJ3MEQvdzM4RHo4SU9RKzBRRUJEUVNhdlZQaXVFZUFoQVo2QzA2ekI2OUdoTW1qUUppcUk0dmUyMHFxcmx1Z2tXaTJPczRoa3BaWVRWYWwyVmtwSnkvRnJySU0vQ0RnTVJVVDJUbkp5Y0JXQXhnRmNDQXdORGhCQlBXNjNXVVR0Mzd0VHQzTGtUblRwMVFuaDRPTWFPSFl0V3JWcVZlKzJsUzVjYzNZUVRKMDdZSjl1a2xQRkNpTThNQnNNM0tPMHVVQjNEYjJXM2dOOXUzWS8vQnA2RkhZYmFTMUdVMndBOEs0UjRHRUFYQU5CcXRSZzFhaFRDd3NLZzAra1FHeHVMblR0M3dtcDFIRjNJQnJCUlZkVlZTVWxKSjkxVE9ia0tPd3hFUkFTajBYZ2F3Q3NBWHRYcjllT2xsSE5zTnR2b1hidDJlZTNhdGF2c29sWXA1VDRBbnhtTnhpMEFWSGZVUzY3SHdFQkVSR1dwQm9NaERrQmNVRkJRQjFWVjV3RjRCSUNYRUNMaXlqMGQvdXZtR3NrTkdCaUlpS2hTaVltSjJRQmUwK3YxcndLQXdXQlk1T2FTeUkydVBReVdpSWlJQ0F3TVJFUkVkQjBZR0lpSWlNZ3BCZ1lpSWlKeWlvR0JpSWlJbkdKZ0lDSWlJcWNZR0lpSWlNZ3BCZ1lpSWlKeWlvR0JpSWlJbkdKZ0lDSWlJcWNZR0lpSWlNZ3BCZ1lpSWlKeXFzNEdob1lOR3c3UTYvV3laOCtlTzZxYUI2Q0JHMG9qSXFvMlBqNCtQUlZGc2ZyNitrNHFPOTNYMXpjc01EQ3dBRUFiTjVWR2RVeWREUXgyVFpvMEdkeXFWYXVaN3E2RGlLZ21tRXltak56YzNJM3QyN2QvcGN4azBhRkRoeVhuenAxYkFlQ2N1MnFqdXFYT0I0YnM3T3kzT25icytFOEE3ZHhkQ3hGUlRjak96djVIdzRZTmxlYk5tNDhCQUY5ZjMxQnZiKy91Zi83NTU3dnVybzNxampvZkdISnljbGFXbEpRY3ZmMzIyMWU1dXhZaW9wcGdNcGwrdjNqeDRxWXJYUWJSb1VPSEpUazVPZjhFY05IZHRWSGRVZWNEQXdBMU16TnpWdE9tVGNjM2I5NThzcnVMSVNLcUNXZk9uUGxINDhhTkIzZm8wR0dabDVkWGx6Tm56dnpUM1RWUjNWSWZBZ05NSnRPeDdPenMxN3AwNmJJS1FFdDMxME5FVk4xTUpsUDZ4WXNYdis3UW9jUGZjbkp5bGdQSWMzZE5WTGZvM0YyQXE1dzllL1o5WDEvZnlWMjdkdjNnN05tekg3dTdIcm81aXFLTUJIQi9KZFBMSHFzOWFEUWF2M0ZkVlVTMXcvbno1OWUwYk5ueW9aeWNuRFh1cm9YcW5ub1RHQUNvSjArZWZMeFBuejVHazhuMGg3dUxvWnRtRlVMODllcUpaYWZaYkxZSFhGc1NVZTFnczlsS3JqdzB1YlVRcXBQcXhTRUpPN1BaL0Z0T1RzN1M5dTNiditUdVd1am1HSTNHbjZTVTF4cklsV2UxV3JlN3JDQWlvbnFpUG5VWUFBQm56cHg1dDNuejVnODBidHo0SG5mWFFqZkZDaUFTd053cTV1OUpTMHN6dTdBZW9qcEhVWlM1UW9oWHI1NnUxK3YvTFBQMFh3YURvY0l5VkhmVjJjQlFYRno4aThGZ0VKWE1zcVducDkvcjhvS29PbTFCRllGQlNobnQ0bHFJYW8xci9ONjdJYXFxL3FMVmFtK3JaSlpqbXBSeTk2MitEM21XZW5WSWd1cUcvUHo4QkZReUFseEtXWmlibTd2VkRTVVIxU21IRHg5T2tsSm1YbU9SYktQUm1PQ3lncWhXWUdBZ2o1T1JrV0dTVW02K2Vyb1E0b2VUSjArV1ZQWWFJcm9oVWdpeHNjcVpVbjRQUUhWaFBWUUxNRENRUjVKU1ZqaHRVbFZWbmtwSlZFMmtsTnV1TVR2U1pZVlFyY0hBUUI3cDdObXo4UUFLeTB3cXRsZ3NEQXhFMWNSb05CNlNVdVpVTXV1QzBXajgzdVVGa2RzeE1KQkhPbjM2ZEJHQXN1TVY5cWVscFJXNHF4NmlPc2dtaElpNGV1S1Z3WTQyTjlSRGJzYkFRQjVMVmRXeTR4ZzQySkdvbWtrcFl5cVp4c01SOVJRREEzbXM0dUxpdlFCS3BKUm1pOFVTNWU1NmlPb2FqVWJ6czVUeVVwbEorUVVGQlR2ZFZoQzVGUU1EZWF6MDlQUjhLZVUySWNTUEtTa3B1ZTZ1aDZpdVNVeE10S0Q4QU1jOUdSa1p2T3gwUGNYQVFCNU5TaGtscGVUaENLSWFJb1Q0dHN4VERpeXV4K3JzbFI2cGJ1dlZxMWZyUm8wYWhRc2hYZ1RRWHEvWGEwMG0wOWRwYVdsbjNGMGJVVjF5OXV6WkEyM2F0Q2tVUW1pc1ZpdkRlVDNHd0VDZVJPajEra0ZTeWllRUVBOEM4QzR6NzU4K1BqN3ZLSXJ5amMxbVc1T2NuQndQWGxpRzZKWmxaV1VWdDIzYmRvdVVzblZ5Y25LaDgxZFFYY1hBUUxXZW9paHRoQkRoVXNyNUFIb0pJYURWYXRHL2YzOU1talFKWGw1ZTJMSmxDdzRlUE9obHM5bW02M1M2NllxaW5BVHdrVWFqMlpTWW1KanQ1bzlBNU5Ha2xKdWxsRzNkWFFlNTF5M2ZwS1ErMCt2MUVnQ3E0Mll2VklGR1VaUkJVc3JaR28wbUhJQVhBTFJ0MnhiMzMzOC9wazJiaHZidDI1ZDd3Zm56NXhFZEhZMGRPM2JnOU9uVDlzbFdBRnVrbEo4WmpjWjlZTmZCclFJQ0F0cnFkTG9jS1dXTzBXaHM3L3dWN3FQWDYvY0NHT0h1T21vREtTV0U0Sys1c3FTVWg0eEdZNzI2a1NHM2dGdkF3RkQ5QWdJQzJtcTEydWtBbmhWQzNBRUFXcTBXOTl4ekR5WlBub3loUTRkQ283bjJXRjFWVlhIdzRFRkVSMGZqNE1HRHNGcXRBQUFwNVgrbGxCOEpJU0tNUnVQcGE2NkVhb1NIQlFicDdocW9kcXR2di90NVNJSnFBMDFnWU9BUUljUnNJY1EwWE5rdTI3VnI1K2dtdEd2WDd2cFhwdEZnNE1DQkdEaHdJQzVjdU9Eb092ejU1NTlkaEJETEFieXRLTXEzVXNyUGtwS1NmZ0N2V2tmWGtKaVk2TzRTcUpZSkNncHlkd2x1d2NCQWJ1UHY3OS9PMjl2N0lRRFBBT2dCbEhZVEJnd1lnTW1USjJQdzRNRk91d25PdEdyVkNuUG16TUhUVHorTmd3Y1BZdlBtemZqcHA1KzBWcXQxaWhCaWlsNnZQd1ZncGRWcWpVaE9UczY2OVU5RlJGUTNNVENRcTJuMWV2MVFLZVZzSWNRVVhOa0cyN2R2ajNIanhtSGF0R2xvMDZaTnRiK3BFQUovK2N0ZjhKZS8vQVVYTDE3RTVzMmJzWDM3ZG1SbFpYVUc4UC9wZExyLzArdjFzUUJXR3d5R1BXRFhnWWlvSEFZR2NvaytmZnAwYU5DZ2diMmIwRjBJQVoxT2h3RURCbURLbENrWU5HaVF5d1pWdFd6WkVrODk5UlJtejU2TmYvLzczNGlPanNaUFAvMmt0Vmdza3dCTVVoVGxUd0FyTFJiTHh0VFUxRk11S1lxSXFKWmpZS0NhcEZVVVpiZ1FZamFBeVFDMEFIRGJiYmRoM0xoeG1EcDFLbHEzYnUyMjRvUVFHREJnQUFZTUdJQkxseTVoOCtiTjJMWnRHMDZkT3RVUndGdmUzdDcvVUJSbEc0RFZScU54TjByUHVDQWlxcGNZR0tqYUtZcHltNVR5WVkxRzh3eUFyZ0NnMCtsdzMzMzNZY3FVS1JnNGNHQ3RPMFhMMTljWFR6NzVKSjU0NGduOCt1dXZpSTZPeG84Ly9xZzFtODJoQUVJVlJUa3RoRmdscGR4b05Cb3ozVjB2RVpHck1UQlFkZEVHQmdhT0VFSThMWVFJRTBKb0FhQmp4NDZPYmtLclZxM2NYYU5UUWdqY2M4ODl1T2VlZTNENThtWEhXSWZNek16YkFMd0pZSm1pS051bGxLdVRrcEoyZ1YwSElxb25HQmpvbHZUcjE2K2pWcXQ5R0tWakU3b0FnSmVYRi83eWw3OWc2dFNwR0RCZ1FLM3JKbHl2NXMyYjQ0a25uc0NzV2JPUW1KaUlxS2dvSkNRa2FNeG04MFFoeEVTOVhuOUdTcmxLU3ZsVlVsTFNTWGZYUzBSVWt4Z1k2R2JvK3ZYck4xS3IxVDR0cFF6RmxidWVkdXJVQ2VQSGo4ZVVLVlBRc21WTE41ZFlmWVFRdVB2dXUzSDMzWGZqOHVYTDJMSmxDN1p0MjRhVEowKzJGMElzQS9DNlhxL2ZhYlZhVnljbkozOEh3T0x1bW9tSXFoc0RBMTAzZjMvL3pqcWQ3aEVoeER3aFJDY0E4UGIyeHNDQkF6RjE2bFRjZSsrOUh0dE51RjdObXpmSDQ0OC9qc2NlZXd4R294R1JrWkZJU0VqUW1FeW04VHFkYnJ5aUtEbFN5azlzTnR1R2xKU1U0KzZ1bDRpb3VqQXdrRE02UlZGR0EzZ2F3RVFoaEFZQU9uZnVqQWtUSm1EeTVNbG8wYUtGZXl0MEF5RUU5SG85OUhvOTh2UHpzV1hMRnNURnhlSEVpUlB0aEJCTGhSQkw5SHI5TGlubEoyYXorYnUwdERTenUyc21Jcm9WREF4VXFhQ2dvQzVTeWhsU3lybENpSTVBYVRkaDBLQkJtRHAxS3ZyMzcxL251d25YcTJuVHBuajAwVWN4YytaTUpDVWxJU29xQ2djT0hCQWxKU1hCUW9oZ2IyL3ZjNHFpZkdLeFdMNU1UVTM5dzkzMUVoSGREQVlHS3Nzck1EQndqRWFqZVZwVjFRbWlGTHAyN1lyeDQ4ZGo4dVRKOFBYMWRYZU50WllRQW9xaVFGRVU1T2ZuWSt2V3JZaUxpOE1mZi96UkJzRGZ2Ynk4WHRQcjlidFZWZjNFWXJIc1lOZUJpRHdKQXdNaE1EQ3dteEJpaGhCaUxvQU9BT0RqNDRQQmd3ZGoyclJwQ0FvS1lqZmhCalZ0MmhRelpzekFJNDg4Z3VUa1pFUkdSbUwvL3YyaXBLUmtqRWFqR2VQajQzTmVVWlJQcFpSZkppVWwvZTd1ZW9tSW5HRmdxS2Y4L1B5OGZYeDh4a29wNXdnaDdzZVZXNTEzNjlZTkV5Wk13QU1QUElEbXpadTd1VXJQSjRSQXYzNzkwSzlmUHhRVUZEaTZEaGtaR2EyRkVLOEtJZjZtS01wZUljUW5lWGw1MnpNeU1renVycG1JcURJTURQVk1RRUJBZDQxR00xT2owY3dCMEY0SUFSOGZId3daTWdSVHAwNkZYcSt2dDkyRWdvSUNOR25TcE1iVzM2UkpFenp5eUNONCtPR0hrWnFhaXNqSVNNVEh4NHZpNHVKUkFFWTFhOWJzZ2w2dlgyMnoyYjQ0ZlBqd3NSb3JoS2dTTmIzOWsrZTd0WHNIazBmdzgvUHpWaFFsUkZHVW5UcWQ3ZytOUnJNVVFQdmJiNzhkQ3hZc3dLNWR1L0QyMjIrNy9ORERIMy84Z1NWTGxrQktXVzU2V2xvYVZGVzk0ZldwcW9wMzNua0hGc3YvTG9PUWtwS0NuVHQzT24ydHpXYkRwRW1UY09iTW1SdCszeHNsaEVEZnZuM3hqMy84QTd0MjdjSmYvL3BYOU9yVkN3QmFBWGhGcTlYK3B0ZnI5eXFLTXFWYnQyNE5hcndncWhOY3RmMUxLUkVaR1ZsaHY3MGV4NDRkdzRrVEoyNzRkVlE3c01OUWgvbjcrL2Z3OHZLYUNXQ09FS0l0QURSbzBBQkRoZ3pCdEduVG9DaEtqYjcva1NOSHNHalJJZ0JBY1hFeGdvT0Q4ZUtMTHdJby9lWDI5dHR2SXlzckN3a0pDUmd5WkFpQTBsOUdIMzc0SWRxMGFZTmx5NVpodzRZTldMTm1qV09keGNYRmFOaXdZYm4zK2ZISEh3RUFodzhmUmtwS0NyeTh2Qnp6MnJadGk5ZGVldzJqUjQrR1RsZHhjdzhORFFVQVdLMVdYTDU4R1U4Ly9YU0ZaV0ppWW03bHgzQk5qUnMzeGtNUFBZU0hIbm9JYVdscGlJeU14TDU5KzBSUlVkRUlJY1NJRmkxYTVMWm8wV0sxMVdyOUlpVWw1YmNhSzRROG5xdTIveU5Iam1EbnpwMElEdy9IM1hmZmpTNWR1bFI0elgvLysxLzg1ei8vcVREOTg4OC94K0RCZzlHOWUvY2IvbnprZmd3TWRVelBuajE5bWpScGNyOUdvNWtMWUl4OWVvOGVQVEJod2dSTW1qUUpUWnMyZFVrdGQ5MTFGNVl2WDQ2V0xWdmk1NTkveHZuejV4M3pWcTllallZTkcyTE5talZZc0dBQit2YnRpeFl0V2tBSWdROCsrQUJQUHZra1B2bmtFenp6ekRONDlORkhIYThMQ2dyQy92MzdvZFZxSzd4ZlRFd01KazZjaVB2dnY3L0N2SWtUSnpvZU4yblNCTkhSMFFDQXMyZlA0dURCZzFWK2h2dnV1KyttUHZ2TjhQUHp3eHR2dklHaW9pTEV4c1lpTmpZVzZlbnBMUUFzOXZMeVdxd295bjRwNWFyejU4OXZ5OHJLS25aWlllUVJYTFg5NzkyN0Z5RWhJUUJLTHdPL1pjdVdLbDhYR3h1TDk5NTdEMEJwS0RHYnpmamxsMSt3ZlBueUt0OXovLzc5VmM0ajkySmdxQ1AwZW4xUEtlV2pBSjRXUXJRQlNyc0p3NFlOdzdScDA5Q3ZYeiszMVBYMTExOWo0c1NKeU0zTmRaeVN1V0hEQnV6ZXZSdnIxNjlIczJiTjhOUlRUMkhod29WWXVYSWxtalp0aWthTkdtSGx5cFZvME9ENnUvRVhMMTdFdm4zNzhPS0xMMkxhdEduWC9UcUx4WExONWN1MmQxMmxVYU5HbUQ1OU9xWlBuNDRqUjQ3WXV3NG9MQ3djS29RWTJxWk5tMHV0VzdmK1RLUFJyRGNZREVkZFhpRFZPcTdhL20wMkcvYnMyWU9vcUtqclduOUlTSWdqWEx6NjZxdm8yTEVqNXM2ZGU5MzFVZTNDd0ZBTkFnSUNPZ2tocEVhamNmeFhYRndzTlJxTkJJQ1NraElWQURRYWpkUnF0ZEwrLzd5OFBNZGpuVTRudFZxdEJBQXZMeStaazVNamRUcWQxT2wwMHNmSFJ6Wm8wRUEyYmRwVXhzZkhTd0QyZzRlcW9pZ2pBU3dHTU1vKy9xQm56NTZZT0hFaXdzTEMzRDZJNmZ6NTgyalJvZ1V1WGJya09NeGdOQnF4ZXZWcU5HdldEQUFRSEJ5TTgrZlBZK2JNbVJnMmJCaTJiZHNHblU3bk9QWTZkT2hRcDk4NjFxOWZENkMweFc4MEdyRjA2ZElxbDMzLy9mZlJvMGNQQUtYZmtLNzF5OCtWSFliSzNIWFhYWGo5OWRleGVQRml4TVhGSVNZbUJyLzk5cHV2RUdJUmdFVjZ2VDRCd0RzR2cyR2JXd3U5UVVLSXB2YjlCaWpkTjhyc0w5SytQd0ZBVVZHUjQzSFpmUWdBeXU1SDl1YzZuYzd4Mk12TFMzcDdlOHRUcDA3QnZqOEJRQ1g3RlBDLy9hcnNQdVlSWExYOTc5aXhBd1VGQlk0d2I3Rlk4TUFERDFSNDNkVkJJeVVsQmFkUG44WmpqejJHRVNOR1ZGaStwS1FFSnBNSlVWRlJqdHFvOW1GZ3FBWTZuZTZVL2JHVUVqYWJEZDdlM283NVZmM1JydW9pU0ZKS3RHM2J0c0swdkx3ODZQWDZxNmNYQ0NHYUFJQldxOFVycjd5Q3NMQ3dtL3drMWUvQ2hRdG8yYklsY25OejBiSmxTN1J1M1JvdnZmUVNIbi84OFFyTExscTBDQU1IRHNSenp6MkgvdjM3TzZhYnpkZSt2bEZJWWhhTkFBQVdqVWxFUVZSbVppYSsvLzU3eDNORlVhNTczRUZ0N0RCVXBtSERocGcyYlJxbVRadUdYYnQyNGJYWFhvUE5aZ09Bd1FDQ0FEUjJiNFUzckZIWi9RYUFZeENkajQ5UHVRWHR3YklxMTdxWW1KUVNKcE9wd3Y1a24xZlpQZ1VBUW9nWGIyWlFuenU0YXZzM204MzQxNy8rVlc1K2x5NWRISWNrUm93WWdSOSsrQUVBTUh2MmJNY3lSVVZGZVAzMTEvSHBwNStpZGV2V2ptWHM2NCtNak1RMzMzeURSeDk5bEdNYmFqa0dobHV6RFVBL0thVkE2WFVNU2krTkNBajdOUHZ6Szh0WE5yM2M4aWlkcWJsNithdlhYZWJ4TEFBdkNpSDYyMncyTEZ1MkRERXhNUWdQRDhmUW9VTXJEQkIwdFFzWEx1Q1JSeDdCcFV1WGNPalFJZXphdFF0bXN4bmJ0bTNEN3QyNzBhVkxGL1R1M1J2SGpoMUR3NFlOS3gyYmNEWDdOeFJ2YjIvczNyMGIyN2R2eDdQUFB1czRMbHFYT2d4MkpwTUpDUWtKaUk2T0xqZVlURXFaSktYODBJMmwzWkRrNU9RTGlxTHNFRUwwTGJ2Tm8vdzJqakw3aVdPZWZkbXI5cFZ5OC9DL2ZRYTR4djUzMVh6SFBQdHpWVldscDV4ZTdLcnRmL3YyN2JqdnZ2dktuWFZSMmZnRkFJNkJ5cXFxNHZYWFg4ZkpreWZSdW5YckNzdE5uandaSVNFaGlJaUljUHZ2S25MT00vWUlja3F2MXdkSUtlY0RtQ0tFOEFWSzI1TmhZV0dZT0hFaTdyampEamRYQ0l3Yk53NDdkdXpBMUtsVHNXVEpFaHcrZkJpNXVibDQ5dGxuOGVxcnIyTENoQWtZTUdBQUFLQi8vLzc0OWRkZkFaVCswcklQekFvS0NzS2hRNGZLQll1OHZEdzBhOWJzdWc1ZFhPM3V1KzlHeDQ0ZHE1ei81NTkvVmpyYTIxVk9uRGlCdUxnNGZQdnR0OGpMeTdOUHpwZFNmaXVsWEptVWxQU3IyNHFyNC9SNnZRU0F4TVJFZDVkeVRhN2Evck95c3RDeVpVdE1tREFCcTFhdHd1TEZpeDNMWldkbncyYXpvVUdEQnVXQ1FWaFlHQzVldklqTm16ZmpwNTkrd3ZEaHc4dXR2N0pyUDhURnhUbnRLcmxiVUZBUUFNQmdNTlNydjZIc01OUVJCb01oR2NEc1RwMDZMV2pidHUwTUFMTUtDd3Z2M2JoeEl6WnUzQWgvZjMrRWg0ZGoyTEJoYU5Tb2tVdHFPbmZ1SEJJVEU1R2FtbHJ1UFVlTkdvWHZ2Lzhlb2FHaFdMcDBLZWJNbVlQRGh3OVgrRmFVbDVlSG4zNzZ5ZW43VlBiTFpjeVlNWlYrWXlrdUxuYTBiN2RzMllLSWlBanMyTEVEQ3hjdVJHeHNMRkpUVTdGbzBTTEhLV2g3OXV4QmJHeXNZK0NXSzVTVWxPREFnUU9Jam82R3dXQW9POHNncFZ4dnM5bldKU2NuRjdxc0lLclZYTFg5ZCtyVXliR2VQbjM2T0E1N2ZQZmRkekFZRE5pelp3K0Nnb0x3NUpOUG9uZnYzZ0JLQjJNMmJ0d1ltemR2aGthanFSQm8rdmZ2ejdNaVBBZ3YzRlRIWkdWbEZSc01oczhNQnNNQXE5WGFGOEFhS1dWdWFtb3FYbnZ0Tll3ZE94YnZ2dnN1amgycitRc0pKaWNuSXpVMUZVRkJRUWdQRDNkTUh6Tm1ESDc0NFFkMDc5NGRMVnEwUUh4OFBQUjZ2ZU9YbE1sVWVuWGsyYk5ubzNIam16czBuNXViaTVpWW1Bci81ZWZuQXdBS0N3dnh5U2Vmb0dQSGpvaU1qQVJRT3FKYkNJRnZ2dmtHQURCbnpoeDA3dHdaYTlldXZhN2djcXVPSHorT0R6LzhFTUhCd1hqNTVaZnRZU0VQd0hxTHhYSzN3V0FJTWhxTkh6RXNrRE91MnY0UEhEaUFpSWdJTEZ5NEVBQ3dlUEZpdlBIR0c0NnVUTXVXTFN1TVNTSFB4UTVESFphY25Kd0s0S2x1M2JvdDhQWDFmVVFJTWF1b3FHakFwazJieEtaTm0rRG41NGRwMDZaaCtQRGhOLzJIK1ZwR2poeUprU05IQWdCT25qenBHSnpXdlh0M2ZQREJCOUJvTkZpeFlnVVdMbHhZTGxDa3A2ZkR5OHNMenovL3ZPTVFSWFdMam81MmZHNHZMeTlIVzNmeDRzVVFRaUF6TXhOcGFXbm8wYU1IM25yckxXemZ2aDBEQnc2czlqcUtpNHR4NE1BQlJFVkZJU2tweVQ1WkFraFVWWFc5VnF2OVYySmlZbEcxdnpIVmE3ZTYvWnZOWnF4ZHV4Yjc5Ky9IeXBVckhSM0VWcTFhNFoxMzNzRnp6ejJIZ0lBQXZQVFNTd3dNZFFnRFF6MXc4dVRKRWdCckFheFZGT1V1QUF1RUVGUFMwdEphTFZteUJHKy8vVFpDUWtJUUdocUtYcjE2VmV2bG9iLzY2aXRzMkxBQlpyTVpDeGN1eElJRkMzRDgrUEZ5eStUazVPRFlzV1BRYURUWXRtMGJBZ0lDOFBYWFh5TXpNeE9EQmcyQzJXekdvRUdESE1zUEhUcTAzT3UvKys2N0NzZEJWVlYxWE1XdUxQdW83MUdqUmpuT1pKazZkU3JDd3NMS2pZdVFVdUtaWjU2QlRxZURuNThmL1B6OGJ1MEhVWWFVRXNlUEgwZHNiQ3kyYnQyS2dvSUMrNnpMVXNwdlZGVmRlZmp3WVdPMXZTSFZPelc5L2YvMjIyODRkKzRjUHYvODh3cjdYc2VPSGJGaHd3WjgvLzMzbFlZRnM5a01rOGtFbTgxVzdxcVVSRlJMOWV6WjAwZFJsRm1Lb3Z5azErdFZ2VjR2OVhxOWZQamhoMlZzYkt6TXo4K1gxVVZWMVdwYjE3Vzg4TUlManNmejVzMnJkSm41OCtlN3BKYktGQllXeWgwN2RzakhIbnRNMm4vZWVyMWVWUlRsa0tJb2N6cDE2c1JoNHJXSS9kL0lVN2hxKzErM2JsMmwwMWVzV0ZIbGE0WU1HZUo0ZlByMGFUbGl4QWc1ZlBodytkNTc3OTF5UGU1ZzN6YmN2WTI2V3IwYTRVbVZDd29LdWxOVjFRVkNpS2tBV2dPbFY0bWNPSEVpUWtORGNlZWRkOWJiTzFqZUtpa2xNakl5RUJzYmk1aVlHQlFXT29ZZlhKSlNiZ2F3MG1nMEhuWmppVlFGVHpsTGdseXZ2cDRsVWE4K0xGMmJuNStmdDVlWDEwTWFqZVlKS2VWQSt6bnB2WHYzUm5oNE9FYU1HT0d5KzFCNHVxS2lJc1RIeHlNcUtnb3BLU2tBQUNtbEZFSWNBckR1NHNXTFgxNDVWRVMxRkFNRFZZV0JnYWlNZnYzNjlkSnF0UXVrbE5QSzNwdGl3b1FKQ0FrSndWMTMzY1d1dzFXa2xEaDI3SmpqRXM1RlJVWDI2YmxDaUdpTHhiSXl4WjRlcU5aallLQ3FNREFRVmNMUHo4L2IyOXM3WEFqeHBKUnlzTDNyY01jZGQyRDY5T2tZT1hKa3ZlODZGQllXWXQrK2ZZaUtpa0phV2hvQVJ6ZmhGMVZWMXhVVUZHekl5TWd3dWJsTXVrRU1ERlFWQmdZaUo2N2NFWE1CZ0hBaFJGdWc5THIvNDhlUFIyaG9LUHo4L09wTjEwRktpZlQwZE1kdHFJdUxpKzNUTHdLSXVuS21RNXA3cTZSYndjQkFWV0ZnSUxwK1hvR0JnZE9FRUU4Q0dHSy85MFhQbmowUkhoNk9VYU5HMWZwTHU5NnNnb0lDN051M0Q1R1JrVGg2dFBUTzBsSktDZUJuQU92TVp2TlhhV2xwMTc1YkZua0VCZ2FxQ2dNRDBVM3c5L2Z2NGUzdFBSOUFPSUQyUU9sTm9jYU5HNGV3c0RENCsvdDdmTmRCU29uZmZ2dk4wVTBvS1hHTVZid0FJQkxBU29QQmNOUjlGVkpOWUdDZ3FqQXdFTjBhbmFJb1U0VVFzNldVUSsxZGg5dHZ2eDNoNGVFWVBYbzBtamR2N3U0YWIwaEJRUUgyN3QyTHlNaElwS2VuQXdDa2xLb1E0bWRWVlQrM1dDd1I3Q2JVWFF3TVZCVUdCcUpxRWhBUTBGMmowY3pYYURUVEFYUUFTcnNPd2NIQm1EUnBFdnIyN1Z0cnV3NVNTaHc5ZWhReE1UR0lpNHR6M05jQ3dIa0FrVmFyOWFQazVPUjBONVpJTHNMQVFGVmhZQ0NxZmpxOVhqOVpTamtid0hCNzE2RmJ0MjZZUG4wNlJvOGU3YmkvaEx2bDUrYzd1Z24yRzNOSktWVUFQd0w0M0dnMGJnSmdjV2VONUZvTURGUVZCZ2FpR3FRb1NsY0E4d0U4S0lTNERRQzh2THdRSEJ5TXNMQXc5T3ZYeitWZEJ5a2wwdExTRUJNVGcyM2J0c0ZzTnR1bm53VVFLYVg4S0NrcDZYZVhGa1cxQmdNRFZZV0JnY2cxdElHQmdROElJV1lMSVVZQTBBSkExNjVkRVI0ZWpqRmp4cUJGaXhZMVdrQmVYaDcyN05tRHlNaElaR1JrMkNmYnBKUUpRb2kxQm9NaEVvQzFSb3VnV28rQmdhckN3RURrWW41K2ZsMThmSHllbFZJK0pJVG9DQUE2blE1ang0NUZXRmdZRkVXcHRxNkRsQklwS1NtSWlZbkJqaDA3eW5ZVGNvUVFtd0NzTWhnTUdkZGVDOVVuREF4VUZRWUdJdmZSNnZYNlVBQlBBeGlKSzEySHpwMDdZL3IwNlJnelpneGF0bXg1VXl1K2ZQa3lkdS9lamNqSXlMSzMxYllCT0NDbFhHTTBHcVBCYmdKVmdvR0Jxc0xBUUZRTEJBUUVkTkpxdGM4S0lSNEMwQmtvN1RxTUhqMGFreVpOZ3FJbzBHZzAxMXlIcXFybHVna1dpMk9zNGhrcFpZVFZhbDJWa3BKeS9GcnJJR0pnb0tvd01CRFZMcHJBd01BUUljVFRRb2hSQUhRQTBLbFRKNFNIaDJQczJMRm8xYXBWdVJkY3VuVEowVTA0Y2VLRWZiSk5TaGt2aFBqTVlEQjhnOUx1QXBGVDlzQkFWQlVHQnFKYVJsR1Uyd0E4SzRSNEdFQVhBTkJxdFJnMWFoVEN3c0tnMCtrUUd4dUxuVHQzd21wMUhGM0lCckJSVmRWVlNVbEpKOTFUT1hreVJWSCtMWVM0eDkxMVVLMlZhakFZK3JxN0NGZGlZQ0JQb3RIcjllT2xsSE9FRUtNQmVGMDEzeXFsM0FmZ002UFJ1QVdBNnZvU2lZanFKZ1lHOGtoQlFVRWRWRldkQitBUkFGNUNpQWdoeE1yRXhNVC91cnMySWlJaXFtWDBlcjNrc1dZaW9wcDM3ZUhtUkVSRVJHQmdJQ0lpb3V2QXdFQkVSRVJPTVRBUUVSR1JVd3dNUkVSRTVCUURBeEVSRVRuRndFQkVSRVJPTVRBUUVSR1JVd3dNUkVSRTVCUURBeEVSRVRuRndFQkVSRVJPTVRBUUVSR1JVd3dNUkVSRTVCUURBeEVSRVRuRndFQkVSRVJPTVRDUVcvbjQrUFJVRk1YcTYrczdxZXgwWDEvZnNNREF3QUlBYmR4VUdoRVJsY0hBUUc1bE1wa3ljbk56TjdadjMvNlZNcE5GaHc0ZGxwdzdkMjRGZ0hQdXFvMklpUDZIZ1lIY0xqczcreDhOR3paVW1qZHZQZ1lBZkgxOVE3Mjl2YnYvK2VlZjc3cTdOaUlpS3NYQVFHNW5NcGwrdjNqeDRxWXJYUWJSb1VPSEpUazVPZjhFY05IZHRSRVJVU2tHQnFvVnpwdzU4NC9HalJzUDd0Q2h3ekl2TDY4dVo4NmMrYWU3YXlJaW92OWhZS0Jhd1dReXBWKzhlUEhyRGgwNi9DMG5KMmM1Z0R4MzEwUkVSUC9Ed0VDMXh2bno1OWNBUUU1T3pocDMxMEpFUk9VeE1GQ3RZYlBaU3E0OE5MbTFFQ0lpcW9DQmdZaUlpSnhpWUNBaUlpS25kTzR1Z01pdXVMajRGNFBCSU54ZEJ4RVJWY1FPQXhFUkVUbkZ3RUJFUkVST01UQVFFUkdSVXd3TVJFUkU1QlFEQXhFUkVUbkZ3RUJFUkVST01UQVFFUkdSVXp6bm5UeUtvaWdqQWR4dmZ5NkUrQ3NBU0NuZks3UFlRYVBSK0kycmF5TWlxc3Q0NFNieU5GWjdTQ2lyN0RTYnpmYUFhMHNpSXFyN2VFaUNQSXJSYVB4SlNubnhHb3ZrV2EzVzdTNHJpSWlvbm1CZ0lFOWpCUkI1amZsNzB0TFN6SzRxaG9pb3ZtQmdJRSswcGFvWlVzcG9WeFpDUkZSZk1EQ1F4OG5QejA4QWtIZjFkQ2xsWVc1dTdsWTNsRVJFVk9jeE1KREh5Y2pJTUVrcE4xODlYUWp4dzhtVEowdmNVUk1SVVYzSHdFQWVTVXBaNGJSSlZWVjVLaVVSVVExaFlDQ1BkUGJzMlhnQWhXVW1GVnNzRmdZR0lxSWF3c0JBSHVuMDZkTkZBTXFPVjlpZmxwWlc0SzU2aUlqcU9nWUc4bGlxcXBZZHg4REJqa1JFTllpQmdUeFdjWEh4WGdBbFVrcXp4V0tKY25jOVJFUjFHUU1EZWF6MDlQUjhLZVUySWNTUEtTa3B1ZTZ1aDRpb0x1TzlKTWlqU1NtakFMUjNkeDFFUkhVZDcxYnBnZlI2L1Y0QUk5eGRCOVZPVXNwRFJxUHhYbmZYUVVSMUN3OUplQ2FHQmFxU0VPSWVkOWRBUkhVUEQwbDRzTVRFUkhlWFFMVk1VRkNRdTBzZ29qcUtIUVlpSWlKeWlvR0JpSWlJbkdKZ0lDSWlJcWNZR0lpSWlNZ3BCZ1lpSWlKeWlvR0JpSWlJbkdKZ0lDSWlJcWNZR0lpSWlNZ3BCZ1lpSWlKeWlvR0JpSWlJbkdKZ0lDSWlJcWNZR0lpSWlNZ3BCZ1lpSWlKeWlvR0JpSWlJbkdKZ29Eck5aclBod29VTEFBQ0x4ZUxtYW9pSVBCY0RBN2xjY1hFeDFxeFpBMVZWb2FvcW9xS2lrSk9UYzEydlhieDQ4UTI5MTZsVHB6Qno1a3lZeldiTW1ERURXN2R1ZGZxYVYxOTlGVGFiN1liZWg0aW9ydE81dXdDcTIwSkRROHM5UDNQbURCSVNFdkRkZDkvQllySGdsMTkrZ2Erdkx3WU5HdVJZNXI3NzdvT3ZyeTlNSmhNR0RScUVOOTU0d3pGdjc5NjlOL1QrRFJvMGdLcXE4UGIyeHNjZmY0ejMzbnNQbzBhTlFwTW1UU3BkWGxWVjdOeTVzOXg3RWhFUkF3UFZJTFBaakljZWVnaVRKazJDdDdjM2Z2NzVaK3pkdXhmZTN0NllOMjhlRmkxYWhOZGZmeDFEaHc3RmloVXJjTnR0dCtIeHh4K0hWcXZGenAwN3NYejVjclJyMXc3MzMzKy9ZNTJxcXBaN3ZtalJJZ3dmUGh5cXFtTDQ4T0VWYXBCU29xaW9DRU9IRG5WTUd6OStQQW9LQ2lvcysvMzMzNk5aczJZUVFrQ2pZZk9OaUtnc0JnYXFNVHFkRGhjdlhzVE1tVE94ZVBGaVJFZEg0ODAzM3dRQWpCdzVFc0hCd1lpS2lzTEhIMytNNE9CZ2hJZUhsM3Q5UWtJQ1ZxOWVqWmt6WnpxbTllL2ZIenQzN3F6d1hsSktGQlFVSURFeHNkejA0dUppakJ3NUV2djM3Ni93R3JQWmpQdnV1OC94bXFsVHB5SXJLd3NBTUdEQUFBZ2hBSlNPZllpTWpFU1BIajF1NGFkQlJPVFpHQmlveG1nMEdzeWRPeGRObWpUQm0yKytpZG16WitPUlJ4NXh6TGRZTE9qZXZUc3NGZ3ZHangrUFJvMGFPZVlkUFhvVWJkcTBRWWNPSFc2cGhnWU5Hc0Jpc1VCVlZXZzBHc1RIeDZOUG56NW8xNjVkaFdXam82TUJBQk1tVE1Dbm4zNktUcDA2T1o1N2UzdmZVaDFFUko2T2dZRnFUR1ptSnRhdlg0L0N3a0o4OGNVWGFOU29FY2FNR1ZOdUdWVlY4Y1VYWCtDeHh4NkRuNThmUHZqZ0F3Q2xuWUhpNG1Ka1pXWGg4Y2NmTDdmODZOR2p5NjFqMTY1ZGpzZGxEejBBd083ZHU5RzhlWFBrNXVhaVNaTW1lUDMxMS9IcHA1OVdHaGpzOHZQejBiaHhZOGR6czluTXdFQkU5UjREQTlXWUV5ZE80TjU3NzBWd2NEQ0dEUnVHdG0zYlZycGNibTR1NHVMaWNPellNVFJvMEFBQW9OZnIwYUpGQzJSa1pHRDM3dDJPWmZ2MzcxL3V1WjNaYklhUGo0L2owSU9xcXJqMzNudmg3ZTJOZHUzYTRjeVpNemg2OUNqNjlPbUQzcjE3VjFselhsNGV6R1l6ZkgxOUhkTXNGZ3NEQXhIVmV3d01WR09HRFJ2bWVHd3ltUkFWRlZYcGN2YXpJdTY1NTU1eTA0T0RnM0hnd0FFTUd6Yk1jVWlockxMVENnc0wwYlJwVThlOGtwSVNOR3pZRUFEUXRXdFhwS1NrNFBQUFAzZDBNSzVtc1ZpZzArbnc3My8vRzM1K2ZvN3hDL1oxMllNTUVWRjl4YUhnVkd0MTZOQUIyZG5aQUlBaFE0WlVtRDl3NEVESDQzUG56cUZObXphTzUzbDVlWTRBRVJBUWdJOCsrZ2hEaHc2Rm41OGZMQllMOHZMeWNPalFJUURBdkhuek1HYk1HRnk2ZEFrUkVSRUlEZzUyck1kbXN6bTZGMFJFOVJrN0RPUXlJU0VoME9uS2IzSW1rNmxDdTE5S2ljek1UUHpuUC84cDF6VzRsai8rK0FPMzMzNjdZN3hCY25LeVk4Qmtnd1lOWURhYk1YLytmQURBc21YTHNIZnZYdlR0MnhkejU4NUZVRkFRL1B6OEVCRVJnUXNYTGlBa0pNU3gzdUxpWXZqNCtQQTBTeUtxOXhnWXlDVU9IanlJWmN1V0lUZzRHUDM3OTRmRllzRmJiNzJGcGsyYjR2bm5ueSszckJBQy8vZC8vNGVTa2hLODhzb3IxN1grUTRjT29WKy9mbmoxMVZlUmtKQ0FCZzBhWU5teVpjak16TVNxVmF2ZzUrZUhBd2NPWU9MRWlUaC8vanhXcjE0TmYzOS9BS1dITmxhdlhvMU5temJoczg4K2MxeEMydHZiRzRtSmllVTZGMFJFOVJVREE5V1k3Nzc3RHA5ODhvbmp1YzFtdzQ4Ly91Z1lEM0Rod2dXMGF0VUs4Zkh4am1WaVltSUFBS3RYcnk2M0xwdk5odEdqUjBPbjB6bk9rakNielFCS0R6L0V4OGRqL3Z6NW1EeDVNcXhXSzNRNkhiS3pzekY3OW13ODk5eHo4UFB6dy96NTg5RzFhMWY4OGNjZjZObXpKNERTc0RCdjNqeGtaMmRqelpvMTZOMjdONzcrK21zc1g3NGNRZ2g0ZVhuZDhPV29pWWlJYWdXOVhpLzFlcjJzcXdZT0hIaGR5dzBZTUVCS0thWFJhSlJ2dnZsbWhmbEpTVWx5dzRZTmp1Zng4ZkV5T0RoWXZ2SEdHK1dXeTg3T2xpYVR5ZkZjVlZWWlZGUWs4L0x5cE5WcXZabVA0RGIyYmNQZDJ5Z1IxVDNDK1NKVTI5ai9JRng5VmNPNjR2TGx5MmpldlBrTnZjWm1zMEdyMWRaUVJaNGpLQ2dJQUdBd0dMaHZFMUcxNGtndXFuVnVOQ3dBWUZnZ0lxcGhEQXhFUkVUa0ZBTURFUkVST2NYQVFFUkVSRTR4TUJBUkVaRlREQXhFUkVUa0ZBTURFUkVST2NYQVFFUkVSRTR4TUJBUkVaRlREQXhFUkVUa0ZBTURFUkVST2NYQVFFUkVSRTR4TUJBUkVaRlREQXhFUkVUa2xNN2RCZEROczkvS21JaUlxS2F4dytDQnBKU0gzRjBEMVdxcDdpNkFpSWlJaUlpSWlJaUlpSWlJaUlpSWlJaUlpSWlJaUlpSWlJaUlpSWlJaUlpSWlJaUlpSWlJaUlpSWlJaUlpSWlJaUlpSWlJaUlpSWlJaUlpSWlJaUlpSWlJaUlpSWlJaUlpSWlJaUlpSWlJaUlpSWlJaUlpSWlJaUlpSWlJaUlpSWlJaUlpSWlJaUlpSWlJaUlpSWlJaUlpSWlJaUlpSWlJaUlpSWlJaUlpT3FNL3grZk0vcHBSUGdSM1FBQUFBQkpSVTVFcmtKZ2dnPT0iLAoJIlRoZW1lIiA6ICIiLAoJIlR5cGUiIDogImZsb3ciLAoJIlZlcnNpb24iIDogIjM1Igp9Cg=="/>
    </extobj>
    <extobj name="ECB019B1-382A-4266-B25C-5B523AA43C14-6">
      <extobjdata type="ECB019B1-382A-4266-B25C-5B523AA43C14" data="ewoJIkZpbGVJZCIgOiAiMTc2MTAxODQ1NDIzIiwKCSJHcm91cElkIiA6ICIzNDcyMTA2NzgiLAoJIkltYWdlIiA6ICJpVkJPUncwS0dnb0FBQUFOU1VoRVVnQUFBWm9BQUFIbENBWUFBQURNY2pwM0FBQUFDWEJJV1hNQUFBc1RBQUFMRXdFQW1wd1lBQUFnQUVsRVFWUjRuT3pkZVhnVGRmNEg4UGVrQjZXRllrRVIxLzVRRUFXM3E5QVVsRUtWUTVCYmFDMW9nU0tDc0lJQzdvSktoVjBCRDFRS0NvamNMRks1Q29XbGNzcU5Jb0pDRWF5SWdGeVZJbGRMajdUTk1kL2ZIeld6VFpPV2xtWXlhZkorUFkrUHlXUXkrWVQ1Tk8vTTlRMUFSRVJFUkVSRVJFUkVSRVJFUkVSRVJFUkVSRVJFUkVSRVJFUkVSRVJFUkVSRVJFUkVSRVJFUkVSRVJFUkVSRVJFUkVSRVJFUkVSRVJFUkVSRVJFUkVSRVJFUkVSRVJFUkVSRVJFUkVSRVJFUkVSRVJFUkVSRVJFUkVSRVJFUkVSRVJFUkVSRVJFUkVSRVJFUkVSRVJFUkVSRVJFUkVSRVJFUkVSRVJFUkVSRVJFUkVSRVJFUkVSRVJFUkVSRVJFUkVSRVJFUk9SMUpLMExJSElEdm5xOVBsNEk4UktBNXBJa0JXbGRrQmN6Q0NIU0FTeEpTMHRiRE1Da2RVRlVkUXdhOG5hK2VyMCtHVUMwMW9XUUxTSEV6clMwdEc1ZzJGUjdEQnJ5YW5xOS9rVUFTeG8xYW9RSkV5YWdTWk1tcUYyN3R0WmxlYTI4dkR5Y1BYc1dIMzMwRVg3KytXY0lJUkxTMHRJKzBMb3VxaHFkMWdVUWFlblAzV1dZTUdFQ3dzUERHVElhcTFXckZoNTU1QkZNbkRnUkFDQkpVcHpHSlpFVE1HakkyelVIZ0NaTm1taGRCNVVRR2hwcXZmbWdsbldRY3pCb3lLdFpEL3h6UzhhOUJBVXA1MlBVMUxJT2NnNEdEUkVScVlwQlEwUkVxbUxRRUJHUnFoZzBSRVNrS2dZTkVSR3Bpa0ZEUkVTcVl0QVFFWkdxR0RSRVJLUXFCZzBSRWFtS1FVTkVSS3BpMEJDNTJMZmZmcXZjWHJ0MnJYSjczYnAxZHZObVpXVmh5cFFwdUhidFdxVmVZOWV1WFpXdTYvejU4eGc3ZGl3QTRNcVZLNGlMNDNpVzVCeStXaGRBNUUwdVg3Nk1wVXVYb2syYk5nQ0E2ZE9uSXpZMkZnQXdZOFlNeE1URTJNeGZwMDRkV0N3V3hNZkhvM1BuenRpNGNhUEQ1ZDY4ZVJPSER4OVc3aytlUEJrZE8zWUVBSFRvMEFIMzNudXZ6ZnkvL3ZvckRoMDZaRE50eDQ0ZHFGdTNMZ0JnKy9idGVQamhoNnZ3VG9uK2gwRkQ1RUxyMTY5SDE2NWQwYnQzYndDQXlXUlNiaGNXRmlxMzE2NWRDejgvUCtoME9yejk5dHVZTVdNRzJyWnRpMWRlZVFVMWF0UUFVTHpWMHI1OWUraDBPclJxMWFyTTEvVDE5Y1VYWDN4aE02MXo1ODQyOTRVUStQTExMekZwMGlUSXNveTFhOWNpS3lzTEJ3NGNzRnRlNTg2ZDhjOS8vdlAyL3hISTZ6Qm9pRnpFWURCZzNicDEyTEJoZzdMbEVoa1ppUTBiTmdBQW9xS2lsTnRXclZxMXd2ZmZmNDl4NDhiaDVNbVRHRHQyTEdiTm1vWGs1R1I4OWRWWGFObXlKWUtEZzVYNXg0NGRpOU9uVDhOZ01LQjM3OTdZc0dFRHpHWXpoZ3daWXJQY25Kd2NtL3NIRGh6QTc3Ly9qaFl0V21EVHBrMm9WNjhlMXE5ZnI3dytVVlh3R0EyUml5UWxKU0V2THcrQmdZRzM5ZnlFaEFUODhzc3ZpSTJOeGZUcDAzSHQyaldNSGozYVpwN3AwNmRqdzRZTkNBd014SVlOR3pCaHdnUUVCQVRBMTljWGpSbzFRbWhvS0N3V0M0S0NndkRDQ3k4b3oxdXdZQUVBSURjM0Y3Tm56OGFvVWFOdS80MFNsY0l0R2lJWHlNaklRSEp5c25MZnVvdXNmdjM2eXUxNjllb3B0MzE4Zk94T0Rzak56Y1dPSFR0c3BsbVB3NVFteXpLMmI5K093NGNQSXpVMUZRQ1VZRm01Y2lVQUtBZjd0MjNiaG9LQ0FnQ0F4V0xCd0lFRDBieDVjMlZaM2JwMXMxbjIwcVZMY2ZmZGQxZjByUk14YUloY0lTVWxCZkh4OFpnL2Z6NEEyTzBpYzVhZE8zZGkzNzU5S0Nnb3dMWnQyMkEybXpGczJEQ2JlYXlCYytIQ0JhV1dZY09HSVNFaEFYZmNjUWNHRGh4b00vK1dMVnRVcVpXOEI0T0d5QVdpbzZNUkdocXFCQTBBUkVSRTRKNTc3ckdiOS9yMTZ3NFB3dCs4ZVJPZE8zZEdTRWdJc3JLeUVCSVNnbnIxNnRuTXMyYk5Ha1JFUkNBb0tBaUppWW5ZdlhzM25uenlTUURBZDk5OWg3eThQSFRwMGdVQXNIdjNiZ0RBOE9IRDBhSkZDeVFrSkRqdC9SS1Z4S0FoY29HR0RSdmFUZlAzOTNkNHVuSmtaS1REWmN5ZE94Zmp4NC9INnRXcjBiMTdkMlZYM05hdFc1VjU1czJiQndES1dXWUxGaXhRanI4QXdMbHo1N0IwNlZMbC9oZGZmSUhGaXhkWC9nMFJWUUtEaGtnakpwUEo3cnFaOG1SbVpxSng0OGFRSkFtU0pFR1daZVRsNVdISmtpVmxQc2Q2UE9iczJiTVlNMllNUWtORGtaaVlhSGRkVFhsS0g2TjU5OTEzRVJFUlVlSG5FekZvaURUaTUrZm5jRFNBMGxzMFdWbFpXTGh3SVZKVFV6Rm56aHdBUUhoNE9QcjA2UU5abGhFYkc2dE1kK1NiYjc3QjFLbFRNV1hLRkh6NDRZZll1WE1uYXRXcWhkNjllOFBIeCtlV2RmSVlEVlVWZzRaSUl5VXYxaXhQWUdBZ3NyT3pzV2pSSWpScjFnd0E4TjU3NzZHd3NCQStQajY0Y3VVS0ZpNWNDS0Q0V2gxWmx1SHI2NHVNakF6TW1UTUhaODZjd2F4WnMvREFBdzhBQUFZTkdvVEZpeGNqTmpZV3ZYcjFRbng4UFB6OC9OUjdvK1QxR0RSRUd2SHo4M040OWxuSkxackF3RURVcUZFRDc3Ly92dDE4Ky9idHc3UnAwK0RqNDZOY2tEbHc0RUJjdjM0ZE1URXhzRmdzYU5xMEtTWlBuZ3gvZjMrYjV3NGRPaFN0VzdmR3laTW5sWkFaT25TbzNXczRta1pVV1pMV0JSQnBTYS9YQ3dBMjQ0U3BxYUNnQURWcjFyUzdYZFk4M3N4NkhPaklrU1A4bktybU9ESUFrUXVWREpDeXdvUWhRNTZHUVVORVJLcGkwQkFSa2FvWU5FUkVwQ29HRFJFUnFZcEJRMFJFcW1MUUVCR1JxaGcwUkVTa0tnWU5FUkdwaWtGRDNzNEFBSGw1ZVZyWFFTVVlEQWJyelVJdDZ5RG5ZTkNRVnhOQ3BBUEZ3K2lUKzhqTXpBUUFDQ0YrMDdnVWNnSUdEWG03SlFEdzBVY2Y0ZVRKazhqUHo5ZTZIcTltTUJodzVzd1pKQ1ltV2lldDFiSWVjZzRPVmtmZXppODhQSHlMSkVsUGFWMEkyVGxZVkZUMFpIcDZ1bEhyUXFocWJ2MnJSMFNlVGI1OCtmTEtCZzBhR0NSSnFnOGdHQUIvbkVVN2hVS0lYd0hNTlJxTlF4Z3lSRVJ1UnEvWEMrdFBIeEM1Q3g2aklTSWlWVEZvaUloSVZRd2FJaUpTRllPR2lJaFV4YUFoSWlKVk1XaUlpRWhWREJvaUlsSVZnNGFJaUZURm9DRWlJbFV4YUlpSVNGVU1HaUlpVWhXRGhvaUlWTVdnSVNJaVZURm9pSWhJVlF3YUlpSlNGWU9HaUloVXhhQWhJaUpWTVdpSWlFaFZEQm9pSWxLVnBIVUI1RmxhdEdqUlY1S2t4N1d1dzF0SmtqUVdBSVFRMDdXdXhkMEpJWTRmUFhyMGM2M3I4QVlNR25JcXZWNXZBdUNyZFIxRUZYSGt5QkYrQnJvQVB4REkyWHdCUUFneFZ1dEN2RlFqQUg0QWZ0VzZFSGNtU1JLMytGeUlRVU9xU0V0TG02RjFEVVJsMGV2MURCb1g0c2tBUkVTa0tnWU5FUkdwaWtGRFJFU3FZdEFRRVpHcUdEUkVSS1FxbmtOT1ZSSWVIdjRVZ0c3VysyVmNNSGdnTFMwdHhkVzFFVm14VDdYRjA1dXBxc3pXUDlxU1NrNnpXQ3d4cmkySnlBNzdWRVBjZFVaVmtwYVd0bDhJY2FPY1dYTE1adk1tbHhWRTVBRDdWRnNNR3FvcU00RFY1VHkrSXowOTNlaXFZb2pLd0Q3VkVJT0duR0ZkV1E4SUlkYTRzaENpY3JCUE5jS2dvU3JMemMzOUdrQk82ZWxDaVB5c3JLei9hbEFTa1IzMnFYWVlORlJscDArZkxoSkNyQzA5WFpLa1hlZk9uU3ZVb2lhaTB0aW4ybUhRa0ZNSUlleE9DNVZsbWFlS2tsdGhuMnFEUVVOT2NlWEtsVDBBOGt0TUtqQ1pUUHdESnJmQ1B0VUdnNGFjNHRLbFN3WUFKZmR6NzAxUFQ4L1RxaDRpUjlpbjJtRFFrTlBJc2x4eS96Y1BycEpiWXArNkhvT0duS2Fnb0dBbmdFSWhoTkZrTWlWclhRK1JJK3hUMTJQUWtOT2NQSGt5VndpeFVaS2tiNDRmUDU2bGRUMUVqckJQWFk5am5aRlRDU0dTQVRUUXVnNmk4ckJQWFl1ak43c3h2VjYvRTBCSHJldndkRUtJUTJscGFZOXJYVWQxeFQ1MWplcmNwOXgxNXQ3NHgrc0NraVE5cG5VTjFSejcxQVdxYzU5eTExazFjUGp3WWExTDhGZ1JFUkZhbCtBeDJLZnFxZTU5eWkwYUlpSlNGWU9HaUloVXhhQWhJaUpWTVdpSWlFaFZEQm9pSWxJVmc0YUlpRlRGb0NFaUlsVXhhSWlJU0ZVTUdpSWlVaFdEaG9pSVZNV2dJU0lpVlRGb2lJaElWUXdhSWlKU0ZZUEdBeTFhdEFnYk5teXdtU2FFd0xoeDQzRHc0TUV5bjFkWVdJaGx5NWJCWURDb1hhTHllaU5IanNTbFM1ZGM4bnJrZnFwTHIwWkVSQ0EzTnhjQVVGUlVoR0hEaG1IanhvMFFRcmprOWFzNy9reUFCenAyN0JpR0RoMXFNKzNqano5R3ZYcjFzSGJ0V2pSdTNCaDMzWFdYM2ZQOC9QeHc4ZUpGdlBIR0c1ZzFheFowdXJLL2h4aU5Sa1JHUnFKV3JWbzIwL1B5OG15bTVlWGw0ZENoUS9EeDhiRmJSa0JBQUpvMWE0WlBQLzBVNzcvL3ZzUFhLVGs4K3VIRGgzSDgrSEVNSGp3WUFDQkpFbXJYcm8ySEgzNFlzYkd4Nk5pUlA0dFMzYmlpVjF1MmJJbVFrSkJiMXBLVmxZVWZmdmpobHZQVnFGRURFeWRPeEljZmZvZzFhOVpnL3Z6NUNBZ0lBRkRjcjNYcTFDbnp1VGR2M3ZUS24xTmcwSGlRVmF0V1lkMjZkYmg0OFNJeU1qTGc2K3VMbFN0WDRxT1BQb0xaYk1hRUNST1FtWm1KaElRRXZQWFdXMmpjdUxITjgzMThmSkNRa0lDWFgzNFphOWFzd1hQUFBWZnU2K2wwT3V6ZHUxZTViN0ZZOE5oamo5bE1LLzA3R283Q1NRaUJ6cDA3Sy9mejh2S3dmLzkrNkhRNkxGMjZGSU1IRDhhQkF3ZHNudlAxMTEralpzMmF5TTdPeHZmZmY0L1pzMmRqMzc1OStQZS8vMTN1aHc2NUIxZjJha0JBQUxadjN3NEFPSGZ1SEdiUG5vM0V4RVJJa3UwUERFZEZSUUVBVHA0OGllSERoOXN0cDBlUEhqYlBXYkZpQlhKemM1V1FzZHExYTFlWnRWVDMzNVc1WFF3YUQvTDg4OC9qa1VjZXdZSUZDekJ6NWt4a1pHVGd4UmRmUkdGaG9mSTRBTnk0Y1FNVEowNUViR3dzWW1KaWJKYWgwK25Rdlh0M2ZQTEpKK2pXclJ1Q2c0T2RXcVBSYU1UV3JWc2RidUZZUlVSRVZHaVhoQ1JKQ0FrSndkTlBQNDNXclZ0andJQUJTRTVPVnQ0bnVTOHRldlh5NWN2NHh6LytnWUNBQVBUdjN4OEFrSitmajh6TVRKc3ZSMDJiTnJXNUR4VDM1S1pObTFDN2RtMEFRUHYyN1JFWUdJaDc3NzNYN25WS2ZtbWlZZ3dhRDdOMzcxNTA2TkFCTVRFeCtQampqOUcxYTFmbGo2cWs4K2ZQdzJReU9WekdnUU1INE9mbmh5KysrQUlqUjQ0czg3VmtXWGE0dTBxTFhWakJ3Y0VZTUdBQVVsSlNHRFRWaEN0N05UMDlIVk9tVEVHelpzM1FzR0ZEdlB6eXk3aDA2UkxHangrUGtTTkhJakF3c0ZLMTUrZm4yMjJaVzFtM25oengxaTBhN21Qd01MdDM3MGFIRGgwQUFQZmRkeCsrKys0N3hNWEZJUzR1RG0rODhRYm16WnNIQUpnK2ZUcWFOR2xpOS95Y25CeDg4ODAzeXY3bnZMeThNbDlMcDlOaDE2NWR5bi9XUDdDUzAxenB3UWNmeExsejV5RExza3RmbDI2UEszdjF6anZ2eExScDB6QjE2bFJrWjJkandJQUJHRHg0TUY1NzdUVjA3ZHExVW5VYkRBYjQrdnJDejgvUDdySFBQdnVzM09ldVdMR2lVcS9sS2JoRjQwRnUzTGlCQ3hjdTRNVVhYOFNsUzVjUUV4TURYMTlmSkNjbkF3RDY5ZXVIYytmTzRlV1hYOGI1OCtjZExpTTVPUmtSRVJIUTYvVm8wNllOa3BLU01HTEVDTHY1TEJhTHd6KzA4bGkvbGFxMWE4RnNOc1BIeDRmSGFLb0JWL1lxQUdSbVp1TGJiNy9GRHovOGdGcTFhaUUrUGg1bno1N0Z0R25UVUtOR0RUejk5TlBLdkZPblRzWFdyVnZ0bG1FOVJpT0VnTkZvUkx0MjdRQUFxYW1wV0xac0dkYXZYdytMeFFLRHdhRHNZaXVQcTcrSWFZbEI0MEhxMXEycm5CSWFFeE9EZGV2VzRabG5uc0VMTDd4UW9lZmZ1SEVEU1VsSm1EVnJGZ0RnNzMvL093WU9ISWhubm5uR2JsOTBVVkVSakVhanc5QW9LMGp5OC9NUkdCaDR5eit3aElRRXV3TzFGWEg4K0hFMGE5YXMwczhqMTNObHJ3SkFRVUVCSG5yb0lUejIyR05ZdW5RcGZ2cnBKelJxMUFqLyt0ZS9VTGR1WFJRV0ZtTHUzTGtBaXZzdklTSEI1dm1sajlGWXRXblRCbjUrZmhnMWFoUkdqUnFGdVhQbklpY25CMisrK1dhbC8wMDhHWVBHZytYbjV5TWdJQUNmZi80NWdPSnZpV1VSUXVDZGQ5NUJWRlFVbWpkdkRnQm8yTEFob3FPak1YbnlaTXliTjg5bVN5RW5Kd2RObXpiRjh1WExsV25Xczg1SzdxTXV1VS82OTk5L1I0TUdEVzVaOTlTcFV5ditKdjkwOWVwVnJGNjlHdVBHamF2MGMwbDdhdllxVUh5MlkzWjJObVJaeGh0dnZJRUxGeTdnOU9uVCtQWFhYeEVkSFgzYmRadE1KcHV6ems2ZE9vWGp4NDlqeDQ0ZER1ZlB6czdHOHVYTDhkQkREOTMyYTFaSERCb1BjdWpRSWF4YnR3N1hybDNENzcvL2pzR0RCK1BtelpzWU1tVElMWi83NmFlZjR0U3BVM2I3a0VlTUdJSCsvZnNqTVRFUmI3enhoakw5OTk5L2Qvak5zVHcvL2ZRVC92clh2MWJxT2VVUlFpQXJLd3ZmZmZjZDVzeVpneDQ5ZXFCTGx5NU9XejZweDVXOWFyVmx5eGFrcEtRZ056Y1hEUm8wUU9QR2pmSEFBdy9nNU1tVGFOcTBhWVhxdm5IakJueDlmUkVVRklRalI0N2dqanZ1c0FtMUdUTm1sUGxjV1piUnJsMDdoSWFHVnVpMVBBbUR4b00wYjk0Y0R6MzBFSUtEZ3hFYkc0czFhOWFnWDc5K1dMSmtDWURpYjRuV2ZlQldGb3NGTTJiTXdPYk5tN0ZvMFNLN1UwUURBZ0l3YmRvMERCa3lCSGw1ZVhqenpUY1JGQlNFbzBlUElpd3NyRkwxYmR1MnJkSm5oRmt2em95TWpMUzUwTzJKSjU2QUpFa0lEZzdHMy83Mk4weVlNQUZ0MnJTcDFMSkpPNjdzVlN2cmlRYXlMQ01qSXdNblQ1N0VMNy84Z2ovKytLUENRYk52M3o0a0ppYkNhRFFpT0RnWXI3MzJXcG56M3J4NUU0R0JnZkR6ODRNc3kwaE5UY1c5OTk1YjZUUGNQQUdEeG9QVXFGRUROV3JVc0p0dXNWaFFXRmlJZ0lBQW5EOS9IanFkVHJsZVlkYXNXZGl6Wnc4V0xWcUVCeDU0d09GeUgzamdBWHoyMldmNHh6LytnU1ZMbG1ERWlCSFl0R2tUUHYzMFU0ZnpDeUZnc1ZpUWxaVUZuVTRIU1pLd2QrOWVYTHAwU1RuTHFLSktYMFg5eUNPUGVPV1YxWjdHVmIwNmF0UW9GQllXbG5zQ1NtcHFLZ0FvcjFPZVBuMzZvRStmUGhWNWk0aUxpOE9WSzFjQUZKK2hlZDk5OStGZi8vcFhoWjdyYVJnMEhxcDc5KzRBZ0dlZWVRYW5UNTlHV2xvYS92M3ZmMlBGaWhYNCtlZWZsZjNTUTRjT3haQWhROG9kTmdNQXdzTENrSnljakZxMWF1SG5uMzlHYUdnbzdyLy9mcHQ1SkVsQ3pabzFJY3N5b3FLaVlEYWJFUlVWQloxT2h6dnZ2Qk1KQ1FtVlBsT05QSithdlFvQWQ5MTFGN1pzMlhMTE9ycDE2MWJtWTVNbVRiSWJBZUJXTm0vZURBREs2ZmJlZkRaazVVL3RJWmZSNi9VQ3NQOVc3dzVLajJsV21oQUNaclBaN1lQRmVyTENrU05IK0xkd205eTVUejFGZGU5VDc0MVlxcEx5UWdZbzNycHg5NUFoSXRkZzBCQVJrYW9ZTkVSRXBDb0dEUkVScVlwQlEwUkVxbUxRRUJHUnFoZzBSRVNrS2dZTkVSR3Bpa0ZEUkVTcVl0QVFFWkdxR0RSRVJLUXFCZzBSRWFtS296ZFhBeVYvcFpMSVhiRlBxU3pjb25GalFvaERXdGZnSlg3U3VvRHFqSDNxTXV4VElxQjR5SGpyc1BGRTdvcDk2bHJjb2lFaUlsVXhhSWlJU0ZVTUdpSWlVaFdEaG9pSVZNV2dJU0lpVlRGb2lJaElWUXdhSWlKU0ZZT0dpSWhVeGFBaElpSlZNV2lJaUVoVkRCb2lJbElWZzRhSWlGVEZvQ0VpSWxVeGFJaUlTRlVNR2lJaVVoV0Rob2lJVk1XZ0lTSWlWVEZvaUloSVZRd2FJaUpTbGEvV0JaQm5FVUpBa2lTRWg0Y25hbDBMRWJrSEJnMDVsU1JKMXYrUDFiZ1VJbklUREJwU2hSQ0NRVU51UzVLazZWclg0RTBZTktTS3RMUzBHVnJYUUZRV3ZWN1BvSEVobmd4QVJFU3FZdEFRRVpHcUdEUkVSS1FxQmcwUkVhbUtRVU5FUktxU3RDNkFxcmVJaUloeHNpdy9aNzB2U1ZKTEFCQkMvRkJpMnA0alI0Njhya1Y5UkFBUUhoNytGSUJ1MXZ2VzY3eUVFQ1hQUGp1UWxwYVc0dXJhdkFGUGI2WXFrV1haYUEyWGtrcE9zMWdzTzExYkZaRWRzNk9MaUV0T3MxZ3NNYTR0eVh0dzF4bFZTVnBhMmdJaGhDaG5GbUUybTk5MVdVRkVEcVNscGUwWFF0d29aNVljczltOHlXVUZlUmtHRFZWVklZQ2Z5M2s4TXowOVBjOVZ4UkNWd1F4Z2RUbVA3MGhQVHplNnFoaHZ3NkNoS3BNa2FWbFpqd2todU0rYjNNVzZzaDRRUXF4eFpTSGVoa0ZEVlphVGt6TVBnTjN1TXlFRXNyS3kvcTFCU1VSMmNuTnp2d2FRVTNxNkVDSS9LeXZydnhxVTVEVVlORlJscDArZnpoRkNuQ285WGFmVC9YSHUzTGxzTFdvaUt1MzA2ZE5GUW9pMXBhZExrclRyM0xsemhWclU1QzBZTk9RVVFvZ1ZwYWRaTEpZdnRhaUZxQ3lPZHVYS3NzemR1eXBqMEpCVFhMbHlaVTdwYVdhemVhSVd0UkNWNWNxVkszc0E1SmVZVkdBeW1SZzBLbVBRa0ZOY3VuVHBtaERpWElsSjEzNzY2YWMvdEtxSHlKRkxseTRaQUpROEhyT1haMFdxajBGRFRpUEw4cW9TZDdkcFZnaFJPV1JaTG5tY2hpY0J1QUNEaHB6R2FEVE9Bb3JQTmpPYnpmL1N1aDRpUndvS0NuWUNLQlJDR0UwbVU3TFc5UkJSSllXSGgxL1U2L1hsWFlGTnBMbnc4UEExZXIyZVF5TzVDTWM2STZmNjg4SzMvOU82RHFMeUNDR1NBVFRRdWc1dndkR2IzWXV2WHErUEYwSzhCS0M1SkVsQldoZmtaUXhDaUhRQVM5TFMwaFlETUdsZGtKdGluMnFyMnZVcGc4WjkrT3IxK21RQTBWb1hRb0FRWW1kYVdsbzNWSU0vWWhkam43cVI2dEtuREJvM29kZnJYd1N3cEZHalJwZ3dZUUthTkdtQzJyVnJhMTJXVjhuTHk4UFpzMmZ4MFVjZjRlZWZmNFlRSWlFdExlMERyZXR5Sit4VDdWWEhQdVZaWjI3aXo5MFFtREJoQXNMRHcvbkhxNEZhdFdyaGtVY2V3Y1NKeGRlWlNwSVVwM0ZKYm9kOXFyM3EyS2NNR3ZmUkhBQ2FOR21pZFIxZUx6UTAxSHJ6UVMzcmNGUHNVemRSbmZxVVFlTW1yQWRVK1ExUmUwRkJ5ckh0bWxyVzRZN1lwKzZqT3ZVcGc0YUlpRlRGb0NFaUlsVXhhSWlJU0ZVTUdpSWlVaFdEaG9pSVZNV2dJU0lpVlRGb2lJaElWUXdhSWlKU0ZZT0dpSWhVeGFBaElpSlZNV2lJaUVoVkRCb2lJbElWZzRhSWlGVEZvS0VLKy9iYmI1WGJhOWV1Vlc2dlc3ZnVscytOaUloQWJtNHVBS0NvcUFqRGhnM0R4bzBiSVlSd2ZxSGtsVFp1M0lnTEZ5NVVhUm5zVTNVd2FLaENMbCsraktWTGx5cjNwMCtmcnR5ZU1XTkdwWlpWbzBZTlRKdzRFWnMzYjhiZ3dZTlJXRmpvckRMSmkrWGs1R0RTcEVtUVpSbnQyclVyOTcrWk0yZmVjbm5zVStmeDFib0FxaDdXcjErUHJsMjdvbmZ2M2dBQWs4bWszQzRzTEZSdXIxMjdGci85OWh1R0R4OXV0NHdlUFhwQWt2NzM2K0VyVnF4QWJtNHVBZ0lDWFBBT3lOTTkvL3p6Mkx4NU0xSlRVN0YzNzE2YngwYU9ISWx1M2JxaFY2OWV5clNUSjAreVQ4bTc2UFY2b2RmcmhUdkt6ODhYblRwMUV2bjUrY3EwMXExYks3ZmJ0bTE3eTJYbzlYcVJrNU9qM0cvWHJwMjRjZU9HY3d0MUl1djYwTG92M0kwNzk2a1FRcHc2ZGNxdXI0NGRPeWIwZXIzSXpzNis1ZlBacCtyZ0ZnM2RVbEpTRXZMeThoQVlHT2kwWmVibjU2TldyVnBPV3g0UllQOFQwMGFqRWUrLy96NkE0cTN3eW1LZk9nZURoc3FWa1pHQjVPUms1YjUxRjFuOSt2V1YyL1hxMVZOdSsvajQzUExrQUlQQkFGOWZYL2o1K2FsVU5YbWJ4WXNYWTlteVpUQWFqVGh3NElBeS9ZTVBQc0RWcTFjQkFJTUdEY0x3NGNQUnAwK2ZDaTJUZmVvOERCb3FWMHBLQ3VMajR6Ri8vbndBd0lZTkcyNzVuS2xUcDJMcjFxMTIwNjM3dm9VUU1CcU5hTmV1SFFBZ05UVVZkZXJVY1c3aDVGV0dEaDJLb1VPSElqSXlFZ0FnaE1EMDZkT3hiOTgreko0OUd3TUhEc1M4ZWZNd1pzd1lYTHAwQ1NOSGptU2Z1aENEaHNvVkhSMk4wTkJRSldpQTRsTkE3N25uSHJ0NXIxKy9qZ01IRGlBaElRRUpDUWsyajBWRVJHRFRwazJvWGJ1MnpmUTJiZHJ3R3lNNVZVNU9EaVpQbm96TXpFeDgvdm5uYU5DZ0FRQ2dZY09HV0xKa0NWNTk5VlVFQmdheVQxMklRVVBsYXRpd29kMDBmMzkvYk55NDBXNjY5ZHRrWlpoTUpwN05RMDYxYjk4K1BQamdnNWc2ZFNyOC9mMWhzVmlVeDBKQ1FyQmd3UUlVRlJWVmFwbnMwNnBoMEZDbG1Vd214TVRFM05aemI5eTRBVjlmWHdRRkJlSElrU080NDQ0N29OUHhjaTZxT2xtV0FRQTllL1lzZDc2Z29DQUVCUVdWT3cvNzFMa1lORlJwZm41K0RnLzRWMlNMWnQrK2ZVaE1USVRSYUVSd2NEQmVlKzAxTlVva0w1T2RuWTN4NDhlamJ0MjZ5akdaa0pBUUFJQWtTUlUrQWNDS2ZlcGNEQnFxdEpJWGExWlduejU5S3YxSFQzUXJXN2R1UmRPbVRURno1a3pNbXpjUEw3endBZ3dHZ3pKMGpDUkoyTHQzTDh4bU04eG1NOXEzYjQ5MzMzMjN6T1d4VDUyTFFVT1Y1dWZuNS9Ec3MvSzJhQ1pObXNSOTNLU2EyTmhZK1BvV2Y1eU5HVE1HWThhTXNYbGNsbVZsMXhxQU1uZURzVS9Wd2FDaEN0bTFhNWZEMjJYTlUxckpvVCtJbk0wYU1tWFI2WFFWT3NiQ1BsVUhqMjVSaGRTc1dkUGg3YkxtSVNLeVl0QVFFWkdxR0RSRVJLUXFCZzBSRWFtS1FVTkVSS3BpMEJBUmthb1lORVJFcENvR0RSRVJxWXBCUTBSRXFtTFFFQkdScWhnMFJFU2tLZ2FOK3pBQVFGNWVudFoxZUQyRHdXQzlXYWhsSFc2S2Zlb21xbE9mTW1qY2hCQWlIUURPbmoycmRTbGVMek16RXdBZ2hQaE40MUxjRHZ2VWZWU25QbVhRdUk4bEFQRFJSeC9oNU1tVHlNL1AxN29lcjJNd0dIRG16QmtrSmlaYUo2M1ZzaDQzeFQ3VldIWHNVMG5yQWtqaEZ4NGV2a1dTcEtlMExvUUFBQWVMaW9xZVRFOVBOMnBkaUp0aG43cVhhdEduUGxvWFFBcjU4dVhMS3hzMGFHQ1FKS2srZ0dBQWZsb1g1V1VLaFJDL0FwaHJOQnFIdVBzZnIwYllwOXBqbjVKMzArdjFRcS9YQzYzcklDb1ArOVMxZUl5R2lJaFV4YUFoSWlKVk1XaUlpRWhWREJvaUlsSVZnNGFJaUZURm9DRWlJbFV4YUlpSVNGVU1HaUlpVWhXRGhvaUlWTVdnSVNJaVZURm9pSWhJVlF3YUlpSlNGWU9HaUloVXhhQWhJaUpWTVdpSWlFaFZEQm9pSWxJVmc0YUlpRlRGb0NFaUlsVXhhSWlJU0ZVTUdpSWlVaFdEaG9pSVZNV2dJU0lpVlRGb2lJaElWUXdhSWlKU2xhUjFBVlM5aFllSFB3V2dtL1crSkVsakFVQUlNYjNFYkFmUzB0SlNYRjBia1JYN1ZGdStXaGRBMVo3WitrZGJVc2xwRm9zbHhyVWxFZGxobjJxSXU4Nm9TdExTMHZZTElXNlVNMHVPMld6ZTVMS0NpQnhnbjJxTFFVTlZaUWF3dXB6SGQ2U25weHRkVlF4UkdkaW5HbUxRa0RPc0src0JJY1FhVnhaQ1ZBNzJxVVlZTkZSbHVibTVYd1BJS1QxZENKR2ZsWlgxWHcxS0lyTERQdFVPZzRhcTdQVHAwMFZDaUxXbHAwdVN0T3ZjdVhPRld0UkVWQnI3VkRzTUduSUtJWVRkYWFHeUxQTlVVWElyN0ZOdE1HaklLYTVjdWJJSFFINkpTUVVtazRsL3dPUlcyS2ZhWU5DUVUxeTZkTWtBb09SKzdyM3A2ZWw1V3RWRDVBajdWQnNNR25JYVdaWkw3di9td1ZWeVMreFQxMlBRa05NVUZCVHNCRkFvaERDYVRLWmtyZXNoY29SOTZub01Hbktha3lkUDVnb2hOa3FTOU0zeDQ4ZXp0SzZIeUJIMnFldHhyRE55S2lGRU1vQUdXdGRCVkI3MnFXdjVhRjBBZVlaSEgzMDA2SjU3N2hrZ1NkSmtTWkppNnRldmY2MTI3ZHFuYnR5NFVhUjFiVVJXN0ZOdDhHY0NxRXBhdFdyMWYyYXplUmlBVnlWSkNpbjFjSzRzeTNOOWZId1dIRDU4K0l3VzlSRUI3Rk90TVdqb3RvU0hoMGNDR0EyZ255UkpPZ0I0NUpGSEVCc2JDMzkvZnlRbkp5TXRMUTBBSUlTUUpVbmFJTXZ5cktOSGorN1JybXJ5TnV4VDk4Q2dvUXE3Ly83N0EwSkNRdm9BR0NkSlVnUUErUG41b1gzNzlvaVBqMGRZV0pqTi9MLysraXVXTFZ1R1hidDJvYWhJMlRQeGt5ekxpVmV1WEZuejV6VU5SQmpVdWw0QUFDQUFTVVJCVkU3RlBuVS9EQnE2cGJDd3NBWitmbjR2U3BMMG1pUko5UUdnYnQyNjZOV3JGL3IzNzQ4Nzc3eXozT2RuWjJkajVjcVZTRTFOeFpVclZ3QUFRb2dzU1pKbUdZM0d4VC85OU5ORjlkOEZlVHIycWZ0aTBGQ1pIbjMwVWIyUGo4OHJraVRGQS9BRGdJY2VlZ2g5Ky9aRnIxNjk0T2ZuVjZubG1jMW1iTnUyRGF0WHIwWjZlcm95R2NXL0UvTHBrU05Idm5ObS9lUWQyS2Z1ajBGRE5pSWlJdnpNWm5OUEh4K2Zmd0tJQWdBZkh4KzBiZHNXQXdjT1JFUkVoRk5lNS9qeDQwaEtTc0xldlh0aE5wc0JBRUtJSDJSWlRqU2J6ZXY1STFSVUh2WnA5Y0tnSVFCQXMyYk42Z1VHQmc0U1F2eFRrcVJRQUtoZHV6WjY5T2lCZ1FNSDRwNTc3bEhsZGE5ZHU0Ymx5NWZqeXkrL1JGWlc4YlZ6UW9nL0FIeGlNcG4rODlOUFAvMmh5Z3RUdGNRK3JaNFlORjZ1ZWZQbVlUNCtQaU1BREFVUUFBRDMzMzgvWW1OakVSMGRqWUNBQUpmVVlUUWE4ZVdYWDJMTm1qVTRkZW9VQUVBSVlRU3dUQWd4NStqUm8wZGRVZ2k1SmZacDljYWc4VTQrNGVIaFR3UDRoeVJKblFGQXA5UGhzY2NldzRBQkF4QVpHUWxKMHFZMWhCQTRmUGd3dnZqaUMremZ2eCt5TEZ1bjd4TkN6RGg2OU9nbUZPOHZKOC9IUHZVUURCb3YwcVJKaytEYXRXdjNseVJwSElBSEFDQXdNQkJkdTNaRmZIdzhHalpzcUhHRnRqSXpNNUdVbElUTm16Y2pOemZYT3ZtaUxNdlRUU1pUVW5wNitnMHQ2eU4xc0U4OUQ0UEdDK2oxK2lZQS9pNkVlRm1TcEZvQWNPKzk5eUltSmdaOSsvWkZVRkNReGhXV3I2Q2dBT3ZYcjhmYXRXdHgvdng1NjJTREVHS3hKRWx6anh3NWNrTEwrc2c1MktlZWkwSGp1YVRtelp1MzErbDBZeVJKZWdaL3JtdTlYbys0dURoMDZOQkJzOTBPdDBzSWdmMzc5MlBGaWhVNGRPZ1FoQkFBSUFCc3MxZ3NuL3o0NDQvYkFjamFWa21WeEQ3MUF0VnJEZEl0UGZyb28wRTZuYTZ2SkVuakpFa0tBNENBZ0FBODlkUlRpSStQeDRNUFBxaDFpVTV4L3Z4NUxGdTJERjk5OVJVTWh1SUx0NFVRcDJWWlRzelB6MTk1K3ZUcEhJMUxwSEt3VDcyclR4azBIc0xSb0lIMTY5ZEg3OTY5RVJjWGh6cDE2bWhjb1RyeTh2S1FuSnlNOWV2WDQ5S2xTOWJKSENUUlRiRlB2Yk5QR1RUVlhGbURCdmJyMXc5ZHVuU0JqNDkzL0JLRUxNdll0V3NYVnExYXhVRVMzUkQ3dEppMzlpbURwaHFxN0tDQjNvYURKTG9IOW1uNXZLbFBHVFRWU0ZVSERmUTJIQ1JSRyt6VHl2R0dQbVhRVkFQT0hqVFEyM0NRUk5kZ24xYU5KL2NwZzhaTnVXclFRRy9EUVJLZGkzMnFEay9yVXdhTm05RnEwTURiWmJGWUhCN0lsV1VaT3AxT2c0b3Fob01rVm8wNzlLa1FBcG1abWZqTFgvNmkrbXRwaFgxS1R0VzhlZk13dlY3L3FWNnZMOURyOVVLdjE0dVltQml4WXNVS1VWQlFJTnpSVjE5OUpjYU9IZXZ3c1E0ZE9wVDczUDM3OXl1MzE2eFpvOXhPU1VtNTVldm01T1NJMTE5L3ZZSlZscStvcUVpc1hidFdQUGZjYzhMNjd4NGVIbDRVSGg2K3NFV0xGaTIwN2d0M2M3dDlPbmZ1WEx0cEpwTkpMRisrWEJpTnh0dGVkM3E5M201NlpYcnJ4bzBiWXZMa3llTHExYXVWZXUyNHVEaUgwMXUzYmwycDVWUlVkZTlUYnRGb1M5VkJBMXUyYklsNzc3M1g0V08vLy80N2Z2amhCK1YreDQ0ZDdlYkp5OHVEdjc4Ly9QMzliYVpIUjBkajFLaFJ5TS9QUjgrZVBmSEZGMS9ZdlU3SGpoMnhhOWN1aDY5OStmSmwvUHZmLzhhQ0JRc0FBSkdSa1RodzRBQUFJQ29xQ3Q5ODg0M04vRWFqMGFhRzY5ZXY0K21ubjhiaHc0ZkxuS2V5QkFkSkxFK1YrOVRSZWdXQXlaTW40eTkvK1F1R0RSdFc2YUtNUmlNaUl5TnQrcUN5dlNYTE1pWlBub3hEaHc2aGMrZk8yTGh4bzhQWHVubnpwczNyZE83Y0dkdTNiOGZCZ3dmeHlTZWZLTk5QblRwbGQ3RnB2Mzc5Y045OTkwR3Yxd01BSWlJaXlyeGVLRGMzRjk5Ly8zMlo3N202OWltRFJnT3VHalN3NUI5WlpSNERnSFhyMW1INTh1Vll1SEFoNnRhdFcrWjhQLy84TXg1KytHRklrbVJ6d1BmaXhZdjR2Ly83UHdERmdmWEJCeDhvZjJoejU4N0YzWGZmamM4Ly94eEFjZWhaZzZyazdiVnIxOExQenc4UkVSSFl1WE1uN3JqakRnQ09nNmIwUEZYQlFSS0xPYk5QclIveVdWbFo2TmV2SDREaW9BQmc5d1ZoMjdadGFOdTJyYzAwbzlGb3M3NnQwMG9IVFdWN0N5Z09teGt6WnVDSko1NUFpeFl0VUtOR0RRREFybDI3MEw1OWUraDBPclJxMWNvbUFKNTY2aWw4OE1FSGFOV3FsVTFOanY2dXZ2dnVPeVFrSk9EZGQ5OUYyN1p0RVJFUllmZGVyRXEvVG5tcVU1OHlhRnpJMVlNR3RtelpFbzBiTjNiNDJHKy8vV2F6UldOVlZGU0VHVE5tNFBqeDR6aDU4aVJHang2TjlQUjB2UFRTUzNqb29ZZVUrZHExYTZmY05oZ01XTFZxRlY1OTlWVnMyYklGd1ArMmFFd21FM3IwNklGVnExYWhidDI2TUJnTTZOMjdOelpzMklEQXdFQUF0LzdXNmVxZ3NmTFdRUktkMmFmZHVuVURBRnk5ZWhWMzNYVVhFaE1URVJZV2hwczNiNkp2Mzc2WU8zY3VIbmpnQVdSblo2Tk9uVHJLbHRHUFAvNklwazJiSWlBZ0FILzg4UWRlZU9FRmhJYUc0cGRmZnJGWmZrRkJBV3JXcklsdnZ2bm10bnFyNUFmN3laTW5NWHYyYk15YU5Rdkp5Y240NnF1djhNa25ueUE0T0ZpWjc5aXhZN2h3NFFJU0V4TVJIQnlNa1NOSEtxRUcyRy9SUFBua2t4Z3hZZ1FPSGp5STZkT25JeWtwQ1czYXRIRkswSlQ4TjNEM1B2WFZ1Z0F2b0F3YUNPQVpBSklrU1M0Wk5ORFB6dy9KeWNrT0g0dU1qTFNiZHZEZ1FYejQ0WWNJQ3d2RDRzV0xFUlVWaGJpNE9HemN1QkZqeG96Qm80OCtpbGRlZVFVTkd6YkUzcjE3QVJUL1lYMzAwVWRvMUtpUnc5Zkp6czdHeXkrL3JHd1ZKU1VsSVM4dlQva2djR2MxYTlaRS8vNzlFUmNYVjNLUXhFQUFvd0M4cXRmclBXbVFSRlg2ZE11V0xmamxsMS93MGtzdktWOUNBR0RHakJtSWpvN0dBdzg4QUNFRXhvNGRpOTY5ZStPWlo1NEJBT3pkdXhkZmZ2a2xKazZjaUJNblRpQXNMQXpUcDArM1diWjFpOFlhSGxYdHJZU0VCT1RrNUNBMk5oWVhMMTdFUGZmY2c5R2pSMlBwMHFYS1BLZFBuNGJSYUlTZm54L0dqeDhQSHg4ZnJGeTVVbms4TWpMUzVyN1Y0NDgvamxXclZxbHlna3gxNkZNR2pjcjBldjFPQUIwQTF3OGFhREtaMEx0Mzd6SWZzenA3OWl5bVRadUdNMmZPWU55NGNlamN1YlB5bUkrUEQySmlZdEM5ZTNjc1hyd1kvZnYzeDdQUFBvc3hZOGJnanovK3dQang0ekZseWhUczNMa1QrZm41aUltSkFWQzhyOWw2dTIvZnZnQ0FqSXdNbStDejFtWWQ2d29BNnRXcnA5ejI4ZkhCdW5YckFQenZtM0ZKanNKU0RaSWtJU29xQ2xGUlVTVUhTWlFNQmtOWEh4K2ZydUhoNGQrbnBhVTk1cEppVktKbW4yN2Z2aDFBOFpab3ZYcjFrSnFhaXNPSEQrUDk5OS9Ib1VPSDhOMTMzeWxidmxZalJvekFvRUdEc0dmUEh1emJ0dzl0MjdiRndZTUhzWFRwVXN5ZVBSdSt2cllmWFZYcExhdmMzRnpzMkxIRFpscnBZNWZuenAxVCtxNU5temFJaTR1emVmeisrKyszbVZhN2RtM2xlRkZlWGg2Q2c0TUJ3T1p2ekZuY3VVOFpOQ29UUWdSWnZ3bnFkRHJVcTFmUFpUODdPM1BtVEx0OTNWYjc5KzlYYnRlcFV3ZDZ2UjZKaVlrMjN3YmJ0Mit2ZklzTkNBakFLNis4Z3A0OWUrTHc0Y000Y2VJRVhuLzlkVnk5ZWhVZmZ2Z2hYbjc1WmRTcVZRc0RCZ3lBVHFkRGRIUTBBR0Q0OE9HNDY2NjdBQUFwS1NtSWo0L0gvUG56QVFBYk5teW8wUHNvdlp2QnV1dXM1TDV3VjEydlVhTkdEZHg1NTUybFQrbDIvODJ6VzFDclR3c0tDdkR0dDkvQ1lyRmd5SkFoaUkrUHgvcjE2eEVjSEl6Rml4Zmo3Tm16S0Nnb1FGSlNFdmJ2M3crejJZeU9IVHZDejg4UDc3enpEbDU5OVZXWXpXYTg5dHByQ0FvS3dwdzVjekI3OW16ODR4Ly9zSG1kMisydHlvcU1qTVJmLy9wWDVmN0tsU3VWWTA2bCtmajRLQ0Z6L2ZwMXZQRENDMWk5ZWpXQTR1TlFVVkZSK1BiYmIyMk8yWlErNW5PNzNLMVBHVFFxUzB0TGl3d1BENCtXSkdtMHdXQjRZdG15WlZKU1VoTGF0V3VIdUxnNFJFUkVPSFhYMmFsVHB6QjY5R2lIajEyNWNnWDE2OWUzbTc1bHl4YTg5TkpMYU5XcUZXclhybTN6V0tkT25aVGJ1Ym01Mkw5L1AvcjA2WU11WGJwZzNMaHgrT0NERDJBMEd0RzBhVlA0K3ZxaWVmUG1tRGR2SHFLam81R1JrWUZUcDA0cFlSY2RIWTNRMEZEbHd3QW9EZ2hIMTF4Y3YzNWRDWktLbkZGMitQQmg1ZUN5c3draGNPellNYXhhdFFyYnQyOHYrZnNpQjJWWi92VG8wYVAyKzBxcUdiWDZkUG55NVhqaWlTZHc4ZUpGSkNZbTR0dHZ2MFZTVWhJa1NVSlNVaEorL3ZsbmZQYlpaekFZREpnMGFSS21UWnVtUExkSmt5YUlpSWpBMmJObmxTMkJ0OTkrR3dNSERrVFBuajF4MzMzM0tmUGVibStWZFBQbVRYVHUzQmtoSVNISXlzcENTRWdJNnRXclp6T1BvNjNvaXhjdk9seGV5WGszYjk2TU9uWHFJQ2dvQ0Y5KytTV3VYcjNxOENTYjFOUlV1MmtWNVExOVNoV2cxK3NmYmRHaVJaSmVyOCszbmdzZkd4c3JVbE5UaGNGZ2NQcTU5K3ZYcnhkNzkrNFZRZ2hoTnBzZFhuTlFrbDZ2RjBWRlJSVjZQQ01qUXdnaFJOZXVYY1h1M2J2RnpwMDd4ZlBQUHkrRUVPTFpaNThWR1JrWllzS0VDZUxUVHorMVcwN0phdzNLdXU2ZzVIUzlYaSt5c3JLVSs5ZXVYYk43TDFsWldiZDhmNVZWV0Znb3RtelpJdnIzNzY5Y3UvRG45U09yVzdSbzRaeXZubTdJV1gxcU5wdEZseTVkeFBYcjEwWGJ0bTJWNlJjdlhoUWpSNDRVeno3N3JMaHc0WUxJeU1nUTNidDNGeXRXckxCNS9xbFRwMFNuVHAzRW9FR0R4S1pObTVUcGYvenhoeERDOFhVMGxlMnRsaTFiS3JkLytPRUgwYWxUSnlITHN1amF0YXN5ZmN1V0xUYnpDU0ZFcDA2ZGxOc1JFUkhpK2VlZnQvdXZWYXRXUWdnaFpGa1cwZEhSTnU4aE5UVlZ1UWF0cW4xYkhmcVVXelF1ZE9USWtXTUE0c1BDd3NiNCsvdVBBVERrdDk5K0M1MDBhUkttVDUrTzU1OS9IbjM2OUVHREJnMnEvRm8zYnR6QTdObXpNV1hLRkp2cHBZL1o5T3ZYRHdNR0RLajA4a3RlTjlPK2ZYdDgvLzMzeWxscGNYRnhHRDE2Tk14bU05NTY2NjF5bDJNeW1aUmpPZTdpMnJWclNFMU54WW9WSzBwZmpiM1VaREo5N09sWFl6dXJUMzE4ZkRCejVreWJiKzV6NTg3RnNtWEwwTE5uVDB5Yk5nMFhMMTdFbURGajBMSmxTNXRqR3pkdjNzUWJiN3lCTVdQR0lEdzhIQ05IanNTVFR6NkpXclZxT2R3cWQ2U3l2WldabVluR2pSdERraVJJa2dSWmxwR1hsNGNsUzVaVWVCbU83TisvSHdhREFVOC8vVFNBNGowREN4Y3V4T3V2dis1dy90R2pSMlBHakJsMng2RktxMDU5eXFEUndKL250NzhONEozdzhQQTRTWkpleWMzTmZYemh3b1ZZdkhneG5uNzZhVHozM0hONDVKRkhibXQzUlU1T0RzYU9IWXRXclZyaDQ0OC94dlhyMXhFVkZRVkF2WDNYTzNic3dHT1BGUjluckZldkhzNmRPNGZXclZzcjR6U1Z4Yy9Qeis2Z0xPQzZBLzFXUWdqODhzc3ZTRTVPeHFaTm0yQ3hXS3pUandvaDVodzlldlJ6QUtieWwrSlpuTkduVFpzMnRia2ZIUjJOcUtnb2hJV0ZJVGs1R1hQbXpFRy9mdjJ3YWRNbXJGbXpCbjM3OWtWMmRqWkdqaHlKVnExYW9XZlBuZ0NBVWFOR29hQ2dBQUVCQVRDWlRBZ0lDTUN2di81YTduR2tpdlpXVmxZV0ZpNWNpTlRVVk15Wk13Y0FFQjRlamo1OStrQ1daY1RHeGlyVHkzb2RSMmVhV1Y5bnlaSWw2TnUzTDN4OWZaR1JrWUhYWDM4ZHJWcTF3aE5QUEFHZytKaVl3V0JBWUdBZ3pwOC9qeE1uVHBRWk10VzFUeGswMmpLbnBhVWxBVWhxM3J6NVl6cWQ3bldMeGZMTTFxMWIvYmR1M1lxSEgzNFk4Zkh4Nk5DaFE0V3ZlazlQVDhjYmI3eUJxS2dvdlBubW03aDQ4U0lXTFZxRWVmUG13ZGZYRngwN2RvUk9wNE1RQXJJc3cydzJZLzM2OWNyUTdXV2RwVmFlUzVjdTRadHZ2c0ZMTDcyRWFkT21ZZmZ1M2ZqODg4K3hldlZxUkVkSFk4Q0FBZWpUcDQvRGZkTGxuUmxYa2xwbm5abE1Kbno5OWRmNDRvc3Y4T09QUHlxVGhSQ2JBY3hJUzB2YlYrVVhxZjZjMXFjTkdqVEErZlBuOGNJTEwrRG16WnVZTldzV3dzUEQwYnQzYjR3WU1RSVpHUmtZTW1RSVdyVnFoVEZqeGlqUHN4NHJ6TWpJVVByRno4OFBRNFlNS2ZPMUt0cGJnWUdCeU03T3hxSkZpOUNzV1RNQXdIdnZ2WWZDd2tMNCtQamd5cFVyV0xodzRTMlhBL3p2SXRUcjE2OHJweklQR2pRSUxWcTB3S2xUcHpCMDZGREV4Y1hoNzMvL3UvS2MzcjE3bzN2Mzd0RHBkTEJZTEJnOGVMREQ5OEkrSmFjSkN3dHJvTmZyUHd3UEQvL0R1ci8xcWFlZUVrdVdMS25RZUV6NStmbmk2NisvTHZOeFdaYUZ4V0lSSnBOSm1Fd21ZVGFibGNmKytjOS9DcFBKVk9aeng0OGZiL2Q0ZEhTMDJMOS92OWkwYVpOWXVIQ2hlT3V0dDhUMTY5ZVZ4Ny81NWhzeGNPQkFjZUxFQ1dWYVpmZWpWMFJsajlGa1pXV0pwS1FrMGJWcjE1SmpSMTNYNi9XZmhJV0ZPV2RvQmc5VzJUNjFIcVA1NVpkZlJLOWV2Y1RDaFF0RllXR2h6VHlYTGwwU24zNzZxWkJsdWR4MVYxaFlLQXdHZzdCWUxIYVBWYmEzbm56eXlUSmZaOXUyYmFKVHAwNmlTNWN1WXRHaVJUYVAvZWMvLzNHNHZIWHIxb2t1WGJxSWJ0MjZpWmt6WjlvdDgvejU4MlcrbmlPZTBxY2NHY0JOaFlXRitmdjUrUTJXSkdta0pFbk5BY0RYMXhjOWV2UkF2Mzc5bEc5ZTFaSDFhdTdTdDh1YXg1bk9uRG1ETld2V1lNT0dEU1hQVWpzaGhKaWJsWlcxOE55NWM0Vk9mMUVQNW01OXFtVnZPWk9uOVNtRHBocG8wYUpGZTUxT054WkFWL3k1dTdORml4YUlqNDlIVkZUVUxROGFlanVMeFlMdnZ2c095NWN2eDhHREI1WEpBSFlBK1BqSWtTUGJ0S3ZPYzdCUHE4YVQrNVJCVTQxRVJFUTBsR1Y1SElBQmtpVFZCWXF2Zkk2UGowZjM3dDJkT3M2WEo4akx5OE9XTFZ1UWxKU0UzMy8vM1RvNUI4QktXWmFuSHoxNjlKU0c1WGtzOW1ubGVFT2ZNbWlxb2IvODVTK0I5ZXZYSDZiVDZWNEcwQXdvdmhLNFQ1OCtpSTJOTFhNZ1RXOXg0Y0lGcEtTa0lDVWxCUVVGQmRiSnZ3R1lYMVJVOUZsNmVucWVodVY1RGZacCtieXBUeGswMVZ5TEZpMjZTNUwwR29DbkpFblNBY1ZuWS9YdjN4K3RXN2QyNjErNWRDWlpsbkg0OEdHc1hMbFNHZkJUQ0NFRDJDZkw4cXdmZi96eHZ5aStTcG8wd0Q0dDVxMTl5cUR4RU0yYk4zL0l4OGRuSElEbkFBUURRR2hvS09MajQ5RzFhMWZVcWxWTDJ3SlZZakFZc0dQSERpeGJ0Z3huejU2MVRzNFhRcVJZTEpacHg0NGQrMG5MK3NnVys5UTcrNVJCNDJIKy9MR3FrWklrRFFQUUdDaStUaUEyTmhZeE1USEtqNUZWZDVjdlg4YjY5ZXV4ZXZWcTVVZWZoQkFaUW9oRkpwTnB0anY5NkJQWlk1OTZWNTh5YUR5WHpqcElJb0FuOE9mdmk2ZzFtS2NyaUlvTkdsamRmeGZHMjdCUHZVRDFXb04wVy9SNi9hT3lMTCt1MCtsaThPZFE0WTBiTjhhZ1FZUFFxVk1udDcrbW9LaW9DTHQzNzBaU1VsTEpYMWdzQkpBcXkzTGkwYU5ISy9lVGhPU1cyS2VlaTBIalJjTEN3dXBhQjBtVUpDa1VLUDVoSm1jTzV1bE0xV25RUUhJZTlxbm5ZZEI0SjEvcklJa0FIZ2VLQi9hcjZtQ2V6aUNxNmFDQnBBcjJxWWRnMEhnNTZ5Q0pBSjZSSk1rZndHME41bGxWSERTUXlzTStyZDRZTkFTZ2VKREVHalZxL0VNSU1WaVNwUG9BRUJJU2dnRURCcUJYcjE3SzZNN09scDJkalkwYk4yTDU4dVc0Y3VVS0FFQUljVU9TcEtTaW9xSVo2ZW5wRjFSNVlhcVcyS2ZWRTRPR2JMaHFrRVJQR3pTUVhJdDlXcjB3YUtoTXpoNGswWk1IRFNUdHNFL2RINE9HYnFtcWd5UjZ3NkNCcEQzMnFmdGkwRkNGVlhhUVJHOGFOSkRjQi92VS9UQm82TGFVTlVoaVhGd2NmSDE5c1hyMWFxOGFOSkRjRS92VVBUQm9xRW9jRFpKWWd0Y01Ha2p1algycUxRWU5PVVdwUVJMOVpGbGU3RTJEQmxMMXdENGw4Z0I2dlY3bzlYcnVjaUMzeGo1MUxlLzR0U0VpSXRJTWc0YUlpRlRGb0NFaUlsVXhhSWlJU0ZVTUdpSWlVaFdEaG9pSVZNV2dJU0lpVlRGb2lJaElWUXdhSWlKU0ZZT0dpSWhVeGFBaElpSlZNV2lJaUVoVkRCb2lJbElWZzRhSWlGVEZvQ0VpSWxVeGFJaUlTRlVNR2lJaVVoV0Rob2lJVk1XZ0lTSWlWVEZvaUloSVZRd2FJaUpTbGEvV0JYaWJGaTFhOUpVazZYR3Q2MUJiZUhoNG90WTFPSU1RNHZqUm8wYy8xN29Pb3VxTVFlTmlPcDF1QmJ6ZzMxMlNwTEZhMStBTWtpUUJBSU9HcUFvOC9nUFBEZmtDZ0JEQ0l6NklIV2dFd0EvQXIxb1hVbFdTSkUzWHVnWWlUOENnMFVoYVd0b01yV3VnOHVuMWVnWU5rUlB3WkFBaUlsSVZnNGFJaUZURm9DRWlJbFV4YUlpSVNGVU1HaUlpVWhXRGhvaUlWTVdnSVNJaVZVbGFGK0Rwd3NQRG53TFF6WHJmZXNXOEVLTGtOUm9IMHRMU1VseGRHOW5pdXZKY1hMZmE0Z1diNmpNN0dvNmw1RFNMeFJMajJwS29ERnhYbm92clZrUGNkYWF5dExTMC9VS0lHK1hNa21NMm16ZTVyQ0FxRTllVjUrSzYxUmFEUm4xbUFLdkxlWHhIZW5xNjBWWEZVTG00cmp3WDE2MkdHRFN1c2E2c0I0UVFhMXhaQ04wUzE1WG40cnJWQ0lQR0JYSnpjNzhHa0ZONnVoQWlQeXNyNjc4YWxFUmw0THJ5WEZ5MzJtSFF1TURwMDZlTGhCQnJTMCtYSkduWHVYUG5DcldvaVJ6anV2SmNYTGZhWWRDNGlCREM3clJKV1paNUtxVWI0cnJ5WEZ5MzJtRFF1TWlWSzFmMkFNZ3ZNYW5BWkRLeHdkMFExNVhuNHJyVkJvUEdSUzVkdW1RQVVISS84TjcwOVBROHJlcWhzbkZkZVM2dVcyMHdhRnhJbHVXUys0ZDU4TkdOY1YxNUxxNWIxMlBRdUZCQlFjRk9BSVZDQ0tQSlpFcld1aDRxRzllVjUrSzZkVDBHalF1ZFBIa3lWd2l4VVpLa2I0NGZQNTZsZFQxVU5xNHJ6OFYxNjNvYzY4ekZoQkRKQUJwb1hRZmRHdGVWNStLNmRhMXFQWHF6WHEvZkNhQ2oxblY0T2lIRW9iUzB0TWVyc2d5dUs5ZHd4cnFxTEs1YjE5QmkzVHBMZGQ5MXh1WjJBVW1TSG5QQ1lyaXVYTUJKNjZxeXVHNWRRS04xNnhRZXNldnM4T0hEV3BmZ3NTSWlJcHk2UEs0cjlUaDdYVlVXMTYxNnRGNjNWVlhkdDJpSWlNak5NV2lJaUVoVkRCb2lJbElWZzRhSWlGVEZvQ0VpSWxVeGFJaUlTRlVNR2lJaVVoV0Rob2lJVk1XZ0lTSWlWVEZvaUloSVZRd2FJaUpTRllPR2lJaFV4YUFodWcwV2l3WFhyMThIQUpoTUpvMnJJV2ZpdW5VK0JvMEQzMzc3clhKNzdkci8vYno0dW5YcjdPYk55c3JDbENsVGNPM2F0U3E5cHNsa3dxSkZpeURMY3FXZWQrSENCZXpaczZkS3IxMmRhYkd1QU9EaXhZc1lOR2dRakVZajR1UGo4ZC8vM3ZxbjV5ZE9uQWlMeFZMbDEvWjBHemR1eElVTEY2cTBqSWlJQ09UbTVnSUFpb3FLTUd6WU1HemN1QkZDaUZzK2wrdlcrUmcwcFZ5K2ZCbExseTVWN2srZlBsMjVQV1BHREx2NTY5U3BBNHZGZ3ZqNGVNeVlNUU1kTzNaMCtKK2pZYjVmZi8xMUpTU0tpb293ZCs3Y011dHEyYktsemZJNmQrNE1BTmkyYlJ2eTh2SnU4OTFXYjY1Y1Y2VUZCQVJBbG1YNCsvdmpzODgrdy9mZmYxL3VlcEJsR1Z1MmJJRWtWZXZmR25TSm5Kd2NUSm8wQ2JJc28xMjdkdVgrTjNQbXpGc3VyMGFOR3BnNGNTSTJiOTZNd1lNSG83Q3dzTno1dVc2ZHp5TitqOGFaMXE5Zmo2NWR1NkozNzk0QWlyYzByTGNMQ3d1VjIydlhyb1dmbng5ME9oM2VmdnR0ekpneEEyM2J0c1Vycjd5Q0dqVnFBQUIyN2RxRjl1M2JRNmZUb1ZXclZqYXZjK3JVS2V6ZnZ4OXZ2ZlVXZ09KbWxTUUpPcDNqN0E4T0RzYXVYYnV3ZVBGaURCMDZGSjA3ZDRZc3kvanl5eStSbjU5djh3ZlhzR0ZETEY2ODJMbi9NRzdJRmV0S2xtVjA2TkRCN3JXRkVEQVlER2pYcnAweXJVZVBIZzQva0w3NjZpc0VCd2VYdTM3cGY1NS8vbmxzM3J3WnFhbXAyTHQzcjgxakkwZU9STGR1M2RDclZ5OWwyc21USnpGOCtIQzc1ZlRvMGNQbXczL0ZpaFhJemMxRlFFQUFBSzVicWlDOVhpLzBlcjF3bHZ6OGZOR3BVeWVSbjUrdlRHdmR1clZ5dTIzYnRuYlBhZG15cFhMN2wxOStFYSs4OG9xd1dDeGk1Y3FWNHNVWFh4UTNiOTYwbTArV1pURjgrSER4MkdPUGlkYXRXeXYvNmZWNm0vdXRXN2NXVzdac0VVSUkwYUZEQnlHRUVKMDZkVkwrdjJ2WExxSFg2MFZlWHA0eVQzWjJ0clArT1lRUVFsai9qYjExWFpuTlpvZDFHd3dHRVJrWjZiQzJvcUlpbStmRXhzYUsxcTFiaTRpSUNQSDQ0NDhyNnpZaUlrS2NQbjI2RXUrNmZNNWFWMXF2V3lHRU9IWHFsTGh4NDRiTnRHUEhqZ205WGwraEh0ZnI5U0luSjBlNTM2NWRPN3ZsY2QyNkRyZG9Ta2hLU2tKZVhoNENBd052Ni9rSkNRbkl5Y2xCYkd3c0xsNjhpSHZ1dVFlalI0KzIyYjBEQU11V0xVTldWaFoyNzk2dHZOYmx5NWNSRnhlSDNidDNWL2oxNXMrZmo5RFFVTnk0Y1FPQmdZRXdHQXlvWGJ2MmJkVmUzYmhxWFpVbElDQUFKcE1Kc2l4RHA5Tmh6NTQ5ZVBqaGgzSDMzWGZiemJ0bXpSb0FRTStlUFRGdjNqeUVob1lxOS8zOS9XK3Jmay9YcEVrVG0vdEdveEh2di84K2dOczdRSitmbjQ5YXRXcFZhRjZ1VytkajBQd3BJeU1EeWNuSnluM3JicGY2OWVzcnQrdlZxNmZjOXZIeHNUdmduSnViaXgwN2R0aE02OWpSL3VmVUd6VnFoRTgvL2RUbVF6SS9QMS9acEM5UHlWMEJzYkd4K08yMzM1Q1ptWW1hTld1aVhyMTZYckg1N3NwMVpWVnlOd29BYk4rK0hYWHExRUZXVmhacTFhcUZ5Wk1uWTk2OGVRNC9qRXErWmxCUWtITGZhRFR5dzZpVXhZc1hZOW15WlRBYWpUaHc0SUF5L1lNUFBzRFZxMWNCQUlNR0RjTHc0Y1BScDArZkNpM1RZRERBMTljWGZuNStEaC9udWxVZmcrWlBLU2twaUkrUHgvejU4d0VBR3pac1VPVjFEaDQ4aURmZmZOTnV1aEFDSnBNSmtaR1JkbzlaLytCTUpoTjhmZiszeW1Kalk3RnExU3FjUDM4ZXZyNithTnk0c1NvMXV4dFhyU3VnK0ZUWEdqVnFLTWNLWkZuRzQ0OC9EbjkvZjl4OTk5MjRmUGt5VHB3NGdZY2ZmaGhObXpZdGN6azVPVGt3R28yNDQ0NDdsR2ttazRrZlJxVU1IVG9VUTRjT1ZmNE9oQkNZUG4wNjl1M2JoOW16WjJQZ3dJR1lOMjhleG93WmcwdVhMbUhreUpHWU9uVXF0bTdkYXJjczZ6RWFJUVNNUnFNU0tLbXBxY3FKSVZ5M3JzR2crVk4wZERSQ1EwT1ZEeStnK0JUSmUrNjV4MjdlNjlldjIzemJzcnA1OHlZNmQrNk1rSkFRWkdWbElTUWtCUFhxMWJPWjUvSEhIM2Y0M0lrVEoyTG56cDFZdG13WkhuendRWWMxbHY3V0JBQmhZV0ZZdTNZdDh2UHowYng1OHdxOTErck9WZXNLS043U0xMazdzckN3RURWcjFnUUEzSGZmZlRoKy9EZ1dMMTZNVHo3NXhHR3QxaThIQnc4ZVJGaFltTTBXYVdGaFlZVzJZcjFWVGs0T0prK2VqTXpNVEh6KytlZG8wS0FCZ09LVFhaWXNXWUpYWDMwVmdZR0JTRWhJUUVKQ2dzMXpJeUlpc0duVEpydGR5VzNhdEZHMmJMaHVYWWRCODZlR0RSdmFUZlAzOThmR2pSdnRwanZhNmdDQXVYUG5Zdno0OFZpOWVqVzZkKyt1N041eDlHMnJwSU1IRCtMQWdRTjQrKzIza1ppWWlMbHo1enJjQlphUmtZSGF0V3ZEWURBb1owdUZoWVhoblhmZXdkbXpaekY1OHVSYnZrOVA0TXAxZGZYcVZkeDExMTNLL1p5Y0hPWEQ2ZEZISDhYczJiUFJyVnMzaElXRndXUXlvYUNnQU1lT0hRTlFmSWJVaVJNbnNHN2RPcXhZc1FJOWV2UlFsbU94V0dBMEdwWDFTUGIyN2R1SEJ4OThFRk9uVG9XL3Y3L05kU29oSVNGWXNHQUJpb3FLS3JWTWs4bWtCQURYcmVzd2FNcGhNcGtRRXhOVFM4WWtNUUFBQlBGSlJFRlU0Zmt6TXpQUnVIRmpTSklFU1pJZ3l6THk4dkt3Wk1tU01wK3plL2R1VEpreUJlKysreTdhdG0yTGZmdjJZZkxreVpnNGNhTE5QdVZObXpaaDZkS2x5TTdPeHVqUm81R1NrZ0lBME9sMGFObXlKWDc3N1RjMGF0VG85dDlzTmFmV3VqcHo1Z3dhTjI2czdITS9kdXlZc3VVVUVCQUFvOUdJVWFOR0FRRGVlZWNkN055NUU0ODg4Z2hHakJpQmlJZ0loSVdGWWNXS0ZiaCsvVHFlZWVZWlpia0ZCUVdvVWFPR1Z4eFRxeXpyUmNzOWUvWXNkNzZnb0NDN0xmelNidHk0QVY5Zlh3UUZCZUhJa1NPNDQ0NDdsSDl6cmx2WFlkQ1V3OC9QeitFVjVxVy9KV2RsWldIaHdvVklUVTNGbkRsekFBRGg0ZUhvMDZjUFpGbEdiR3lzTXQzcTNMbHptRGR2SG43NDRRZDg4TUVIZVB6eHh3RUFreVpOUWtKQ0FnWU5Hb1JSbzBZaE1qSVNraVFoS3lzTEtTa3BXTHg0TVZhdVhJbTMzbm9MMDZaTnc4R0RCN0Zueng3b2REcWtwS1FnSmliR0t5OGNVMnRkSFRwMENNMmJOOGZFaVJQeDlkZGZJeUFnQU8rODh3N09ueitQT1hQbUlDd3NEUHYyN1VPdlhyMXc3ZG8xeko4L0gzLzcyOThBRkg5Z3pwOC9IeXRYcnNTQ0JRdVVzNlg4L2YxeCtQQmhtMi9UVkN3N094dmp4NDlIM2JwMWxXTXlJU0VoQUlwUGhLbm9DUUJXKy9idFEySmlJb3hHSTRLRGcvSGFhNjhwajNIZHVnNkRwaHdsTHdBc1QyQmdJTEt6czdGbzBTSTBhOVlNQVBEZWUrK2hzTEFRUGo0K3VITGxDaFl1WEFpZ2VNaVk5OTkvSHovKytDTjY5KzZObEpRVTFLbFRSMW1Xdjc4L0VoTVRrWktTZ3JmZmZodDMzbmtuSmsrZWpISGp4bUhRb0VHNDc3Nzc4UHJycnlNbEpRWFRwMC9IbmoxNzhQSEhIeU1nSUFEanhvMURjbkl5K3ZidGkyZWZmZGFyQWtlTmRaV1RrNE05ZS9aZzFLaFJlUGJaWjJFMm0rSHI2NHZNekV3TUd6WU1ZOGFNUVZoWUdFYU5Hb1g3N3JzUFo4NmNVVTdMbFdVWkkwZU9SR1ptSmhZdVhJaW1UWnRpMWFwVm1EWnRHaVJKZ3ArZkg4YVBINi9lUDBnMXRYWHJWalJ0MmhRelo4N0V2SG56OE1JTEw4QmdNQ2hEeDBpU2hMMTc5OEpzTnNOc05xTjkrL1o0OTkxM3kxeGVuejU5SElZVDF5MVZtQm9YaXBXODZLL2s3YkxtZWZMSko4dGMxclp0MjBTblRwMUVseTVkeEtKRmk0UVF4UmRycmx1M1R2enh4eCszcktXd3NGQ2NPblZLbkRoeFFpUWxKZGs4dG5mdlh2R3ZmLzFMdWNoUWlPS0x5Zjd6bi8rSVZhdFczWExaRmVXdUYyd0tvZjY2U2t0TEUrKzk5NTdkdkVlUEhyVlpIM3YyN0JGZHUzWVZVNlpNc1prdk16TlRGQlVWS2ZkbFdSWUdnMEhrNU9RSXM5bDhpM2RYZVo1d3dhYkpaQ3IzY1l2Rklrd21rL0tmeFdKeE9GOXFhcW93R28xbExvZnIxcldxOVZkZTZ6Lzg0Y09IbmJiTWdvSUM1Y3lUa3JmTG1zZlRXY2Y5T25Ma1NKVjZwYnF1SzR2RkFoOGZuOXQrdmlzNWExMVZsaHJyMWhXNGJsMkhSNnRLS2ZtaFZOWUhsTGVFakx0enhicXFMaDlFVkhsY3Q2N0RvQ0VpSWxVeGFJaUlTRlVNR2lJaVVoV0Rob2lJVk1XZ0lTSWlWVEZvaUloSVZRd2FJaUpTRllPR2lJaFV4YUFoSWlKVk1XaUlpRWhWREJvaUlsS1ZSL3hNZ0hYQU9YSi9YRmVlaSt1V3lsS3R0MmlFRUllMHJzRkwvRlRWQlhCZHVVeVYxMVZsY2QyNmpNdlhMUkVSRVJFUkVSRVJFUkVSRVJFUkVSRVJFUkVSRVJFUkVSRVJFUkVSRVJFUkVSRVJFUkVSRVJFUkVSRVJFUkVSRVJFUkVSRVJFUkVSRVJFUkVSRVJFUkVSRVJFUkVSRVJFUkVSRVJFUkVSRVJFUkVSMGYrM0I0Y0VBQUFBQUlMK3YzYUdCUUFBQUFBQUFBQmdFUmVROHJuZU90ZWRBQUFBQUVsRlRrU3VRbUNDIiwKCSJUaGVtZSIgOiAiIiwKCSJUeXBlIiA6ICJmbG93IiwKCSJWZXJzaW9uIiA6ICIxMyIKfQo="/>
    </extobj>
  </extobjs>
</s:customData>
</file>

<file path=customXml/itemProps1.xml><?xml version="1.0" encoding="utf-8"?>
<ds:datastoreItem xmlns:ds="http://schemas.openxmlformats.org/officeDocument/2006/customXml" ds:itemID="{0D408285-AA5B-4243-98A7-4512E5CACF84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1235</Words>
  <Application>Microsoft Office PowerPoint</Application>
  <PresentationFormat>宽屏</PresentationFormat>
  <Paragraphs>132</Paragraphs>
  <Slides>25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Gill Sans</vt:lpstr>
      <vt:lpstr>Open Sans</vt:lpstr>
      <vt:lpstr>Raleway Light</vt:lpstr>
      <vt:lpstr>阿里巴巴普惠体 R</vt:lpstr>
      <vt:lpstr>等线</vt:lpstr>
      <vt:lpstr>方正兰亭超细黑简体</vt:lpstr>
      <vt:lpstr>思源黑体 CN Bold</vt:lpstr>
      <vt:lpstr>思源黑体 CN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M3852</dc:creator>
  <cp:lastModifiedBy>CJY S117</cp:lastModifiedBy>
  <cp:revision>29</cp:revision>
  <dcterms:created xsi:type="dcterms:W3CDTF">2021-12-18T15:16:00Z</dcterms:created>
  <dcterms:modified xsi:type="dcterms:W3CDTF">2022-06-14T19:41:35Z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