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080" y="3516536"/>
            <a:ext cx="5774872" cy="1325563"/>
          </a:xfrm>
        </p:spPr>
        <p:txBody>
          <a:bodyPr anchor="t" anchorCtr="0"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80324" y="1676999"/>
            <a:ext cx="5219700" cy="1719574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2697163" y="304800"/>
            <a:ext cx="7772400" cy="1143000"/>
          </a:xfrm>
        </p:spPr>
        <p:txBody>
          <a:bodyPr anchor="ctr"/>
          <a:p>
            <a:r>
              <a:rPr lang="zh-CN" altLang="en-US" b="1"/>
              <a:t>闰年问题</a:t>
            </a:r>
            <a:endParaRPr lang="zh-CN" altLang="en-US" b="1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2667000" y="1447800"/>
            <a:ext cx="7772400" cy="4419600"/>
          </a:xfrm>
        </p:spPr>
        <p:txBody>
          <a:bodyPr>
            <a:normAutofit lnSpcReduction="20000"/>
          </a:bodyPr>
          <a:p>
            <a:pPr>
              <a:lnSpc>
                <a:spcPct val="90000"/>
              </a:lnSpc>
            </a:pPr>
            <a:r>
              <a:rPr lang="zh-CN" altLang="en-US" sz="2800"/>
              <a:t>我们通常所说的一年为</a:t>
            </a:r>
            <a:r>
              <a:rPr lang="en-US" altLang="zh-CN" sz="2800"/>
              <a:t>365</a:t>
            </a:r>
            <a:r>
              <a:rPr lang="zh-CN" altLang="en-US" sz="2800"/>
              <a:t>天，其实是个约数，准确的数字应该是</a:t>
            </a:r>
            <a:r>
              <a:rPr lang="en-US" altLang="zh-CN" sz="2800"/>
              <a:t>365.2422</a:t>
            </a:r>
            <a:r>
              <a:rPr lang="zh-CN" altLang="en-US" sz="2800"/>
              <a:t>日。那么一年</a:t>
            </a:r>
            <a:r>
              <a:rPr lang="en-US" altLang="zh-CN" sz="2800"/>
              <a:t>365</a:t>
            </a:r>
            <a:r>
              <a:rPr lang="zh-CN" altLang="en-US" sz="2800"/>
              <a:t>天，就与实际一年相差了</a:t>
            </a:r>
            <a:r>
              <a:rPr lang="en-US" altLang="zh-CN" sz="2800"/>
              <a:t>0.2422</a:t>
            </a:r>
            <a:r>
              <a:rPr lang="zh-CN" altLang="en-US" sz="2800"/>
              <a:t>日，这样四年之后就比实际的一年少了</a:t>
            </a:r>
            <a:r>
              <a:rPr lang="en-US" altLang="zh-CN" sz="2800"/>
              <a:t>1</a:t>
            </a:r>
            <a:r>
              <a:rPr lang="zh-CN" altLang="en-US" sz="2800"/>
              <a:t>天。为了弥补这个差值，历法规定，</a:t>
            </a:r>
            <a:r>
              <a:rPr lang="en-US" altLang="zh-CN" sz="2800"/>
              <a:t>4</a:t>
            </a:r>
            <a:r>
              <a:rPr lang="zh-CN" altLang="en-US" sz="2800"/>
              <a:t>年设一闰。那么如何判断一年是否为闰年呢？</a:t>
            </a: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 b="1"/>
              <a:t>提示：</a:t>
            </a:r>
            <a:endParaRPr lang="zh-CN" altLang="en-US" sz="2800" b="1"/>
          </a:p>
          <a:p>
            <a:pPr>
              <a:lnSpc>
                <a:spcPct val="9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、能被</a:t>
            </a:r>
            <a:r>
              <a:rPr lang="en-US" altLang="zh-CN" sz="2800"/>
              <a:t>4</a:t>
            </a:r>
            <a:r>
              <a:rPr lang="zh-CN" altLang="en-US" sz="2800"/>
              <a:t>整除但不能被</a:t>
            </a:r>
            <a:r>
              <a:rPr lang="en-US" altLang="zh-CN" sz="2800"/>
              <a:t>100</a:t>
            </a:r>
            <a:r>
              <a:rPr lang="zh-CN" altLang="en-US" sz="2800"/>
              <a:t>整除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、能被</a:t>
            </a:r>
            <a:r>
              <a:rPr lang="en-US" altLang="zh-CN" sz="2800"/>
              <a:t>400</a:t>
            </a:r>
            <a:r>
              <a:rPr lang="zh-CN" altLang="en-US" sz="2800"/>
              <a:t>整除       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只要满足上述条件之一的，就是闰年   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charRg st="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charRg st="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2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charRg st="12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charRg st="12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2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charRg st="12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charRg st="12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charRg st="14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charRg st="14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59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charRg st="159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charRg st="159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b="1"/>
              <a:t>闰年问题（算法）</a:t>
            </a:r>
            <a:endParaRPr lang="zh-CN" altLang="en-US" b="1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输入年份</a:t>
            </a:r>
            <a:r>
              <a:rPr lang="en-US" altLang="zh-CN"/>
              <a:t>n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n</a:t>
            </a:r>
            <a:r>
              <a:rPr lang="zh-CN" altLang="en-US"/>
              <a:t>能被</a:t>
            </a:r>
            <a:r>
              <a:rPr lang="en-US" altLang="zh-CN"/>
              <a:t>4</a:t>
            </a:r>
            <a:r>
              <a:rPr lang="zh-CN" altLang="en-US"/>
              <a:t>整除但不能被</a:t>
            </a:r>
            <a:r>
              <a:rPr lang="en-US" altLang="zh-CN"/>
              <a:t>100</a:t>
            </a:r>
            <a:r>
              <a:rPr lang="zh-CN" altLang="en-US"/>
              <a:t>整除，或者</a:t>
            </a:r>
            <a:r>
              <a:rPr lang="en-US" altLang="zh-CN"/>
              <a:t>n</a:t>
            </a:r>
            <a:r>
              <a:rPr lang="zh-CN" altLang="en-US"/>
              <a:t>能被</a:t>
            </a:r>
            <a:r>
              <a:rPr lang="en-US" altLang="zh-CN"/>
              <a:t>400</a:t>
            </a:r>
            <a:r>
              <a:rPr lang="zh-CN" altLang="en-US"/>
              <a:t>整除，</a:t>
            </a:r>
            <a:endParaRPr lang="zh-CN" altLang="en-US"/>
          </a:p>
          <a:p>
            <a:r>
              <a:rPr lang="zh-CN" altLang="en-US"/>
              <a:t>那么输出</a:t>
            </a:r>
            <a:r>
              <a:rPr lang="en-US" altLang="zh-CN"/>
              <a:t>n</a:t>
            </a:r>
            <a:r>
              <a:rPr lang="zh-CN" altLang="en-US"/>
              <a:t>是闰年</a:t>
            </a:r>
            <a:endParaRPr lang="zh-CN" altLang="en-US"/>
          </a:p>
          <a:p>
            <a:r>
              <a:rPr lang="zh-CN" altLang="en-US"/>
              <a:t>否则输出</a:t>
            </a:r>
            <a:r>
              <a:rPr lang="en-US" altLang="zh-CN"/>
              <a:t>n</a:t>
            </a:r>
            <a:r>
              <a:rPr lang="zh-CN" altLang="en-US"/>
              <a:t>不是闰年</a:t>
            </a:r>
            <a:endParaRPr lang="zh-CN" altLang="en-US"/>
          </a:p>
        </p:txBody>
      </p:sp>
      <p:sp>
        <p:nvSpPr>
          <p:cNvPr id="17412" name="文本框 17411"/>
          <p:cNvSpPr txBox="1"/>
          <p:nvPr/>
        </p:nvSpPr>
        <p:spPr>
          <a:xfrm>
            <a:off x="3048000" y="1524000"/>
            <a:ext cx="209804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b="1">
                <a:solidFill>
                  <a:srgbClr val="003399"/>
                </a:solidFill>
                <a:latin typeface="Times New Roman" panose="02020603050405020304" pitchFamily="2" charset="0"/>
              </a:rPr>
              <a:t>自然语言表达如下</a:t>
            </a:r>
            <a:r>
              <a:rPr lang="en-US" altLang="zh-CN" sz="1800" b="1">
                <a:solidFill>
                  <a:srgbClr val="003399"/>
                </a:solidFill>
                <a:latin typeface="Times New Roman" panose="02020603050405020304" pitchFamily="2" charset="0"/>
              </a:rPr>
              <a:t>:</a:t>
            </a:r>
            <a:endParaRPr lang="en-US" altLang="zh-CN" sz="1800" b="1">
              <a:solidFill>
                <a:srgbClr val="003399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charRg st="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4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charRg st="4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18433"/>
          <p:cNvSpPr/>
          <p:nvPr/>
        </p:nvSpPr>
        <p:spPr>
          <a:xfrm>
            <a:off x="2362200" y="228600"/>
            <a:ext cx="2667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2" charset="0"/>
              </a:rPr>
              <a:t>闰年问题</a:t>
            </a:r>
            <a:endParaRPr lang="zh-CN" altLang="en-US" sz="4000" b="1">
              <a:solidFill>
                <a:schemeClr val="tx2"/>
              </a:solidFill>
              <a:latin typeface="Times New Roman" panose="02020603050405020304" pitchFamily="2" charset="0"/>
            </a:endParaRPr>
          </a:p>
        </p:txBody>
      </p:sp>
      <p:sp>
        <p:nvSpPr>
          <p:cNvPr id="18435" name="流程图: 可选过程 18434"/>
          <p:cNvSpPr/>
          <p:nvPr/>
        </p:nvSpPr>
        <p:spPr>
          <a:xfrm>
            <a:off x="5105400" y="685800"/>
            <a:ext cx="2286000" cy="45720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800">
                <a:latin typeface="Times New Roman" panose="02020603050405020304" pitchFamily="2" charset="0"/>
              </a:rPr>
              <a:t>开始</a:t>
            </a:r>
            <a:endParaRPr lang="zh-CN" altLang="en-US" sz="1800">
              <a:latin typeface="Times New Roman" panose="02020603050405020304" pitchFamily="2" charset="0"/>
            </a:endParaRPr>
          </a:p>
        </p:txBody>
      </p:sp>
      <p:grpSp>
        <p:nvGrpSpPr>
          <p:cNvPr id="18436" name="组合 18435"/>
          <p:cNvGrpSpPr/>
          <p:nvPr/>
        </p:nvGrpSpPr>
        <p:grpSpPr>
          <a:xfrm>
            <a:off x="4419600" y="1143000"/>
            <a:ext cx="3657600" cy="990600"/>
            <a:chOff x="0" y="0"/>
            <a:chExt cx="2304" cy="624"/>
          </a:xfrm>
        </p:grpSpPr>
        <p:sp>
          <p:nvSpPr>
            <p:cNvPr id="18437" name="直接连接符 18436"/>
            <p:cNvSpPr/>
            <p:nvPr/>
          </p:nvSpPr>
          <p:spPr>
            <a:xfrm>
              <a:off x="1200" y="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38" name="流程图: 数据 18437"/>
            <p:cNvSpPr/>
            <p:nvPr/>
          </p:nvSpPr>
          <p:spPr>
            <a:xfrm>
              <a:off x="0" y="336"/>
              <a:ext cx="2304" cy="288"/>
            </a:xfrm>
            <a:prstGeom prst="flowChartInputOutpu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800">
                  <a:latin typeface="Times New Roman" panose="02020603050405020304" pitchFamily="2" charset="0"/>
                </a:rPr>
                <a:t>输入变量</a:t>
              </a:r>
              <a:r>
                <a:rPr lang="en-US" altLang="zh-CN" sz="1800">
                  <a:latin typeface="Times New Roman" panose="02020603050405020304" pitchFamily="2" charset="0"/>
                </a:rPr>
                <a:t>n</a:t>
              </a:r>
              <a:r>
                <a:rPr lang="zh-CN" altLang="en-US" sz="1800">
                  <a:latin typeface="Times New Roman" panose="02020603050405020304" pitchFamily="2" charset="0"/>
                </a:rPr>
                <a:t>的值</a:t>
              </a:r>
              <a:endParaRPr lang="zh-CN" altLang="en-US" sz="1800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8439" name="组合 18438"/>
          <p:cNvGrpSpPr/>
          <p:nvPr/>
        </p:nvGrpSpPr>
        <p:grpSpPr>
          <a:xfrm>
            <a:off x="3733800" y="2133600"/>
            <a:ext cx="5105400" cy="2133600"/>
            <a:chOff x="0" y="0"/>
            <a:chExt cx="3216" cy="1344"/>
          </a:xfrm>
        </p:grpSpPr>
        <p:sp>
          <p:nvSpPr>
            <p:cNvPr id="18440" name="直接连接符 18439"/>
            <p:cNvSpPr/>
            <p:nvPr/>
          </p:nvSpPr>
          <p:spPr>
            <a:xfrm>
              <a:off x="1632" y="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1" name="流程图: 决策 18440"/>
            <p:cNvSpPr/>
            <p:nvPr/>
          </p:nvSpPr>
          <p:spPr>
            <a:xfrm>
              <a:off x="0" y="288"/>
              <a:ext cx="3216" cy="1056"/>
            </a:xfrm>
            <a:prstGeom prst="flowChartDecision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800">
                  <a:latin typeface="Times New Roman" panose="02020603050405020304" pitchFamily="2" charset="0"/>
                </a:rPr>
                <a:t>(n mod 4=0 and n mod 100&lt;&gt;0) </a:t>
              </a:r>
              <a:endParaRPr lang="en-US" altLang="zh-CN" sz="1800">
                <a:latin typeface="Times New Roman" panose="02020603050405020304" pitchFamily="2" charset="0"/>
              </a:endParaRPr>
            </a:p>
            <a:p>
              <a:pPr algn="ctr"/>
              <a:r>
                <a:rPr lang="en-US" altLang="zh-CN" sz="1800">
                  <a:latin typeface="Times New Roman" panose="02020603050405020304" pitchFamily="2" charset="0"/>
                </a:rPr>
                <a:t>Or (n mod 400=0)</a:t>
              </a:r>
              <a:endParaRPr lang="en-US" altLang="zh-CN" sz="1800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8442" name="组合 18441"/>
          <p:cNvGrpSpPr/>
          <p:nvPr/>
        </p:nvGrpSpPr>
        <p:grpSpPr>
          <a:xfrm>
            <a:off x="2895600" y="4953000"/>
            <a:ext cx="6629400" cy="1143000"/>
            <a:chOff x="0" y="0"/>
            <a:chExt cx="4176" cy="720"/>
          </a:xfrm>
        </p:grpSpPr>
        <p:grpSp>
          <p:nvGrpSpPr>
            <p:cNvPr id="18443" name="组合 18442"/>
            <p:cNvGrpSpPr/>
            <p:nvPr/>
          </p:nvGrpSpPr>
          <p:grpSpPr>
            <a:xfrm>
              <a:off x="0" y="0"/>
              <a:ext cx="4176" cy="432"/>
              <a:chOff x="0" y="0"/>
              <a:chExt cx="4176" cy="432"/>
            </a:xfrm>
          </p:grpSpPr>
          <p:sp>
            <p:nvSpPr>
              <p:cNvPr id="18444" name="直接连接符 18443"/>
              <p:cNvSpPr/>
              <p:nvPr/>
            </p:nvSpPr>
            <p:spPr>
              <a:xfrm>
                <a:off x="0" y="4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45" name="直接连接符 18444"/>
              <p:cNvSpPr/>
              <p:nvPr/>
            </p:nvSpPr>
            <p:spPr>
              <a:xfrm>
                <a:off x="4176" y="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46" name="直接连接符 18445"/>
              <p:cNvSpPr/>
              <p:nvPr/>
            </p:nvSpPr>
            <p:spPr>
              <a:xfrm flipH="1">
                <a:off x="0" y="240"/>
                <a:ext cx="41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47" name="直接连接符 18446"/>
              <p:cNvSpPr/>
              <p:nvPr/>
            </p:nvSpPr>
            <p:spPr>
              <a:xfrm>
                <a:off x="2208" y="240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8448" name="流程图: 可选过程 18447"/>
            <p:cNvSpPr/>
            <p:nvPr/>
          </p:nvSpPr>
          <p:spPr>
            <a:xfrm>
              <a:off x="1488" y="432"/>
              <a:ext cx="1440" cy="288"/>
            </a:xfrm>
            <a:prstGeom prst="flowChartAlternate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>
                  <a:latin typeface="Times New Roman" panose="02020603050405020304" pitchFamily="2" charset="0"/>
                </a:rPr>
                <a:t>结束</a:t>
              </a:r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8449" name="组合 18448"/>
          <p:cNvGrpSpPr/>
          <p:nvPr/>
        </p:nvGrpSpPr>
        <p:grpSpPr>
          <a:xfrm>
            <a:off x="1676400" y="3048000"/>
            <a:ext cx="2438400" cy="1981200"/>
            <a:chOff x="0" y="0"/>
            <a:chExt cx="1536" cy="1248"/>
          </a:xfrm>
        </p:grpSpPr>
        <p:grpSp>
          <p:nvGrpSpPr>
            <p:cNvPr id="18450" name="组合 18449"/>
            <p:cNvGrpSpPr/>
            <p:nvPr/>
          </p:nvGrpSpPr>
          <p:grpSpPr>
            <a:xfrm>
              <a:off x="0" y="240"/>
              <a:ext cx="1536" cy="1008"/>
              <a:chOff x="0" y="0"/>
              <a:chExt cx="1536" cy="1008"/>
            </a:xfrm>
          </p:grpSpPr>
          <p:grpSp>
            <p:nvGrpSpPr>
              <p:cNvPr id="18451" name="组合 18450"/>
              <p:cNvGrpSpPr/>
              <p:nvPr/>
            </p:nvGrpSpPr>
            <p:grpSpPr>
              <a:xfrm>
                <a:off x="720" y="0"/>
                <a:ext cx="624" cy="624"/>
                <a:chOff x="0" y="0"/>
                <a:chExt cx="576" cy="336"/>
              </a:xfrm>
            </p:grpSpPr>
            <p:sp>
              <p:nvSpPr>
                <p:cNvPr id="18452" name="直接连接符 18451"/>
                <p:cNvSpPr/>
                <p:nvPr/>
              </p:nvSpPr>
              <p:spPr>
                <a:xfrm flipH="1">
                  <a:off x="0" y="0"/>
                  <a:ext cx="57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453" name="直接连接符 18452"/>
                <p:cNvSpPr/>
                <p:nvPr/>
              </p:nvSpPr>
              <p:spPr>
                <a:xfrm>
                  <a:off x="0" y="0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8454" name="流程图: 数据 18453"/>
              <p:cNvSpPr/>
              <p:nvPr/>
            </p:nvSpPr>
            <p:spPr>
              <a:xfrm>
                <a:off x="0" y="624"/>
                <a:ext cx="1536" cy="384"/>
              </a:xfrm>
              <a:prstGeom prst="flowChartInputOutpu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1800">
                    <a:latin typeface="Times New Roman" panose="02020603050405020304" pitchFamily="2" charset="0"/>
                  </a:rPr>
                  <a:t>输出</a:t>
                </a:r>
                <a:r>
                  <a:rPr lang="en-US" altLang="zh-CN" sz="1800">
                    <a:latin typeface="Times New Roman" panose="02020603050405020304" pitchFamily="2" charset="0"/>
                  </a:rPr>
                  <a:t>n</a:t>
                </a:r>
                <a:r>
                  <a:rPr lang="zh-CN" altLang="en-US" sz="1800">
                    <a:latin typeface="Times New Roman" panose="02020603050405020304" pitchFamily="2" charset="0"/>
                  </a:rPr>
                  <a:t>是闰年！</a:t>
                </a:r>
                <a:endParaRPr lang="zh-CN" altLang="en-US" sz="1800">
                  <a:latin typeface="Times New Roman" panose="02020603050405020304" pitchFamily="2" charset="0"/>
                </a:endParaRPr>
              </a:p>
            </p:txBody>
          </p:sp>
        </p:grpSp>
        <p:sp>
          <p:nvSpPr>
            <p:cNvPr id="18455" name="文本框 18454"/>
            <p:cNvSpPr txBox="1"/>
            <p:nvPr/>
          </p:nvSpPr>
          <p:spPr>
            <a:xfrm>
              <a:off x="849" y="0"/>
              <a:ext cx="21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Y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18456" name="组合 18455"/>
          <p:cNvGrpSpPr/>
          <p:nvPr/>
        </p:nvGrpSpPr>
        <p:grpSpPr>
          <a:xfrm>
            <a:off x="7543800" y="3048000"/>
            <a:ext cx="2895600" cy="1905000"/>
            <a:chOff x="0" y="0"/>
            <a:chExt cx="1824" cy="1200"/>
          </a:xfrm>
        </p:grpSpPr>
        <p:grpSp>
          <p:nvGrpSpPr>
            <p:cNvPr id="18457" name="组合 18456"/>
            <p:cNvGrpSpPr/>
            <p:nvPr/>
          </p:nvGrpSpPr>
          <p:grpSpPr>
            <a:xfrm>
              <a:off x="0" y="240"/>
              <a:ext cx="1824" cy="960"/>
              <a:chOff x="0" y="0"/>
              <a:chExt cx="1824" cy="960"/>
            </a:xfrm>
          </p:grpSpPr>
          <p:grpSp>
            <p:nvGrpSpPr>
              <p:cNvPr id="18458" name="组合 18457"/>
              <p:cNvGrpSpPr/>
              <p:nvPr/>
            </p:nvGrpSpPr>
            <p:grpSpPr>
              <a:xfrm>
                <a:off x="816" y="0"/>
                <a:ext cx="480" cy="576"/>
                <a:chOff x="0" y="0"/>
                <a:chExt cx="384" cy="336"/>
              </a:xfrm>
            </p:grpSpPr>
            <p:sp>
              <p:nvSpPr>
                <p:cNvPr id="18459" name="直接连接符 18458"/>
                <p:cNvSpPr/>
                <p:nvPr/>
              </p:nvSpPr>
              <p:spPr>
                <a:xfrm>
                  <a:off x="0" y="0"/>
                  <a:ext cx="3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460" name="直接连接符 18459"/>
                <p:cNvSpPr/>
                <p:nvPr/>
              </p:nvSpPr>
              <p:spPr>
                <a:xfrm>
                  <a:off x="384" y="0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8461" name="流程图: 数据 18460"/>
              <p:cNvSpPr/>
              <p:nvPr/>
            </p:nvSpPr>
            <p:spPr>
              <a:xfrm>
                <a:off x="0" y="576"/>
                <a:ext cx="1824" cy="384"/>
              </a:xfrm>
              <a:prstGeom prst="flowChartInputOutpu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1800">
                    <a:latin typeface="Times New Roman" panose="02020603050405020304" pitchFamily="2" charset="0"/>
                  </a:rPr>
                  <a:t>输出</a:t>
                </a:r>
                <a:r>
                  <a:rPr lang="en-US" altLang="zh-CN" sz="1800">
                    <a:latin typeface="Times New Roman" panose="02020603050405020304" pitchFamily="2" charset="0"/>
                  </a:rPr>
                  <a:t>n</a:t>
                </a:r>
                <a:r>
                  <a:rPr lang="zh-CN" altLang="en-US" sz="1800">
                    <a:latin typeface="Times New Roman" panose="02020603050405020304" pitchFamily="2" charset="0"/>
                  </a:rPr>
                  <a:t>不是闰年！</a:t>
                </a:r>
                <a:endParaRPr lang="zh-CN" altLang="en-US" sz="1800">
                  <a:latin typeface="Times New Roman" panose="02020603050405020304" pitchFamily="2" charset="0"/>
                </a:endParaRPr>
              </a:p>
            </p:txBody>
          </p:sp>
        </p:grpSp>
        <p:sp>
          <p:nvSpPr>
            <p:cNvPr id="18462" name="文本框 18461"/>
            <p:cNvSpPr txBox="1"/>
            <p:nvPr/>
          </p:nvSpPr>
          <p:spPr>
            <a:xfrm>
              <a:off x="912" y="0"/>
              <a:ext cx="21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Times New Roman" panose="02020603050405020304" pitchFamily="2" charset="0"/>
                </a:rPr>
                <a:t>N</a:t>
              </a:r>
              <a:endParaRPr lang="en-US" altLang="zh-CN">
                <a:latin typeface="Times New Roman" panose="02020603050405020304" pitchFamily="2" charset="0"/>
              </a:endParaRPr>
            </a:p>
          </p:txBody>
        </p:sp>
      </p:grpSp>
      <p:sp>
        <p:nvSpPr>
          <p:cNvPr id="18463" name="文本框 18462"/>
          <p:cNvSpPr txBox="1"/>
          <p:nvPr/>
        </p:nvSpPr>
        <p:spPr>
          <a:xfrm>
            <a:off x="2667000" y="1371600"/>
            <a:ext cx="152273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>
                <a:latin typeface="Times New Roman" panose="02020603050405020304" pitchFamily="2" charset="0"/>
              </a:rPr>
              <a:t>程序流程图 </a:t>
            </a:r>
            <a:endParaRPr lang="zh-CN" altLang="en-US" sz="2000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0" animBg="1"/>
      <p:bldP spid="184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b="1"/>
              <a:t>程序语言</a:t>
            </a:r>
            <a:endParaRPr lang="zh-CN" altLang="en-US" b="1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2697163" y="1828800"/>
            <a:ext cx="7772400" cy="4114800"/>
          </a:xfrm>
        </p:spPr>
        <p:txBody>
          <a:bodyPr/>
          <a:p>
            <a:r>
              <a:rPr lang="zh-CN" altLang="en-US" b="1"/>
              <a:t>高级程序语言</a:t>
            </a:r>
            <a:r>
              <a:rPr lang="zh-CN" altLang="en-US"/>
              <a:t>：</a:t>
            </a:r>
            <a:endParaRPr lang="zh-CN" altLang="en-US"/>
          </a:p>
          <a:p>
            <a:pPr>
              <a:buNone/>
            </a:pPr>
            <a:r>
              <a:rPr lang="zh-CN" altLang="en-US"/>
              <a:t>      </a:t>
            </a:r>
            <a:r>
              <a:rPr lang="en-US" altLang="zh-CN"/>
              <a:t>Visual Basic  </a:t>
            </a:r>
            <a:r>
              <a:rPr lang="zh-CN" altLang="en-US"/>
              <a:t>、</a:t>
            </a:r>
            <a:r>
              <a:rPr lang="en-US" altLang="zh-CN"/>
              <a:t>Pascal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等                      </a:t>
            </a:r>
            <a:r>
              <a:rPr lang="zh-CN" altLang="en-US" b="1"/>
              <a:t>低级语言；</a:t>
            </a:r>
            <a:endParaRPr lang="zh-CN" altLang="en-US" b="1"/>
          </a:p>
          <a:p>
            <a:pPr>
              <a:buNone/>
            </a:pPr>
            <a:r>
              <a:rPr lang="zh-CN" altLang="en-US"/>
              <a:t>      汇编语言</a:t>
            </a:r>
            <a:endParaRPr lang="zh-CN" altLang="en-US"/>
          </a:p>
          <a:p>
            <a:r>
              <a:rPr lang="zh-CN" altLang="en-US" b="1"/>
              <a:t>计算机能够直接识别的语言</a:t>
            </a:r>
            <a:endParaRPr lang="zh-CN" altLang="en-US" b="1"/>
          </a:p>
          <a:p>
            <a:pPr>
              <a:buNone/>
            </a:pPr>
            <a:r>
              <a:rPr lang="zh-CN" altLang="en-US"/>
              <a:t>      机器语言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charRg st="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charRg st="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charRg st="7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charRg st="7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charRg st="8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charRg st="8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9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charRg st="9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charRg st="9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 anchor="ctr"/>
          <a:p>
            <a:r>
              <a:rPr lang="en-US" altLang="zh-CN" sz="4000" b="1"/>
              <a:t>  </a:t>
            </a:r>
            <a:r>
              <a:rPr lang="zh-CN" altLang="en-US" sz="4000" b="1"/>
              <a:t>判断闰年问题（程序实现）</a:t>
            </a:r>
            <a:endParaRPr lang="zh-CN" altLang="en-US" sz="4000" b="1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2667000" y="1600200"/>
            <a:ext cx="7772400" cy="4495800"/>
          </a:xfrm>
        </p:spPr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lang="en-US" altLang="zh-CN" sz="2800"/>
              <a:t>Private Sub Form_Load()</a:t>
            </a:r>
            <a:endParaRPr lang="en-US" altLang="zh-CN" sz="2800"/>
          </a:p>
          <a:p>
            <a:pPr lvl="1">
              <a:lnSpc>
                <a:spcPct val="90000"/>
              </a:lnSpc>
              <a:buNone/>
            </a:pPr>
            <a:r>
              <a:rPr lang="en-US" altLang="zh-CN" sz="2400"/>
              <a:t>s = InputBox("</a:t>
            </a:r>
            <a:r>
              <a:rPr lang="zh-CN" altLang="en-US" sz="2400"/>
              <a:t>请输入年份：</a:t>
            </a:r>
            <a:r>
              <a:rPr lang="en-US" altLang="zh-CN" sz="2400"/>
              <a:t>")</a:t>
            </a:r>
            <a:endParaRPr lang="en-US" altLang="zh-CN" sz="2400"/>
          </a:p>
          <a:p>
            <a:pPr lvl="1">
              <a:lnSpc>
                <a:spcPct val="90000"/>
              </a:lnSpc>
              <a:buNone/>
            </a:pPr>
            <a:r>
              <a:rPr lang="en-US" altLang="zh-CN" sz="2400"/>
              <a:t>n = Val(s)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800"/>
              <a:t>If n Mod 400 = 0 Or (n Mod 4 = 0 And n Mod 100 &lt;&gt; 0) Then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MsgBox s + "</a:t>
            </a:r>
            <a:r>
              <a:rPr lang="zh-CN" altLang="en-US" sz="2800"/>
              <a:t>年是闰年！</a:t>
            </a:r>
            <a:r>
              <a:rPr lang="en-US" altLang="zh-CN" sz="2800"/>
              <a:t>"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Else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MsgBox s + "</a:t>
            </a:r>
            <a:r>
              <a:rPr lang="zh-CN" altLang="en-US" sz="2800"/>
              <a:t>年不是闰年！</a:t>
            </a:r>
            <a:r>
              <a:rPr lang="en-US" altLang="zh-CN" sz="2800"/>
              <a:t>"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End If   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End sub</a:t>
            </a: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4_1"/>
  <p:tag name="KSO_WM_TEMPLATE_CATEGORY" val="custom"/>
  <p:tag name="KSO_WM_TEMPLATE_INDEX" val="20181613"/>
  <p:tag name="KSO_WM_TEMPLATE_SUBCATEGORY" val="combine"/>
  <p:tag name="KSO_WM_TEMPLATE_THUMBS_INDEX" val="1、6、12、13、21、22、25、26"/>
</p:tagLst>
</file>

<file path=ppt/tags/tag4.xml><?xml version="1.0" encoding="utf-8"?>
<p:tagLst xmlns:p="http://schemas.openxmlformats.org/presentationml/2006/main">
  <p:tag name="KSO_WM_TEMPLATE_CATEGORY" val="custom"/>
  <p:tag name="KSO_WM_TEMPLATE_INDEX" val="20181613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51ACDE"/>
      </a:dk2>
      <a:lt2>
        <a:srgbClr val="E7E6E6"/>
      </a:lt2>
      <a:accent1>
        <a:srgbClr val="50ABDE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Times New Roman</vt:lpstr>
      <vt:lpstr>自定义设计方案</vt:lpstr>
      <vt:lpstr>PowerPoint 演示文稿</vt:lpstr>
      <vt:lpstr>闰年问题</vt:lpstr>
      <vt:lpstr>闰年问题（算法）</vt:lpstr>
      <vt:lpstr>PowerPoint 演示文稿</vt:lpstr>
      <vt:lpstr>程序语言</vt:lpstr>
      <vt:lpstr>  判断闰年问题（程序实现）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Jobin</dc:creator>
  <cp:lastModifiedBy>Jobin</cp:lastModifiedBy>
  <cp:revision>1</cp:revision>
  <dcterms:created xsi:type="dcterms:W3CDTF">2017-11-19T02:39:50Z</dcterms:created>
  <dcterms:modified xsi:type="dcterms:W3CDTF">2017-11-19T02:41:26Z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