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57" r:id="rId6"/>
    <p:sldId id="318" r:id="rId7"/>
    <p:sldId id="285" r:id="rId8"/>
    <p:sldId id="307" r:id="rId9"/>
    <p:sldId id="308" r:id="rId10"/>
    <p:sldId id="309" r:id="rId11"/>
    <p:sldId id="310" r:id="rId12"/>
    <p:sldId id="312" r:id="rId13"/>
    <p:sldId id="313" r:id="rId14"/>
    <p:sldId id="288" r:id="rId15"/>
    <p:sldId id="316" r:id="rId16"/>
    <p:sldId id="291" r:id="rId17"/>
    <p:sldId id="299" r:id="rId18"/>
    <p:sldId id="292" r:id="rId19"/>
    <p:sldId id="293" r:id="rId20"/>
    <p:sldId id="294" r:id="rId21"/>
    <p:sldId id="295" r:id="rId22"/>
    <p:sldId id="298" r:id="rId23"/>
    <p:sldId id="315" r:id="rId24"/>
    <p:sldId id="314" r:id="rId25"/>
    <p:sldId id="290" r:id="rId26"/>
    <p:sldId id="317" r:id="rId27"/>
    <p:sldId id="296" r:id="rId28"/>
    <p:sldId id="305" r:id="rId29"/>
    <p:sldId id="319" r:id="rId30"/>
    <p:sldId id="323" r:id="rId31"/>
    <p:sldId id="322" r:id="rId32"/>
    <p:sldId id="324" r:id="rId33"/>
    <p:sldId id="321" r:id="rId34"/>
    <p:sldId id="320" r:id="rId35"/>
    <p:sldId id="326" r:id="rId36"/>
    <p:sldId id="325" r:id="rId37"/>
    <p:sldId id="282" r:id="rId38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>
      <p:cViewPr>
        <p:scale>
          <a:sx n="90" d="100"/>
          <a:sy n="90" d="100"/>
        </p:scale>
        <p:origin x="-276" y="-17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902A-B71B-4D9E-A57A-254570B88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8A16C-8A75-4D3B-BB47-31144791C2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8A16C-8A75-4D3B-BB47-31144791C2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5025302"/>
            <a:ext cx="9143998" cy="140333"/>
          </a:xfrm>
          <a:prstGeom prst="rect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9552" y="1"/>
            <a:ext cx="7416824" cy="169803"/>
          </a:xfrm>
          <a:prstGeom prst="rect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028385" y="1"/>
            <a:ext cx="1115615" cy="1698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V="1">
            <a:off x="0" y="0"/>
            <a:ext cx="914400" cy="914682"/>
          </a:xfrm>
          <a:prstGeom prst="rtTriangle">
            <a:avLst/>
          </a:prstGeom>
          <a:solidFill>
            <a:srgbClr val="12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55577" y="188228"/>
            <a:ext cx="3134191" cy="400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单击此处推荐文章标题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73050" y="512920"/>
            <a:ext cx="6489700" cy="524037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384"/>
            <a:ext cx="6489700" cy="28588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928"/>
            <a:ext cx="7886700" cy="43602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3C4A-C930-4D2C-A0CF-41EE94C5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A46B-06AF-441A-8063-C000BCFFD7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slow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79" y="-155864"/>
            <a:ext cx="5456815" cy="545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A_矩形 29"/>
          <p:cNvSpPr/>
          <p:nvPr>
            <p:custDataLst>
              <p:tags r:id="rId2"/>
            </p:custDataLst>
          </p:nvPr>
        </p:nvSpPr>
        <p:spPr>
          <a:xfrm>
            <a:off x="3131840" y="1808941"/>
            <a:ext cx="2538389" cy="1051635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排序算法</a:t>
            </a:r>
            <a:endParaRPr lang="en-US" altLang="zh-CN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复习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课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PA_圆角矩形 31"/>
          <p:cNvSpPr/>
          <p:nvPr>
            <p:custDataLst>
              <p:tags r:id="rId3"/>
            </p:custDataLst>
          </p:nvPr>
        </p:nvSpPr>
        <p:spPr>
          <a:xfrm>
            <a:off x="3994472" y="3067308"/>
            <a:ext cx="851225" cy="224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42900" dist="2413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9952" y="2995300"/>
            <a:ext cx="7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ZHY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idx="1"/>
          </p:nvPr>
        </p:nvSpPr>
        <p:spPr>
          <a:xfrm>
            <a:off x="1" y="357299"/>
            <a:ext cx="4643438" cy="465281"/>
          </a:xfrm>
        </p:spPr>
        <p:txBody>
          <a:bodyPr wrap="square" lIns="91440" tIns="45720" rIns="91440" bIns="45720" anchor="t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趟冒泡排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序 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3" name="Rectangle 3"/>
          <p:cNvSpPr/>
          <p:nvPr/>
        </p:nvSpPr>
        <p:spPr>
          <a:xfrm>
            <a:off x="152401" y="790820"/>
            <a:ext cx="4252914" cy="192574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i=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step -1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If  a(j)&lt;a(j-1) then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t=a(j):a(j)=a(j-1):a(j-1)=t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End if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Next 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4776824" y="813180"/>
            <a:ext cx="4176712" cy="1867478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i=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step -1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If  a(j)&lt;a(j-1) then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t=a(j):a(j)=a(j-1):a(j-1)=t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End if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Next 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Rectangle 5"/>
          <p:cNvSpPr/>
          <p:nvPr/>
        </p:nvSpPr>
        <p:spPr>
          <a:xfrm>
            <a:off x="4456148" y="357299"/>
            <a:ext cx="5076825" cy="465282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  <a:buChar char="•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趟冒泡排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序 ，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en-US" altLang="zh-CN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" y="2717008"/>
            <a:ext cx="4640262" cy="46369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  <a:buChar char="•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趟冒泡排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序 ，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en-US" altLang="zh-CN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7" name="Rectangle 7"/>
          <p:cNvSpPr/>
          <p:nvPr/>
        </p:nvSpPr>
        <p:spPr>
          <a:xfrm>
            <a:off x="152401" y="3150573"/>
            <a:ext cx="4252914" cy="1851596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i=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step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If  a(j)&lt;a(j-1) then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t=a(j):a(j)=a(j-1):a(j-1)=t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End if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Next 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AutoShape 8"/>
          <p:cNvSpPr/>
          <p:nvPr/>
        </p:nvSpPr>
        <p:spPr>
          <a:xfrm>
            <a:off x="5076056" y="700336"/>
            <a:ext cx="3095625" cy="863867"/>
          </a:xfrm>
          <a:prstGeom prst="wedgeEllipseCallout">
            <a:avLst>
              <a:gd name="adj1" fmla="val -171796"/>
              <a:gd name="adj2" fmla="val -1604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表示排序次数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9" name="Rectangle 9"/>
          <p:cNvSpPr/>
          <p:nvPr/>
        </p:nvSpPr>
        <p:spPr>
          <a:xfrm>
            <a:off x="4456148" y="2715420"/>
            <a:ext cx="4716462" cy="465281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  <a:buChar char="•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趟冒泡排序 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70" name="Rectangle 10"/>
          <p:cNvSpPr/>
          <p:nvPr/>
        </p:nvSpPr>
        <p:spPr>
          <a:xfrm>
            <a:off x="4800636" y="3150573"/>
            <a:ext cx="4176713" cy="185159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i=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step -1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If  a(j)&lt;a(j-1) then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t=a(j):a(j)=a(j-1):a(j-1)=t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End if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Next 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ldLvl="0" animBg="1"/>
      <p:bldP spid="40964" grpId="0" bldLvl="0" animBg="1"/>
      <p:bldP spid="40965" grpId="0"/>
      <p:bldP spid="40966" grpId="0"/>
      <p:bldP spid="40967" grpId="0" bldLvl="0" animBg="1"/>
      <p:bldP spid="40968" grpId="0" bldLvl="0" animBg="1"/>
      <p:bldP spid="40969" grpId="0"/>
      <p:bldP spid="4097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0"/>
          <p:cNvGrpSpPr/>
          <p:nvPr/>
        </p:nvGrpSpPr>
        <p:grpSpPr>
          <a:xfrm>
            <a:off x="285720" y="1914041"/>
            <a:ext cx="8358246" cy="2862300"/>
            <a:chOff x="1632" y="1389"/>
            <a:chExt cx="4128" cy="2220"/>
          </a:xfrm>
        </p:grpSpPr>
        <p:grpSp>
          <p:nvGrpSpPr>
            <p:cNvPr id="4" name="Group 47"/>
            <p:cNvGrpSpPr/>
            <p:nvPr/>
          </p:nvGrpSpPr>
          <p:grpSpPr>
            <a:xfrm>
              <a:off x="1632" y="1389"/>
              <a:ext cx="4128" cy="2220"/>
              <a:chOff x="1632" y="1389"/>
              <a:chExt cx="4128" cy="2220"/>
            </a:xfrm>
          </p:grpSpPr>
          <p:sp>
            <p:nvSpPr>
              <p:cNvPr id="6" name="Rectangle 8"/>
              <p:cNvSpPr/>
              <p:nvPr/>
            </p:nvSpPr>
            <p:spPr>
              <a:xfrm>
                <a:off x="1632" y="1389"/>
                <a:ext cx="4128" cy="2220"/>
              </a:xfrm>
              <a:prstGeom prst="rect">
                <a:avLst/>
              </a:prstGeom>
              <a:solidFill>
                <a:srgbClr val="FFCC99"/>
              </a:solidFill>
              <a:ln w="25400" cap="flat" cmpd="sng">
                <a:solidFill>
                  <a:schemeClr val="accent1">
                    <a:lumMod val="5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0099"/>
                </a:prstShdw>
              </a:effectLst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For i =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400" b="1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To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       </a:t>
                </a:r>
                <a:r>
                  <a:rPr lang="zh-CN" altLang="en-US" sz="2400" b="1" dirty="0" smtClean="0"/>
                  <a:t>’第</a:t>
                </a:r>
                <a:r>
                  <a:rPr lang="en-US" altLang="zh-CN" sz="2400" b="1" dirty="0" err="1" smtClean="0"/>
                  <a:t>i</a:t>
                </a:r>
                <a:r>
                  <a:rPr lang="zh-CN" altLang="en-US" sz="2400" b="1" dirty="0" smtClean="0"/>
                  <a:t>趟排序 </a:t>
                </a:r>
                <a:b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</a:b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For j =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400" b="1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To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     </a:t>
                </a:r>
                <a:r>
                  <a:rPr lang="en-US" altLang="zh-CN" sz="2400" b="1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Step 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   </a:t>
                </a:r>
                <a:r>
                  <a:rPr lang="zh-CN" altLang="en-US" sz="2400" b="1" dirty="0" smtClean="0"/>
                  <a:t>’第</a:t>
                </a:r>
                <a:r>
                  <a:rPr lang="en-US" altLang="zh-CN" sz="2400" b="1" dirty="0" smtClean="0"/>
                  <a:t>j</a:t>
                </a:r>
                <a:r>
                  <a:rPr lang="zh-CN" altLang="en-US" sz="2400" b="1" dirty="0" smtClean="0"/>
                  <a:t>个数开始比较</a:t>
                </a:r>
                <a:b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</a:b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  If </a:t>
                </a:r>
                <a:r>
                  <a:rPr lang="en-US" altLang="zh-CN" sz="2400" b="1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                   Then           </a:t>
                </a:r>
                <a:r>
                  <a:rPr lang="zh-CN" altLang="en-US" sz="2400" b="1" dirty="0" smtClean="0"/>
                  <a:t>’相邻两数两两比较</a:t>
                </a:r>
                <a:endParaRPr lang="en-US" altLang="zh-CN" sz="2400" b="1" dirty="0" smtClean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b="1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      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t=a(j):a(j)=a(j-1):a(j-1)=t   </a:t>
                </a:r>
                <a:r>
                  <a:rPr lang="zh-CN" altLang="en-US" sz="2400" b="1" dirty="0" smtClean="0"/>
                  <a:t>’相邻两数交换位置</a:t>
                </a:r>
                <a:endParaRPr lang="en-US" altLang="zh-CN" sz="24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b="1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      End If</a:t>
                </a:r>
                <a:endParaRPr lang="zh-CN" altLang="en-US" sz="2400" b="1" dirty="0" smtClean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b="1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    Next j</a:t>
                </a:r>
                <a:b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</a:b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Next i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Line 38"/>
              <p:cNvSpPr/>
              <p:nvPr/>
            </p:nvSpPr>
            <p:spPr>
              <a:xfrm>
                <a:off x="2139" y="1680"/>
                <a:ext cx="317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" name="Line 39"/>
              <p:cNvSpPr/>
              <p:nvPr/>
            </p:nvSpPr>
            <p:spPr>
              <a:xfrm>
                <a:off x="2682" y="1680"/>
                <a:ext cx="326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Line 40"/>
              <p:cNvSpPr/>
              <p:nvPr/>
            </p:nvSpPr>
            <p:spPr>
              <a:xfrm>
                <a:off x="2317" y="1980"/>
                <a:ext cx="271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Line 41"/>
              <p:cNvSpPr/>
              <p:nvPr/>
            </p:nvSpPr>
            <p:spPr>
              <a:xfrm>
                <a:off x="2806" y="1980"/>
                <a:ext cx="311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Line 42"/>
              <p:cNvSpPr/>
              <p:nvPr/>
            </p:nvSpPr>
            <p:spPr>
              <a:xfrm>
                <a:off x="2030" y="2310"/>
                <a:ext cx="833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" name="Line 43"/>
              <p:cNvSpPr/>
              <p:nvPr/>
            </p:nvSpPr>
            <p:spPr>
              <a:xfrm>
                <a:off x="1922" y="2700"/>
                <a:ext cx="1811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" name="Line 46"/>
            <p:cNvSpPr/>
            <p:nvPr/>
          </p:nvSpPr>
          <p:spPr>
            <a:xfrm>
              <a:off x="3442" y="1980"/>
              <a:ext cx="363" cy="0"/>
            </a:xfrm>
            <a:prstGeom prst="line">
              <a:avLst/>
            </a:prstGeom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矩形 1"/>
          <p:cNvSpPr/>
          <p:nvPr/>
        </p:nvSpPr>
        <p:spPr>
          <a:xfrm>
            <a:off x="341402" y="133460"/>
            <a:ext cx="76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 eaLnBrk="0" hangingPunct="0">
              <a:tabLst>
                <a:tab pos="200025" algn="l"/>
              </a:tabLst>
            </a:pPr>
            <a:r>
              <a:rPr lang="zh-CN" altLang="en-US" sz="2400" b="1" dirty="0" smtClean="0">
                <a:solidFill>
                  <a:srgbClr val="C0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冒泡排序核心代码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5377" y="825339"/>
            <a:ext cx="6227578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该数据分别为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a(1), a(2), a(3), a(4), a(5)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AutoShape 45"/>
          <p:cNvSpPr/>
          <p:nvPr/>
        </p:nvSpPr>
        <p:spPr>
          <a:xfrm>
            <a:off x="2590339" y="871452"/>
            <a:ext cx="3571900" cy="421119"/>
          </a:xfrm>
          <a:prstGeom prst="wedgeRoundRectCallout">
            <a:avLst>
              <a:gd name="adj1" fmla="val -58194"/>
              <a:gd name="adj2" fmla="val 147608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若有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个数参与排序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6259050" y="215700"/>
            <a:ext cx="870317" cy="142559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19034" y="196280"/>
            <a:ext cx="193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i=1   j=5 to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9034" y="583420"/>
            <a:ext cx="193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i=2   j=5 to 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9034" y="970560"/>
            <a:ext cx="193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i=3   j=5 to 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9034" y="1357700"/>
            <a:ext cx="193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i=4   j=5 to 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4986" y="1910446"/>
            <a:ext cx="41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00414" y="1894855"/>
            <a:ext cx="41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92" y="2284512"/>
            <a:ext cx="8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i+1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7831" y="2285281"/>
            <a:ext cx="49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7"/>
          <p:cNvSpPr txBox="1"/>
          <p:nvPr/>
        </p:nvSpPr>
        <p:spPr>
          <a:xfrm>
            <a:off x="2478806" y="1888512"/>
            <a:ext cx="714380" cy="39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7193" y="2289234"/>
            <a:ext cx="3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7"/>
          <p:cNvSpPr txBox="1"/>
          <p:nvPr/>
        </p:nvSpPr>
        <p:spPr>
          <a:xfrm>
            <a:off x="1753571" y="2285281"/>
            <a:ext cx="360000" cy="4385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4"/>
          <p:cNvSpPr txBox="1"/>
          <p:nvPr/>
        </p:nvSpPr>
        <p:spPr>
          <a:xfrm>
            <a:off x="3569666" y="4033830"/>
            <a:ext cx="2946550" cy="37702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从大到小进行排序？</a:t>
            </a:r>
            <a:endParaRPr lang="en-US" altLang="zh-CN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9608" y="2697057"/>
            <a:ext cx="164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a(j)&lt;a(j-1)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9233" y="2686943"/>
            <a:ext cx="164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a(j)&gt;a(j-1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AutoShape 45"/>
          <p:cNvSpPr/>
          <p:nvPr/>
        </p:nvSpPr>
        <p:spPr>
          <a:xfrm>
            <a:off x="3950552" y="871452"/>
            <a:ext cx="4181226" cy="994399"/>
          </a:xfrm>
          <a:prstGeom prst="wedgeRoundRectCallout">
            <a:avLst>
              <a:gd name="adj1" fmla="val -59759"/>
              <a:gd name="adj2" fmla="val 7404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是用来控制排序趟数的循环变量。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个数需要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趟排序，故用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i=1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n-1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AutoShape 49"/>
          <p:cNvSpPr/>
          <p:nvPr/>
        </p:nvSpPr>
        <p:spPr>
          <a:xfrm>
            <a:off x="4356100" y="3382419"/>
            <a:ext cx="4392364" cy="1404703"/>
          </a:xfrm>
          <a:prstGeom prst="wedgeRoundRectCallout">
            <a:avLst>
              <a:gd name="adj1" fmla="val -87877"/>
              <a:gd name="adj2" fmla="val -7094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中的条件是相邻数据交换的条件，它决定了排序是按升序还是降序。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a(j)&gt;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a(j-1)</a:t>
            </a:r>
            <a:endParaRPr lang="en-US" altLang="zh-CN" sz="2000" b="1" dirty="0" smtClean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a(j)&lt;a(j-1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2" grpId="0"/>
      <p:bldP spid="23" grpId="0"/>
      <p:bldP spid="25" grpId="0"/>
      <p:bldP spid="26" grpId="0"/>
      <p:bldP spid="15" grpId="0" bldLvl="0" animBg="1"/>
      <p:bldP spid="24" grpId="0"/>
      <p:bldP spid="17" grpId="0" bldLvl="0" animBg="1"/>
      <p:bldP spid="27" grpId="0"/>
      <p:bldP spid="28" grpId="0"/>
      <p:bldP spid="28" grpId="1"/>
      <p:bldP spid="29" grpId="0"/>
      <p:bldP spid="3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2"/>
          <p:cNvSpPr txBox="1"/>
          <p:nvPr/>
        </p:nvSpPr>
        <p:spPr>
          <a:xfrm>
            <a:off x="304800" y="171504"/>
            <a:ext cx="2302553" cy="500137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冒泡排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序总结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/>
          <p:nvPr/>
        </p:nvSpPr>
        <p:spPr>
          <a:xfrm>
            <a:off x="71406" y="1071894"/>
            <a:ext cx="2674450" cy="377026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后向前，从小到大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71406" y="1929409"/>
            <a:ext cx="2674450" cy="377026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后向前，从大到小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71406" y="2934606"/>
            <a:ext cx="2674450" cy="377026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前向后，从小到大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71406" y="3987444"/>
            <a:ext cx="2674450" cy="377026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前向后，从大到小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Text Box 37"/>
          <p:cNvSpPr txBox="1"/>
          <p:nvPr/>
        </p:nvSpPr>
        <p:spPr>
          <a:xfrm>
            <a:off x="457200" y="628844"/>
            <a:ext cx="1872949" cy="43858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个数的排序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2714612" y="1654686"/>
            <a:ext cx="6429388" cy="2123143"/>
            <a:chOff x="1632" y="1389"/>
            <a:chExt cx="4128" cy="1783"/>
          </a:xfrm>
        </p:grpSpPr>
        <p:grpSp>
          <p:nvGrpSpPr>
            <p:cNvPr id="3" name="Group 47"/>
            <p:cNvGrpSpPr/>
            <p:nvPr/>
          </p:nvGrpSpPr>
          <p:grpSpPr>
            <a:xfrm>
              <a:off x="1632" y="1389"/>
              <a:ext cx="4128" cy="1783"/>
              <a:chOff x="1632" y="1389"/>
              <a:chExt cx="4128" cy="1783"/>
            </a:xfrm>
          </p:grpSpPr>
          <p:sp>
            <p:nvSpPr>
              <p:cNvPr id="3081" name="Rectangle 8"/>
              <p:cNvSpPr/>
              <p:nvPr/>
            </p:nvSpPr>
            <p:spPr>
              <a:xfrm>
                <a:off x="1632" y="1389"/>
                <a:ext cx="4128" cy="1783"/>
              </a:xfrm>
              <a:prstGeom prst="rect">
                <a:avLst/>
              </a:prstGeom>
              <a:solidFill>
                <a:srgbClr val="FFCC99"/>
              </a:solidFill>
              <a:ln w="25400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0099"/>
                </a:prstShdw>
              </a:effectLst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For i =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To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 </a:t>
                </a:r>
                <a:b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</a:b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For j =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   </a:t>
                </a: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To         Step </a:t>
                </a:r>
                <a:b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</a:b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 </a:t>
                </a:r>
                <a:r>
                  <a:rPr lang="en-US" altLang="zh-CN" sz="2400" b="1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If                 Then 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Next j</a:t>
                </a:r>
                <a:b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</a:b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Next i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2" name="Line 38"/>
              <p:cNvSpPr/>
              <p:nvPr/>
            </p:nvSpPr>
            <p:spPr>
              <a:xfrm>
                <a:off x="2336" y="1680"/>
                <a:ext cx="31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3" name="Line 39"/>
              <p:cNvSpPr/>
              <p:nvPr/>
            </p:nvSpPr>
            <p:spPr>
              <a:xfrm>
                <a:off x="2970" y="1680"/>
                <a:ext cx="54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4" name="Line 40"/>
              <p:cNvSpPr/>
              <p:nvPr/>
            </p:nvSpPr>
            <p:spPr>
              <a:xfrm>
                <a:off x="2517" y="1980"/>
                <a:ext cx="31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5" name="Line 41"/>
              <p:cNvSpPr/>
              <p:nvPr/>
            </p:nvSpPr>
            <p:spPr>
              <a:xfrm>
                <a:off x="3107" y="1980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6" name="Line 42"/>
              <p:cNvSpPr/>
              <p:nvPr/>
            </p:nvSpPr>
            <p:spPr>
              <a:xfrm>
                <a:off x="2154" y="2280"/>
                <a:ext cx="76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7" name="Line 43"/>
              <p:cNvSpPr/>
              <p:nvPr/>
            </p:nvSpPr>
            <p:spPr>
              <a:xfrm>
                <a:off x="3467" y="2280"/>
                <a:ext cx="229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88" name="Line 46"/>
            <p:cNvSpPr/>
            <p:nvPr/>
          </p:nvSpPr>
          <p:spPr>
            <a:xfrm>
              <a:off x="4050" y="1980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6669" name="AutoShape 45"/>
          <p:cNvSpPr/>
          <p:nvPr/>
        </p:nvSpPr>
        <p:spPr>
          <a:xfrm>
            <a:off x="3995738" y="50816"/>
            <a:ext cx="4392612" cy="1421251"/>
          </a:xfrm>
          <a:prstGeom prst="wedgeRoundRectCallout">
            <a:avLst>
              <a:gd name="adj1" fmla="val -59759"/>
              <a:gd name="adj2" fmla="val 7404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是用来控制排序趟数的循环变量。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个数需要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趟排序，故用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</a:t>
            </a:r>
            <a:r>
              <a:rPr lang="en-US" altLang="zh-CN" sz="2000" dirty="0" err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=1 </a:t>
            </a:r>
            <a:r>
              <a:rPr lang="en-US" altLang="zh-CN" sz="2000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endParaRPr lang="en-US" altLang="zh-CN" sz="2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i=2 To n</a:t>
            </a:r>
            <a:endParaRPr lang="en-US" altLang="zh-CN" sz="2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1643850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6314" y="161081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1962639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628" y="196800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i+1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9388" y="196800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7554" y="2325193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a(j)&lt;a(j-1)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2132" y="2325193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t=a(j):a(j)=a(j-1):a(j-1)=t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7554" y="2325193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a(j)&gt;a(j-1)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3372" y="1968003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628" y="196800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0826" y="196800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7554" y="2325193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a(j)&gt;a(j+1)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0694" y="2325193"/>
            <a:ext cx="371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t=a(j):a(j)=a(j+1):a(j+1)=t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2325193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a(j)&lt;a(j+1)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2" name="AutoShape 48"/>
          <p:cNvSpPr/>
          <p:nvPr/>
        </p:nvSpPr>
        <p:spPr>
          <a:xfrm>
            <a:off x="214282" y="3358362"/>
            <a:ext cx="4749800" cy="1673742"/>
          </a:xfrm>
          <a:prstGeom prst="wedgeRoundRectCallout">
            <a:avLst>
              <a:gd name="adj1" fmla="val 42894"/>
              <a:gd name="adj2" fmla="val -11188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是用来控制排序方向的循环变量，即由前往后（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还是由后往前（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-1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的初值、终值不但与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相关，而且还要注意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语句中数据组下标变量的描述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3" name="AutoShape 49"/>
          <p:cNvSpPr/>
          <p:nvPr/>
        </p:nvSpPr>
        <p:spPr>
          <a:xfrm>
            <a:off x="4356100" y="3382419"/>
            <a:ext cx="4002114" cy="1404703"/>
          </a:xfrm>
          <a:prstGeom prst="wedgeRoundRectCallout">
            <a:avLst>
              <a:gd name="adj1" fmla="val -69546"/>
              <a:gd name="adj2" fmla="val -9668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中的条件是相邻数据交换的条件，它决定了排序是按升序还是降序。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a(j)&gt;a(j-1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a(j)&gt;a(j+1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1" grpId="0"/>
      <p:bldP spid="22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30" grpId="0"/>
      <p:bldP spid="32" grpId="0"/>
      <p:bldP spid="33" grpId="0"/>
      <p:bldP spid="33" grpId="1"/>
      <p:bldP spid="34" grpId="0"/>
      <p:bldP spid="35" grpId="0"/>
      <p:bldP spid="2667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 cstate="print"/>
          <a:srcRect t="47871" b="9153"/>
          <a:stretch>
            <a:fillRect/>
          </a:stretch>
        </p:blipFill>
        <p:spPr bwMode="auto">
          <a:xfrm rot="16200000">
            <a:off x="-1467879" y="1464704"/>
            <a:ext cx="5148263" cy="22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层"/>
          <p:cNvSpPr txBox="1"/>
          <p:nvPr/>
        </p:nvSpPr>
        <p:spPr bwMode="auto">
          <a:xfrm>
            <a:off x="4011040" y="2327738"/>
            <a:ext cx="2340260" cy="676854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23"/>
          <p:cNvSpPr/>
          <p:nvPr/>
        </p:nvSpPr>
        <p:spPr>
          <a:xfrm>
            <a:off x="2951820" y="2248508"/>
            <a:ext cx="792088" cy="79233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3200" dirty="0" smtClean="0"/>
              <a:t>02</a:t>
            </a:r>
            <a:endParaRPr lang="en-GB" sz="32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2"/>
          <p:cNvSpPr txBox="1"/>
          <p:nvPr/>
        </p:nvSpPr>
        <p:spPr>
          <a:xfrm>
            <a:off x="514352" y="1214533"/>
            <a:ext cx="3356134" cy="499740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选择排序的基本思想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785786" y="1786726"/>
            <a:ext cx="7871386" cy="1768048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在参加排序数组的所有数据中找出</a:t>
            </a:r>
            <a:r>
              <a:rPr lang="zh-CN" altLang="en-US" sz="2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最小（最大）</a:t>
            </a: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数据，</a:t>
            </a:r>
            <a:endParaRPr lang="zh-CN" altLang="en-US" sz="2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让它与</a:t>
            </a:r>
            <a:r>
              <a:rPr lang="zh-CN" altLang="en-US" sz="2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数据相互交换位置，再在</a:t>
            </a:r>
            <a:r>
              <a:rPr lang="zh-CN" altLang="en-US" sz="2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余下</a:t>
            </a: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的数据中找</a:t>
            </a:r>
            <a:endParaRPr lang="zh-CN" altLang="en-US" sz="2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r>
              <a:rPr lang="zh-CN" altLang="en-US" sz="2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最小（最大）</a:t>
            </a: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的数据，与</a:t>
            </a:r>
            <a:r>
              <a:rPr lang="zh-CN" altLang="en-US" sz="2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</a:t>
            </a: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数据相互交换位置，</a:t>
            </a:r>
            <a:endParaRPr lang="zh-CN" altLang="en-US" sz="2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500" b="1" dirty="0">
                <a:latin typeface="黑体" panose="02010609060101010101" pitchFamily="49" charset="-122"/>
                <a:ea typeface="黑体" panose="02010609060101010101" pitchFamily="49" charset="-122"/>
              </a:rPr>
              <a:t>以此类推，直到所有数据成为一个有序的序列。</a:t>
            </a:r>
            <a:endParaRPr lang="zh-CN" altLang="en-US" sz="2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472" y="213344"/>
            <a:ext cx="1809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选择排序原理</a:t>
            </a:r>
            <a:endParaRPr lang="zh-CN" altLang="en-US" sz="2000" b="1" dirty="0" smtClean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2844" y="215090"/>
            <a:ext cx="398463" cy="39870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139600" y="117511"/>
            <a:ext cx="4813103" cy="857515"/>
          </a:xfrm>
        </p:spPr>
        <p:txBody>
          <a:bodyPr wrap="square" lIns="91440" tIns="45720" rIns="91440" bIns="45720" anchor="ctr">
            <a:norm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选择排序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（从前往后，从小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到大）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347589" y="1835717"/>
          <a:ext cx="2967041" cy="47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479255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381427" y="0"/>
          <a:ext cx="2967041" cy="409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409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d(1)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d(2)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d(3)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d(4)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d(5)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d(6)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d(7)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347589" y="1356143"/>
          <a:ext cx="2967041" cy="46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460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d(1)</a:t>
                      </a:r>
                      <a:endParaRPr lang="zh-CN" altLang="en-US" sz="1200" dirty="0"/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d(2)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d(3)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d(4)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d(5)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d(6)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d(7)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301" marB="343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373489" y="398586"/>
          <a:ext cx="2967041" cy="47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47925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1400" dirty="0" smtClean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45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75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82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89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95</a:t>
                      </a:r>
                      <a:endParaRPr lang="en-US" altLang="zh-CN" sz="1400" dirty="0" smtClean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373489" y="1365671"/>
          <a:ext cx="2967041" cy="47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47925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75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82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89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95</a:t>
                      </a:r>
                      <a:endParaRPr lang="en-US" altLang="zh-CN" sz="1400" dirty="0" smtClean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363964" y="2342286"/>
          <a:ext cx="2967041" cy="47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47925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82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89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95</a:t>
                      </a:r>
                      <a:endParaRPr lang="en-US" altLang="zh-CN" sz="1400" dirty="0" smtClean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327452" y="3318899"/>
          <a:ext cx="2967041" cy="47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47925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89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95</a:t>
                      </a:r>
                      <a:endParaRPr lang="en-US" altLang="zh-CN" sz="1400" dirty="0" smtClean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1355527" y="3515810"/>
          <a:ext cx="2967041" cy="47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47925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82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45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75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89</a:t>
                      </a:r>
                      <a:endParaRPr lang="zh-CN" altLang="en-US" sz="1400" dirty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95</a:t>
                      </a:r>
                      <a:endParaRPr lang="en-US" altLang="zh-CN" sz="1400" dirty="0" smtClean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482" name="文本框 58"/>
          <p:cNvSpPr txBox="1"/>
          <p:nvPr/>
        </p:nvSpPr>
        <p:spPr>
          <a:xfrm>
            <a:off x="539552" y="2215247"/>
            <a:ext cx="515937" cy="623248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i=1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k=1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4483" name="文本框 59"/>
          <p:cNvSpPr txBox="1"/>
          <p:nvPr/>
        </p:nvSpPr>
        <p:spPr>
          <a:xfrm>
            <a:off x="539552" y="3825469"/>
            <a:ext cx="639763" cy="623248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i=2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k=2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2" name="组合 101"/>
          <p:cNvGrpSpPr/>
          <p:nvPr/>
        </p:nvGrpSpPr>
        <p:grpSpPr>
          <a:xfrm>
            <a:off x="1801614" y="2248594"/>
            <a:ext cx="295275" cy="206439"/>
            <a:chOff x="5482126" y="3948157"/>
            <a:chExt cx="393107" cy="1093862"/>
          </a:xfrm>
        </p:grpSpPr>
        <p:sp>
          <p:nvSpPr>
            <p:cNvPr id="14485" name="上箭头 102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86" name="椭圆 103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j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113"/>
          <p:cNvGrpSpPr/>
          <p:nvPr/>
        </p:nvGrpSpPr>
        <p:grpSpPr>
          <a:xfrm>
            <a:off x="1366639" y="2767868"/>
            <a:ext cx="295275" cy="206439"/>
            <a:chOff x="5482126" y="3948157"/>
            <a:chExt cx="393107" cy="1093862"/>
          </a:xfrm>
        </p:grpSpPr>
        <p:sp>
          <p:nvSpPr>
            <p:cNvPr id="14488" name="上箭头 114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89" name="椭圆 115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116"/>
          <p:cNvGrpSpPr/>
          <p:nvPr/>
        </p:nvGrpSpPr>
        <p:grpSpPr>
          <a:xfrm>
            <a:off x="1369814" y="2766279"/>
            <a:ext cx="295275" cy="206439"/>
            <a:chOff x="5482126" y="3948157"/>
            <a:chExt cx="393107" cy="1093862"/>
          </a:xfrm>
        </p:grpSpPr>
        <p:sp>
          <p:nvSpPr>
            <p:cNvPr id="14491" name="上箭头 117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92" name="椭圆 118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125"/>
          <p:cNvGrpSpPr/>
          <p:nvPr/>
        </p:nvGrpSpPr>
        <p:grpSpPr>
          <a:xfrm>
            <a:off x="2230239" y="3849288"/>
            <a:ext cx="293688" cy="208027"/>
            <a:chOff x="5482126" y="3948157"/>
            <a:chExt cx="393107" cy="1093862"/>
          </a:xfrm>
        </p:grpSpPr>
        <p:sp>
          <p:nvSpPr>
            <p:cNvPr id="14494" name="上箭头 126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95" name="椭圆 127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j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131"/>
          <p:cNvGrpSpPr/>
          <p:nvPr/>
        </p:nvGrpSpPr>
        <p:grpSpPr>
          <a:xfrm>
            <a:off x="1844478" y="4274870"/>
            <a:ext cx="293687" cy="206439"/>
            <a:chOff x="5482126" y="3948157"/>
            <a:chExt cx="393107" cy="1093862"/>
          </a:xfrm>
        </p:grpSpPr>
        <p:sp>
          <p:nvSpPr>
            <p:cNvPr id="14497" name="上箭头 132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98" name="椭圆 133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134"/>
          <p:cNvGrpSpPr/>
          <p:nvPr/>
        </p:nvGrpSpPr>
        <p:grpSpPr>
          <a:xfrm>
            <a:off x="2252464" y="4274870"/>
            <a:ext cx="293688" cy="206439"/>
            <a:chOff x="5482126" y="3948157"/>
            <a:chExt cx="393107" cy="1093862"/>
          </a:xfrm>
        </p:grpSpPr>
        <p:sp>
          <p:nvSpPr>
            <p:cNvPr id="14500" name="上箭头 135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01" name="椭圆 136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02" name="文本框 140"/>
          <p:cNvSpPr txBox="1"/>
          <p:nvPr/>
        </p:nvSpPr>
        <p:spPr>
          <a:xfrm>
            <a:off x="4557515" y="722536"/>
            <a:ext cx="541338" cy="62324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i=3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k=3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8" name="组合 141"/>
          <p:cNvGrpSpPr/>
          <p:nvPr/>
        </p:nvGrpSpPr>
        <p:grpSpPr>
          <a:xfrm>
            <a:off x="6716514" y="773352"/>
            <a:ext cx="293688" cy="206439"/>
            <a:chOff x="5482126" y="3948157"/>
            <a:chExt cx="393107" cy="1093862"/>
          </a:xfrm>
        </p:grpSpPr>
        <p:sp>
          <p:nvSpPr>
            <p:cNvPr id="14504" name="上箭头 142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05" name="椭圆 143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j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147"/>
          <p:cNvGrpSpPr/>
          <p:nvPr/>
        </p:nvGrpSpPr>
        <p:grpSpPr>
          <a:xfrm>
            <a:off x="6310114" y="975026"/>
            <a:ext cx="293688" cy="206439"/>
            <a:chOff x="5482126" y="3948157"/>
            <a:chExt cx="393107" cy="1093862"/>
          </a:xfrm>
        </p:grpSpPr>
        <p:sp>
          <p:nvSpPr>
            <p:cNvPr id="14507" name="上箭头 148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08" name="椭圆 149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153"/>
          <p:cNvGrpSpPr/>
          <p:nvPr/>
        </p:nvGrpSpPr>
        <p:grpSpPr>
          <a:xfrm>
            <a:off x="7097514" y="1665803"/>
            <a:ext cx="295275" cy="208026"/>
            <a:chOff x="5482126" y="3948157"/>
            <a:chExt cx="393107" cy="1093862"/>
          </a:xfrm>
        </p:grpSpPr>
        <p:sp>
          <p:nvSpPr>
            <p:cNvPr id="14510" name="上箭头 154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11" name="椭圆 155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j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60"/>
          <p:cNvGrpSpPr/>
          <p:nvPr/>
        </p:nvGrpSpPr>
        <p:grpSpPr>
          <a:xfrm>
            <a:off x="6703814" y="1964344"/>
            <a:ext cx="295275" cy="206439"/>
            <a:chOff x="5482126" y="3948157"/>
            <a:chExt cx="393107" cy="1093862"/>
          </a:xfrm>
        </p:grpSpPr>
        <p:sp>
          <p:nvSpPr>
            <p:cNvPr id="14513" name="上箭头 161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14" name="椭圆 162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15" name="文本框 163"/>
          <p:cNvSpPr txBox="1"/>
          <p:nvPr/>
        </p:nvSpPr>
        <p:spPr>
          <a:xfrm>
            <a:off x="4544815" y="1700209"/>
            <a:ext cx="566738" cy="62324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i=4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k=4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12" name="组合 164"/>
          <p:cNvGrpSpPr/>
          <p:nvPr/>
        </p:nvGrpSpPr>
        <p:grpSpPr>
          <a:xfrm>
            <a:off x="7491214" y="2642415"/>
            <a:ext cx="293688" cy="208027"/>
            <a:chOff x="5482126" y="3948157"/>
            <a:chExt cx="393107" cy="1093862"/>
          </a:xfrm>
        </p:grpSpPr>
        <p:sp>
          <p:nvSpPr>
            <p:cNvPr id="14517" name="上箭头 165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18" name="椭圆 166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j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67"/>
          <p:cNvGrpSpPr/>
          <p:nvPr/>
        </p:nvGrpSpPr>
        <p:grpSpPr>
          <a:xfrm>
            <a:off x="7097514" y="2940958"/>
            <a:ext cx="295275" cy="206439"/>
            <a:chOff x="5482126" y="3948157"/>
            <a:chExt cx="393107" cy="1093862"/>
          </a:xfrm>
        </p:grpSpPr>
        <p:sp>
          <p:nvSpPr>
            <p:cNvPr id="14520" name="上箭头 168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21" name="椭圆 169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22" name="文本框 170"/>
          <p:cNvSpPr txBox="1"/>
          <p:nvPr/>
        </p:nvSpPr>
        <p:spPr>
          <a:xfrm>
            <a:off x="4544815" y="2677882"/>
            <a:ext cx="566738" cy="62324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i=5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k=5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4523" name="文本框 171"/>
          <p:cNvSpPr txBox="1"/>
          <p:nvPr/>
        </p:nvSpPr>
        <p:spPr>
          <a:xfrm>
            <a:off x="4557515" y="3655554"/>
            <a:ext cx="541338" cy="623248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i=6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k=6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14" name="组合 172"/>
          <p:cNvGrpSpPr/>
          <p:nvPr/>
        </p:nvGrpSpPr>
        <p:grpSpPr>
          <a:xfrm>
            <a:off x="7862689" y="3655554"/>
            <a:ext cx="295275" cy="206439"/>
            <a:chOff x="5482126" y="3948157"/>
            <a:chExt cx="393107" cy="1093862"/>
          </a:xfrm>
        </p:grpSpPr>
        <p:sp>
          <p:nvSpPr>
            <p:cNvPr id="14525" name="上箭头 173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26" name="椭圆 174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j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75"/>
          <p:cNvGrpSpPr/>
          <p:nvPr/>
        </p:nvGrpSpPr>
        <p:grpSpPr>
          <a:xfrm>
            <a:off x="7470577" y="3954096"/>
            <a:ext cx="293687" cy="206439"/>
            <a:chOff x="5482126" y="3948157"/>
            <a:chExt cx="393107" cy="1093862"/>
          </a:xfrm>
        </p:grpSpPr>
        <p:sp>
          <p:nvSpPr>
            <p:cNvPr id="14528" name="上箭头 176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29" name="椭圆 177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9" name="表格 178"/>
          <p:cNvGraphicFramePr>
            <a:graphicFrameLocks noGrp="1"/>
          </p:cNvGraphicFramePr>
          <p:nvPr/>
        </p:nvGraphicFramePr>
        <p:xfrm>
          <a:off x="5363964" y="4565472"/>
          <a:ext cx="2967041" cy="47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3"/>
                <a:gridCol w="423863"/>
                <a:gridCol w="423863"/>
                <a:gridCol w="423863"/>
                <a:gridCol w="423863"/>
                <a:gridCol w="423863"/>
                <a:gridCol w="423863"/>
              </a:tblGrid>
              <a:tr h="47925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45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75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82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92D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89</a:t>
                      </a:r>
                      <a:endParaRPr lang="zh-CN" altLang="en-US" sz="140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95</a:t>
                      </a:r>
                      <a:endParaRPr lang="en-US" altLang="zh-CN" sz="1400" dirty="0" smtClean="0"/>
                    </a:p>
                  </a:txBody>
                  <a:tcPr marL="68580" marR="68580" marT="34301" marB="3430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79"/>
          <p:cNvGrpSpPr/>
          <p:nvPr/>
        </p:nvGrpSpPr>
        <p:grpSpPr>
          <a:xfrm>
            <a:off x="1842889" y="4274870"/>
            <a:ext cx="295275" cy="206439"/>
            <a:chOff x="5482126" y="3948157"/>
            <a:chExt cx="393107" cy="1093862"/>
          </a:xfrm>
        </p:grpSpPr>
        <p:sp>
          <p:nvSpPr>
            <p:cNvPr id="14549" name="上箭头 180"/>
            <p:cNvSpPr/>
            <p:nvPr/>
          </p:nvSpPr>
          <p:spPr>
            <a:xfrm>
              <a:off x="5606041" y="3948157"/>
              <a:ext cx="128187" cy="504202"/>
            </a:xfrm>
            <a:prstGeom prst="upArrow">
              <a:avLst>
                <a:gd name="adj1" fmla="val 50000"/>
                <a:gd name="adj2" fmla="val 49986"/>
              </a:avLst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50" name="椭圆 181"/>
            <p:cNvSpPr/>
            <p:nvPr/>
          </p:nvSpPr>
          <p:spPr>
            <a:xfrm>
              <a:off x="5482126" y="4443812"/>
              <a:ext cx="393107" cy="5982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defTabSz="51435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04401 -0.001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9349 -0.001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1 -0.00162 L 0.09792 -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00" y="-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92 -0.00301 L 0.14245 -0.0018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0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45 -0.00186 L 0.1901 4.0740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4.07407E-6 L 0.23646 4.0740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04674 -0.0018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04401 -0.0016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1 -0.00162 L 0.09792 -0.0030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00" y="-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-0.00186 L 0.13919 -0.0018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92 -0.00301 L 0.14245 -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0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45 -0.00185 L 0.19011 2.96296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04401 -0.00162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1 -0.00162 L 0.09792 -0.0030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00" y="-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92 -0.00301 L 0.14245 -0.0018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0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04401 -0.00162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1 -0.00162 L 0.09791 -0.00301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00" y="-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0.04402 -0.00162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00" y="-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6238" y="610245"/>
            <a:ext cx="1509712" cy="903110"/>
            <a:chOff x="1037" y="408"/>
            <a:chExt cx="951" cy="759"/>
          </a:xfrm>
        </p:grpSpPr>
        <p:sp>
          <p:nvSpPr>
            <p:cNvPr id="7170" name="Text Box 3"/>
            <p:cNvSpPr txBox="1"/>
            <p:nvPr/>
          </p:nvSpPr>
          <p:spPr>
            <a:xfrm>
              <a:off x="1260" y="779"/>
              <a:ext cx="453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j=2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" name="Line 4"/>
            <p:cNvSpPr/>
            <p:nvPr/>
          </p:nvSpPr>
          <p:spPr>
            <a:xfrm flipH="1">
              <a:off x="1037" y="931"/>
              <a:ext cx="227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3" name="Group 5"/>
            <p:cNvGrpSpPr/>
            <p:nvPr/>
          </p:nvGrpSpPr>
          <p:grpSpPr>
            <a:xfrm>
              <a:off x="1037" y="408"/>
              <a:ext cx="951" cy="388"/>
              <a:chOff x="1066" y="1955"/>
              <a:chExt cx="951" cy="388"/>
            </a:xfrm>
          </p:grpSpPr>
          <p:sp>
            <p:nvSpPr>
              <p:cNvPr id="7173" name="Text Box 6"/>
              <p:cNvSpPr txBox="1"/>
              <p:nvPr/>
            </p:nvSpPr>
            <p:spPr>
              <a:xfrm>
                <a:off x="1292" y="1955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" name="Line 7"/>
              <p:cNvSpPr/>
              <p:nvPr/>
            </p:nvSpPr>
            <p:spPr>
              <a:xfrm flipH="1">
                <a:off x="1066" y="216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sp>
        <p:nvSpPr>
          <p:cNvPr id="34824" name="Text Box 8"/>
          <p:cNvSpPr txBox="1"/>
          <p:nvPr/>
        </p:nvSpPr>
        <p:spPr>
          <a:xfrm>
            <a:off x="357158" y="2501106"/>
            <a:ext cx="5184775" cy="2439129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k=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to  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 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if  a(k)&gt;a(j) then k=j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Next 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If   k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不等于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时，交换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a(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a(k)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Rectangle 9"/>
          <p:cNvSpPr/>
          <p:nvPr/>
        </p:nvSpPr>
        <p:spPr>
          <a:xfrm>
            <a:off x="228600" y="171503"/>
            <a:ext cx="8272490" cy="41129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第 </a:t>
            </a:r>
            <a:r>
              <a:rPr lang="en-US" altLang="zh-CN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趟 选择排</a:t>
            </a:r>
            <a:r>
              <a:rPr lang="zh-CN" altLang="en-US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序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从小到大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4953000" y="671721"/>
            <a:ext cx="2190750" cy="1587990"/>
            <a:chOff x="3120" y="523"/>
            <a:chExt cx="1380" cy="1333"/>
          </a:xfrm>
        </p:grpSpPr>
        <p:sp>
          <p:nvSpPr>
            <p:cNvPr id="7178" name="Rectangle 11"/>
            <p:cNvSpPr/>
            <p:nvPr/>
          </p:nvSpPr>
          <p:spPr>
            <a:xfrm>
              <a:off x="3120" y="523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9" name="Rectangle 12"/>
            <p:cNvSpPr/>
            <p:nvPr/>
          </p:nvSpPr>
          <p:spPr>
            <a:xfrm>
              <a:off x="3120" y="795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0" name="Rectangle 13"/>
            <p:cNvSpPr/>
            <p:nvPr/>
          </p:nvSpPr>
          <p:spPr>
            <a:xfrm>
              <a:off x="3120" y="106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1" name="Rectangle 14"/>
            <p:cNvSpPr/>
            <p:nvPr/>
          </p:nvSpPr>
          <p:spPr>
            <a:xfrm>
              <a:off x="3120" y="134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2" name="Text Box 15"/>
            <p:cNvSpPr txBox="1"/>
            <p:nvPr/>
          </p:nvSpPr>
          <p:spPr>
            <a:xfrm>
              <a:off x="3780" y="1219"/>
              <a:ext cx="454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j=4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3" name="Line 16"/>
            <p:cNvSpPr/>
            <p:nvPr/>
          </p:nvSpPr>
          <p:spPr>
            <a:xfrm flipH="1">
              <a:off x="3552" y="1440"/>
              <a:ext cx="227" cy="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5" name="Group 17"/>
            <p:cNvGrpSpPr/>
            <p:nvPr/>
          </p:nvGrpSpPr>
          <p:grpSpPr>
            <a:xfrm>
              <a:off x="3549" y="771"/>
              <a:ext cx="951" cy="388"/>
              <a:chOff x="1111" y="2011"/>
              <a:chExt cx="951" cy="388"/>
            </a:xfrm>
          </p:grpSpPr>
          <p:sp>
            <p:nvSpPr>
              <p:cNvPr id="7185" name="Text Box 18"/>
              <p:cNvSpPr txBox="1"/>
              <p:nvPr/>
            </p:nvSpPr>
            <p:spPr>
              <a:xfrm>
                <a:off x="1337" y="2011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6" name="Line 19"/>
              <p:cNvSpPr/>
              <p:nvPr/>
            </p:nvSpPr>
            <p:spPr>
              <a:xfrm flipH="1">
                <a:off x="1111" y="2163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7187" name="Rectangle 20"/>
            <p:cNvSpPr/>
            <p:nvPr/>
          </p:nvSpPr>
          <p:spPr>
            <a:xfrm>
              <a:off x="3120" y="158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2225" y="638372"/>
            <a:ext cx="1570038" cy="1776962"/>
            <a:chOff x="14" y="432"/>
            <a:chExt cx="989" cy="1492"/>
          </a:xfrm>
        </p:grpSpPr>
        <p:sp>
          <p:nvSpPr>
            <p:cNvPr id="7189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0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2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4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5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6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7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5929313" y="2072328"/>
            <a:ext cx="647700" cy="1581638"/>
            <a:chOff x="3792" y="2304"/>
            <a:chExt cx="408" cy="1328"/>
          </a:xfrm>
        </p:grpSpPr>
        <p:grpSp>
          <p:nvGrpSpPr>
            <p:cNvPr id="8" name="Group 33"/>
            <p:cNvGrpSpPr/>
            <p:nvPr/>
          </p:nvGrpSpPr>
          <p:grpSpPr>
            <a:xfrm>
              <a:off x="3792" y="2304"/>
              <a:ext cx="408" cy="1089"/>
              <a:chOff x="249" y="1661"/>
              <a:chExt cx="408" cy="1089"/>
            </a:xfrm>
          </p:grpSpPr>
          <p:sp>
            <p:nvSpPr>
              <p:cNvPr id="7201" name="Rectangle 34"/>
              <p:cNvSpPr/>
              <p:nvPr/>
            </p:nvSpPr>
            <p:spPr>
              <a:xfrm>
                <a:off x="249" y="1661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2" name="Rectangle 35"/>
              <p:cNvSpPr/>
              <p:nvPr/>
            </p:nvSpPr>
            <p:spPr>
              <a:xfrm>
                <a:off x="249" y="1933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3" name="Rectangle 36"/>
              <p:cNvSpPr/>
              <p:nvPr/>
            </p:nvSpPr>
            <p:spPr>
              <a:xfrm>
                <a:off x="249" y="2205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4" name="Rectangle 37"/>
              <p:cNvSpPr/>
              <p:nvPr/>
            </p:nvSpPr>
            <p:spPr>
              <a:xfrm>
                <a:off x="249" y="2478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05" name="Rectangle 38"/>
            <p:cNvSpPr/>
            <p:nvPr/>
          </p:nvSpPr>
          <p:spPr>
            <a:xfrm>
              <a:off x="3792" y="336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3048000" y="671721"/>
            <a:ext cx="2174875" cy="1587990"/>
            <a:chOff x="1920" y="523"/>
            <a:chExt cx="1370" cy="1333"/>
          </a:xfrm>
        </p:grpSpPr>
        <p:sp>
          <p:nvSpPr>
            <p:cNvPr id="7207" name="Text Box 40"/>
            <p:cNvSpPr txBox="1"/>
            <p:nvPr/>
          </p:nvSpPr>
          <p:spPr>
            <a:xfrm>
              <a:off x="2565" y="1063"/>
              <a:ext cx="454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j=3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8" name="Line 41"/>
            <p:cNvSpPr/>
            <p:nvPr/>
          </p:nvSpPr>
          <p:spPr>
            <a:xfrm flipH="1">
              <a:off x="2340" y="1215"/>
              <a:ext cx="227" cy="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0" name="Group 42"/>
            <p:cNvGrpSpPr/>
            <p:nvPr/>
          </p:nvGrpSpPr>
          <p:grpSpPr>
            <a:xfrm>
              <a:off x="2339" y="728"/>
              <a:ext cx="951" cy="388"/>
              <a:chOff x="1149" y="1968"/>
              <a:chExt cx="951" cy="388"/>
            </a:xfrm>
          </p:grpSpPr>
          <p:sp>
            <p:nvSpPr>
              <p:cNvPr id="7210" name="Text Box 43"/>
              <p:cNvSpPr txBox="1"/>
              <p:nvPr/>
            </p:nvSpPr>
            <p:spPr>
              <a:xfrm>
                <a:off x="1375" y="1968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1" name="Line 44"/>
              <p:cNvSpPr/>
              <p:nvPr/>
            </p:nvSpPr>
            <p:spPr>
              <a:xfrm flipH="1">
                <a:off x="1149" y="2163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7212" name="Rectangle 45"/>
            <p:cNvSpPr/>
            <p:nvPr/>
          </p:nvSpPr>
          <p:spPr>
            <a:xfrm>
              <a:off x="1920" y="523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3" name="Rectangle 46"/>
            <p:cNvSpPr/>
            <p:nvPr/>
          </p:nvSpPr>
          <p:spPr>
            <a:xfrm>
              <a:off x="1920" y="795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4" name="Rectangle 47"/>
            <p:cNvSpPr/>
            <p:nvPr/>
          </p:nvSpPr>
          <p:spPr>
            <a:xfrm>
              <a:off x="1920" y="106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5" name="Rectangle 48"/>
            <p:cNvSpPr/>
            <p:nvPr/>
          </p:nvSpPr>
          <p:spPr>
            <a:xfrm>
              <a:off x="1920" y="134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6" name="Rectangle 49"/>
            <p:cNvSpPr/>
            <p:nvPr/>
          </p:nvSpPr>
          <p:spPr>
            <a:xfrm>
              <a:off x="1920" y="158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50"/>
          <p:cNvGrpSpPr/>
          <p:nvPr/>
        </p:nvGrpSpPr>
        <p:grpSpPr>
          <a:xfrm>
            <a:off x="6934200" y="657428"/>
            <a:ext cx="2209800" cy="1878196"/>
            <a:chOff x="4368" y="539"/>
            <a:chExt cx="1392" cy="1577"/>
          </a:xfrm>
        </p:grpSpPr>
        <p:grpSp>
          <p:nvGrpSpPr>
            <p:cNvPr id="12" name="Group 51"/>
            <p:cNvGrpSpPr/>
            <p:nvPr/>
          </p:nvGrpSpPr>
          <p:grpSpPr>
            <a:xfrm>
              <a:off x="4800" y="1728"/>
              <a:ext cx="951" cy="388"/>
              <a:chOff x="1066" y="2008"/>
              <a:chExt cx="951" cy="388"/>
            </a:xfrm>
          </p:grpSpPr>
          <p:sp>
            <p:nvSpPr>
              <p:cNvPr id="7219" name="Text Box 52"/>
              <p:cNvSpPr txBox="1"/>
              <p:nvPr/>
            </p:nvSpPr>
            <p:spPr>
              <a:xfrm>
                <a:off x="1292" y="2008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0" name="Line 53"/>
              <p:cNvSpPr/>
              <p:nvPr/>
            </p:nvSpPr>
            <p:spPr>
              <a:xfrm flipH="1">
                <a:off x="1066" y="216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3" name="Group 54"/>
            <p:cNvGrpSpPr/>
            <p:nvPr/>
          </p:nvGrpSpPr>
          <p:grpSpPr>
            <a:xfrm>
              <a:off x="4368" y="539"/>
              <a:ext cx="1392" cy="1336"/>
              <a:chOff x="4368" y="539"/>
              <a:chExt cx="1392" cy="1336"/>
            </a:xfrm>
          </p:grpSpPr>
          <p:sp>
            <p:nvSpPr>
              <p:cNvPr id="7222" name="Text Box 55"/>
              <p:cNvSpPr txBox="1"/>
              <p:nvPr/>
            </p:nvSpPr>
            <p:spPr>
              <a:xfrm>
                <a:off x="5057" y="1487"/>
                <a:ext cx="454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j=5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3" name="Line 56"/>
              <p:cNvSpPr/>
              <p:nvPr/>
            </p:nvSpPr>
            <p:spPr>
              <a:xfrm flipH="1">
                <a:off x="4804" y="1683"/>
                <a:ext cx="227" cy="1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7224" name="Rectangle 57"/>
              <p:cNvSpPr/>
              <p:nvPr/>
            </p:nvSpPr>
            <p:spPr>
              <a:xfrm>
                <a:off x="4368" y="539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5" name="Rectangle 58"/>
              <p:cNvSpPr/>
              <p:nvPr/>
            </p:nvSpPr>
            <p:spPr>
              <a:xfrm>
                <a:off x="4368" y="811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6" name="Rectangle 59"/>
              <p:cNvSpPr/>
              <p:nvPr/>
            </p:nvSpPr>
            <p:spPr>
              <a:xfrm>
                <a:off x="4368" y="1083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7" name="Rectangle 60"/>
              <p:cNvSpPr/>
              <p:nvPr/>
            </p:nvSpPr>
            <p:spPr>
              <a:xfrm>
                <a:off x="4368" y="1356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8" name="Rectangle 61"/>
              <p:cNvSpPr/>
              <p:nvPr/>
            </p:nvSpPr>
            <p:spPr>
              <a:xfrm>
                <a:off x="4368" y="1600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" name="Group 62"/>
              <p:cNvGrpSpPr/>
              <p:nvPr/>
            </p:nvGrpSpPr>
            <p:grpSpPr>
              <a:xfrm>
                <a:off x="4809" y="799"/>
                <a:ext cx="951" cy="388"/>
                <a:chOff x="1066" y="1991"/>
                <a:chExt cx="951" cy="388"/>
              </a:xfrm>
            </p:grpSpPr>
            <p:sp>
              <p:nvSpPr>
                <p:cNvPr id="7230" name="Text Box 63"/>
                <p:cNvSpPr txBox="1"/>
                <p:nvPr/>
              </p:nvSpPr>
              <p:spPr>
                <a:xfrm>
                  <a:off x="1292" y="1991"/>
                  <a:ext cx="725" cy="3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k=</a:t>
                  </a:r>
                  <a:r>
                    <a:rPr lang="en-US" altLang="zh-CN" sz="2400" dirty="0">
                      <a:solidFill>
                        <a:srgbClr val="FF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rPr>
                    <a:t>2</a:t>
                  </a:r>
                  <a:r>
                    <a:rPr lang="en-US" altLang="zh-CN" sz="2400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 </a:t>
                  </a:r>
                  <a:endPara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31" name="Line 64"/>
                <p:cNvSpPr/>
                <p:nvPr/>
              </p:nvSpPr>
              <p:spPr>
                <a:xfrm flipH="1">
                  <a:off x="1066" y="2143"/>
                  <a:ext cx="227" cy="0"/>
                </a:xfrm>
                <a:prstGeom prst="line">
                  <a:avLst/>
                </a:prstGeom>
                <a:ln w="2857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5127" y="967087"/>
            <a:ext cx="1516063" cy="819403"/>
            <a:chOff x="1030" y="583"/>
            <a:chExt cx="955" cy="688"/>
          </a:xfrm>
        </p:grpSpPr>
        <p:sp>
          <p:nvSpPr>
            <p:cNvPr id="8194" name="Text Box 3"/>
            <p:cNvSpPr txBox="1"/>
            <p:nvPr/>
          </p:nvSpPr>
          <p:spPr>
            <a:xfrm>
              <a:off x="1260" y="883"/>
              <a:ext cx="453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j=3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5" name="Line 4"/>
            <p:cNvSpPr/>
            <p:nvPr/>
          </p:nvSpPr>
          <p:spPr>
            <a:xfrm flipH="1">
              <a:off x="1030" y="1035"/>
              <a:ext cx="227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3" name="Group 5"/>
            <p:cNvGrpSpPr/>
            <p:nvPr/>
          </p:nvGrpSpPr>
          <p:grpSpPr>
            <a:xfrm>
              <a:off x="1037" y="583"/>
              <a:ext cx="948" cy="388"/>
              <a:chOff x="1066" y="2130"/>
              <a:chExt cx="948" cy="388"/>
            </a:xfrm>
          </p:grpSpPr>
          <p:sp>
            <p:nvSpPr>
              <p:cNvPr id="8197" name="Text Box 6"/>
              <p:cNvSpPr txBox="1"/>
              <p:nvPr/>
            </p:nvSpPr>
            <p:spPr>
              <a:xfrm>
                <a:off x="1289" y="2130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" name="Line 7"/>
              <p:cNvSpPr/>
              <p:nvPr/>
            </p:nvSpPr>
            <p:spPr>
              <a:xfrm flipH="1">
                <a:off x="1066" y="2282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sp>
        <p:nvSpPr>
          <p:cNvPr id="36872" name="Text Box 8"/>
          <p:cNvSpPr txBox="1"/>
          <p:nvPr/>
        </p:nvSpPr>
        <p:spPr>
          <a:xfrm>
            <a:off x="1000125" y="2429625"/>
            <a:ext cx="5184775" cy="2439129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k=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to  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 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if  a(k)&gt;a(j) then k=j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Next 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If   k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不等于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时，交换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a(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a(k)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Rectangle 9"/>
          <p:cNvSpPr/>
          <p:nvPr/>
        </p:nvSpPr>
        <p:spPr>
          <a:xfrm>
            <a:off x="228601" y="171503"/>
            <a:ext cx="3911600" cy="41129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第 </a:t>
            </a:r>
            <a:r>
              <a:rPr lang="en-US" altLang="zh-CN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趟 选择排序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4953000" y="622492"/>
            <a:ext cx="2190750" cy="1592755"/>
            <a:chOff x="3120" y="523"/>
            <a:chExt cx="1380" cy="1337"/>
          </a:xfrm>
        </p:grpSpPr>
        <p:sp>
          <p:nvSpPr>
            <p:cNvPr id="8202" name="Rectangle 11"/>
            <p:cNvSpPr/>
            <p:nvPr/>
          </p:nvSpPr>
          <p:spPr>
            <a:xfrm>
              <a:off x="3120" y="523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3" name="Rectangle 12"/>
            <p:cNvSpPr/>
            <p:nvPr/>
          </p:nvSpPr>
          <p:spPr>
            <a:xfrm>
              <a:off x="3120" y="795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4" name="Rectangle 13"/>
            <p:cNvSpPr/>
            <p:nvPr/>
          </p:nvSpPr>
          <p:spPr>
            <a:xfrm>
              <a:off x="3120" y="106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Rectangle 14"/>
            <p:cNvSpPr/>
            <p:nvPr/>
          </p:nvSpPr>
          <p:spPr>
            <a:xfrm>
              <a:off x="3120" y="134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Text Box 15"/>
            <p:cNvSpPr txBox="1"/>
            <p:nvPr/>
          </p:nvSpPr>
          <p:spPr>
            <a:xfrm>
              <a:off x="3775" y="1472"/>
              <a:ext cx="454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j=5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Line 16"/>
            <p:cNvSpPr/>
            <p:nvPr/>
          </p:nvSpPr>
          <p:spPr>
            <a:xfrm flipH="1">
              <a:off x="3552" y="1680"/>
              <a:ext cx="227" cy="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5" name="Group 17"/>
            <p:cNvGrpSpPr/>
            <p:nvPr/>
          </p:nvGrpSpPr>
          <p:grpSpPr>
            <a:xfrm>
              <a:off x="3549" y="720"/>
              <a:ext cx="951" cy="388"/>
              <a:chOff x="1111" y="1960"/>
              <a:chExt cx="951" cy="388"/>
            </a:xfrm>
          </p:grpSpPr>
          <p:sp>
            <p:nvSpPr>
              <p:cNvPr id="8209" name="Text Box 18"/>
              <p:cNvSpPr txBox="1"/>
              <p:nvPr/>
            </p:nvSpPr>
            <p:spPr>
              <a:xfrm>
                <a:off x="1337" y="1960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0" name="Line 19"/>
              <p:cNvSpPr/>
              <p:nvPr/>
            </p:nvSpPr>
            <p:spPr>
              <a:xfrm flipH="1">
                <a:off x="1111" y="216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8211" name="Rectangle 20"/>
            <p:cNvSpPr/>
            <p:nvPr/>
          </p:nvSpPr>
          <p:spPr>
            <a:xfrm>
              <a:off x="3120" y="158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2225" y="622492"/>
            <a:ext cx="1570038" cy="1776962"/>
            <a:chOff x="14" y="432"/>
            <a:chExt cx="989" cy="1492"/>
          </a:xfrm>
        </p:grpSpPr>
        <p:sp>
          <p:nvSpPr>
            <p:cNvPr id="8213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4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5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6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7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8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9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0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1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2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7239000" y="647900"/>
            <a:ext cx="647700" cy="1581638"/>
            <a:chOff x="3792" y="2304"/>
            <a:chExt cx="408" cy="1328"/>
          </a:xfrm>
        </p:grpSpPr>
        <p:grpSp>
          <p:nvGrpSpPr>
            <p:cNvPr id="8" name="Group 33"/>
            <p:cNvGrpSpPr/>
            <p:nvPr/>
          </p:nvGrpSpPr>
          <p:grpSpPr>
            <a:xfrm>
              <a:off x="3792" y="2304"/>
              <a:ext cx="408" cy="1089"/>
              <a:chOff x="249" y="1661"/>
              <a:chExt cx="408" cy="1089"/>
            </a:xfrm>
          </p:grpSpPr>
          <p:sp>
            <p:nvSpPr>
              <p:cNvPr id="8225" name="Rectangle 34"/>
              <p:cNvSpPr/>
              <p:nvPr/>
            </p:nvSpPr>
            <p:spPr>
              <a:xfrm>
                <a:off x="249" y="1661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6" name="Rectangle 35"/>
              <p:cNvSpPr/>
              <p:nvPr/>
            </p:nvSpPr>
            <p:spPr>
              <a:xfrm>
                <a:off x="249" y="1933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7" name="Rectangle 36"/>
              <p:cNvSpPr/>
              <p:nvPr/>
            </p:nvSpPr>
            <p:spPr>
              <a:xfrm>
                <a:off x="249" y="2205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8" name="Rectangle 37"/>
              <p:cNvSpPr/>
              <p:nvPr/>
            </p:nvSpPr>
            <p:spPr>
              <a:xfrm>
                <a:off x="249" y="2478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29" name="Rectangle 38"/>
            <p:cNvSpPr/>
            <p:nvPr/>
          </p:nvSpPr>
          <p:spPr>
            <a:xfrm>
              <a:off x="3792" y="336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3048001" y="622492"/>
            <a:ext cx="2166938" cy="1587990"/>
            <a:chOff x="1920" y="523"/>
            <a:chExt cx="1365" cy="1333"/>
          </a:xfrm>
        </p:grpSpPr>
        <p:sp>
          <p:nvSpPr>
            <p:cNvPr id="8231" name="Text Box 40"/>
            <p:cNvSpPr txBox="1"/>
            <p:nvPr/>
          </p:nvSpPr>
          <p:spPr>
            <a:xfrm>
              <a:off x="2560" y="1320"/>
              <a:ext cx="454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j=4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2" name="Line 41"/>
            <p:cNvSpPr/>
            <p:nvPr/>
          </p:nvSpPr>
          <p:spPr>
            <a:xfrm flipH="1">
              <a:off x="2340" y="1499"/>
              <a:ext cx="227" cy="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0" name="Group 42"/>
            <p:cNvGrpSpPr/>
            <p:nvPr/>
          </p:nvGrpSpPr>
          <p:grpSpPr>
            <a:xfrm>
              <a:off x="2338" y="752"/>
              <a:ext cx="947" cy="388"/>
              <a:chOff x="1148" y="1958"/>
              <a:chExt cx="947" cy="388"/>
            </a:xfrm>
          </p:grpSpPr>
          <p:sp>
            <p:nvSpPr>
              <p:cNvPr id="8234" name="Text Box 43"/>
              <p:cNvSpPr txBox="1"/>
              <p:nvPr/>
            </p:nvSpPr>
            <p:spPr>
              <a:xfrm>
                <a:off x="1370" y="1958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5" name="Line 44"/>
              <p:cNvSpPr/>
              <p:nvPr/>
            </p:nvSpPr>
            <p:spPr>
              <a:xfrm flipH="1">
                <a:off x="1148" y="216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8236" name="Rectangle 45"/>
            <p:cNvSpPr/>
            <p:nvPr/>
          </p:nvSpPr>
          <p:spPr>
            <a:xfrm>
              <a:off x="1920" y="523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7" name="Rectangle 46"/>
            <p:cNvSpPr/>
            <p:nvPr/>
          </p:nvSpPr>
          <p:spPr>
            <a:xfrm>
              <a:off x="1920" y="795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8" name="Rectangle 47"/>
            <p:cNvSpPr/>
            <p:nvPr/>
          </p:nvSpPr>
          <p:spPr>
            <a:xfrm>
              <a:off x="1920" y="106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9" name="Rectangle 48"/>
            <p:cNvSpPr/>
            <p:nvPr/>
          </p:nvSpPr>
          <p:spPr>
            <a:xfrm>
              <a:off x="1920" y="134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0" name="Rectangle 49"/>
            <p:cNvSpPr/>
            <p:nvPr/>
          </p:nvSpPr>
          <p:spPr>
            <a:xfrm>
              <a:off x="1920" y="158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6238" y="1286272"/>
            <a:ext cx="1509712" cy="928974"/>
            <a:chOff x="1037" y="386"/>
            <a:chExt cx="951" cy="781"/>
          </a:xfrm>
        </p:grpSpPr>
        <p:sp>
          <p:nvSpPr>
            <p:cNvPr id="9218" name="Text Box 3"/>
            <p:cNvSpPr txBox="1"/>
            <p:nvPr/>
          </p:nvSpPr>
          <p:spPr>
            <a:xfrm>
              <a:off x="1260" y="779"/>
              <a:ext cx="453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j=4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19" name="Line 4"/>
            <p:cNvSpPr/>
            <p:nvPr/>
          </p:nvSpPr>
          <p:spPr>
            <a:xfrm flipH="1">
              <a:off x="1037" y="931"/>
              <a:ext cx="227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3" name="Group 5"/>
            <p:cNvGrpSpPr/>
            <p:nvPr/>
          </p:nvGrpSpPr>
          <p:grpSpPr>
            <a:xfrm>
              <a:off x="1037" y="386"/>
              <a:ext cx="951" cy="388"/>
              <a:chOff x="1066" y="1933"/>
              <a:chExt cx="951" cy="388"/>
            </a:xfrm>
          </p:grpSpPr>
          <p:sp>
            <p:nvSpPr>
              <p:cNvPr id="9221" name="Text Box 6"/>
              <p:cNvSpPr txBox="1"/>
              <p:nvPr/>
            </p:nvSpPr>
            <p:spPr>
              <a:xfrm>
                <a:off x="1292" y="1933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2" name="Line 7"/>
              <p:cNvSpPr/>
              <p:nvPr/>
            </p:nvSpPr>
            <p:spPr>
              <a:xfrm flipH="1">
                <a:off x="1066" y="216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sp>
        <p:nvSpPr>
          <p:cNvPr id="37896" name="Text Box 8"/>
          <p:cNvSpPr txBox="1"/>
          <p:nvPr/>
        </p:nvSpPr>
        <p:spPr>
          <a:xfrm>
            <a:off x="1012825" y="2618596"/>
            <a:ext cx="5184775" cy="2439129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k=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to  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 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if  a(k)&gt;a(j) then k=j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Next 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If   k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不等于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时，交换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a(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a(k)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Rectangle 9"/>
          <p:cNvSpPr/>
          <p:nvPr/>
        </p:nvSpPr>
        <p:spPr>
          <a:xfrm>
            <a:off x="228601" y="171503"/>
            <a:ext cx="3911600" cy="41129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第 </a:t>
            </a:r>
            <a:r>
              <a:rPr lang="en-US" altLang="zh-CN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趟 选择排序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22225" y="724124"/>
            <a:ext cx="1570038" cy="1776962"/>
            <a:chOff x="14" y="432"/>
            <a:chExt cx="989" cy="1492"/>
          </a:xfrm>
        </p:grpSpPr>
        <p:sp>
          <p:nvSpPr>
            <p:cNvPr id="9226" name="Rectangle 11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7" name="Rectangle 12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8" name="Rectangle 13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9" name="Rectangle 14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0" name="Text Box 15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1" name="Text Box 16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Text Box 17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3" name="Text Box 18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4" name="Rectangle 19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5" name="Text Box 20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5638800" y="724124"/>
            <a:ext cx="647700" cy="1581638"/>
            <a:chOff x="3792" y="2304"/>
            <a:chExt cx="408" cy="1328"/>
          </a:xfrm>
        </p:grpSpPr>
        <p:grpSp>
          <p:nvGrpSpPr>
            <p:cNvPr id="6" name="Group 22"/>
            <p:cNvGrpSpPr/>
            <p:nvPr/>
          </p:nvGrpSpPr>
          <p:grpSpPr>
            <a:xfrm>
              <a:off x="3792" y="2304"/>
              <a:ext cx="408" cy="1089"/>
              <a:chOff x="249" y="1661"/>
              <a:chExt cx="408" cy="1089"/>
            </a:xfrm>
          </p:grpSpPr>
          <p:sp>
            <p:nvSpPr>
              <p:cNvPr id="9238" name="Rectangle 23"/>
              <p:cNvSpPr/>
              <p:nvPr/>
            </p:nvSpPr>
            <p:spPr>
              <a:xfrm>
                <a:off x="249" y="1661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39" name="Rectangle 24"/>
              <p:cNvSpPr/>
              <p:nvPr/>
            </p:nvSpPr>
            <p:spPr>
              <a:xfrm>
                <a:off x="249" y="1933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0" name="Rectangle 25"/>
              <p:cNvSpPr/>
              <p:nvPr/>
            </p:nvSpPr>
            <p:spPr>
              <a:xfrm>
                <a:off x="249" y="2205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1" name="Rectangle 26"/>
              <p:cNvSpPr/>
              <p:nvPr/>
            </p:nvSpPr>
            <p:spPr>
              <a:xfrm>
                <a:off x="249" y="2478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42" name="Rectangle 27"/>
            <p:cNvSpPr/>
            <p:nvPr/>
          </p:nvSpPr>
          <p:spPr>
            <a:xfrm>
              <a:off x="3792" y="336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3048001" y="724123"/>
            <a:ext cx="2166938" cy="1595931"/>
            <a:chOff x="1920" y="523"/>
            <a:chExt cx="1365" cy="1340"/>
          </a:xfrm>
        </p:grpSpPr>
        <p:sp>
          <p:nvSpPr>
            <p:cNvPr id="9244" name="Text Box 29"/>
            <p:cNvSpPr txBox="1"/>
            <p:nvPr/>
          </p:nvSpPr>
          <p:spPr>
            <a:xfrm>
              <a:off x="2606" y="1475"/>
              <a:ext cx="454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j=5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5" name="Line 30"/>
            <p:cNvSpPr/>
            <p:nvPr/>
          </p:nvSpPr>
          <p:spPr>
            <a:xfrm flipH="1">
              <a:off x="2340" y="1715"/>
              <a:ext cx="227" cy="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8" name="Group 31"/>
            <p:cNvGrpSpPr/>
            <p:nvPr/>
          </p:nvGrpSpPr>
          <p:grpSpPr>
            <a:xfrm>
              <a:off x="2334" y="1055"/>
              <a:ext cx="951" cy="388"/>
              <a:chOff x="1087" y="2007"/>
              <a:chExt cx="951" cy="388"/>
            </a:xfrm>
          </p:grpSpPr>
          <p:sp>
            <p:nvSpPr>
              <p:cNvPr id="9247" name="Text Box 32"/>
              <p:cNvSpPr txBox="1"/>
              <p:nvPr/>
            </p:nvSpPr>
            <p:spPr>
              <a:xfrm>
                <a:off x="1313" y="2007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8" name="Line 33"/>
              <p:cNvSpPr/>
              <p:nvPr/>
            </p:nvSpPr>
            <p:spPr>
              <a:xfrm flipH="1">
                <a:off x="1087" y="2191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9249" name="Rectangle 34"/>
            <p:cNvSpPr/>
            <p:nvPr/>
          </p:nvSpPr>
          <p:spPr>
            <a:xfrm>
              <a:off x="1920" y="523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0" name="Rectangle 35"/>
            <p:cNvSpPr/>
            <p:nvPr/>
          </p:nvSpPr>
          <p:spPr>
            <a:xfrm>
              <a:off x="1920" y="795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1" name="Rectangle 36"/>
            <p:cNvSpPr/>
            <p:nvPr/>
          </p:nvSpPr>
          <p:spPr>
            <a:xfrm>
              <a:off x="1920" y="106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2" name="Rectangle 37"/>
            <p:cNvSpPr/>
            <p:nvPr/>
          </p:nvSpPr>
          <p:spPr>
            <a:xfrm>
              <a:off x="1920" y="134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3" name="Rectangle 38"/>
            <p:cNvSpPr/>
            <p:nvPr/>
          </p:nvSpPr>
          <p:spPr>
            <a:xfrm>
              <a:off x="1920" y="158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/>
          <p:nvPr/>
        </p:nvSpPr>
        <p:spPr>
          <a:xfrm>
            <a:off x="990600" y="2629712"/>
            <a:ext cx="5184775" cy="2439129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k=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to  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 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if  a(k)&gt;a(j) then k=j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Next 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If   k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不等于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时，交换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a(</a:t>
            </a:r>
            <a:r>
              <a:rPr lang="en-US" altLang="zh-CN" sz="2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Tahom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a(k)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Rectangle 3"/>
          <p:cNvSpPr/>
          <p:nvPr/>
        </p:nvSpPr>
        <p:spPr>
          <a:xfrm>
            <a:off x="228601" y="171503"/>
            <a:ext cx="3911600" cy="41129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第 </a:t>
            </a:r>
            <a:r>
              <a:rPr lang="en-US" altLang="zh-CN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趟 选择排序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7000" y="652665"/>
            <a:ext cx="1570038" cy="2146168"/>
            <a:chOff x="14" y="432"/>
            <a:chExt cx="989" cy="1802"/>
          </a:xfrm>
        </p:grpSpPr>
        <p:sp>
          <p:nvSpPr>
            <p:cNvPr id="10244" name="Rectangle 5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Rectangle 6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Rectangle 7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Rectangle 8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Text Box 9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Text Box 10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Text Box 11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Text Box 12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Rectangle 13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3" name="Text Box 14"/>
            <p:cNvSpPr txBox="1"/>
            <p:nvPr/>
          </p:nvSpPr>
          <p:spPr>
            <a:xfrm>
              <a:off x="14" y="1536"/>
              <a:ext cx="499" cy="6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4067175" y="652665"/>
            <a:ext cx="647700" cy="1581638"/>
            <a:chOff x="3792" y="2304"/>
            <a:chExt cx="408" cy="1328"/>
          </a:xfrm>
        </p:grpSpPr>
        <p:grpSp>
          <p:nvGrpSpPr>
            <p:cNvPr id="4" name="Group 16"/>
            <p:cNvGrpSpPr/>
            <p:nvPr/>
          </p:nvGrpSpPr>
          <p:grpSpPr>
            <a:xfrm>
              <a:off x="3792" y="2304"/>
              <a:ext cx="408" cy="1089"/>
              <a:chOff x="249" y="1661"/>
              <a:chExt cx="408" cy="1089"/>
            </a:xfrm>
          </p:grpSpPr>
          <p:sp>
            <p:nvSpPr>
              <p:cNvPr id="10256" name="Rectangle 17"/>
              <p:cNvSpPr/>
              <p:nvPr/>
            </p:nvSpPr>
            <p:spPr>
              <a:xfrm>
                <a:off x="249" y="1661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7" name="Rectangle 18"/>
              <p:cNvSpPr/>
              <p:nvPr/>
            </p:nvSpPr>
            <p:spPr>
              <a:xfrm>
                <a:off x="249" y="1933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8" name="Rectangle 19"/>
              <p:cNvSpPr/>
              <p:nvPr/>
            </p:nvSpPr>
            <p:spPr>
              <a:xfrm>
                <a:off x="249" y="2205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9" name="Rectangle 20"/>
              <p:cNvSpPr/>
              <p:nvPr/>
            </p:nvSpPr>
            <p:spPr>
              <a:xfrm>
                <a:off x="249" y="2478"/>
                <a:ext cx="408" cy="27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60" name="Rectangle 21"/>
            <p:cNvSpPr/>
            <p:nvPr/>
          </p:nvSpPr>
          <p:spPr>
            <a:xfrm>
              <a:off x="3792" y="336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1760538" y="1572111"/>
            <a:ext cx="1525587" cy="1071849"/>
            <a:chOff x="998" y="1227"/>
            <a:chExt cx="961" cy="901"/>
          </a:xfrm>
        </p:grpSpPr>
        <p:grpSp>
          <p:nvGrpSpPr>
            <p:cNvPr id="6" name="Group 23"/>
            <p:cNvGrpSpPr/>
            <p:nvPr/>
          </p:nvGrpSpPr>
          <p:grpSpPr>
            <a:xfrm>
              <a:off x="998" y="1227"/>
              <a:ext cx="951" cy="660"/>
              <a:chOff x="998" y="1227"/>
              <a:chExt cx="951" cy="660"/>
            </a:xfrm>
          </p:grpSpPr>
          <p:sp>
            <p:nvSpPr>
              <p:cNvPr id="10263" name="Text Box 24"/>
              <p:cNvSpPr txBox="1"/>
              <p:nvPr/>
            </p:nvSpPr>
            <p:spPr>
              <a:xfrm>
                <a:off x="1239" y="1499"/>
                <a:ext cx="453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j=5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4" name="Line 25"/>
              <p:cNvSpPr/>
              <p:nvPr/>
            </p:nvSpPr>
            <p:spPr>
              <a:xfrm flipH="1">
                <a:off x="1012" y="1672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7" name="Group 26"/>
              <p:cNvGrpSpPr/>
              <p:nvPr/>
            </p:nvGrpSpPr>
            <p:grpSpPr>
              <a:xfrm>
                <a:off x="998" y="1227"/>
                <a:ext cx="951" cy="388"/>
                <a:chOff x="1027" y="1969"/>
                <a:chExt cx="951" cy="388"/>
              </a:xfrm>
            </p:grpSpPr>
            <p:sp>
              <p:nvSpPr>
                <p:cNvPr id="10266" name="Text Box 27"/>
                <p:cNvSpPr txBox="1"/>
                <p:nvPr/>
              </p:nvSpPr>
              <p:spPr>
                <a:xfrm>
                  <a:off x="1253" y="1969"/>
                  <a:ext cx="725" cy="3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k=</a:t>
                  </a:r>
                  <a:r>
                    <a:rPr lang="en-US" altLang="zh-CN" sz="2400" dirty="0">
                      <a:solidFill>
                        <a:srgbClr val="FF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rPr>
                    <a:t>4</a:t>
                  </a:r>
                  <a:r>
                    <a:rPr lang="en-US" altLang="zh-CN" sz="2400" dirty="0">
                      <a:latin typeface="Tahoma" panose="020B0604030504040204" pitchFamily="34" charset="0"/>
                      <a:ea typeface="宋体" panose="02010600030101010101" pitchFamily="2" charset="-122"/>
                    </a:rPr>
                    <a:t> </a:t>
                  </a:r>
                  <a:endParaRPr lang="en-US" altLang="zh-CN" sz="2400" dirty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7" name="Line 28"/>
                <p:cNvSpPr/>
                <p:nvPr/>
              </p:nvSpPr>
              <p:spPr>
                <a:xfrm flipH="1">
                  <a:off x="1027" y="2181"/>
                  <a:ext cx="227" cy="0"/>
                </a:xfrm>
                <a:prstGeom prst="line">
                  <a:avLst/>
                </a:prstGeom>
                <a:ln w="28575" cap="flat" cmpd="sng">
                  <a:solidFill>
                    <a:schemeClr val="hlink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8" name="Group 29"/>
            <p:cNvGrpSpPr/>
            <p:nvPr/>
          </p:nvGrpSpPr>
          <p:grpSpPr>
            <a:xfrm>
              <a:off x="1008" y="1740"/>
              <a:ext cx="951" cy="388"/>
              <a:chOff x="1066" y="2068"/>
              <a:chExt cx="951" cy="388"/>
            </a:xfrm>
          </p:grpSpPr>
          <p:sp>
            <p:nvSpPr>
              <p:cNvPr id="10269" name="Text Box 30"/>
              <p:cNvSpPr txBox="1"/>
              <p:nvPr/>
            </p:nvSpPr>
            <p:spPr>
              <a:xfrm>
                <a:off x="1292" y="2068"/>
                <a:ext cx="725" cy="3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 smtClean="0">
                    <a:latin typeface="Tahoma" panose="020B0604030504040204" pitchFamily="34" charset="0"/>
                    <a:ea typeface="宋体" panose="02010600030101010101" pitchFamily="2" charset="-122"/>
                  </a:rPr>
                  <a:t>k=</a:t>
                </a:r>
                <a:r>
                  <a:rPr lang="en-US" altLang="zh-CN" sz="2400" dirty="0" smtClean="0">
                    <a:solidFill>
                      <a:srgbClr val="FF33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2400" dirty="0" smtClean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70" name="Line 31"/>
              <p:cNvSpPr/>
              <p:nvPr/>
            </p:nvSpPr>
            <p:spPr>
              <a:xfrm flipH="1">
                <a:off x="1066" y="216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1589032" y="1221979"/>
            <a:ext cx="3054563" cy="2713016"/>
            <a:chOff x="5625793" y="1599766"/>
            <a:chExt cx="4594903" cy="4080928"/>
          </a:xfrm>
          <a:solidFill>
            <a:srgbClr val="DC4415"/>
          </a:solidFill>
        </p:grpSpPr>
        <p:grpSp>
          <p:nvGrpSpPr>
            <p:cNvPr id="3" name="Group 58"/>
            <p:cNvGrpSpPr/>
            <p:nvPr/>
          </p:nvGrpSpPr>
          <p:grpSpPr>
            <a:xfrm>
              <a:off x="6191250" y="1599766"/>
              <a:ext cx="3473482" cy="1069614"/>
              <a:chOff x="6191250" y="1599766"/>
              <a:chExt cx="3473482" cy="1069614"/>
            </a:xfrm>
            <a:grpFill/>
          </p:grpSpPr>
          <p:sp>
            <p:nvSpPr>
              <p:cNvPr id="21" name="Freeform 64"/>
              <p:cNvSpPr/>
              <p:nvPr/>
            </p:nvSpPr>
            <p:spPr bwMode="auto">
              <a:xfrm>
                <a:off x="6191250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noAutofit/>
              </a:bodyPr>
              <a:lstStyle/>
              <a:p>
                <a:pPr algn="ctr" defTabSz="6985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Freeform 65"/>
              <p:cNvSpPr/>
              <p:nvPr/>
            </p:nvSpPr>
            <p:spPr bwMode="auto">
              <a:xfrm flipH="1">
                <a:off x="8043101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noAutofit/>
              </a:bodyPr>
              <a:lstStyle/>
              <a:p>
                <a:pPr algn="ctr" defTabSz="6985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Group 59"/>
            <p:cNvGrpSpPr/>
            <p:nvPr/>
          </p:nvGrpSpPr>
          <p:grpSpPr>
            <a:xfrm flipV="1">
              <a:off x="6191251" y="4611080"/>
              <a:ext cx="3473482" cy="1069614"/>
              <a:chOff x="6191251" y="1599766"/>
              <a:chExt cx="3473482" cy="1069614"/>
            </a:xfrm>
            <a:grpFill/>
          </p:grpSpPr>
          <p:sp>
            <p:nvSpPr>
              <p:cNvPr id="19" name="Freeform 62"/>
              <p:cNvSpPr/>
              <p:nvPr/>
            </p:nvSpPr>
            <p:spPr bwMode="auto">
              <a:xfrm>
                <a:off x="6191251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noAutofit/>
              </a:bodyPr>
              <a:lstStyle/>
              <a:p>
                <a:pPr algn="ctr" defTabSz="6985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 63"/>
              <p:cNvSpPr/>
              <p:nvPr/>
            </p:nvSpPr>
            <p:spPr bwMode="auto">
              <a:xfrm flipH="1">
                <a:off x="8043102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noAutofit/>
              </a:bodyPr>
              <a:lstStyle/>
              <a:p>
                <a:pPr algn="ctr" defTabSz="6985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Freeform 60"/>
            <p:cNvSpPr/>
            <p:nvPr/>
          </p:nvSpPr>
          <p:spPr bwMode="auto">
            <a:xfrm rot="17954294">
              <a:off x="5349784" y="3127550"/>
              <a:ext cx="1621631" cy="1069614"/>
            </a:xfrm>
            <a:custGeom>
              <a:avLst/>
              <a:gdLst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07636 w 4158105"/>
                <a:gd name="connsiteY8" fmla="*/ 1069182 h 4110786"/>
                <a:gd name="connsiteX9" fmla="*/ 398124 w 4158105"/>
                <a:gd name="connsiteY9" fmla="*/ 919162 h 4110786"/>
                <a:gd name="connsiteX10" fmla="*/ 2106264 w 4158105"/>
                <a:gd name="connsiteY10" fmla="*/ 319178 h 4110786"/>
                <a:gd name="connsiteX11" fmla="*/ 2198792 w 4158105"/>
                <a:gd name="connsiteY11" fmla="*/ 323850 h 4110786"/>
                <a:gd name="connsiteX12" fmla="*/ 2019755 w 4158105"/>
                <a:gd name="connsiteY12" fmla="*/ 323850 h 4110786"/>
                <a:gd name="connsiteX13" fmla="*/ 2019755 w 4158105"/>
                <a:gd name="connsiteY13" fmla="*/ 323546 h 4110786"/>
                <a:gd name="connsiteX14" fmla="*/ 2106264 w 4158105"/>
                <a:gd name="connsiteY14" fmla="*/ 319178 h 4110786"/>
                <a:gd name="connsiteX15" fmla="*/ 2224351 w 4158105"/>
                <a:gd name="connsiteY15" fmla="*/ 13068 h 4110786"/>
                <a:gd name="connsiteX16" fmla="*/ 4158105 w 4158105"/>
                <a:gd name="connsiteY16" fmla="*/ 2058946 h 4110786"/>
                <a:gd name="connsiteX17" fmla="*/ 2106265 w 4158105"/>
                <a:gd name="connsiteY17" fmla="*/ 4110786 h 4110786"/>
                <a:gd name="connsiteX18" fmla="*/ 54424 w 4158105"/>
                <a:gd name="connsiteY18" fmla="*/ 2058946 h 4110786"/>
                <a:gd name="connsiteX19" fmla="*/ 574232 w 4158105"/>
                <a:gd name="connsiteY19" fmla="*/ 1234330 h 4110786"/>
                <a:gd name="connsiteX20" fmla="*/ 366497 w 4158105"/>
                <a:gd name="connsiteY20" fmla="*/ 2058945 h 4110786"/>
                <a:gd name="connsiteX21" fmla="*/ 2106264 w 4158105"/>
                <a:gd name="connsiteY21" fmla="*/ 3798712 h 4110786"/>
                <a:gd name="connsiteX22" fmla="*/ 3846030 w 4158105"/>
                <a:gd name="connsiteY22" fmla="*/ 2058945 h 4110786"/>
                <a:gd name="connsiteX23" fmla="*/ 2198792 w 4158105"/>
                <a:gd name="connsiteY23" fmla="*/ 323850 h 4110786"/>
                <a:gd name="connsiteX24" fmla="*/ 2219780 w 4158105"/>
                <a:gd name="connsiteY24" fmla="*/ 323850 h 4110786"/>
                <a:gd name="connsiteX25" fmla="*/ 2224351 w 4158105"/>
                <a:gd name="connsiteY25" fmla="*/ 13068 h 4110786"/>
                <a:gd name="connsiteX26" fmla="*/ 2019755 w 4158105"/>
                <a:gd name="connsiteY26" fmla="*/ 11473 h 4110786"/>
                <a:gd name="connsiteX27" fmla="*/ 2019755 w 4158105"/>
                <a:gd name="connsiteY27" fmla="*/ 323546 h 4110786"/>
                <a:gd name="connsiteX28" fmla="*/ 668844 w 4158105"/>
                <a:gd name="connsiteY28" fmla="*/ 1079241 h 4110786"/>
                <a:gd name="connsiteX29" fmla="*/ 399753 w 4158105"/>
                <a:gd name="connsiteY29" fmla="*/ 920125 h 4110786"/>
                <a:gd name="connsiteX30" fmla="*/ 2019755 w 4158105"/>
                <a:gd name="connsiteY30" fmla="*/ 11473 h 4110786"/>
                <a:gd name="connsiteX31" fmla="*/ 2224543 w 4158105"/>
                <a:gd name="connsiteY31" fmla="*/ 0 h 4110786"/>
                <a:gd name="connsiteX32" fmla="*/ 2224351 w 4158105"/>
                <a:gd name="connsiteY32" fmla="*/ 13068 h 4110786"/>
                <a:gd name="connsiteX33" fmla="*/ 2106265 w 4158105"/>
                <a:gd name="connsiteY33" fmla="*/ 7105 h 4110786"/>
                <a:gd name="connsiteX34" fmla="*/ 2019755 w 4158105"/>
                <a:gd name="connsiteY34" fmla="*/ 11473 h 4110786"/>
                <a:gd name="connsiteX35" fmla="*/ 2019755 w 4158105"/>
                <a:gd name="connsiteY35" fmla="*/ 2381 h 4110786"/>
                <a:gd name="connsiteX36" fmla="*/ 2224543 w 4158105"/>
                <a:gd name="connsiteY36" fmla="*/ 0 h 4110786"/>
                <a:gd name="connsiteX0-1" fmla="*/ 668844 w 4158105"/>
                <a:gd name="connsiteY0-2" fmla="*/ 1079241 h 4110786"/>
                <a:gd name="connsiteX1-3" fmla="*/ 671967 w 4158105"/>
                <a:gd name="connsiteY1-4" fmla="*/ 1081087 h 4110786"/>
                <a:gd name="connsiteX2-5" fmla="*/ 576717 w 4158105"/>
                <a:gd name="connsiteY2-6" fmla="*/ 1235869 h 4110786"/>
                <a:gd name="connsiteX3-7" fmla="*/ 574232 w 4158105"/>
                <a:gd name="connsiteY3-8" fmla="*/ 1234330 h 4110786"/>
                <a:gd name="connsiteX4-9" fmla="*/ 668844 w 4158105"/>
                <a:gd name="connsiteY4-10" fmla="*/ 1079241 h 4110786"/>
                <a:gd name="connsiteX5-11" fmla="*/ 398124 w 4158105"/>
                <a:gd name="connsiteY5-12" fmla="*/ 919162 h 4110786"/>
                <a:gd name="connsiteX6-13" fmla="*/ 399753 w 4158105"/>
                <a:gd name="connsiteY6-14" fmla="*/ 920125 h 4110786"/>
                <a:gd name="connsiteX7-15" fmla="*/ 308772 w 4158105"/>
                <a:gd name="connsiteY7-16" fmla="*/ 1069886 h 4110786"/>
                <a:gd name="connsiteX8-17" fmla="*/ 398124 w 4158105"/>
                <a:gd name="connsiteY8-18" fmla="*/ 919162 h 4110786"/>
                <a:gd name="connsiteX9-19" fmla="*/ 2106264 w 4158105"/>
                <a:gd name="connsiteY9-20" fmla="*/ 319178 h 4110786"/>
                <a:gd name="connsiteX10-21" fmla="*/ 2198792 w 4158105"/>
                <a:gd name="connsiteY10-22" fmla="*/ 323850 h 4110786"/>
                <a:gd name="connsiteX11-23" fmla="*/ 2019755 w 4158105"/>
                <a:gd name="connsiteY11-24" fmla="*/ 323850 h 4110786"/>
                <a:gd name="connsiteX12-25" fmla="*/ 2019755 w 4158105"/>
                <a:gd name="connsiteY12-26" fmla="*/ 323546 h 4110786"/>
                <a:gd name="connsiteX13-27" fmla="*/ 2106264 w 4158105"/>
                <a:gd name="connsiteY13-28" fmla="*/ 319178 h 4110786"/>
                <a:gd name="connsiteX14-29" fmla="*/ 2224351 w 4158105"/>
                <a:gd name="connsiteY14-30" fmla="*/ 13068 h 4110786"/>
                <a:gd name="connsiteX15-31" fmla="*/ 4158105 w 4158105"/>
                <a:gd name="connsiteY15-32" fmla="*/ 2058946 h 4110786"/>
                <a:gd name="connsiteX16-33" fmla="*/ 2106265 w 4158105"/>
                <a:gd name="connsiteY16-34" fmla="*/ 4110786 h 4110786"/>
                <a:gd name="connsiteX17-35" fmla="*/ 54424 w 4158105"/>
                <a:gd name="connsiteY17-36" fmla="*/ 2058946 h 4110786"/>
                <a:gd name="connsiteX18-37" fmla="*/ 574232 w 4158105"/>
                <a:gd name="connsiteY18-38" fmla="*/ 1234330 h 4110786"/>
                <a:gd name="connsiteX19-39" fmla="*/ 366497 w 4158105"/>
                <a:gd name="connsiteY19-40" fmla="*/ 2058945 h 4110786"/>
                <a:gd name="connsiteX20-41" fmla="*/ 2106264 w 4158105"/>
                <a:gd name="connsiteY20-42" fmla="*/ 3798712 h 4110786"/>
                <a:gd name="connsiteX21-43" fmla="*/ 3846030 w 4158105"/>
                <a:gd name="connsiteY21-44" fmla="*/ 2058945 h 4110786"/>
                <a:gd name="connsiteX22-45" fmla="*/ 2198792 w 4158105"/>
                <a:gd name="connsiteY22-46" fmla="*/ 323850 h 4110786"/>
                <a:gd name="connsiteX23-47" fmla="*/ 2219780 w 4158105"/>
                <a:gd name="connsiteY23-48" fmla="*/ 323850 h 4110786"/>
                <a:gd name="connsiteX24-49" fmla="*/ 2224351 w 4158105"/>
                <a:gd name="connsiteY24-50" fmla="*/ 13068 h 4110786"/>
                <a:gd name="connsiteX25-51" fmla="*/ 2019755 w 4158105"/>
                <a:gd name="connsiteY25-52" fmla="*/ 11473 h 4110786"/>
                <a:gd name="connsiteX26-53" fmla="*/ 2019755 w 4158105"/>
                <a:gd name="connsiteY26-54" fmla="*/ 323546 h 4110786"/>
                <a:gd name="connsiteX27-55" fmla="*/ 668844 w 4158105"/>
                <a:gd name="connsiteY27-56" fmla="*/ 1079241 h 4110786"/>
                <a:gd name="connsiteX28-57" fmla="*/ 399753 w 4158105"/>
                <a:gd name="connsiteY28-58" fmla="*/ 920125 h 4110786"/>
                <a:gd name="connsiteX29-59" fmla="*/ 2019755 w 4158105"/>
                <a:gd name="connsiteY29-60" fmla="*/ 11473 h 4110786"/>
                <a:gd name="connsiteX30-61" fmla="*/ 2224543 w 4158105"/>
                <a:gd name="connsiteY30-62" fmla="*/ 0 h 4110786"/>
                <a:gd name="connsiteX31-63" fmla="*/ 2224351 w 4158105"/>
                <a:gd name="connsiteY31-64" fmla="*/ 13068 h 4110786"/>
                <a:gd name="connsiteX32-65" fmla="*/ 2106265 w 4158105"/>
                <a:gd name="connsiteY32-66" fmla="*/ 7105 h 4110786"/>
                <a:gd name="connsiteX33-67" fmla="*/ 2019755 w 4158105"/>
                <a:gd name="connsiteY33-68" fmla="*/ 11473 h 4110786"/>
                <a:gd name="connsiteX34-69" fmla="*/ 2019755 w 4158105"/>
                <a:gd name="connsiteY34-70" fmla="*/ 2381 h 4110786"/>
                <a:gd name="connsiteX35-71" fmla="*/ 2224543 w 4158105"/>
                <a:gd name="connsiteY35-72" fmla="*/ 0 h 4110786"/>
                <a:gd name="connsiteX0-73" fmla="*/ 668844 w 4158105"/>
                <a:gd name="connsiteY0-74" fmla="*/ 1079241 h 4110786"/>
                <a:gd name="connsiteX1-75" fmla="*/ 671967 w 4158105"/>
                <a:gd name="connsiteY1-76" fmla="*/ 1081087 h 4110786"/>
                <a:gd name="connsiteX2-77" fmla="*/ 576717 w 4158105"/>
                <a:gd name="connsiteY2-78" fmla="*/ 1235869 h 4110786"/>
                <a:gd name="connsiteX3-79" fmla="*/ 574232 w 4158105"/>
                <a:gd name="connsiteY3-80" fmla="*/ 1234330 h 4110786"/>
                <a:gd name="connsiteX4-81" fmla="*/ 668844 w 4158105"/>
                <a:gd name="connsiteY4-82" fmla="*/ 1079241 h 4110786"/>
                <a:gd name="connsiteX5-83" fmla="*/ 398124 w 4158105"/>
                <a:gd name="connsiteY5-84" fmla="*/ 919162 h 4110786"/>
                <a:gd name="connsiteX6-85" fmla="*/ 399753 w 4158105"/>
                <a:gd name="connsiteY6-86" fmla="*/ 920125 h 4110786"/>
                <a:gd name="connsiteX7-87" fmla="*/ 398124 w 4158105"/>
                <a:gd name="connsiteY7-88" fmla="*/ 919162 h 4110786"/>
                <a:gd name="connsiteX8-89" fmla="*/ 2106264 w 4158105"/>
                <a:gd name="connsiteY8-90" fmla="*/ 319178 h 4110786"/>
                <a:gd name="connsiteX9-91" fmla="*/ 2198792 w 4158105"/>
                <a:gd name="connsiteY9-92" fmla="*/ 323850 h 4110786"/>
                <a:gd name="connsiteX10-93" fmla="*/ 2019755 w 4158105"/>
                <a:gd name="connsiteY10-94" fmla="*/ 323850 h 4110786"/>
                <a:gd name="connsiteX11-95" fmla="*/ 2019755 w 4158105"/>
                <a:gd name="connsiteY11-96" fmla="*/ 323546 h 4110786"/>
                <a:gd name="connsiteX12-97" fmla="*/ 2106264 w 4158105"/>
                <a:gd name="connsiteY12-98" fmla="*/ 319178 h 4110786"/>
                <a:gd name="connsiteX13-99" fmla="*/ 2224351 w 4158105"/>
                <a:gd name="connsiteY13-100" fmla="*/ 13068 h 4110786"/>
                <a:gd name="connsiteX14-101" fmla="*/ 4158105 w 4158105"/>
                <a:gd name="connsiteY14-102" fmla="*/ 2058946 h 4110786"/>
                <a:gd name="connsiteX15-103" fmla="*/ 2106265 w 4158105"/>
                <a:gd name="connsiteY15-104" fmla="*/ 4110786 h 4110786"/>
                <a:gd name="connsiteX16-105" fmla="*/ 54424 w 4158105"/>
                <a:gd name="connsiteY16-106" fmla="*/ 2058946 h 4110786"/>
                <a:gd name="connsiteX17-107" fmla="*/ 574232 w 4158105"/>
                <a:gd name="connsiteY17-108" fmla="*/ 1234330 h 4110786"/>
                <a:gd name="connsiteX18-109" fmla="*/ 366497 w 4158105"/>
                <a:gd name="connsiteY18-110" fmla="*/ 2058945 h 4110786"/>
                <a:gd name="connsiteX19-111" fmla="*/ 2106264 w 4158105"/>
                <a:gd name="connsiteY19-112" fmla="*/ 3798712 h 4110786"/>
                <a:gd name="connsiteX20-113" fmla="*/ 3846030 w 4158105"/>
                <a:gd name="connsiteY20-114" fmla="*/ 2058945 h 4110786"/>
                <a:gd name="connsiteX21-115" fmla="*/ 2198792 w 4158105"/>
                <a:gd name="connsiteY21-116" fmla="*/ 323850 h 4110786"/>
                <a:gd name="connsiteX22-117" fmla="*/ 2219780 w 4158105"/>
                <a:gd name="connsiteY22-118" fmla="*/ 323850 h 4110786"/>
                <a:gd name="connsiteX23-119" fmla="*/ 2224351 w 4158105"/>
                <a:gd name="connsiteY23-120" fmla="*/ 13068 h 4110786"/>
                <a:gd name="connsiteX24-121" fmla="*/ 2019755 w 4158105"/>
                <a:gd name="connsiteY24-122" fmla="*/ 11473 h 4110786"/>
                <a:gd name="connsiteX25-123" fmla="*/ 2019755 w 4158105"/>
                <a:gd name="connsiteY25-124" fmla="*/ 323546 h 4110786"/>
                <a:gd name="connsiteX26-125" fmla="*/ 668844 w 4158105"/>
                <a:gd name="connsiteY26-126" fmla="*/ 1079241 h 4110786"/>
                <a:gd name="connsiteX27-127" fmla="*/ 399753 w 4158105"/>
                <a:gd name="connsiteY27-128" fmla="*/ 920125 h 4110786"/>
                <a:gd name="connsiteX28-129" fmla="*/ 2019755 w 4158105"/>
                <a:gd name="connsiteY28-130" fmla="*/ 11473 h 4110786"/>
                <a:gd name="connsiteX29-131" fmla="*/ 2224543 w 4158105"/>
                <a:gd name="connsiteY29-132" fmla="*/ 0 h 4110786"/>
                <a:gd name="connsiteX30-133" fmla="*/ 2224351 w 4158105"/>
                <a:gd name="connsiteY30-134" fmla="*/ 13068 h 4110786"/>
                <a:gd name="connsiteX31-135" fmla="*/ 2106265 w 4158105"/>
                <a:gd name="connsiteY31-136" fmla="*/ 7105 h 4110786"/>
                <a:gd name="connsiteX32-137" fmla="*/ 2019755 w 4158105"/>
                <a:gd name="connsiteY32-138" fmla="*/ 11473 h 4110786"/>
                <a:gd name="connsiteX33-139" fmla="*/ 2019755 w 4158105"/>
                <a:gd name="connsiteY33-140" fmla="*/ 2381 h 4110786"/>
                <a:gd name="connsiteX34-141" fmla="*/ 2224543 w 4158105"/>
                <a:gd name="connsiteY34-142" fmla="*/ 0 h 4110786"/>
                <a:gd name="connsiteX0-143" fmla="*/ 739525 w 4228786"/>
                <a:gd name="connsiteY0-144" fmla="*/ 1079241 h 4110786"/>
                <a:gd name="connsiteX1-145" fmla="*/ 742648 w 4228786"/>
                <a:gd name="connsiteY1-146" fmla="*/ 1081087 h 4110786"/>
                <a:gd name="connsiteX2-147" fmla="*/ 647398 w 4228786"/>
                <a:gd name="connsiteY2-148" fmla="*/ 1235869 h 4110786"/>
                <a:gd name="connsiteX3-149" fmla="*/ 644913 w 4228786"/>
                <a:gd name="connsiteY3-150" fmla="*/ 1234330 h 4110786"/>
                <a:gd name="connsiteX4-151" fmla="*/ 739525 w 4228786"/>
                <a:gd name="connsiteY4-152" fmla="*/ 1079241 h 4110786"/>
                <a:gd name="connsiteX5-153" fmla="*/ 468805 w 4228786"/>
                <a:gd name="connsiteY5-154" fmla="*/ 919162 h 4110786"/>
                <a:gd name="connsiteX6-155" fmla="*/ 470434 w 4228786"/>
                <a:gd name="connsiteY6-156" fmla="*/ 920125 h 4110786"/>
                <a:gd name="connsiteX7-157" fmla="*/ 468805 w 4228786"/>
                <a:gd name="connsiteY7-158" fmla="*/ 919162 h 4110786"/>
                <a:gd name="connsiteX8-159" fmla="*/ 2176945 w 4228786"/>
                <a:gd name="connsiteY8-160" fmla="*/ 319178 h 4110786"/>
                <a:gd name="connsiteX9-161" fmla="*/ 2269473 w 4228786"/>
                <a:gd name="connsiteY9-162" fmla="*/ 323850 h 4110786"/>
                <a:gd name="connsiteX10-163" fmla="*/ 2090436 w 4228786"/>
                <a:gd name="connsiteY10-164" fmla="*/ 323850 h 4110786"/>
                <a:gd name="connsiteX11-165" fmla="*/ 2090436 w 4228786"/>
                <a:gd name="connsiteY11-166" fmla="*/ 323546 h 4110786"/>
                <a:gd name="connsiteX12-167" fmla="*/ 2176945 w 4228786"/>
                <a:gd name="connsiteY12-168" fmla="*/ 319178 h 4110786"/>
                <a:gd name="connsiteX13-169" fmla="*/ 2295032 w 4228786"/>
                <a:gd name="connsiteY13-170" fmla="*/ 13068 h 4110786"/>
                <a:gd name="connsiteX14-171" fmla="*/ 4228786 w 4228786"/>
                <a:gd name="connsiteY14-172" fmla="*/ 2058946 h 4110786"/>
                <a:gd name="connsiteX15-173" fmla="*/ 2176946 w 4228786"/>
                <a:gd name="connsiteY15-174" fmla="*/ 4110786 h 4110786"/>
                <a:gd name="connsiteX16-175" fmla="*/ 125105 w 4228786"/>
                <a:gd name="connsiteY16-176" fmla="*/ 2058946 h 4110786"/>
                <a:gd name="connsiteX17-177" fmla="*/ 437178 w 4228786"/>
                <a:gd name="connsiteY17-178" fmla="*/ 2058945 h 4110786"/>
                <a:gd name="connsiteX18-179" fmla="*/ 2176945 w 4228786"/>
                <a:gd name="connsiteY18-180" fmla="*/ 3798712 h 4110786"/>
                <a:gd name="connsiteX19-181" fmla="*/ 3916711 w 4228786"/>
                <a:gd name="connsiteY19-182" fmla="*/ 2058945 h 4110786"/>
                <a:gd name="connsiteX20-183" fmla="*/ 2269473 w 4228786"/>
                <a:gd name="connsiteY20-184" fmla="*/ 323850 h 4110786"/>
                <a:gd name="connsiteX21-185" fmla="*/ 2290461 w 4228786"/>
                <a:gd name="connsiteY21-186" fmla="*/ 323850 h 4110786"/>
                <a:gd name="connsiteX22-187" fmla="*/ 2295032 w 4228786"/>
                <a:gd name="connsiteY22-188" fmla="*/ 13068 h 4110786"/>
                <a:gd name="connsiteX23-189" fmla="*/ 2090436 w 4228786"/>
                <a:gd name="connsiteY23-190" fmla="*/ 11473 h 4110786"/>
                <a:gd name="connsiteX24-191" fmla="*/ 2090436 w 4228786"/>
                <a:gd name="connsiteY24-192" fmla="*/ 323546 h 4110786"/>
                <a:gd name="connsiteX25-193" fmla="*/ 739525 w 4228786"/>
                <a:gd name="connsiteY25-194" fmla="*/ 1079241 h 4110786"/>
                <a:gd name="connsiteX26-195" fmla="*/ 470434 w 4228786"/>
                <a:gd name="connsiteY26-196" fmla="*/ 920125 h 4110786"/>
                <a:gd name="connsiteX27-197" fmla="*/ 2090436 w 4228786"/>
                <a:gd name="connsiteY27-198" fmla="*/ 11473 h 4110786"/>
                <a:gd name="connsiteX28-199" fmla="*/ 2295224 w 4228786"/>
                <a:gd name="connsiteY28-200" fmla="*/ 0 h 4110786"/>
                <a:gd name="connsiteX29-201" fmla="*/ 2295032 w 4228786"/>
                <a:gd name="connsiteY29-202" fmla="*/ 13068 h 4110786"/>
                <a:gd name="connsiteX30-203" fmla="*/ 2176946 w 4228786"/>
                <a:gd name="connsiteY30-204" fmla="*/ 7105 h 4110786"/>
                <a:gd name="connsiteX31-205" fmla="*/ 2090436 w 4228786"/>
                <a:gd name="connsiteY31-206" fmla="*/ 11473 h 4110786"/>
                <a:gd name="connsiteX32-207" fmla="*/ 2090436 w 4228786"/>
                <a:gd name="connsiteY32-208" fmla="*/ 2381 h 4110786"/>
                <a:gd name="connsiteX33-209" fmla="*/ 2295224 w 4228786"/>
                <a:gd name="connsiteY33-210" fmla="*/ 0 h 4110786"/>
                <a:gd name="connsiteX0-211" fmla="*/ 739525 w 4228786"/>
                <a:gd name="connsiteY0-212" fmla="*/ 1079241 h 4110786"/>
                <a:gd name="connsiteX1-213" fmla="*/ 742648 w 4228786"/>
                <a:gd name="connsiteY1-214" fmla="*/ 1081087 h 4110786"/>
                <a:gd name="connsiteX2-215" fmla="*/ 647398 w 4228786"/>
                <a:gd name="connsiteY2-216" fmla="*/ 1235869 h 4110786"/>
                <a:gd name="connsiteX3-217" fmla="*/ 739525 w 4228786"/>
                <a:gd name="connsiteY3-218" fmla="*/ 1079241 h 4110786"/>
                <a:gd name="connsiteX4-219" fmla="*/ 468805 w 4228786"/>
                <a:gd name="connsiteY4-220" fmla="*/ 919162 h 4110786"/>
                <a:gd name="connsiteX5-221" fmla="*/ 470434 w 4228786"/>
                <a:gd name="connsiteY5-222" fmla="*/ 920125 h 4110786"/>
                <a:gd name="connsiteX6-223" fmla="*/ 468805 w 4228786"/>
                <a:gd name="connsiteY6-224" fmla="*/ 919162 h 4110786"/>
                <a:gd name="connsiteX7-225" fmla="*/ 2176945 w 4228786"/>
                <a:gd name="connsiteY7-226" fmla="*/ 319178 h 4110786"/>
                <a:gd name="connsiteX8-227" fmla="*/ 2269473 w 4228786"/>
                <a:gd name="connsiteY8-228" fmla="*/ 323850 h 4110786"/>
                <a:gd name="connsiteX9-229" fmla="*/ 2090436 w 4228786"/>
                <a:gd name="connsiteY9-230" fmla="*/ 323850 h 4110786"/>
                <a:gd name="connsiteX10-231" fmla="*/ 2090436 w 4228786"/>
                <a:gd name="connsiteY10-232" fmla="*/ 323546 h 4110786"/>
                <a:gd name="connsiteX11-233" fmla="*/ 2176945 w 4228786"/>
                <a:gd name="connsiteY11-234" fmla="*/ 319178 h 4110786"/>
                <a:gd name="connsiteX12-235" fmla="*/ 2295032 w 4228786"/>
                <a:gd name="connsiteY12-236" fmla="*/ 13068 h 4110786"/>
                <a:gd name="connsiteX13-237" fmla="*/ 4228786 w 4228786"/>
                <a:gd name="connsiteY13-238" fmla="*/ 2058946 h 4110786"/>
                <a:gd name="connsiteX14-239" fmla="*/ 2176946 w 4228786"/>
                <a:gd name="connsiteY14-240" fmla="*/ 4110786 h 4110786"/>
                <a:gd name="connsiteX15-241" fmla="*/ 125105 w 4228786"/>
                <a:gd name="connsiteY15-242" fmla="*/ 2058946 h 4110786"/>
                <a:gd name="connsiteX16-243" fmla="*/ 437178 w 4228786"/>
                <a:gd name="connsiteY16-244" fmla="*/ 2058945 h 4110786"/>
                <a:gd name="connsiteX17-245" fmla="*/ 2176945 w 4228786"/>
                <a:gd name="connsiteY17-246" fmla="*/ 3798712 h 4110786"/>
                <a:gd name="connsiteX18-247" fmla="*/ 3916711 w 4228786"/>
                <a:gd name="connsiteY18-248" fmla="*/ 2058945 h 4110786"/>
                <a:gd name="connsiteX19-249" fmla="*/ 2269473 w 4228786"/>
                <a:gd name="connsiteY19-250" fmla="*/ 323850 h 4110786"/>
                <a:gd name="connsiteX20-251" fmla="*/ 2290461 w 4228786"/>
                <a:gd name="connsiteY20-252" fmla="*/ 323850 h 4110786"/>
                <a:gd name="connsiteX21-253" fmla="*/ 2295032 w 4228786"/>
                <a:gd name="connsiteY21-254" fmla="*/ 13068 h 4110786"/>
                <a:gd name="connsiteX22-255" fmla="*/ 2090436 w 4228786"/>
                <a:gd name="connsiteY22-256" fmla="*/ 11473 h 4110786"/>
                <a:gd name="connsiteX23-257" fmla="*/ 2090436 w 4228786"/>
                <a:gd name="connsiteY23-258" fmla="*/ 323546 h 4110786"/>
                <a:gd name="connsiteX24-259" fmla="*/ 739525 w 4228786"/>
                <a:gd name="connsiteY24-260" fmla="*/ 1079241 h 4110786"/>
                <a:gd name="connsiteX25-261" fmla="*/ 470434 w 4228786"/>
                <a:gd name="connsiteY25-262" fmla="*/ 920125 h 4110786"/>
                <a:gd name="connsiteX26-263" fmla="*/ 2090436 w 4228786"/>
                <a:gd name="connsiteY26-264" fmla="*/ 11473 h 4110786"/>
                <a:gd name="connsiteX27-265" fmla="*/ 2295224 w 4228786"/>
                <a:gd name="connsiteY27-266" fmla="*/ 0 h 4110786"/>
                <a:gd name="connsiteX28-267" fmla="*/ 2295032 w 4228786"/>
                <a:gd name="connsiteY28-268" fmla="*/ 13068 h 4110786"/>
                <a:gd name="connsiteX29-269" fmla="*/ 2176946 w 4228786"/>
                <a:gd name="connsiteY29-270" fmla="*/ 7105 h 4110786"/>
                <a:gd name="connsiteX30-271" fmla="*/ 2090436 w 4228786"/>
                <a:gd name="connsiteY30-272" fmla="*/ 11473 h 4110786"/>
                <a:gd name="connsiteX31-273" fmla="*/ 2090436 w 4228786"/>
                <a:gd name="connsiteY31-274" fmla="*/ 2381 h 4110786"/>
                <a:gd name="connsiteX32-275" fmla="*/ 2295224 w 4228786"/>
                <a:gd name="connsiteY32-276" fmla="*/ 0 h 4110786"/>
                <a:gd name="connsiteX0-277" fmla="*/ 739525 w 4228786"/>
                <a:gd name="connsiteY0-278" fmla="*/ 1079241 h 4110786"/>
                <a:gd name="connsiteX1-279" fmla="*/ 742648 w 4228786"/>
                <a:gd name="connsiteY1-280" fmla="*/ 1081087 h 4110786"/>
                <a:gd name="connsiteX2-281" fmla="*/ 739525 w 4228786"/>
                <a:gd name="connsiteY2-282" fmla="*/ 1079241 h 4110786"/>
                <a:gd name="connsiteX3-283" fmla="*/ 468805 w 4228786"/>
                <a:gd name="connsiteY3-284" fmla="*/ 919162 h 4110786"/>
                <a:gd name="connsiteX4-285" fmla="*/ 470434 w 4228786"/>
                <a:gd name="connsiteY4-286" fmla="*/ 920125 h 4110786"/>
                <a:gd name="connsiteX5-287" fmla="*/ 468805 w 4228786"/>
                <a:gd name="connsiteY5-288" fmla="*/ 919162 h 4110786"/>
                <a:gd name="connsiteX6-289" fmla="*/ 2176945 w 4228786"/>
                <a:gd name="connsiteY6-290" fmla="*/ 319178 h 4110786"/>
                <a:gd name="connsiteX7-291" fmla="*/ 2269473 w 4228786"/>
                <a:gd name="connsiteY7-292" fmla="*/ 323850 h 4110786"/>
                <a:gd name="connsiteX8-293" fmla="*/ 2090436 w 4228786"/>
                <a:gd name="connsiteY8-294" fmla="*/ 323850 h 4110786"/>
                <a:gd name="connsiteX9-295" fmla="*/ 2090436 w 4228786"/>
                <a:gd name="connsiteY9-296" fmla="*/ 323546 h 4110786"/>
                <a:gd name="connsiteX10-297" fmla="*/ 2176945 w 4228786"/>
                <a:gd name="connsiteY10-298" fmla="*/ 319178 h 4110786"/>
                <a:gd name="connsiteX11-299" fmla="*/ 2295032 w 4228786"/>
                <a:gd name="connsiteY11-300" fmla="*/ 13068 h 4110786"/>
                <a:gd name="connsiteX12-301" fmla="*/ 4228786 w 4228786"/>
                <a:gd name="connsiteY12-302" fmla="*/ 2058946 h 4110786"/>
                <a:gd name="connsiteX13-303" fmla="*/ 2176946 w 4228786"/>
                <a:gd name="connsiteY13-304" fmla="*/ 4110786 h 4110786"/>
                <a:gd name="connsiteX14-305" fmla="*/ 125105 w 4228786"/>
                <a:gd name="connsiteY14-306" fmla="*/ 2058946 h 4110786"/>
                <a:gd name="connsiteX15-307" fmla="*/ 437178 w 4228786"/>
                <a:gd name="connsiteY15-308" fmla="*/ 2058945 h 4110786"/>
                <a:gd name="connsiteX16-309" fmla="*/ 2176945 w 4228786"/>
                <a:gd name="connsiteY16-310" fmla="*/ 3798712 h 4110786"/>
                <a:gd name="connsiteX17-311" fmla="*/ 3916711 w 4228786"/>
                <a:gd name="connsiteY17-312" fmla="*/ 2058945 h 4110786"/>
                <a:gd name="connsiteX18-313" fmla="*/ 2269473 w 4228786"/>
                <a:gd name="connsiteY18-314" fmla="*/ 323850 h 4110786"/>
                <a:gd name="connsiteX19-315" fmla="*/ 2290461 w 4228786"/>
                <a:gd name="connsiteY19-316" fmla="*/ 323850 h 4110786"/>
                <a:gd name="connsiteX20-317" fmla="*/ 2295032 w 4228786"/>
                <a:gd name="connsiteY20-318" fmla="*/ 13068 h 4110786"/>
                <a:gd name="connsiteX21-319" fmla="*/ 2090436 w 4228786"/>
                <a:gd name="connsiteY21-320" fmla="*/ 11473 h 4110786"/>
                <a:gd name="connsiteX22-321" fmla="*/ 2090436 w 4228786"/>
                <a:gd name="connsiteY22-322" fmla="*/ 323546 h 4110786"/>
                <a:gd name="connsiteX23-323" fmla="*/ 739525 w 4228786"/>
                <a:gd name="connsiteY23-324" fmla="*/ 1079241 h 4110786"/>
                <a:gd name="connsiteX24-325" fmla="*/ 470434 w 4228786"/>
                <a:gd name="connsiteY24-326" fmla="*/ 920125 h 4110786"/>
                <a:gd name="connsiteX25-327" fmla="*/ 2090436 w 4228786"/>
                <a:gd name="connsiteY25-328" fmla="*/ 11473 h 4110786"/>
                <a:gd name="connsiteX26-329" fmla="*/ 2295224 w 4228786"/>
                <a:gd name="connsiteY26-330" fmla="*/ 0 h 4110786"/>
                <a:gd name="connsiteX27-331" fmla="*/ 2295032 w 4228786"/>
                <a:gd name="connsiteY27-332" fmla="*/ 13068 h 4110786"/>
                <a:gd name="connsiteX28-333" fmla="*/ 2176946 w 4228786"/>
                <a:gd name="connsiteY28-334" fmla="*/ 7105 h 4110786"/>
                <a:gd name="connsiteX29-335" fmla="*/ 2090436 w 4228786"/>
                <a:gd name="connsiteY29-336" fmla="*/ 11473 h 4110786"/>
                <a:gd name="connsiteX30-337" fmla="*/ 2090436 w 4228786"/>
                <a:gd name="connsiteY30-338" fmla="*/ 2381 h 4110786"/>
                <a:gd name="connsiteX31-339" fmla="*/ 2295224 w 4228786"/>
                <a:gd name="connsiteY31-340" fmla="*/ 0 h 4110786"/>
                <a:gd name="connsiteX0-341" fmla="*/ 739525 w 4228786"/>
                <a:gd name="connsiteY0-342" fmla="*/ 1079241 h 4110786"/>
                <a:gd name="connsiteX1-343" fmla="*/ 742648 w 4228786"/>
                <a:gd name="connsiteY1-344" fmla="*/ 1081087 h 4110786"/>
                <a:gd name="connsiteX2-345" fmla="*/ 739525 w 4228786"/>
                <a:gd name="connsiteY2-346" fmla="*/ 1079241 h 4110786"/>
                <a:gd name="connsiteX3-347" fmla="*/ 468805 w 4228786"/>
                <a:gd name="connsiteY3-348" fmla="*/ 919162 h 4110786"/>
                <a:gd name="connsiteX4-349" fmla="*/ 470434 w 4228786"/>
                <a:gd name="connsiteY4-350" fmla="*/ 920125 h 4110786"/>
                <a:gd name="connsiteX5-351" fmla="*/ 468805 w 4228786"/>
                <a:gd name="connsiteY5-352" fmla="*/ 919162 h 4110786"/>
                <a:gd name="connsiteX6-353" fmla="*/ 2176945 w 4228786"/>
                <a:gd name="connsiteY6-354" fmla="*/ 319178 h 4110786"/>
                <a:gd name="connsiteX7-355" fmla="*/ 2269473 w 4228786"/>
                <a:gd name="connsiteY7-356" fmla="*/ 323850 h 4110786"/>
                <a:gd name="connsiteX8-357" fmla="*/ 2090436 w 4228786"/>
                <a:gd name="connsiteY8-358" fmla="*/ 323850 h 4110786"/>
                <a:gd name="connsiteX9-359" fmla="*/ 2090436 w 4228786"/>
                <a:gd name="connsiteY9-360" fmla="*/ 323546 h 4110786"/>
                <a:gd name="connsiteX10-361" fmla="*/ 2176945 w 4228786"/>
                <a:gd name="connsiteY10-362" fmla="*/ 319178 h 4110786"/>
                <a:gd name="connsiteX11-363" fmla="*/ 2295032 w 4228786"/>
                <a:gd name="connsiteY11-364" fmla="*/ 13068 h 4110786"/>
                <a:gd name="connsiteX12-365" fmla="*/ 4228786 w 4228786"/>
                <a:gd name="connsiteY12-366" fmla="*/ 2058946 h 4110786"/>
                <a:gd name="connsiteX13-367" fmla="*/ 2176946 w 4228786"/>
                <a:gd name="connsiteY13-368" fmla="*/ 4110786 h 4110786"/>
                <a:gd name="connsiteX14-369" fmla="*/ 125105 w 4228786"/>
                <a:gd name="connsiteY14-370" fmla="*/ 2058946 h 4110786"/>
                <a:gd name="connsiteX15-371" fmla="*/ 437178 w 4228786"/>
                <a:gd name="connsiteY15-372" fmla="*/ 2058945 h 4110786"/>
                <a:gd name="connsiteX16-373" fmla="*/ 2176945 w 4228786"/>
                <a:gd name="connsiteY16-374" fmla="*/ 3798712 h 4110786"/>
                <a:gd name="connsiteX17-375" fmla="*/ 3916711 w 4228786"/>
                <a:gd name="connsiteY17-376" fmla="*/ 2058945 h 4110786"/>
                <a:gd name="connsiteX18-377" fmla="*/ 2269473 w 4228786"/>
                <a:gd name="connsiteY18-378" fmla="*/ 323850 h 4110786"/>
                <a:gd name="connsiteX19-379" fmla="*/ 2290461 w 4228786"/>
                <a:gd name="connsiteY19-380" fmla="*/ 323850 h 4110786"/>
                <a:gd name="connsiteX20-381" fmla="*/ 2295032 w 4228786"/>
                <a:gd name="connsiteY20-382" fmla="*/ 13068 h 4110786"/>
                <a:gd name="connsiteX21-383" fmla="*/ 2090436 w 4228786"/>
                <a:gd name="connsiteY21-384" fmla="*/ 11473 h 4110786"/>
                <a:gd name="connsiteX22-385" fmla="*/ 2090436 w 4228786"/>
                <a:gd name="connsiteY22-386" fmla="*/ 323546 h 4110786"/>
                <a:gd name="connsiteX23-387" fmla="*/ 739525 w 4228786"/>
                <a:gd name="connsiteY23-388" fmla="*/ 1079241 h 4110786"/>
                <a:gd name="connsiteX24-389" fmla="*/ 470434 w 4228786"/>
                <a:gd name="connsiteY24-390" fmla="*/ 920125 h 4110786"/>
                <a:gd name="connsiteX25-391" fmla="*/ 2090436 w 4228786"/>
                <a:gd name="connsiteY25-392" fmla="*/ 11473 h 4110786"/>
                <a:gd name="connsiteX26-393" fmla="*/ 2295224 w 4228786"/>
                <a:gd name="connsiteY26-394" fmla="*/ 0 h 4110786"/>
                <a:gd name="connsiteX27-395" fmla="*/ 2176946 w 4228786"/>
                <a:gd name="connsiteY27-396" fmla="*/ 7105 h 4110786"/>
                <a:gd name="connsiteX28-397" fmla="*/ 2090436 w 4228786"/>
                <a:gd name="connsiteY28-398" fmla="*/ 11473 h 4110786"/>
                <a:gd name="connsiteX29-399" fmla="*/ 2090436 w 4228786"/>
                <a:gd name="connsiteY29-400" fmla="*/ 2381 h 4110786"/>
                <a:gd name="connsiteX30-401" fmla="*/ 2295224 w 4228786"/>
                <a:gd name="connsiteY30-402" fmla="*/ 0 h 4110786"/>
                <a:gd name="connsiteX0-403" fmla="*/ 739525 w 4228949"/>
                <a:gd name="connsiteY0-404" fmla="*/ 1079241 h 4110786"/>
                <a:gd name="connsiteX1-405" fmla="*/ 742648 w 4228949"/>
                <a:gd name="connsiteY1-406" fmla="*/ 1081087 h 4110786"/>
                <a:gd name="connsiteX2-407" fmla="*/ 739525 w 4228949"/>
                <a:gd name="connsiteY2-408" fmla="*/ 1079241 h 4110786"/>
                <a:gd name="connsiteX3-409" fmla="*/ 468805 w 4228949"/>
                <a:gd name="connsiteY3-410" fmla="*/ 919162 h 4110786"/>
                <a:gd name="connsiteX4-411" fmla="*/ 470434 w 4228949"/>
                <a:gd name="connsiteY4-412" fmla="*/ 920125 h 4110786"/>
                <a:gd name="connsiteX5-413" fmla="*/ 468805 w 4228949"/>
                <a:gd name="connsiteY5-414" fmla="*/ 919162 h 4110786"/>
                <a:gd name="connsiteX6-415" fmla="*/ 2176945 w 4228949"/>
                <a:gd name="connsiteY6-416" fmla="*/ 319178 h 4110786"/>
                <a:gd name="connsiteX7-417" fmla="*/ 2269473 w 4228949"/>
                <a:gd name="connsiteY7-418" fmla="*/ 323850 h 4110786"/>
                <a:gd name="connsiteX8-419" fmla="*/ 2090436 w 4228949"/>
                <a:gd name="connsiteY8-420" fmla="*/ 323850 h 4110786"/>
                <a:gd name="connsiteX9-421" fmla="*/ 2090436 w 4228949"/>
                <a:gd name="connsiteY9-422" fmla="*/ 323546 h 4110786"/>
                <a:gd name="connsiteX10-423" fmla="*/ 2176945 w 4228949"/>
                <a:gd name="connsiteY10-424" fmla="*/ 319178 h 4110786"/>
                <a:gd name="connsiteX11-425" fmla="*/ 2290461 w 4228949"/>
                <a:gd name="connsiteY11-426" fmla="*/ 323850 h 4110786"/>
                <a:gd name="connsiteX12-427" fmla="*/ 4228786 w 4228949"/>
                <a:gd name="connsiteY12-428" fmla="*/ 2058946 h 4110786"/>
                <a:gd name="connsiteX13-429" fmla="*/ 2176946 w 4228949"/>
                <a:gd name="connsiteY13-430" fmla="*/ 4110786 h 4110786"/>
                <a:gd name="connsiteX14-431" fmla="*/ 125105 w 4228949"/>
                <a:gd name="connsiteY14-432" fmla="*/ 2058946 h 4110786"/>
                <a:gd name="connsiteX15-433" fmla="*/ 437178 w 4228949"/>
                <a:gd name="connsiteY15-434" fmla="*/ 2058945 h 4110786"/>
                <a:gd name="connsiteX16-435" fmla="*/ 2176945 w 4228949"/>
                <a:gd name="connsiteY16-436" fmla="*/ 3798712 h 4110786"/>
                <a:gd name="connsiteX17-437" fmla="*/ 3916711 w 4228949"/>
                <a:gd name="connsiteY17-438" fmla="*/ 2058945 h 4110786"/>
                <a:gd name="connsiteX18-439" fmla="*/ 2269473 w 4228949"/>
                <a:gd name="connsiteY18-440" fmla="*/ 323850 h 4110786"/>
                <a:gd name="connsiteX19-441" fmla="*/ 2290461 w 4228949"/>
                <a:gd name="connsiteY19-442" fmla="*/ 323850 h 4110786"/>
                <a:gd name="connsiteX20-443" fmla="*/ 2090436 w 4228949"/>
                <a:gd name="connsiteY20-444" fmla="*/ 11473 h 4110786"/>
                <a:gd name="connsiteX21-445" fmla="*/ 2090436 w 4228949"/>
                <a:gd name="connsiteY21-446" fmla="*/ 323546 h 4110786"/>
                <a:gd name="connsiteX22-447" fmla="*/ 739525 w 4228949"/>
                <a:gd name="connsiteY22-448" fmla="*/ 1079241 h 4110786"/>
                <a:gd name="connsiteX23-449" fmla="*/ 470434 w 4228949"/>
                <a:gd name="connsiteY23-450" fmla="*/ 920125 h 4110786"/>
                <a:gd name="connsiteX24-451" fmla="*/ 2090436 w 4228949"/>
                <a:gd name="connsiteY24-452" fmla="*/ 11473 h 4110786"/>
                <a:gd name="connsiteX25-453" fmla="*/ 2295224 w 4228949"/>
                <a:gd name="connsiteY25-454" fmla="*/ 0 h 4110786"/>
                <a:gd name="connsiteX26-455" fmla="*/ 2176946 w 4228949"/>
                <a:gd name="connsiteY26-456" fmla="*/ 7105 h 4110786"/>
                <a:gd name="connsiteX27-457" fmla="*/ 2090436 w 4228949"/>
                <a:gd name="connsiteY27-458" fmla="*/ 11473 h 4110786"/>
                <a:gd name="connsiteX28-459" fmla="*/ 2090436 w 4228949"/>
                <a:gd name="connsiteY28-460" fmla="*/ 2381 h 4110786"/>
                <a:gd name="connsiteX29-461" fmla="*/ 2295224 w 4228949"/>
                <a:gd name="connsiteY29-462" fmla="*/ 0 h 4110786"/>
                <a:gd name="connsiteX0-463" fmla="*/ 739525 w 4228949"/>
                <a:gd name="connsiteY0-464" fmla="*/ 1076860 h 4108405"/>
                <a:gd name="connsiteX1-465" fmla="*/ 742648 w 4228949"/>
                <a:gd name="connsiteY1-466" fmla="*/ 1078706 h 4108405"/>
                <a:gd name="connsiteX2-467" fmla="*/ 739525 w 4228949"/>
                <a:gd name="connsiteY2-468" fmla="*/ 1076860 h 4108405"/>
                <a:gd name="connsiteX3-469" fmla="*/ 468805 w 4228949"/>
                <a:gd name="connsiteY3-470" fmla="*/ 916781 h 4108405"/>
                <a:gd name="connsiteX4-471" fmla="*/ 470434 w 4228949"/>
                <a:gd name="connsiteY4-472" fmla="*/ 917744 h 4108405"/>
                <a:gd name="connsiteX5-473" fmla="*/ 468805 w 4228949"/>
                <a:gd name="connsiteY5-474" fmla="*/ 916781 h 4108405"/>
                <a:gd name="connsiteX6-475" fmla="*/ 2176945 w 4228949"/>
                <a:gd name="connsiteY6-476" fmla="*/ 316797 h 4108405"/>
                <a:gd name="connsiteX7-477" fmla="*/ 2269473 w 4228949"/>
                <a:gd name="connsiteY7-478" fmla="*/ 321469 h 4108405"/>
                <a:gd name="connsiteX8-479" fmla="*/ 2090436 w 4228949"/>
                <a:gd name="connsiteY8-480" fmla="*/ 321469 h 4108405"/>
                <a:gd name="connsiteX9-481" fmla="*/ 2090436 w 4228949"/>
                <a:gd name="connsiteY9-482" fmla="*/ 321165 h 4108405"/>
                <a:gd name="connsiteX10-483" fmla="*/ 2176945 w 4228949"/>
                <a:gd name="connsiteY10-484" fmla="*/ 316797 h 4108405"/>
                <a:gd name="connsiteX11-485" fmla="*/ 2290461 w 4228949"/>
                <a:gd name="connsiteY11-486" fmla="*/ 321469 h 4108405"/>
                <a:gd name="connsiteX12-487" fmla="*/ 4228786 w 4228949"/>
                <a:gd name="connsiteY12-488" fmla="*/ 2056565 h 4108405"/>
                <a:gd name="connsiteX13-489" fmla="*/ 2176946 w 4228949"/>
                <a:gd name="connsiteY13-490" fmla="*/ 4108405 h 4108405"/>
                <a:gd name="connsiteX14-491" fmla="*/ 125105 w 4228949"/>
                <a:gd name="connsiteY14-492" fmla="*/ 2056565 h 4108405"/>
                <a:gd name="connsiteX15-493" fmla="*/ 437178 w 4228949"/>
                <a:gd name="connsiteY15-494" fmla="*/ 2056564 h 4108405"/>
                <a:gd name="connsiteX16-495" fmla="*/ 2176945 w 4228949"/>
                <a:gd name="connsiteY16-496" fmla="*/ 3796331 h 4108405"/>
                <a:gd name="connsiteX17-497" fmla="*/ 3916711 w 4228949"/>
                <a:gd name="connsiteY17-498" fmla="*/ 2056564 h 4108405"/>
                <a:gd name="connsiteX18-499" fmla="*/ 2269473 w 4228949"/>
                <a:gd name="connsiteY18-500" fmla="*/ 321469 h 4108405"/>
                <a:gd name="connsiteX19-501" fmla="*/ 2290461 w 4228949"/>
                <a:gd name="connsiteY19-502" fmla="*/ 321469 h 4108405"/>
                <a:gd name="connsiteX20-503" fmla="*/ 2090436 w 4228949"/>
                <a:gd name="connsiteY20-504" fmla="*/ 9092 h 4108405"/>
                <a:gd name="connsiteX21-505" fmla="*/ 2090436 w 4228949"/>
                <a:gd name="connsiteY21-506" fmla="*/ 321165 h 4108405"/>
                <a:gd name="connsiteX22-507" fmla="*/ 739525 w 4228949"/>
                <a:gd name="connsiteY22-508" fmla="*/ 1076860 h 4108405"/>
                <a:gd name="connsiteX23-509" fmla="*/ 470434 w 4228949"/>
                <a:gd name="connsiteY23-510" fmla="*/ 917744 h 4108405"/>
                <a:gd name="connsiteX24-511" fmla="*/ 2090436 w 4228949"/>
                <a:gd name="connsiteY24-512" fmla="*/ 9092 h 4108405"/>
                <a:gd name="connsiteX25-513" fmla="*/ 2090436 w 4228949"/>
                <a:gd name="connsiteY25-514" fmla="*/ 0 h 4108405"/>
                <a:gd name="connsiteX26-515" fmla="*/ 2176946 w 4228949"/>
                <a:gd name="connsiteY26-516" fmla="*/ 4724 h 4108405"/>
                <a:gd name="connsiteX27-517" fmla="*/ 2090436 w 4228949"/>
                <a:gd name="connsiteY27-518" fmla="*/ 9092 h 4108405"/>
                <a:gd name="connsiteX28-519" fmla="*/ 2090436 w 4228949"/>
                <a:gd name="connsiteY28-520" fmla="*/ 0 h 4108405"/>
                <a:gd name="connsiteX0-521" fmla="*/ 739525 w 4228949"/>
                <a:gd name="connsiteY0-522" fmla="*/ 1076860 h 4108405"/>
                <a:gd name="connsiteX1-523" fmla="*/ 742648 w 4228949"/>
                <a:gd name="connsiteY1-524" fmla="*/ 1078706 h 4108405"/>
                <a:gd name="connsiteX2-525" fmla="*/ 739525 w 4228949"/>
                <a:gd name="connsiteY2-526" fmla="*/ 1076860 h 4108405"/>
                <a:gd name="connsiteX3-527" fmla="*/ 468805 w 4228949"/>
                <a:gd name="connsiteY3-528" fmla="*/ 916781 h 4108405"/>
                <a:gd name="connsiteX4-529" fmla="*/ 470434 w 4228949"/>
                <a:gd name="connsiteY4-530" fmla="*/ 917744 h 4108405"/>
                <a:gd name="connsiteX5-531" fmla="*/ 468805 w 4228949"/>
                <a:gd name="connsiteY5-532" fmla="*/ 916781 h 4108405"/>
                <a:gd name="connsiteX6-533" fmla="*/ 2176945 w 4228949"/>
                <a:gd name="connsiteY6-534" fmla="*/ 316797 h 4108405"/>
                <a:gd name="connsiteX7-535" fmla="*/ 2269473 w 4228949"/>
                <a:gd name="connsiteY7-536" fmla="*/ 321469 h 4108405"/>
                <a:gd name="connsiteX8-537" fmla="*/ 2090436 w 4228949"/>
                <a:gd name="connsiteY8-538" fmla="*/ 321469 h 4108405"/>
                <a:gd name="connsiteX9-539" fmla="*/ 2090436 w 4228949"/>
                <a:gd name="connsiteY9-540" fmla="*/ 321165 h 4108405"/>
                <a:gd name="connsiteX10-541" fmla="*/ 2176945 w 4228949"/>
                <a:gd name="connsiteY10-542" fmla="*/ 316797 h 4108405"/>
                <a:gd name="connsiteX11-543" fmla="*/ 2290461 w 4228949"/>
                <a:gd name="connsiteY11-544" fmla="*/ 321469 h 4108405"/>
                <a:gd name="connsiteX12-545" fmla="*/ 4228786 w 4228949"/>
                <a:gd name="connsiteY12-546" fmla="*/ 2056565 h 4108405"/>
                <a:gd name="connsiteX13-547" fmla="*/ 2176946 w 4228949"/>
                <a:gd name="connsiteY13-548" fmla="*/ 4108405 h 4108405"/>
                <a:gd name="connsiteX14-549" fmla="*/ 125105 w 4228949"/>
                <a:gd name="connsiteY14-550" fmla="*/ 2056565 h 4108405"/>
                <a:gd name="connsiteX15-551" fmla="*/ 437178 w 4228949"/>
                <a:gd name="connsiteY15-552" fmla="*/ 2056564 h 4108405"/>
                <a:gd name="connsiteX16-553" fmla="*/ 2176945 w 4228949"/>
                <a:gd name="connsiteY16-554" fmla="*/ 3796331 h 4108405"/>
                <a:gd name="connsiteX17-555" fmla="*/ 3916711 w 4228949"/>
                <a:gd name="connsiteY17-556" fmla="*/ 2056564 h 4108405"/>
                <a:gd name="connsiteX18-557" fmla="*/ 2269473 w 4228949"/>
                <a:gd name="connsiteY18-558" fmla="*/ 321469 h 4108405"/>
                <a:gd name="connsiteX19-559" fmla="*/ 2290461 w 4228949"/>
                <a:gd name="connsiteY19-560" fmla="*/ 321469 h 4108405"/>
                <a:gd name="connsiteX20-561" fmla="*/ 2090436 w 4228949"/>
                <a:gd name="connsiteY20-562" fmla="*/ 9092 h 4108405"/>
                <a:gd name="connsiteX21-563" fmla="*/ 2090436 w 4228949"/>
                <a:gd name="connsiteY21-564" fmla="*/ 321165 h 4108405"/>
                <a:gd name="connsiteX22-565" fmla="*/ 739525 w 4228949"/>
                <a:gd name="connsiteY22-566" fmla="*/ 1076860 h 4108405"/>
                <a:gd name="connsiteX23-567" fmla="*/ 470434 w 4228949"/>
                <a:gd name="connsiteY23-568" fmla="*/ 917744 h 4108405"/>
                <a:gd name="connsiteX24-569" fmla="*/ 2090436 w 4228949"/>
                <a:gd name="connsiteY24-570" fmla="*/ 9092 h 4108405"/>
                <a:gd name="connsiteX25-571" fmla="*/ 2090436 w 4228949"/>
                <a:gd name="connsiteY25-572" fmla="*/ 0 h 4108405"/>
                <a:gd name="connsiteX26-573" fmla="*/ 2090436 w 4228949"/>
                <a:gd name="connsiteY26-574" fmla="*/ 9092 h 4108405"/>
                <a:gd name="connsiteX27-575" fmla="*/ 2090436 w 4228949"/>
                <a:gd name="connsiteY27-576" fmla="*/ 0 h 4108405"/>
                <a:gd name="connsiteX0-577" fmla="*/ 739525 w 4228925"/>
                <a:gd name="connsiteY0-578" fmla="*/ 1076860 h 4108405"/>
                <a:gd name="connsiteX1-579" fmla="*/ 742648 w 4228925"/>
                <a:gd name="connsiteY1-580" fmla="*/ 1078706 h 4108405"/>
                <a:gd name="connsiteX2-581" fmla="*/ 739525 w 4228925"/>
                <a:gd name="connsiteY2-582" fmla="*/ 1076860 h 4108405"/>
                <a:gd name="connsiteX3-583" fmla="*/ 468805 w 4228925"/>
                <a:gd name="connsiteY3-584" fmla="*/ 916781 h 4108405"/>
                <a:gd name="connsiteX4-585" fmla="*/ 470434 w 4228925"/>
                <a:gd name="connsiteY4-586" fmla="*/ 917744 h 4108405"/>
                <a:gd name="connsiteX5-587" fmla="*/ 468805 w 4228925"/>
                <a:gd name="connsiteY5-588" fmla="*/ 916781 h 4108405"/>
                <a:gd name="connsiteX6-589" fmla="*/ 2176945 w 4228925"/>
                <a:gd name="connsiteY6-590" fmla="*/ 316797 h 4108405"/>
                <a:gd name="connsiteX7-591" fmla="*/ 2269473 w 4228925"/>
                <a:gd name="connsiteY7-592" fmla="*/ 321469 h 4108405"/>
                <a:gd name="connsiteX8-593" fmla="*/ 2090436 w 4228925"/>
                <a:gd name="connsiteY8-594" fmla="*/ 321469 h 4108405"/>
                <a:gd name="connsiteX9-595" fmla="*/ 2090436 w 4228925"/>
                <a:gd name="connsiteY9-596" fmla="*/ 321165 h 4108405"/>
                <a:gd name="connsiteX10-597" fmla="*/ 2176945 w 4228925"/>
                <a:gd name="connsiteY10-598" fmla="*/ 316797 h 4108405"/>
                <a:gd name="connsiteX11-599" fmla="*/ 2290461 w 4228925"/>
                <a:gd name="connsiteY11-600" fmla="*/ 321469 h 4108405"/>
                <a:gd name="connsiteX12-601" fmla="*/ 4228786 w 4228925"/>
                <a:gd name="connsiteY12-602" fmla="*/ 2056565 h 4108405"/>
                <a:gd name="connsiteX13-603" fmla="*/ 2176946 w 4228925"/>
                <a:gd name="connsiteY13-604" fmla="*/ 4108405 h 4108405"/>
                <a:gd name="connsiteX14-605" fmla="*/ 125105 w 4228925"/>
                <a:gd name="connsiteY14-606" fmla="*/ 2056565 h 4108405"/>
                <a:gd name="connsiteX15-607" fmla="*/ 437178 w 4228925"/>
                <a:gd name="connsiteY15-608" fmla="*/ 2056564 h 4108405"/>
                <a:gd name="connsiteX16-609" fmla="*/ 2176945 w 4228925"/>
                <a:gd name="connsiteY16-610" fmla="*/ 3796331 h 4108405"/>
                <a:gd name="connsiteX17-611" fmla="*/ 3916711 w 4228925"/>
                <a:gd name="connsiteY17-612" fmla="*/ 2056564 h 4108405"/>
                <a:gd name="connsiteX18-613" fmla="*/ 2290461 w 4228925"/>
                <a:gd name="connsiteY18-614" fmla="*/ 321469 h 4108405"/>
                <a:gd name="connsiteX19-615" fmla="*/ 2090436 w 4228925"/>
                <a:gd name="connsiteY19-616" fmla="*/ 9092 h 4108405"/>
                <a:gd name="connsiteX20-617" fmla="*/ 2090436 w 4228925"/>
                <a:gd name="connsiteY20-618" fmla="*/ 321165 h 4108405"/>
                <a:gd name="connsiteX21-619" fmla="*/ 739525 w 4228925"/>
                <a:gd name="connsiteY21-620" fmla="*/ 1076860 h 4108405"/>
                <a:gd name="connsiteX22-621" fmla="*/ 470434 w 4228925"/>
                <a:gd name="connsiteY22-622" fmla="*/ 917744 h 4108405"/>
                <a:gd name="connsiteX23-623" fmla="*/ 2090436 w 4228925"/>
                <a:gd name="connsiteY23-624" fmla="*/ 9092 h 4108405"/>
                <a:gd name="connsiteX24-625" fmla="*/ 2090436 w 4228925"/>
                <a:gd name="connsiteY24-626" fmla="*/ 0 h 4108405"/>
                <a:gd name="connsiteX25-627" fmla="*/ 2090436 w 4228925"/>
                <a:gd name="connsiteY25-628" fmla="*/ 9092 h 4108405"/>
                <a:gd name="connsiteX26-629" fmla="*/ 2090436 w 4228925"/>
                <a:gd name="connsiteY26-630" fmla="*/ 0 h 4108405"/>
                <a:gd name="connsiteX0-631" fmla="*/ 739525 w 4228925"/>
                <a:gd name="connsiteY0-632" fmla="*/ 1076860 h 4108405"/>
                <a:gd name="connsiteX1-633" fmla="*/ 742648 w 4228925"/>
                <a:gd name="connsiteY1-634" fmla="*/ 1078706 h 4108405"/>
                <a:gd name="connsiteX2-635" fmla="*/ 739525 w 4228925"/>
                <a:gd name="connsiteY2-636" fmla="*/ 1076860 h 4108405"/>
                <a:gd name="connsiteX3-637" fmla="*/ 468805 w 4228925"/>
                <a:gd name="connsiteY3-638" fmla="*/ 916781 h 4108405"/>
                <a:gd name="connsiteX4-639" fmla="*/ 470434 w 4228925"/>
                <a:gd name="connsiteY4-640" fmla="*/ 917744 h 4108405"/>
                <a:gd name="connsiteX5-641" fmla="*/ 468805 w 4228925"/>
                <a:gd name="connsiteY5-642" fmla="*/ 916781 h 4108405"/>
                <a:gd name="connsiteX6-643" fmla="*/ 2176945 w 4228925"/>
                <a:gd name="connsiteY6-644" fmla="*/ 316797 h 4108405"/>
                <a:gd name="connsiteX7-645" fmla="*/ 2090436 w 4228925"/>
                <a:gd name="connsiteY7-646" fmla="*/ 321469 h 4108405"/>
                <a:gd name="connsiteX8-647" fmla="*/ 2090436 w 4228925"/>
                <a:gd name="connsiteY8-648" fmla="*/ 321165 h 4108405"/>
                <a:gd name="connsiteX9-649" fmla="*/ 2176945 w 4228925"/>
                <a:gd name="connsiteY9-650" fmla="*/ 316797 h 4108405"/>
                <a:gd name="connsiteX10-651" fmla="*/ 2290461 w 4228925"/>
                <a:gd name="connsiteY10-652" fmla="*/ 321469 h 4108405"/>
                <a:gd name="connsiteX11-653" fmla="*/ 4228786 w 4228925"/>
                <a:gd name="connsiteY11-654" fmla="*/ 2056565 h 4108405"/>
                <a:gd name="connsiteX12-655" fmla="*/ 2176946 w 4228925"/>
                <a:gd name="connsiteY12-656" fmla="*/ 4108405 h 4108405"/>
                <a:gd name="connsiteX13-657" fmla="*/ 125105 w 4228925"/>
                <a:gd name="connsiteY13-658" fmla="*/ 2056565 h 4108405"/>
                <a:gd name="connsiteX14-659" fmla="*/ 437178 w 4228925"/>
                <a:gd name="connsiteY14-660" fmla="*/ 2056564 h 4108405"/>
                <a:gd name="connsiteX15-661" fmla="*/ 2176945 w 4228925"/>
                <a:gd name="connsiteY15-662" fmla="*/ 3796331 h 4108405"/>
                <a:gd name="connsiteX16-663" fmla="*/ 3916711 w 4228925"/>
                <a:gd name="connsiteY16-664" fmla="*/ 2056564 h 4108405"/>
                <a:gd name="connsiteX17-665" fmla="*/ 2290461 w 4228925"/>
                <a:gd name="connsiteY17-666" fmla="*/ 321469 h 4108405"/>
                <a:gd name="connsiteX18-667" fmla="*/ 2090436 w 4228925"/>
                <a:gd name="connsiteY18-668" fmla="*/ 9092 h 4108405"/>
                <a:gd name="connsiteX19-669" fmla="*/ 2090436 w 4228925"/>
                <a:gd name="connsiteY19-670" fmla="*/ 321165 h 4108405"/>
                <a:gd name="connsiteX20-671" fmla="*/ 739525 w 4228925"/>
                <a:gd name="connsiteY20-672" fmla="*/ 1076860 h 4108405"/>
                <a:gd name="connsiteX21-673" fmla="*/ 470434 w 4228925"/>
                <a:gd name="connsiteY21-674" fmla="*/ 917744 h 4108405"/>
                <a:gd name="connsiteX22-675" fmla="*/ 2090436 w 4228925"/>
                <a:gd name="connsiteY22-676" fmla="*/ 9092 h 4108405"/>
                <a:gd name="connsiteX23-677" fmla="*/ 2090436 w 4228925"/>
                <a:gd name="connsiteY23-678" fmla="*/ 0 h 4108405"/>
                <a:gd name="connsiteX24-679" fmla="*/ 2090436 w 4228925"/>
                <a:gd name="connsiteY24-680" fmla="*/ 9092 h 4108405"/>
                <a:gd name="connsiteX25-681" fmla="*/ 2090436 w 4228925"/>
                <a:gd name="connsiteY25-682" fmla="*/ 0 h 4108405"/>
                <a:gd name="connsiteX0-683" fmla="*/ 739525 w 4228925"/>
                <a:gd name="connsiteY0-684" fmla="*/ 1076860 h 4108405"/>
                <a:gd name="connsiteX1-685" fmla="*/ 742648 w 4228925"/>
                <a:gd name="connsiteY1-686" fmla="*/ 1078706 h 4108405"/>
                <a:gd name="connsiteX2-687" fmla="*/ 739525 w 4228925"/>
                <a:gd name="connsiteY2-688" fmla="*/ 1076860 h 4108405"/>
                <a:gd name="connsiteX3-689" fmla="*/ 468805 w 4228925"/>
                <a:gd name="connsiteY3-690" fmla="*/ 916781 h 4108405"/>
                <a:gd name="connsiteX4-691" fmla="*/ 470434 w 4228925"/>
                <a:gd name="connsiteY4-692" fmla="*/ 917744 h 4108405"/>
                <a:gd name="connsiteX5-693" fmla="*/ 468805 w 4228925"/>
                <a:gd name="connsiteY5-694" fmla="*/ 916781 h 4108405"/>
                <a:gd name="connsiteX6-695" fmla="*/ 2090436 w 4228925"/>
                <a:gd name="connsiteY6-696" fmla="*/ 321165 h 4108405"/>
                <a:gd name="connsiteX7-697" fmla="*/ 2090436 w 4228925"/>
                <a:gd name="connsiteY7-698" fmla="*/ 321469 h 4108405"/>
                <a:gd name="connsiteX8-699" fmla="*/ 2090436 w 4228925"/>
                <a:gd name="connsiteY8-700" fmla="*/ 321165 h 4108405"/>
                <a:gd name="connsiteX9-701" fmla="*/ 2290461 w 4228925"/>
                <a:gd name="connsiteY9-702" fmla="*/ 321469 h 4108405"/>
                <a:gd name="connsiteX10-703" fmla="*/ 4228786 w 4228925"/>
                <a:gd name="connsiteY10-704" fmla="*/ 2056565 h 4108405"/>
                <a:gd name="connsiteX11-705" fmla="*/ 2176946 w 4228925"/>
                <a:gd name="connsiteY11-706" fmla="*/ 4108405 h 4108405"/>
                <a:gd name="connsiteX12-707" fmla="*/ 125105 w 4228925"/>
                <a:gd name="connsiteY12-708" fmla="*/ 2056565 h 4108405"/>
                <a:gd name="connsiteX13-709" fmla="*/ 437178 w 4228925"/>
                <a:gd name="connsiteY13-710" fmla="*/ 2056564 h 4108405"/>
                <a:gd name="connsiteX14-711" fmla="*/ 2176945 w 4228925"/>
                <a:gd name="connsiteY14-712" fmla="*/ 3796331 h 4108405"/>
                <a:gd name="connsiteX15-713" fmla="*/ 3916711 w 4228925"/>
                <a:gd name="connsiteY15-714" fmla="*/ 2056564 h 4108405"/>
                <a:gd name="connsiteX16-715" fmla="*/ 2290461 w 4228925"/>
                <a:gd name="connsiteY16-716" fmla="*/ 321469 h 4108405"/>
                <a:gd name="connsiteX17-717" fmla="*/ 2090436 w 4228925"/>
                <a:gd name="connsiteY17-718" fmla="*/ 9092 h 4108405"/>
                <a:gd name="connsiteX18-719" fmla="*/ 2090436 w 4228925"/>
                <a:gd name="connsiteY18-720" fmla="*/ 321165 h 4108405"/>
                <a:gd name="connsiteX19-721" fmla="*/ 739525 w 4228925"/>
                <a:gd name="connsiteY19-722" fmla="*/ 1076860 h 4108405"/>
                <a:gd name="connsiteX20-723" fmla="*/ 470434 w 4228925"/>
                <a:gd name="connsiteY20-724" fmla="*/ 917744 h 4108405"/>
                <a:gd name="connsiteX21-725" fmla="*/ 2090436 w 4228925"/>
                <a:gd name="connsiteY21-726" fmla="*/ 9092 h 4108405"/>
                <a:gd name="connsiteX22-727" fmla="*/ 2090436 w 4228925"/>
                <a:gd name="connsiteY22-728" fmla="*/ 0 h 4108405"/>
                <a:gd name="connsiteX23-729" fmla="*/ 2090436 w 4228925"/>
                <a:gd name="connsiteY23-730" fmla="*/ 9092 h 4108405"/>
                <a:gd name="connsiteX24-731" fmla="*/ 2090436 w 4228925"/>
                <a:gd name="connsiteY24-732" fmla="*/ 0 h 4108405"/>
                <a:gd name="connsiteX0-733" fmla="*/ 739525 w 4228925"/>
                <a:gd name="connsiteY0-734" fmla="*/ 1067768 h 4099313"/>
                <a:gd name="connsiteX1-735" fmla="*/ 742648 w 4228925"/>
                <a:gd name="connsiteY1-736" fmla="*/ 1069614 h 4099313"/>
                <a:gd name="connsiteX2-737" fmla="*/ 739525 w 4228925"/>
                <a:gd name="connsiteY2-738" fmla="*/ 1067768 h 4099313"/>
                <a:gd name="connsiteX3-739" fmla="*/ 468805 w 4228925"/>
                <a:gd name="connsiteY3-740" fmla="*/ 907689 h 4099313"/>
                <a:gd name="connsiteX4-741" fmla="*/ 470434 w 4228925"/>
                <a:gd name="connsiteY4-742" fmla="*/ 908652 h 4099313"/>
                <a:gd name="connsiteX5-743" fmla="*/ 468805 w 4228925"/>
                <a:gd name="connsiteY5-744" fmla="*/ 907689 h 4099313"/>
                <a:gd name="connsiteX6-745" fmla="*/ 2090436 w 4228925"/>
                <a:gd name="connsiteY6-746" fmla="*/ 312073 h 4099313"/>
                <a:gd name="connsiteX7-747" fmla="*/ 2090436 w 4228925"/>
                <a:gd name="connsiteY7-748" fmla="*/ 312377 h 4099313"/>
                <a:gd name="connsiteX8-749" fmla="*/ 2090436 w 4228925"/>
                <a:gd name="connsiteY8-750" fmla="*/ 312073 h 4099313"/>
                <a:gd name="connsiteX9-751" fmla="*/ 2290461 w 4228925"/>
                <a:gd name="connsiteY9-752" fmla="*/ 312377 h 4099313"/>
                <a:gd name="connsiteX10-753" fmla="*/ 4228786 w 4228925"/>
                <a:gd name="connsiteY10-754" fmla="*/ 2047473 h 4099313"/>
                <a:gd name="connsiteX11-755" fmla="*/ 2176946 w 4228925"/>
                <a:gd name="connsiteY11-756" fmla="*/ 4099313 h 4099313"/>
                <a:gd name="connsiteX12-757" fmla="*/ 125105 w 4228925"/>
                <a:gd name="connsiteY12-758" fmla="*/ 2047473 h 4099313"/>
                <a:gd name="connsiteX13-759" fmla="*/ 437178 w 4228925"/>
                <a:gd name="connsiteY13-760" fmla="*/ 2047472 h 4099313"/>
                <a:gd name="connsiteX14-761" fmla="*/ 2176945 w 4228925"/>
                <a:gd name="connsiteY14-762" fmla="*/ 3787239 h 4099313"/>
                <a:gd name="connsiteX15-763" fmla="*/ 3916711 w 4228925"/>
                <a:gd name="connsiteY15-764" fmla="*/ 2047472 h 4099313"/>
                <a:gd name="connsiteX16-765" fmla="*/ 2290461 w 4228925"/>
                <a:gd name="connsiteY16-766" fmla="*/ 312377 h 4099313"/>
                <a:gd name="connsiteX17-767" fmla="*/ 2090436 w 4228925"/>
                <a:gd name="connsiteY17-768" fmla="*/ 0 h 4099313"/>
                <a:gd name="connsiteX18-769" fmla="*/ 2090436 w 4228925"/>
                <a:gd name="connsiteY18-770" fmla="*/ 312073 h 4099313"/>
                <a:gd name="connsiteX19-771" fmla="*/ 739525 w 4228925"/>
                <a:gd name="connsiteY19-772" fmla="*/ 1067768 h 4099313"/>
                <a:gd name="connsiteX20-773" fmla="*/ 470434 w 4228925"/>
                <a:gd name="connsiteY20-774" fmla="*/ 908652 h 4099313"/>
                <a:gd name="connsiteX21-775" fmla="*/ 2090436 w 4228925"/>
                <a:gd name="connsiteY21-776" fmla="*/ 0 h 4099313"/>
                <a:gd name="connsiteX0-777" fmla="*/ 739525 w 4353891"/>
                <a:gd name="connsiteY0-778" fmla="*/ 1067768 h 4099313"/>
                <a:gd name="connsiteX1-779" fmla="*/ 742648 w 4353891"/>
                <a:gd name="connsiteY1-780" fmla="*/ 1069614 h 4099313"/>
                <a:gd name="connsiteX2-781" fmla="*/ 739525 w 4353891"/>
                <a:gd name="connsiteY2-782" fmla="*/ 1067768 h 4099313"/>
                <a:gd name="connsiteX3-783" fmla="*/ 468805 w 4353891"/>
                <a:gd name="connsiteY3-784" fmla="*/ 907689 h 4099313"/>
                <a:gd name="connsiteX4-785" fmla="*/ 470434 w 4353891"/>
                <a:gd name="connsiteY4-786" fmla="*/ 908652 h 4099313"/>
                <a:gd name="connsiteX5-787" fmla="*/ 468805 w 4353891"/>
                <a:gd name="connsiteY5-788" fmla="*/ 907689 h 4099313"/>
                <a:gd name="connsiteX6-789" fmla="*/ 2090436 w 4353891"/>
                <a:gd name="connsiteY6-790" fmla="*/ 312073 h 4099313"/>
                <a:gd name="connsiteX7-791" fmla="*/ 2090436 w 4353891"/>
                <a:gd name="connsiteY7-792" fmla="*/ 312377 h 4099313"/>
                <a:gd name="connsiteX8-793" fmla="*/ 2090436 w 4353891"/>
                <a:gd name="connsiteY8-794" fmla="*/ 312073 h 4099313"/>
                <a:gd name="connsiteX9-795" fmla="*/ 3916711 w 4353891"/>
                <a:gd name="connsiteY9-796" fmla="*/ 2047472 h 4099313"/>
                <a:gd name="connsiteX10-797" fmla="*/ 4228786 w 4353891"/>
                <a:gd name="connsiteY10-798" fmla="*/ 2047473 h 4099313"/>
                <a:gd name="connsiteX11-799" fmla="*/ 2176946 w 4353891"/>
                <a:gd name="connsiteY11-800" fmla="*/ 4099313 h 4099313"/>
                <a:gd name="connsiteX12-801" fmla="*/ 125105 w 4353891"/>
                <a:gd name="connsiteY12-802" fmla="*/ 2047473 h 4099313"/>
                <a:gd name="connsiteX13-803" fmla="*/ 437178 w 4353891"/>
                <a:gd name="connsiteY13-804" fmla="*/ 2047472 h 4099313"/>
                <a:gd name="connsiteX14-805" fmla="*/ 2176945 w 4353891"/>
                <a:gd name="connsiteY14-806" fmla="*/ 3787239 h 4099313"/>
                <a:gd name="connsiteX15-807" fmla="*/ 3916711 w 4353891"/>
                <a:gd name="connsiteY15-808" fmla="*/ 2047472 h 4099313"/>
                <a:gd name="connsiteX16-809" fmla="*/ 2090436 w 4353891"/>
                <a:gd name="connsiteY16-810" fmla="*/ 0 h 4099313"/>
                <a:gd name="connsiteX17-811" fmla="*/ 2090436 w 4353891"/>
                <a:gd name="connsiteY17-812" fmla="*/ 312073 h 4099313"/>
                <a:gd name="connsiteX18-813" fmla="*/ 739525 w 4353891"/>
                <a:gd name="connsiteY18-814" fmla="*/ 1067768 h 4099313"/>
                <a:gd name="connsiteX19-815" fmla="*/ 470434 w 4353891"/>
                <a:gd name="connsiteY19-816" fmla="*/ 908652 h 4099313"/>
                <a:gd name="connsiteX20-817" fmla="*/ 2090436 w 4353891"/>
                <a:gd name="connsiteY20-818" fmla="*/ 0 h 4099313"/>
                <a:gd name="connsiteX0-819" fmla="*/ 614420 w 4228786"/>
                <a:gd name="connsiteY0-820" fmla="*/ 1067768 h 4099313"/>
                <a:gd name="connsiteX1-821" fmla="*/ 617543 w 4228786"/>
                <a:gd name="connsiteY1-822" fmla="*/ 1069614 h 4099313"/>
                <a:gd name="connsiteX2-823" fmla="*/ 614420 w 4228786"/>
                <a:gd name="connsiteY2-824" fmla="*/ 1067768 h 4099313"/>
                <a:gd name="connsiteX3-825" fmla="*/ 343700 w 4228786"/>
                <a:gd name="connsiteY3-826" fmla="*/ 907689 h 4099313"/>
                <a:gd name="connsiteX4-827" fmla="*/ 345329 w 4228786"/>
                <a:gd name="connsiteY4-828" fmla="*/ 908652 h 4099313"/>
                <a:gd name="connsiteX5-829" fmla="*/ 343700 w 4228786"/>
                <a:gd name="connsiteY5-830" fmla="*/ 907689 h 4099313"/>
                <a:gd name="connsiteX6-831" fmla="*/ 1965331 w 4228786"/>
                <a:gd name="connsiteY6-832" fmla="*/ 312073 h 4099313"/>
                <a:gd name="connsiteX7-833" fmla="*/ 1965331 w 4228786"/>
                <a:gd name="connsiteY7-834" fmla="*/ 312377 h 4099313"/>
                <a:gd name="connsiteX8-835" fmla="*/ 1965331 w 4228786"/>
                <a:gd name="connsiteY8-836" fmla="*/ 312073 h 4099313"/>
                <a:gd name="connsiteX9-837" fmla="*/ 3791606 w 4228786"/>
                <a:gd name="connsiteY9-838" fmla="*/ 2047472 h 4099313"/>
                <a:gd name="connsiteX10-839" fmla="*/ 4103681 w 4228786"/>
                <a:gd name="connsiteY10-840" fmla="*/ 2047473 h 4099313"/>
                <a:gd name="connsiteX11-841" fmla="*/ 2051841 w 4228786"/>
                <a:gd name="connsiteY11-842" fmla="*/ 4099313 h 4099313"/>
                <a:gd name="connsiteX12-843" fmla="*/ 0 w 4228786"/>
                <a:gd name="connsiteY12-844" fmla="*/ 2047473 h 4099313"/>
                <a:gd name="connsiteX13-845" fmla="*/ 2051840 w 4228786"/>
                <a:gd name="connsiteY13-846" fmla="*/ 3787239 h 4099313"/>
                <a:gd name="connsiteX14-847" fmla="*/ 3791606 w 4228786"/>
                <a:gd name="connsiteY14-848" fmla="*/ 2047472 h 4099313"/>
                <a:gd name="connsiteX15-849" fmla="*/ 1965331 w 4228786"/>
                <a:gd name="connsiteY15-850" fmla="*/ 0 h 4099313"/>
                <a:gd name="connsiteX16-851" fmla="*/ 1965331 w 4228786"/>
                <a:gd name="connsiteY16-852" fmla="*/ 312073 h 4099313"/>
                <a:gd name="connsiteX17-853" fmla="*/ 614420 w 4228786"/>
                <a:gd name="connsiteY17-854" fmla="*/ 1067768 h 4099313"/>
                <a:gd name="connsiteX18-855" fmla="*/ 345329 w 4228786"/>
                <a:gd name="connsiteY18-856" fmla="*/ 908652 h 4099313"/>
                <a:gd name="connsiteX19-857" fmla="*/ 1965331 w 4228786"/>
                <a:gd name="connsiteY19-858" fmla="*/ 0 h 4099313"/>
                <a:gd name="connsiteX0-859" fmla="*/ 270720 w 3885086"/>
                <a:gd name="connsiteY0-860" fmla="*/ 1067768 h 4224418"/>
                <a:gd name="connsiteX1-861" fmla="*/ 273843 w 3885086"/>
                <a:gd name="connsiteY1-862" fmla="*/ 1069614 h 4224418"/>
                <a:gd name="connsiteX2-863" fmla="*/ 270720 w 3885086"/>
                <a:gd name="connsiteY2-864" fmla="*/ 1067768 h 4224418"/>
                <a:gd name="connsiteX3-865" fmla="*/ 0 w 3885086"/>
                <a:gd name="connsiteY3-866" fmla="*/ 907689 h 4224418"/>
                <a:gd name="connsiteX4-867" fmla="*/ 1629 w 3885086"/>
                <a:gd name="connsiteY4-868" fmla="*/ 908652 h 4224418"/>
                <a:gd name="connsiteX5-869" fmla="*/ 0 w 3885086"/>
                <a:gd name="connsiteY5-870" fmla="*/ 907689 h 4224418"/>
                <a:gd name="connsiteX6-871" fmla="*/ 1621631 w 3885086"/>
                <a:gd name="connsiteY6-872" fmla="*/ 312073 h 4224418"/>
                <a:gd name="connsiteX7-873" fmla="*/ 1621631 w 3885086"/>
                <a:gd name="connsiteY7-874" fmla="*/ 312377 h 4224418"/>
                <a:gd name="connsiteX8-875" fmla="*/ 1621631 w 3885086"/>
                <a:gd name="connsiteY8-876" fmla="*/ 312073 h 4224418"/>
                <a:gd name="connsiteX9-877" fmla="*/ 3447906 w 3885086"/>
                <a:gd name="connsiteY9-878" fmla="*/ 2047472 h 4224418"/>
                <a:gd name="connsiteX10-879" fmla="*/ 3759981 w 3885086"/>
                <a:gd name="connsiteY10-880" fmla="*/ 2047473 h 4224418"/>
                <a:gd name="connsiteX11-881" fmla="*/ 1708141 w 3885086"/>
                <a:gd name="connsiteY11-882" fmla="*/ 4099313 h 4224418"/>
                <a:gd name="connsiteX12-883" fmla="*/ 1708140 w 3885086"/>
                <a:gd name="connsiteY12-884" fmla="*/ 3787239 h 4224418"/>
                <a:gd name="connsiteX13-885" fmla="*/ 3447906 w 3885086"/>
                <a:gd name="connsiteY13-886" fmla="*/ 2047472 h 4224418"/>
                <a:gd name="connsiteX14-887" fmla="*/ 1621631 w 3885086"/>
                <a:gd name="connsiteY14-888" fmla="*/ 0 h 4224418"/>
                <a:gd name="connsiteX15-889" fmla="*/ 1621631 w 3885086"/>
                <a:gd name="connsiteY15-890" fmla="*/ 312073 h 4224418"/>
                <a:gd name="connsiteX16-891" fmla="*/ 270720 w 3885086"/>
                <a:gd name="connsiteY16-892" fmla="*/ 1067768 h 4224418"/>
                <a:gd name="connsiteX17-893" fmla="*/ 1629 w 3885086"/>
                <a:gd name="connsiteY17-894" fmla="*/ 908652 h 4224418"/>
                <a:gd name="connsiteX18-895" fmla="*/ 1621631 w 3885086"/>
                <a:gd name="connsiteY18-896" fmla="*/ 0 h 4224418"/>
                <a:gd name="connsiteX0-897" fmla="*/ 270720 w 3885086"/>
                <a:gd name="connsiteY0-898" fmla="*/ 1067768 h 4099313"/>
                <a:gd name="connsiteX1-899" fmla="*/ 273843 w 3885086"/>
                <a:gd name="connsiteY1-900" fmla="*/ 1069614 h 4099313"/>
                <a:gd name="connsiteX2-901" fmla="*/ 270720 w 3885086"/>
                <a:gd name="connsiteY2-902" fmla="*/ 1067768 h 4099313"/>
                <a:gd name="connsiteX3-903" fmla="*/ 0 w 3885086"/>
                <a:gd name="connsiteY3-904" fmla="*/ 907689 h 4099313"/>
                <a:gd name="connsiteX4-905" fmla="*/ 1629 w 3885086"/>
                <a:gd name="connsiteY4-906" fmla="*/ 908652 h 4099313"/>
                <a:gd name="connsiteX5-907" fmla="*/ 0 w 3885086"/>
                <a:gd name="connsiteY5-908" fmla="*/ 907689 h 4099313"/>
                <a:gd name="connsiteX6-909" fmla="*/ 1621631 w 3885086"/>
                <a:gd name="connsiteY6-910" fmla="*/ 312073 h 4099313"/>
                <a:gd name="connsiteX7-911" fmla="*/ 1621631 w 3885086"/>
                <a:gd name="connsiteY7-912" fmla="*/ 312377 h 4099313"/>
                <a:gd name="connsiteX8-913" fmla="*/ 1621631 w 3885086"/>
                <a:gd name="connsiteY8-914" fmla="*/ 312073 h 4099313"/>
                <a:gd name="connsiteX9-915" fmla="*/ 3447906 w 3885086"/>
                <a:gd name="connsiteY9-916" fmla="*/ 2047472 h 4099313"/>
                <a:gd name="connsiteX10-917" fmla="*/ 3759981 w 3885086"/>
                <a:gd name="connsiteY10-918" fmla="*/ 2047473 h 4099313"/>
                <a:gd name="connsiteX11-919" fmla="*/ 1708141 w 3885086"/>
                <a:gd name="connsiteY11-920" fmla="*/ 4099313 h 4099313"/>
                <a:gd name="connsiteX12-921" fmla="*/ 3447906 w 3885086"/>
                <a:gd name="connsiteY12-922" fmla="*/ 2047472 h 4099313"/>
                <a:gd name="connsiteX13-923" fmla="*/ 1621631 w 3885086"/>
                <a:gd name="connsiteY13-924" fmla="*/ 0 h 4099313"/>
                <a:gd name="connsiteX14-925" fmla="*/ 1621631 w 3885086"/>
                <a:gd name="connsiteY14-926" fmla="*/ 312073 h 4099313"/>
                <a:gd name="connsiteX15-927" fmla="*/ 270720 w 3885086"/>
                <a:gd name="connsiteY15-928" fmla="*/ 1067768 h 4099313"/>
                <a:gd name="connsiteX16-929" fmla="*/ 1629 w 3885086"/>
                <a:gd name="connsiteY16-930" fmla="*/ 908652 h 4099313"/>
                <a:gd name="connsiteX17-931" fmla="*/ 1621631 w 3885086"/>
                <a:gd name="connsiteY17-932" fmla="*/ 0 h 4099313"/>
                <a:gd name="connsiteX0-933" fmla="*/ 270720 w 3760643"/>
                <a:gd name="connsiteY0-934" fmla="*/ 1067768 h 2047473"/>
                <a:gd name="connsiteX1-935" fmla="*/ 273843 w 3760643"/>
                <a:gd name="connsiteY1-936" fmla="*/ 1069614 h 2047473"/>
                <a:gd name="connsiteX2-937" fmla="*/ 270720 w 3760643"/>
                <a:gd name="connsiteY2-938" fmla="*/ 1067768 h 2047473"/>
                <a:gd name="connsiteX3-939" fmla="*/ 0 w 3760643"/>
                <a:gd name="connsiteY3-940" fmla="*/ 907689 h 2047473"/>
                <a:gd name="connsiteX4-941" fmla="*/ 1629 w 3760643"/>
                <a:gd name="connsiteY4-942" fmla="*/ 908652 h 2047473"/>
                <a:gd name="connsiteX5-943" fmla="*/ 0 w 3760643"/>
                <a:gd name="connsiteY5-944" fmla="*/ 907689 h 2047473"/>
                <a:gd name="connsiteX6-945" fmla="*/ 1621631 w 3760643"/>
                <a:gd name="connsiteY6-946" fmla="*/ 312073 h 2047473"/>
                <a:gd name="connsiteX7-947" fmla="*/ 1621631 w 3760643"/>
                <a:gd name="connsiteY7-948" fmla="*/ 312377 h 2047473"/>
                <a:gd name="connsiteX8-949" fmla="*/ 1621631 w 3760643"/>
                <a:gd name="connsiteY8-950" fmla="*/ 312073 h 2047473"/>
                <a:gd name="connsiteX9-951" fmla="*/ 3447906 w 3760643"/>
                <a:gd name="connsiteY9-952" fmla="*/ 2047472 h 2047473"/>
                <a:gd name="connsiteX10-953" fmla="*/ 3759981 w 3760643"/>
                <a:gd name="connsiteY10-954" fmla="*/ 2047473 h 2047473"/>
                <a:gd name="connsiteX11-955" fmla="*/ 3447906 w 3760643"/>
                <a:gd name="connsiteY11-956" fmla="*/ 2047472 h 2047473"/>
                <a:gd name="connsiteX12-957" fmla="*/ 1621631 w 3760643"/>
                <a:gd name="connsiteY12-958" fmla="*/ 0 h 2047473"/>
                <a:gd name="connsiteX13-959" fmla="*/ 1621631 w 3760643"/>
                <a:gd name="connsiteY13-960" fmla="*/ 312073 h 2047473"/>
                <a:gd name="connsiteX14-961" fmla="*/ 270720 w 3760643"/>
                <a:gd name="connsiteY14-962" fmla="*/ 1067768 h 2047473"/>
                <a:gd name="connsiteX15-963" fmla="*/ 1629 w 3760643"/>
                <a:gd name="connsiteY15-964" fmla="*/ 908652 h 2047473"/>
                <a:gd name="connsiteX16-965" fmla="*/ 1621631 w 3760643"/>
                <a:gd name="connsiteY16-966" fmla="*/ 0 h 2047473"/>
                <a:gd name="connsiteX0-967" fmla="*/ 270720 w 1621631"/>
                <a:gd name="connsiteY0-968" fmla="*/ 1067768 h 1069614"/>
                <a:gd name="connsiteX1-969" fmla="*/ 273843 w 1621631"/>
                <a:gd name="connsiteY1-970" fmla="*/ 1069614 h 1069614"/>
                <a:gd name="connsiteX2-971" fmla="*/ 270720 w 1621631"/>
                <a:gd name="connsiteY2-972" fmla="*/ 1067768 h 1069614"/>
                <a:gd name="connsiteX3-973" fmla="*/ 0 w 1621631"/>
                <a:gd name="connsiteY3-974" fmla="*/ 907689 h 1069614"/>
                <a:gd name="connsiteX4-975" fmla="*/ 1629 w 1621631"/>
                <a:gd name="connsiteY4-976" fmla="*/ 908652 h 1069614"/>
                <a:gd name="connsiteX5-977" fmla="*/ 0 w 1621631"/>
                <a:gd name="connsiteY5-978" fmla="*/ 907689 h 1069614"/>
                <a:gd name="connsiteX6-979" fmla="*/ 1621631 w 1621631"/>
                <a:gd name="connsiteY6-980" fmla="*/ 312073 h 1069614"/>
                <a:gd name="connsiteX7-981" fmla="*/ 1621631 w 1621631"/>
                <a:gd name="connsiteY7-982" fmla="*/ 312377 h 1069614"/>
                <a:gd name="connsiteX8-983" fmla="*/ 1621631 w 1621631"/>
                <a:gd name="connsiteY8-984" fmla="*/ 312073 h 1069614"/>
                <a:gd name="connsiteX9-985" fmla="*/ 1621631 w 1621631"/>
                <a:gd name="connsiteY9-986" fmla="*/ 0 h 1069614"/>
                <a:gd name="connsiteX10-987" fmla="*/ 1621631 w 1621631"/>
                <a:gd name="connsiteY10-988" fmla="*/ 312073 h 1069614"/>
                <a:gd name="connsiteX11-989" fmla="*/ 270720 w 1621631"/>
                <a:gd name="connsiteY11-990" fmla="*/ 1067768 h 1069614"/>
                <a:gd name="connsiteX12-991" fmla="*/ 1629 w 1621631"/>
                <a:gd name="connsiteY12-992" fmla="*/ 908652 h 1069614"/>
                <a:gd name="connsiteX13-993" fmla="*/ 1621631 w 1621631"/>
                <a:gd name="connsiteY13-994" fmla="*/ 0 h 10696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1621631" h="1069614">
                  <a:moveTo>
                    <a:pt x="270720" y="1067768"/>
                  </a:moveTo>
                  <a:lnTo>
                    <a:pt x="273843" y="1069614"/>
                  </a:lnTo>
                  <a:lnTo>
                    <a:pt x="270720" y="1067768"/>
                  </a:lnTo>
                  <a:close/>
                  <a:moveTo>
                    <a:pt x="0" y="907689"/>
                  </a:moveTo>
                  <a:lnTo>
                    <a:pt x="1629" y="908652"/>
                  </a:lnTo>
                  <a:lnTo>
                    <a:pt x="0" y="907689"/>
                  </a:lnTo>
                  <a:close/>
                  <a:moveTo>
                    <a:pt x="1621631" y="312073"/>
                  </a:moveTo>
                  <a:lnTo>
                    <a:pt x="1621631" y="312377"/>
                  </a:lnTo>
                  <a:lnTo>
                    <a:pt x="1621631" y="312073"/>
                  </a:lnTo>
                  <a:close/>
                  <a:moveTo>
                    <a:pt x="1621631" y="0"/>
                  </a:moveTo>
                  <a:lnTo>
                    <a:pt x="1621631" y="312073"/>
                  </a:lnTo>
                  <a:cubicBezTo>
                    <a:pt x="1059988" y="337356"/>
                    <a:pt x="568425" y="631117"/>
                    <a:pt x="270720" y="1067768"/>
                  </a:cubicBezTo>
                  <a:lnTo>
                    <a:pt x="1629" y="908652"/>
                  </a:lnTo>
                  <a:cubicBezTo>
                    <a:pt x="354259" y="380480"/>
                    <a:pt x="945677" y="25494"/>
                    <a:pt x="1621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noAutofit/>
            </a:bodyPr>
            <a:lstStyle/>
            <a:p>
              <a:pPr algn="ctr" defTabSz="6985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Freeform 61"/>
            <p:cNvSpPr/>
            <p:nvPr/>
          </p:nvSpPr>
          <p:spPr bwMode="auto">
            <a:xfrm rot="3645706" flipH="1">
              <a:off x="8875073" y="3127550"/>
              <a:ext cx="1621631" cy="1069614"/>
            </a:xfrm>
            <a:custGeom>
              <a:avLst/>
              <a:gdLst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07636 w 4158105"/>
                <a:gd name="connsiteY8" fmla="*/ 1069182 h 4110786"/>
                <a:gd name="connsiteX9" fmla="*/ 398124 w 4158105"/>
                <a:gd name="connsiteY9" fmla="*/ 919162 h 4110786"/>
                <a:gd name="connsiteX10" fmla="*/ 2106264 w 4158105"/>
                <a:gd name="connsiteY10" fmla="*/ 319178 h 4110786"/>
                <a:gd name="connsiteX11" fmla="*/ 2198792 w 4158105"/>
                <a:gd name="connsiteY11" fmla="*/ 323850 h 4110786"/>
                <a:gd name="connsiteX12" fmla="*/ 2019755 w 4158105"/>
                <a:gd name="connsiteY12" fmla="*/ 323850 h 4110786"/>
                <a:gd name="connsiteX13" fmla="*/ 2019755 w 4158105"/>
                <a:gd name="connsiteY13" fmla="*/ 323546 h 4110786"/>
                <a:gd name="connsiteX14" fmla="*/ 2106264 w 4158105"/>
                <a:gd name="connsiteY14" fmla="*/ 319178 h 4110786"/>
                <a:gd name="connsiteX15" fmla="*/ 2224351 w 4158105"/>
                <a:gd name="connsiteY15" fmla="*/ 13068 h 4110786"/>
                <a:gd name="connsiteX16" fmla="*/ 4158105 w 4158105"/>
                <a:gd name="connsiteY16" fmla="*/ 2058946 h 4110786"/>
                <a:gd name="connsiteX17" fmla="*/ 2106265 w 4158105"/>
                <a:gd name="connsiteY17" fmla="*/ 4110786 h 4110786"/>
                <a:gd name="connsiteX18" fmla="*/ 54424 w 4158105"/>
                <a:gd name="connsiteY18" fmla="*/ 2058946 h 4110786"/>
                <a:gd name="connsiteX19" fmla="*/ 574232 w 4158105"/>
                <a:gd name="connsiteY19" fmla="*/ 1234330 h 4110786"/>
                <a:gd name="connsiteX20" fmla="*/ 366497 w 4158105"/>
                <a:gd name="connsiteY20" fmla="*/ 2058945 h 4110786"/>
                <a:gd name="connsiteX21" fmla="*/ 2106264 w 4158105"/>
                <a:gd name="connsiteY21" fmla="*/ 3798712 h 4110786"/>
                <a:gd name="connsiteX22" fmla="*/ 3846030 w 4158105"/>
                <a:gd name="connsiteY22" fmla="*/ 2058945 h 4110786"/>
                <a:gd name="connsiteX23" fmla="*/ 2198792 w 4158105"/>
                <a:gd name="connsiteY23" fmla="*/ 323850 h 4110786"/>
                <a:gd name="connsiteX24" fmla="*/ 2219780 w 4158105"/>
                <a:gd name="connsiteY24" fmla="*/ 323850 h 4110786"/>
                <a:gd name="connsiteX25" fmla="*/ 2224351 w 4158105"/>
                <a:gd name="connsiteY25" fmla="*/ 13068 h 4110786"/>
                <a:gd name="connsiteX26" fmla="*/ 2019755 w 4158105"/>
                <a:gd name="connsiteY26" fmla="*/ 11473 h 4110786"/>
                <a:gd name="connsiteX27" fmla="*/ 2019755 w 4158105"/>
                <a:gd name="connsiteY27" fmla="*/ 323546 h 4110786"/>
                <a:gd name="connsiteX28" fmla="*/ 668844 w 4158105"/>
                <a:gd name="connsiteY28" fmla="*/ 1079241 h 4110786"/>
                <a:gd name="connsiteX29" fmla="*/ 399753 w 4158105"/>
                <a:gd name="connsiteY29" fmla="*/ 920125 h 4110786"/>
                <a:gd name="connsiteX30" fmla="*/ 2019755 w 4158105"/>
                <a:gd name="connsiteY30" fmla="*/ 11473 h 4110786"/>
                <a:gd name="connsiteX31" fmla="*/ 2224543 w 4158105"/>
                <a:gd name="connsiteY31" fmla="*/ 0 h 4110786"/>
                <a:gd name="connsiteX32" fmla="*/ 2224351 w 4158105"/>
                <a:gd name="connsiteY32" fmla="*/ 13068 h 4110786"/>
                <a:gd name="connsiteX33" fmla="*/ 2106265 w 4158105"/>
                <a:gd name="connsiteY33" fmla="*/ 7105 h 4110786"/>
                <a:gd name="connsiteX34" fmla="*/ 2019755 w 4158105"/>
                <a:gd name="connsiteY34" fmla="*/ 11473 h 4110786"/>
                <a:gd name="connsiteX35" fmla="*/ 2019755 w 4158105"/>
                <a:gd name="connsiteY35" fmla="*/ 2381 h 4110786"/>
                <a:gd name="connsiteX36" fmla="*/ 2224543 w 4158105"/>
                <a:gd name="connsiteY36" fmla="*/ 0 h 4110786"/>
                <a:gd name="connsiteX0-1" fmla="*/ 668844 w 4158105"/>
                <a:gd name="connsiteY0-2" fmla="*/ 1079241 h 4110786"/>
                <a:gd name="connsiteX1-3" fmla="*/ 671967 w 4158105"/>
                <a:gd name="connsiteY1-4" fmla="*/ 1081087 h 4110786"/>
                <a:gd name="connsiteX2-5" fmla="*/ 576717 w 4158105"/>
                <a:gd name="connsiteY2-6" fmla="*/ 1235869 h 4110786"/>
                <a:gd name="connsiteX3-7" fmla="*/ 574232 w 4158105"/>
                <a:gd name="connsiteY3-8" fmla="*/ 1234330 h 4110786"/>
                <a:gd name="connsiteX4-9" fmla="*/ 668844 w 4158105"/>
                <a:gd name="connsiteY4-10" fmla="*/ 1079241 h 4110786"/>
                <a:gd name="connsiteX5-11" fmla="*/ 398124 w 4158105"/>
                <a:gd name="connsiteY5-12" fmla="*/ 919162 h 4110786"/>
                <a:gd name="connsiteX6-13" fmla="*/ 399753 w 4158105"/>
                <a:gd name="connsiteY6-14" fmla="*/ 920125 h 4110786"/>
                <a:gd name="connsiteX7-15" fmla="*/ 308772 w 4158105"/>
                <a:gd name="connsiteY7-16" fmla="*/ 1069886 h 4110786"/>
                <a:gd name="connsiteX8-17" fmla="*/ 398124 w 4158105"/>
                <a:gd name="connsiteY8-18" fmla="*/ 919162 h 4110786"/>
                <a:gd name="connsiteX9-19" fmla="*/ 2106264 w 4158105"/>
                <a:gd name="connsiteY9-20" fmla="*/ 319178 h 4110786"/>
                <a:gd name="connsiteX10-21" fmla="*/ 2198792 w 4158105"/>
                <a:gd name="connsiteY10-22" fmla="*/ 323850 h 4110786"/>
                <a:gd name="connsiteX11-23" fmla="*/ 2019755 w 4158105"/>
                <a:gd name="connsiteY11-24" fmla="*/ 323850 h 4110786"/>
                <a:gd name="connsiteX12-25" fmla="*/ 2019755 w 4158105"/>
                <a:gd name="connsiteY12-26" fmla="*/ 323546 h 4110786"/>
                <a:gd name="connsiteX13-27" fmla="*/ 2106264 w 4158105"/>
                <a:gd name="connsiteY13-28" fmla="*/ 319178 h 4110786"/>
                <a:gd name="connsiteX14-29" fmla="*/ 2224351 w 4158105"/>
                <a:gd name="connsiteY14-30" fmla="*/ 13068 h 4110786"/>
                <a:gd name="connsiteX15-31" fmla="*/ 4158105 w 4158105"/>
                <a:gd name="connsiteY15-32" fmla="*/ 2058946 h 4110786"/>
                <a:gd name="connsiteX16-33" fmla="*/ 2106265 w 4158105"/>
                <a:gd name="connsiteY16-34" fmla="*/ 4110786 h 4110786"/>
                <a:gd name="connsiteX17-35" fmla="*/ 54424 w 4158105"/>
                <a:gd name="connsiteY17-36" fmla="*/ 2058946 h 4110786"/>
                <a:gd name="connsiteX18-37" fmla="*/ 574232 w 4158105"/>
                <a:gd name="connsiteY18-38" fmla="*/ 1234330 h 4110786"/>
                <a:gd name="connsiteX19-39" fmla="*/ 366497 w 4158105"/>
                <a:gd name="connsiteY19-40" fmla="*/ 2058945 h 4110786"/>
                <a:gd name="connsiteX20-41" fmla="*/ 2106264 w 4158105"/>
                <a:gd name="connsiteY20-42" fmla="*/ 3798712 h 4110786"/>
                <a:gd name="connsiteX21-43" fmla="*/ 3846030 w 4158105"/>
                <a:gd name="connsiteY21-44" fmla="*/ 2058945 h 4110786"/>
                <a:gd name="connsiteX22-45" fmla="*/ 2198792 w 4158105"/>
                <a:gd name="connsiteY22-46" fmla="*/ 323850 h 4110786"/>
                <a:gd name="connsiteX23-47" fmla="*/ 2219780 w 4158105"/>
                <a:gd name="connsiteY23-48" fmla="*/ 323850 h 4110786"/>
                <a:gd name="connsiteX24-49" fmla="*/ 2224351 w 4158105"/>
                <a:gd name="connsiteY24-50" fmla="*/ 13068 h 4110786"/>
                <a:gd name="connsiteX25-51" fmla="*/ 2019755 w 4158105"/>
                <a:gd name="connsiteY25-52" fmla="*/ 11473 h 4110786"/>
                <a:gd name="connsiteX26-53" fmla="*/ 2019755 w 4158105"/>
                <a:gd name="connsiteY26-54" fmla="*/ 323546 h 4110786"/>
                <a:gd name="connsiteX27-55" fmla="*/ 668844 w 4158105"/>
                <a:gd name="connsiteY27-56" fmla="*/ 1079241 h 4110786"/>
                <a:gd name="connsiteX28-57" fmla="*/ 399753 w 4158105"/>
                <a:gd name="connsiteY28-58" fmla="*/ 920125 h 4110786"/>
                <a:gd name="connsiteX29-59" fmla="*/ 2019755 w 4158105"/>
                <a:gd name="connsiteY29-60" fmla="*/ 11473 h 4110786"/>
                <a:gd name="connsiteX30-61" fmla="*/ 2224543 w 4158105"/>
                <a:gd name="connsiteY30-62" fmla="*/ 0 h 4110786"/>
                <a:gd name="connsiteX31-63" fmla="*/ 2224351 w 4158105"/>
                <a:gd name="connsiteY31-64" fmla="*/ 13068 h 4110786"/>
                <a:gd name="connsiteX32-65" fmla="*/ 2106265 w 4158105"/>
                <a:gd name="connsiteY32-66" fmla="*/ 7105 h 4110786"/>
                <a:gd name="connsiteX33-67" fmla="*/ 2019755 w 4158105"/>
                <a:gd name="connsiteY33-68" fmla="*/ 11473 h 4110786"/>
                <a:gd name="connsiteX34-69" fmla="*/ 2019755 w 4158105"/>
                <a:gd name="connsiteY34-70" fmla="*/ 2381 h 4110786"/>
                <a:gd name="connsiteX35-71" fmla="*/ 2224543 w 4158105"/>
                <a:gd name="connsiteY35-72" fmla="*/ 0 h 4110786"/>
                <a:gd name="connsiteX0-73" fmla="*/ 668844 w 4158105"/>
                <a:gd name="connsiteY0-74" fmla="*/ 1079241 h 4110786"/>
                <a:gd name="connsiteX1-75" fmla="*/ 671967 w 4158105"/>
                <a:gd name="connsiteY1-76" fmla="*/ 1081087 h 4110786"/>
                <a:gd name="connsiteX2-77" fmla="*/ 576717 w 4158105"/>
                <a:gd name="connsiteY2-78" fmla="*/ 1235869 h 4110786"/>
                <a:gd name="connsiteX3-79" fmla="*/ 574232 w 4158105"/>
                <a:gd name="connsiteY3-80" fmla="*/ 1234330 h 4110786"/>
                <a:gd name="connsiteX4-81" fmla="*/ 668844 w 4158105"/>
                <a:gd name="connsiteY4-82" fmla="*/ 1079241 h 4110786"/>
                <a:gd name="connsiteX5-83" fmla="*/ 398124 w 4158105"/>
                <a:gd name="connsiteY5-84" fmla="*/ 919162 h 4110786"/>
                <a:gd name="connsiteX6-85" fmla="*/ 399753 w 4158105"/>
                <a:gd name="connsiteY6-86" fmla="*/ 920125 h 4110786"/>
                <a:gd name="connsiteX7-87" fmla="*/ 398124 w 4158105"/>
                <a:gd name="connsiteY7-88" fmla="*/ 919162 h 4110786"/>
                <a:gd name="connsiteX8-89" fmla="*/ 2106264 w 4158105"/>
                <a:gd name="connsiteY8-90" fmla="*/ 319178 h 4110786"/>
                <a:gd name="connsiteX9-91" fmla="*/ 2198792 w 4158105"/>
                <a:gd name="connsiteY9-92" fmla="*/ 323850 h 4110786"/>
                <a:gd name="connsiteX10-93" fmla="*/ 2019755 w 4158105"/>
                <a:gd name="connsiteY10-94" fmla="*/ 323850 h 4110786"/>
                <a:gd name="connsiteX11-95" fmla="*/ 2019755 w 4158105"/>
                <a:gd name="connsiteY11-96" fmla="*/ 323546 h 4110786"/>
                <a:gd name="connsiteX12-97" fmla="*/ 2106264 w 4158105"/>
                <a:gd name="connsiteY12-98" fmla="*/ 319178 h 4110786"/>
                <a:gd name="connsiteX13-99" fmla="*/ 2224351 w 4158105"/>
                <a:gd name="connsiteY13-100" fmla="*/ 13068 h 4110786"/>
                <a:gd name="connsiteX14-101" fmla="*/ 4158105 w 4158105"/>
                <a:gd name="connsiteY14-102" fmla="*/ 2058946 h 4110786"/>
                <a:gd name="connsiteX15-103" fmla="*/ 2106265 w 4158105"/>
                <a:gd name="connsiteY15-104" fmla="*/ 4110786 h 4110786"/>
                <a:gd name="connsiteX16-105" fmla="*/ 54424 w 4158105"/>
                <a:gd name="connsiteY16-106" fmla="*/ 2058946 h 4110786"/>
                <a:gd name="connsiteX17-107" fmla="*/ 574232 w 4158105"/>
                <a:gd name="connsiteY17-108" fmla="*/ 1234330 h 4110786"/>
                <a:gd name="connsiteX18-109" fmla="*/ 366497 w 4158105"/>
                <a:gd name="connsiteY18-110" fmla="*/ 2058945 h 4110786"/>
                <a:gd name="connsiteX19-111" fmla="*/ 2106264 w 4158105"/>
                <a:gd name="connsiteY19-112" fmla="*/ 3798712 h 4110786"/>
                <a:gd name="connsiteX20-113" fmla="*/ 3846030 w 4158105"/>
                <a:gd name="connsiteY20-114" fmla="*/ 2058945 h 4110786"/>
                <a:gd name="connsiteX21-115" fmla="*/ 2198792 w 4158105"/>
                <a:gd name="connsiteY21-116" fmla="*/ 323850 h 4110786"/>
                <a:gd name="connsiteX22-117" fmla="*/ 2219780 w 4158105"/>
                <a:gd name="connsiteY22-118" fmla="*/ 323850 h 4110786"/>
                <a:gd name="connsiteX23-119" fmla="*/ 2224351 w 4158105"/>
                <a:gd name="connsiteY23-120" fmla="*/ 13068 h 4110786"/>
                <a:gd name="connsiteX24-121" fmla="*/ 2019755 w 4158105"/>
                <a:gd name="connsiteY24-122" fmla="*/ 11473 h 4110786"/>
                <a:gd name="connsiteX25-123" fmla="*/ 2019755 w 4158105"/>
                <a:gd name="connsiteY25-124" fmla="*/ 323546 h 4110786"/>
                <a:gd name="connsiteX26-125" fmla="*/ 668844 w 4158105"/>
                <a:gd name="connsiteY26-126" fmla="*/ 1079241 h 4110786"/>
                <a:gd name="connsiteX27-127" fmla="*/ 399753 w 4158105"/>
                <a:gd name="connsiteY27-128" fmla="*/ 920125 h 4110786"/>
                <a:gd name="connsiteX28-129" fmla="*/ 2019755 w 4158105"/>
                <a:gd name="connsiteY28-130" fmla="*/ 11473 h 4110786"/>
                <a:gd name="connsiteX29-131" fmla="*/ 2224543 w 4158105"/>
                <a:gd name="connsiteY29-132" fmla="*/ 0 h 4110786"/>
                <a:gd name="connsiteX30-133" fmla="*/ 2224351 w 4158105"/>
                <a:gd name="connsiteY30-134" fmla="*/ 13068 h 4110786"/>
                <a:gd name="connsiteX31-135" fmla="*/ 2106265 w 4158105"/>
                <a:gd name="connsiteY31-136" fmla="*/ 7105 h 4110786"/>
                <a:gd name="connsiteX32-137" fmla="*/ 2019755 w 4158105"/>
                <a:gd name="connsiteY32-138" fmla="*/ 11473 h 4110786"/>
                <a:gd name="connsiteX33-139" fmla="*/ 2019755 w 4158105"/>
                <a:gd name="connsiteY33-140" fmla="*/ 2381 h 4110786"/>
                <a:gd name="connsiteX34-141" fmla="*/ 2224543 w 4158105"/>
                <a:gd name="connsiteY34-142" fmla="*/ 0 h 4110786"/>
                <a:gd name="connsiteX0-143" fmla="*/ 739525 w 4228786"/>
                <a:gd name="connsiteY0-144" fmla="*/ 1079241 h 4110786"/>
                <a:gd name="connsiteX1-145" fmla="*/ 742648 w 4228786"/>
                <a:gd name="connsiteY1-146" fmla="*/ 1081087 h 4110786"/>
                <a:gd name="connsiteX2-147" fmla="*/ 647398 w 4228786"/>
                <a:gd name="connsiteY2-148" fmla="*/ 1235869 h 4110786"/>
                <a:gd name="connsiteX3-149" fmla="*/ 644913 w 4228786"/>
                <a:gd name="connsiteY3-150" fmla="*/ 1234330 h 4110786"/>
                <a:gd name="connsiteX4-151" fmla="*/ 739525 w 4228786"/>
                <a:gd name="connsiteY4-152" fmla="*/ 1079241 h 4110786"/>
                <a:gd name="connsiteX5-153" fmla="*/ 468805 w 4228786"/>
                <a:gd name="connsiteY5-154" fmla="*/ 919162 h 4110786"/>
                <a:gd name="connsiteX6-155" fmla="*/ 470434 w 4228786"/>
                <a:gd name="connsiteY6-156" fmla="*/ 920125 h 4110786"/>
                <a:gd name="connsiteX7-157" fmla="*/ 468805 w 4228786"/>
                <a:gd name="connsiteY7-158" fmla="*/ 919162 h 4110786"/>
                <a:gd name="connsiteX8-159" fmla="*/ 2176945 w 4228786"/>
                <a:gd name="connsiteY8-160" fmla="*/ 319178 h 4110786"/>
                <a:gd name="connsiteX9-161" fmla="*/ 2269473 w 4228786"/>
                <a:gd name="connsiteY9-162" fmla="*/ 323850 h 4110786"/>
                <a:gd name="connsiteX10-163" fmla="*/ 2090436 w 4228786"/>
                <a:gd name="connsiteY10-164" fmla="*/ 323850 h 4110786"/>
                <a:gd name="connsiteX11-165" fmla="*/ 2090436 w 4228786"/>
                <a:gd name="connsiteY11-166" fmla="*/ 323546 h 4110786"/>
                <a:gd name="connsiteX12-167" fmla="*/ 2176945 w 4228786"/>
                <a:gd name="connsiteY12-168" fmla="*/ 319178 h 4110786"/>
                <a:gd name="connsiteX13-169" fmla="*/ 2295032 w 4228786"/>
                <a:gd name="connsiteY13-170" fmla="*/ 13068 h 4110786"/>
                <a:gd name="connsiteX14-171" fmla="*/ 4228786 w 4228786"/>
                <a:gd name="connsiteY14-172" fmla="*/ 2058946 h 4110786"/>
                <a:gd name="connsiteX15-173" fmla="*/ 2176946 w 4228786"/>
                <a:gd name="connsiteY15-174" fmla="*/ 4110786 h 4110786"/>
                <a:gd name="connsiteX16-175" fmla="*/ 125105 w 4228786"/>
                <a:gd name="connsiteY16-176" fmla="*/ 2058946 h 4110786"/>
                <a:gd name="connsiteX17-177" fmla="*/ 437178 w 4228786"/>
                <a:gd name="connsiteY17-178" fmla="*/ 2058945 h 4110786"/>
                <a:gd name="connsiteX18-179" fmla="*/ 2176945 w 4228786"/>
                <a:gd name="connsiteY18-180" fmla="*/ 3798712 h 4110786"/>
                <a:gd name="connsiteX19-181" fmla="*/ 3916711 w 4228786"/>
                <a:gd name="connsiteY19-182" fmla="*/ 2058945 h 4110786"/>
                <a:gd name="connsiteX20-183" fmla="*/ 2269473 w 4228786"/>
                <a:gd name="connsiteY20-184" fmla="*/ 323850 h 4110786"/>
                <a:gd name="connsiteX21-185" fmla="*/ 2290461 w 4228786"/>
                <a:gd name="connsiteY21-186" fmla="*/ 323850 h 4110786"/>
                <a:gd name="connsiteX22-187" fmla="*/ 2295032 w 4228786"/>
                <a:gd name="connsiteY22-188" fmla="*/ 13068 h 4110786"/>
                <a:gd name="connsiteX23-189" fmla="*/ 2090436 w 4228786"/>
                <a:gd name="connsiteY23-190" fmla="*/ 11473 h 4110786"/>
                <a:gd name="connsiteX24-191" fmla="*/ 2090436 w 4228786"/>
                <a:gd name="connsiteY24-192" fmla="*/ 323546 h 4110786"/>
                <a:gd name="connsiteX25-193" fmla="*/ 739525 w 4228786"/>
                <a:gd name="connsiteY25-194" fmla="*/ 1079241 h 4110786"/>
                <a:gd name="connsiteX26-195" fmla="*/ 470434 w 4228786"/>
                <a:gd name="connsiteY26-196" fmla="*/ 920125 h 4110786"/>
                <a:gd name="connsiteX27-197" fmla="*/ 2090436 w 4228786"/>
                <a:gd name="connsiteY27-198" fmla="*/ 11473 h 4110786"/>
                <a:gd name="connsiteX28-199" fmla="*/ 2295224 w 4228786"/>
                <a:gd name="connsiteY28-200" fmla="*/ 0 h 4110786"/>
                <a:gd name="connsiteX29-201" fmla="*/ 2295032 w 4228786"/>
                <a:gd name="connsiteY29-202" fmla="*/ 13068 h 4110786"/>
                <a:gd name="connsiteX30-203" fmla="*/ 2176946 w 4228786"/>
                <a:gd name="connsiteY30-204" fmla="*/ 7105 h 4110786"/>
                <a:gd name="connsiteX31-205" fmla="*/ 2090436 w 4228786"/>
                <a:gd name="connsiteY31-206" fmla="*/ 11473 h 4110786"/>
                <a:gd name="connsiteX32-207" fmla="*/ 2090436 w 4228786"/>
                <a:gd name="connsiteY32-208" fmla="*/ 2381 h 4110786"/>
                <a:gd name="connsiteX33-209" fmla="*/ 2295224 w 4228786"/>
                <a:gd name="connsiteY33-210" fmla="*/ 0 h 4110786"/>
                <a:gd name="connsiteX0-211" fmla="*/ 739525 w 4228786"/>
                <a:gd name="connsiteY0-212" fmla="*/ 1079241 h 4110786"/>
                <a:gd name="connsiteX1-213" fmla="*/ 742648 w 4228786"/>
                <a:gd name="connsiteY1-214" fmla="*/ 1081087 h 4110786"/>
                <a:gd name="connsiteX2-215" fmla="*/ 647398 w 4228786"/>
                <a:gd name="connsiteY2-216" fmla="*/ 1235869 h 4110786"/>
                <a:gd name="connsiteX3-217" fmla="*/ 739525 w 4228786"/>
                <a:gd name="connsiteY3-218" fmla="*/ 1079241 h 4110786"/>
                <a:gd name="connsiteX4-219" fmla="*/ 468805 w 4228786"/>
                <a:gd name="connsiteY4-220" fmla="*/ 919162 h 4110786"/>
                <a:gd name="connsiteX5-221" fmla="*/ 470434 w 4228786"/>
                <a:gd name="connsiteY5-222" fmla="*/ 920125 h 4110786"/>
                <a:gd name="connsiteX6-223" fmla="*/ 468805 w 4228786"/>
                <a:gd name="connsiteY6-224" fmla="*/ 919162 h 4110786"/>
                <a:gd name="connsiteX7-225" fmla="*/ 2176945 w 4228786"/>
                <a:gd name="connsiteY7-226" fmla="*/ 319178 h 4110786"/>
                <a:gd name="connsiteX8-227" fmla="*/ 2269473 w 4228786"/>
                <a:gd name="connsiteY8-228" fmla="*/ 323850 h 4110786"/>
                <a:gd name="connsiteX9-229" fmla="*/ 2090436 w 4228786"/>
                <a:gd name="connsiteY9-230" fmla="*/ 323850 h 4110786"/>
                <a:gd name="connsiteX10-231" fmla="*/ 2090436 w 4228786"/>
                <a:gd name="connsiteY10-232" fmla="*/ 323546 h 4110786"/>
                <a:gd name="connsiteX11-233" fmla="*/ 2176945 w 4228786"/>
                <a:gd name="connsiteY11-234" fmla="*/ 319178 h 4110786"/>
                <a:gd name="connsiteX12-235" fmla="*/ 2295032 w 4228786"/>
                <a:gd name="connsiteY12-236" fmla="*/ 13068 h 4110786"/>
                <a:gd name="connsiteX13-237" fmla="*/ 4228786 w 4228786"/>
                <a:gd name="connsiteY13-238" fmla="*/ 2058946 h 4110786"/>
                <a:gd name="connsiteX14-239" fmla="*/ 2176946 w 4228786"/>
                <a:gd name="connsiteY14-240" fmla="*/ 4110786 h 4110786"/>
                <a:gd name="connsiteX15-241" fmla="*/ 125105 w 4228786"/>
                <a:gd name="connsiteY15-242" fmla="*/ 2058946 h 4110786"/>
                <a:gd name="connsiteX16-243" fmla="*/ 437178 w 4228786"/>
                <a:gd name="connsiteY16-244" fmla="*/ 2058945 h 4110786"/>
                <a:gd name="connsiteX17-245" fmla="*/ 2176945 w 4228786"/>
                <a:gd name="connsiteY17-246" fmla="*/ 3798712 h 4110786"/>
                <a:gd name="connsiteX18-247" fmla="*/ 3916711 w 4228786"/>
                <a:gd name="connsiteY18-248" fmla="*/ 2058945 h 4110786"/>
                <a:gd name="connsiteX19-249" fmla="*/ 2269473 w 4228786"/>
                <a:gd name="connsiteY19-250" fmla="*/ 323850 h 4110786"/>
                <a:gd name="connsiteX20-251" fmla="*/ 2290461 w 4228786"/>
                <a:gd name="connsiteY20-252" fmla="*/ 323850 h 4110786"/>
                <a:gd name="connsiteX21-253" fmla="*/ 2295032 w 4228786"/>
                <a:gd name="connsiteY21-254" fmla="*/ 13068 h 4110786"/>
                <a:gd name="connsiteX22-255" fmla="*/ 2090436 w 4228786"/>
                <a:gd name="connsiteY22-256" fmla="*/ 11473 h 4110786"/>
                <a:gd name="connsiteX23-257" fmla="*/ 2090436 w 4228786"/>
                <a:gd name="connsiteY23-258" fmla="*/ 323546 h 4110786"/>
                <a:gd name="connsiteX24-259" fmla="*/ 739525 w 4228786"/>
                <a:gd name="connsiteY24-260" fmla="*/ 1079241 h 4110786"/>
                <a:gd name="connsiteX25-261" fmla="*/ 470434 w 4228786"/>
                <a:gd name="connsiteY25-262" fmla="*/ 920125 h 4110786"/>
                <a:gd name="connsiteX26-263" fmla="*/ 2090436 w 4228786"/>
                <a:gd name="connsiteY26-264" fmla="*/ 11473 h 4110786"/>
                <a:gd name="connsiteX27-265" fmla="*/ 2295224 w 4228786"/>
                <a:gd name="connsiteY27-266" fmla="*/ 0 h 4110786"/>
                <a:gd name="connsiteX28-267" fmla="*/ 2295032 w 4228786"/>
                <a:gd name="connsiteY28-268" fmla="*/ 13068 h 4110786"/>
                <a:gd name="connsiteX29-269" fmla="*/ 2176946 w 4228786"/>
                <a:gd name="connsiteY29-270" fmla="*/ 7105 h 4110786"/>
                <a:gd name="connsiteX30-271" fmla="*/ 2090436 w 4228786"/>
                <a:gd name="connsiteY30-272" fmla="*/ 11473 h 4110786"/>
                <a:gd name="connsiteX31-273" fmla="*/ 2090436 w 4228786"/>
                <a:gd name="connsiteY31-274" fmla="*/ 2381 h 4110786"/>
                <a:gd name="connsiteX32-275" fmla="*/ 2295224 w 4228786"/>
                <a:gd name="connsiteY32-276" fmla="*/ 0 h 4110786"/>
                <a:gd name="connsiteX0-277" fmla="*/ 739525 w 4228786"/>
                <a:gd name="connsiteY0-278" fmla="*/ 1079241 h 4110786"/>
                <a:gd name="connsiteX1-279" fmla="*/ 742648 w 4228786"/>
                <a:gd name="connsiteY1-280" fmla="*/ 1081087 h 4110786"/>
                <a:gd name="connsiteX2-281" fmla="*/ 739525 w 4228786"/>
                <a:gd name="connsiteY2-282" fmla="*/ 1079241 h 4110786"/>
                <a:gd name="connsiteX3-283" fmla="*/ 468805 w 4228786"/>
                <a:gd name="connsiteY3-284" fmla="*/ 919162 h 4110786"/>
                <a:gd name="connsiteX4-285" fmla="*/ 470434 w 4228786"/>
                <a:gd name="connsiteY4-286" fmla="*/ 920125 h 4110786"/>
                <a:gd name="connsiteX5-287" fmla="*/ 468805 w 4228786"/>
                <a:gd name="connsiteY5-288" fmla="*/ 919162 h 4110786"/>
                <a:gd name="connsiteX6-289" fmla="*/ 2176945 w 4228786"/>
                <a:gd name="connsiteY6-290" fmla="*/ 319178 h 4110786"/>
                <a:gd name="connsiteX7-291" fmla="*/ 2269473 w 4228786"/>
                <a:gd name="connsiteY7-292" fmla="*/ 323850 h 4110786"/>
                <a:gd name="connsiteX8-293" fmla="*/ 2090436 w 4228786"/>
                <a:gd name="connsiteY8-294" fmla="*/ 323850 h 4110786"/>
                <a:gd name="connsiteX9-295" fmla="*/ 2090436 w 4228786"/>
                <a:gd name="connsiteY9-296" fmla="*/ 323546 h 4110786"/>
                <a:gd name="connsiteX10-297" fmla="*/ 2176945 w 4228786"/>
                <a:gd name="connsiteY10-298" fmla="*/ 319178 h 4110786"/>
                <a:gd name="connsiteX11-299" fmla="*/ 2295032 w 4228786"/>
                <a:gd name="connsiteY11-300" fmla="*/ 13068 h 4110786"/>
                <a:gd name="connsiteX12-301" fmla="*/ 4228786 w 4228786"/>
                <a:gd name="connsiteY12-302" fmla="*/ 2058946 h 4110786"/>
                <a:gd name="connsiteX13-303" fmla="*/ 2176946 w 4228786"/>
                <a:gd name="connsiteY13-304" fmla="*/ 4110786 h 4110786"/>
                <a:gd name="connsiteX14-305" fmla="*/ 125105 w 4228786"/>
                <a:gd name="connsiteY14-306" fmla="*/ 2058946 h 4110786"/>
                <a:gd name="connsiteX15-307" fmla="*/ 437178 w 4228786"/>
                <a:gd name="connsiteY15-308" fmla="*/ 2058945 h 4110786"/>
                <a:gd name="connsiteX16-309" fmla="*/ 2176945 w 4228786"/>
                <a:gd name="connsiteY16-310" fmla="*/ 3798712 h 4110786"/>
                <a:gd name="connsiteX17-311" fmla="*/ 3916711 w 4228786"/>
                <a:gd name="connsiteY17-312" fmla="*/ 2058945 h 4110786"/>
                <a:gd name="connsiteX18-313" fmla="*/ 2269473 w 4228786"/>
                <a:gd name="connsiteY18-314" fmla="*/ 323850 h 4110786"/>
                <a:gd name="connsiteX19-315" fmla="*/ 2290461 w 4228786"/>
                <a:gd name="connsiteY19-316" fmla="*/ 323850 h 4110786"/>
                <a:gd name="connsiteX20-317" fmla="*/ 2295032 w 4228786"/>
                <a:gd name="connsiteY20-318" fmla="*/ 13068 h 4110786"/>
                <a:gd name="connsiteX21-319" fmla="*/ 2090436 w 4228786"/>
                <a:gd name="connsiteY21-320" fmla="*/ 11473 h 4110786"/>
                <a:gd name="connsiteX22-321" fmla="*/ 2090436 w 4228786"/>
                <a:gd name="connsiteY22-322" fmla="*/ 323546 h 4110786"/>
                <a:gd name="connsiteX23-323" fmla="*/ 739525 w 4228786"/>
                <a:gd name="connsiteY23-324" fmla="*/ 1079241 h 4110786"/>
                <a:gd name="connsiteX24-325" fmla="*/ 470434 w 4228786"/>
                <a:gd name="connsiteY24-326" fmla="*/ 920125 h 4110786"/>
                <a:gd name="connsiteX25-327" fmla="*/ 2090436 w 4228786"/>
                <a:gd name="connsiteY25-328" fmla="*/ 11473 h 4110786"/>
                <a:gd name="connsiteX26-329" fmla="*/ 2295224 w 4228786"/>
                <a:gd name="connsiteY26-330" fmla="*/ 0 h 4110786"/>
                <a:gd name="connsiteX27-331" fmla="*/ 2295032 w 4228786"/>
                <a:gd name="connsiteY27-332" fmla="*/ 13068 h 4110786"/>
                <a:gd name="connsiteX28-333" fmla="*/ 2176946 w 4228786"/>
                <a:gd name="connsiteY28-334" fmla="*/ 7105 h 4110786"/>
                <a:gd name="connsiteX29-335" fmla="*/ 2090436 w 4228786"/>
                <a:gd name="connsiteY29-336" fmla="*/ 11473 h 4110786"/>
                <a:gd name="connsiteX30-337" fmla="*/ 2090436 w 4228786"/>
                <a:gd name="connsiteY30-338" fmla="*/ 2381 h 4110786"/>
                <a:gd name="connsiteX31-339" fmla="*/ 2295224 w 4228786"/>
                <a:gd name="connsiteY31-340" fmla="*/ 0 h 4110786"/>
                <a:gd name="connsiteX0-341" fmla="*/ 739525 w 4228786"/>
                <a:gd name="connsiteY0-342" fmla="*/ 1079241 h 4110786"/>
                <a:gd name="connsiteX1-343" fmla="*/ 742648 w 4228786"/>
                <a:gd name="connsiteY1-344" fmla="*/ 1081087 h 4110786"/>
                <a:gd name="connsiteX2-345" fmla="*/ 739525 w 4228786"/>
                <a:gd name="connsiteY2-346" fmla="*/ 1079241 h 4110786"/>
                <a:gd name="connsiteX3-347" fmla="*/ 468805 w 4228786"/>
                <a:gd name="connsiteY3-348" fmla="*/ 919162 h 4110786"/>
                <a:gd name="connsiteX4-349" fmla="*/ 470434 w 4228786"/>
                <a:gd name="connsiteY4-350" fmla="*/ 920125 h 4110786"/>
                <a:gd name="connsiteX5-351" fmla="*/ 468805 w 4228786"/>
                <a:gd name="connsiteY5-352" fmla="*/ 919162 h 4110786"/>
                <a:gd name="connsiteX6-353" fmla="*/ 2176945 w 4228786"/>
                <a:gd name="connsiteY6-354" fmla="*/ 319178 h 4110786"/>
                <a:gd name="connsiteX7-355" fmla="*/ 2269473 w 4228786"/>
                <a:gd name="connsiteY7-356" fmla="*/ 323850 h 4110786"/>
                <a:gd name="connsiteX8-357" fmla="*/ 2090436 w 4228786"/>
                <a:gd name="connsiteY8-358" fmla="*/ 323850 h 4110786"/>
                <a:gd name="connsiteX9-359" fmla="*/ 2090436 w 4228786"/>
                <a:gd name="connsiteY9-360" fmla="*/ 323546 h 4110786"/>
                <a:gd name="connsiteX10-361" fmla="*/ 2176945 w 4228786"/>
                <a:gd name="connsiteY10-362" fmla="*/ 319178 h 4110786"/>
                <a:gd name="connsiteX11-363" fmla="*/ 2295032 w 4228786"/>
                <a:gd name="connsiteY11-364" fmla="*/ 13068 h 4110786"/>
                <a:gd name="connsiteX12-365" fmla="*/ 4228786 w 4228786"/>
                <a:gd name="connsiteY12-366" fmla="*/ 2058946 h 4110786"/>
                <a:gd name="connsiteX13-367" fmla="*/ 2176946 w 4228786"/>
                <a:gd name="connsiteY13-368" fmla="*/ 4110786 h 4110786"/>
                <a:gd name="connsiteX14-369" fmla="*/ 125105 w 4228786"/>
                <a:gd name="connsiteY14-370" fmla="*/ 2058946 h 4110786"/>
                <a:gd name="connsiteX15-371" fmla="*/ 437178 w 4228786"/>
                <a:gd name="connsiteY15-372" fmla="*/ 2058945 h 4110786"/>
                <a:gd name="connsiteX16-373" fmla="*/ 2176945 w 4228786"/>
                <a:gd name="connsiteY16-374" fmla="*/ 3798712 h 4110786"/>
                <a:gd name="connsiteX17-375" fmla="*/ 3916711 w 4228786"/>
                <a:gd name="connsiteY17-376" fmla="*/ 2058945 h 4110786"/>
                <a:gd name="connsiteX18-377" fmla="*/ 2269473 w 4228786"/>
                <a:gd name="connsiteY18-378" fmla="*/ 323850 h 4110786"/>
                <a:gd name="connsiteX19-379" fmla="*/ 2290461 w 4228786"/>
                <a:gd name="connsiteY19-380" fmla="*/ 323850 h 4110786"/>
                <a:gd name="connsiteX20-381" fmla="*/ 2295032 w 4228786"/>
                <a:gd name="connsiteY20-382" fmla="*/ 13068 h 4110786"/>
                <a:gd name="connsiteX21-383" fmla="*/ 2090436 w 4228786"/>
                <a:gd name="connsiteY21-384" fmla="*/ 11473 h 4110786"/>
                <a:gd name="connsiteX22-385" fmla="*/ 2090436 w 4228786"/>
                <a:gd name="connsiteY22-386" fmla="*/ 323546 h 4110786"/>
                <a:gd name="connsiteX23-387" fmla="*/ 739525 w 4228786"/>
                <a:gd name="connsiteY23-388" fmla="*/ 1079241 h 4110786"/>
                <a:gd name="connsiteX24-389" fmla="*/ 470434 w 4228786"/>
                <a:gd name="connsiteY24-390" fmla="*/ 920125 h 4110786"/>
                <a:gd name="connsiteX25-391" fmla="*/ 2090436 w 4228786"/>
                <a:gd name="connsiteY25-392" fmla="*/ 11473 h 4110786"/>
                <a:gd name="connsiteX26-393" fmla="*/ 2295224 w 4228786"/>
                <a:gd name="connsiteY26-394" fmla="*/ 0 h 4110786"/>
                <a:gd name="connsiteX27-395" fmla="*/ 2176946 w 4228786"/>
                <a:gd name="connsiteY27-396" fmla="*/ 7105 h 4110786"/>
                <a:gd name="connsiteX28-397" fmla="*/ 2090436 w 4228786"/>
                <a:gd name="connsiteY28-398" fmla="*/ 11473 h 4110786"/>
                <a:gd name="connsiteX29-399" fmla="*/ 2090436 w 4228786"/>
                <a:gd name="connsiteY29-400" fmla="*/ 2381 h 4110786"/>
                <a:gd name="connsiteX30-401" fmla="*/ 2295224 w 4228786"/>
                <a:gd name="connsiteY30-402" fmla="*/ 0 h 4110786"/>
                <a:gd name="connsiteX0-403" fmla="*/ 739525 w 4228949"/>
                <a:gd name="connsiteY0-404" fmla="*/ 1079241 h 4110786"/>
                <a:gd name="connsiteX1-405" fmla="*/ 742648 w 4228949"/>
                <a:gd name="connsiteY1-406" fmla="*/ 1081087 h 4110786"/>
                <a:gd name="connsiteX2-407" fmla="*/ 739525 w 4228949"/>
                <a:gd name="connsiteY2-408" fmla="*/ 1079241 h 4110786"/>
                <a:gd name="connsiteX3-409" fmla="*/ 468805 w 4228949"/>
                <a:gd name="connsiteY3-410" fmla="*/ 919162 h 4110786"/>
                <a:gd name="connsiteX4-411" fmla="*/ 470434 w 4228949"/>
                <a:gd name="connsiteY4-412" fmla="*/ 920125 h 4110786"/>
                <a:gd name="connsiteX5-413" fmla="*/ 468805 w 4228949"/>
                <a:gd name="connsiteY5-414" fmla="*/ 919162 h 4110786"/>
                <a:gd name="connsiteX6-415" fmla="*/ 2176945 w 4228949"/>
                <a:gd name="connsiteY6-416" fmla="*/ 319178 h 4110786"/>
                <a:gd name="connsiteX7-417" fmla="*/ 2269473 w 4228949"/>
                <a:gd name="connsiteY7-418" fmla="*/ 323850 h 4110786"/>
                <a:gd name="connsiteX8-419" fmla="*/ 2090436 w 4228949"/>
                <a:gd name="connsiteY8-420" fmla="*/ 323850 h 4110786"/>
                <a:gd name="connsiteX9-421" fmla="*/ 2090436 w 4228949"/>
                <a:gd name="connsiteY9-422" fmla="*/ 323546 h 4110786"/>
                <a:gd name="connsiteX10-423" fmla="*/ 2176945 w 4228949"/>
                <a:gd name="connsiteY10-424" fmla="*/ 319178 h 4110786"/>
                <a:gd name="connsiteX11-425" fmla="*/ 2290461 w 4228949"/>
                <a:gd name="connsiteY11-426" fmla="*/ 323850 h 4110786"/>
                <a:gd name="connsiteX12-427" fmla="*/ 4228786 w 4228949"/>
                <a:gd name="connsiteY12-428" fmla="*/ 2058946 h 4110786"/>
                <a:gd name="connsiteX13-429" fmla="*/ 2176946 w 4228949"/>
                <a:gd name="connsiteY13-430" fmla="*/ 4110786 h 4110786"/>
                <a:gd name="connsiteX14-431" fmla="*/ 125105 w 4228949"/>
                <a:gd name="connsiteY14-432" fmla="*/ 2058946 h 4110786"/>
                <a:gd name="connsiteX15-433" fmla="*/ 437178 w 4228949"/>
                <a:gd name="connsiteY15-434" fmla="*/ 2058945 h 4110786"/>
                <a:gd name="connsiteX16-435" fmla="*/ 2176945 w 4228949"/>
                <a:gd name="connsiteY16-436" fmla="*/ 3798712 h 4110786"/>
                <a:gd name="connsiteX17-437" fmla="*/ 3916711 w 4228949"/>
                <a:gd name="connsiteY17-438" fmla="*/ 2058945 h 4110786"/>
                <a:gd name="connsiteX18-439" fmla="*/ 2269473 w 4228949"/>
                <a:gd name="connsiteY18-440" fmla="*/ 323850 h 4110786"/>
                <a:gd name="connsiteX19-441" fmla="*/ 2290461 w 4228949"/>
                <a:gd name="connsiteY19-442" fmla="*/ 323850 h 4110786"/>
                <a:gd name="connsiteX20-443" fmla="*/ 2090436 w 4228949"/>
                <a:gd name="connsiteY20-444" fmla="*/ 11473 h 4110786"/>
                <a:gd name="connsiteX21-445" fmla="*/ 2090436 w 4228949"/>
                <a:gd name="connsiteY21-446" fmla="*/ 323546 h 4110786"/>
                <a:gd name="connsiteX22-447" fmla="*/ 739525 w 4228949"/>
                <a:gd name="connsiteY22-448" fmla="*/ 1079241 h 4110786"/>
                <a:gd name="connsiteX23-449" fmla="*/ 470434 w 4228949"/>
                <a:gd name="connsiteY23-450" fmla="*/ 920125 h 4110786"/>
                <a:gd name="connsiteX24-451" fmla="*/ 2090436 w 4228949"/>
                <a:gd name="connsiteY24-452" fmla="*/ 11473 h 4110786"/>
                <a:gd name="connsiteX25-453" fmla="*/ 2295224 w 4228949"/>
                <a:gd name="connsiteY25-454" fmla="*/ 0 h 4110786"/>
                <a:gd name="connsiteX26-455" fmla="*/ 2176946 w 4228949"/>
                <a:gd name="connsiteY26-456" fmla="*/ 7105 h 4110786"/>
                <a:gd name="connsiteX27-457" fmla="*/ 2090436 w 4228949"/>
                <a:gd name="connsiteY27-458" fmla="*/ 11473 h 4110786"/>
                <a:gd name="connsiteX28-459" fmla="*/ 2090436 w 4228949"/>
                <a:gd name="connsiteY28-460" fmla="*/ 2381 h 4110786"/>
                <a:gd name="connsiteX29-461" fmla="*/ 2295224 w 4228949"/>
                <a:gd name="connsiteY29-462" fmla="*/ 0 h 4110786"/>
                <a:gd name="connsiteX0-463" fmla="*/ 739525 w 4228949"/>
                <a:gd name="connsiteY0-464" fmla="*/ 1076860 h 4108405"/>
                <a:gd name="connsiteX1-465" fmla="*/ 742648 w 4228949"/>
                <a:gd name="connsiteY1-466" fmla="*/ 1078706 h 4108405"/>
                <a:gd name="connsiteX2-467" fmla="*/ 739525 w 4228949"/>
                <a:gd name="connsiteY2-468" fmla="*/ 1076860 h 4108405"/>
                <a:gd name="connsiteX3-469" fmla="*/ 468805 w 4228949"/>
                <a:gd name="connsiteY3-470" fmla="*/ 916781 h 4108405"/>
                <a:gd name="connsiteX4-471" fmla="*/ 470434 w 4228949"/>
                <a:gd name="connsiteY4-472" fmla="*/ 917744 h 4108405"/>
                <a:gd name="connsiteX5-473" fmla="*/ 468805 w 4228949"/>
                <a:gd name="connsiteY5-474" fmla="*/ 916781 h 4108405"/>
                <a:gd name="connsiteX6-475" fmla="*/ 2176945 w 4228949"/>
                <a:gd name="connsiteY6-476" fmla="*/ 316797 h 4108405"/>
                <a:gd name="connsiteX7-477" fmla="*/ 2269473 w 4228949"/>
                <a:gd name="connsiteY7-478" fmla="*/ 321469 h 4108405"/>
                <a:gd name="connsiteX8-479" fmla="*/ 2090436 w 4228949"/>
                <a:gd name="connsiteY8-480" fmla="*/ 321469 h 4108405"/>
                <a:gd name="connsiteX9-481" fmla="*/ 2090436 w 4228949"/>
                <a:gd name="connsiteY9-482" fmla="*/ 321165 h 4108405"/>
                <a:gd name="connsiteX10-483" fmla="*/ 2176945 w 4228949"/>
                <a:gd name="connsiteY10-484" fmla="*/ 316797 h 4108405"/>
                <a:gd name="connsiteX11-485" fmla="*/ 2290461 w 4228949"/>
                <a:gd name="connsiteY11-486" fmla="*/ 321469 h 4108405"/>
                <a:gd name="connsiteX12-487" fmla="*/ 4228786 w 4228949"/>
                <a:gd name="connsiteY12-488" fmla="*/ 2056565 h 4108405"/>
                <a:gd name="connsiteX13-489" fmla="*/ 2176946 w 4228949"/>
                <a:gd name="connsiteY13-490" fmla="*/ 4108405 h 4108405"/>
                <a:gd name="connsiteX14-491" fmla="*/ 125105 w 4228949"/>
                <a:gd name="connsiteY14-492" fmla="*/ 2056565 h 4108405"/>
                <a:gd name="connsiteX15-493" fmla="*/ 437178 w 4228949"/>
                <a:gd name="connsiteY15-494" fmla="*/ 2056564 h 4108405"/>
                <a:gd name="connsiteX16-495" fmla="*/ 2176945 w 4228949"/>
                <a:gd name="connsiteY16-496" fmla="*/ 3796331 h 4108405"/>
                <a:gd name="connsiteX17-497" fmla="*/ 3916711 w 4228949"/>
                <a:gd name="connsiteY17-498" fmla="*/ 2056564 h 4108405"/>
                <a:gd name="connsiteX18-499" fmla="*/ 2269473 w 4228949"/>
                <a:gd name="connsiteY18-500" fmla="*/ 321469 h 4108405"/>
                <a:gd name="connsiteX19-501" fmla="*/ 2290461 w 4228949"/>
                <a:gd name="connsiteY19-502" fmla="*/ 321469 h 4108405"/>
                <a:gd name="connsiteX20-503" fmla="*/ 2090436 w 4228949"/>
                <a:gd name="connsiteY20-504" fmla="*/ 9092 h 4108405"/>
                <a:gd name="connsiteX21-505" fmla="*/ 2090436 w 4228949"/>
                <a:gd name="connsiteY21-506" fmla="*/ 321165 h 4108405"/>
                <a:gd name="connsiteX22-507" fmla="*/ 739525 w 4228949"/>
                <a:gd name="connsiteY22-508" fmla="*/ 1076860 h 4108405"/>
                <a:gd name="connsiteX23-509" fmla="*/ 470434 w 4228949"/>
                <a:gd name="connsiteY23-510" fmla="*/ 917744 h 4108405"/>
                <a:gd name="connsiteX24-511" fmla="*/ 2090436 w 4228949"/>
                <a:gd name="connsiteY24-512" fmla="*/ 9092 h 4108405"/>
                <a:gd name="connsiteX25-513" fmla="*/ 2090436 w 4228949"/>
                <a:gd name="connsiteY25-514" fmla="*/ 0 h 4108405"/>
                <a:gd name="connsiteX26-515" fmla="*/ 2176946 w 4228949"/>
                <a:gd name="connsiteY26-516" fmla="*/ 4724 h 4108405"/>
                <a:gd name="connsiteX27-517" fmla="*/ 2090436 w 4228949"/>
                <a:gd name="connsiteY27-518" fmla="*/ 9092 h 4108405"/>
                <a:gd name="connsiteX28-519" fmla="*/ 2090436 w 4228949"/>
                <a:gd name="connsiteY28-520" fmla="*/ 0 h 4108405"/>
                <a:gd name="connsiteX0-521" fmla="*/ 739525 w 4228949"/>
                <a:gd name="connsiteY0-522" fmla="*/ 1076860 h 4108405"/>
                <a:gd name="connsiteX1-523" fmla="*/ 742648 w 4228949"/>
                <a:gd name="connsiteY1-524" fmla="*/ 1078706 h 4108405"/>
                <a:gd name="connsiteX2-525" fmla="*/ 739525 w 4228949"/>
                <a:gd name="connsiteY2-526" fmla="*/ 1076860 h 4108405"/>
                <a:gd name="connsiteX3-527" fmla="*/ 468805 w 4228949"/>
                <a:gd name="connsiteY3-528" fmla="*/ 916781 h 4108405"/>
                <a:gd name="connsiteX4-529" fmla="*/ 470434 w 4228949"/>
                <a:gd name="connsiteY4-530" fmla="*/ 917744 h 4108405"/>
                <a:gd name="connsiteX5-531" fmla="*/ 468805 w 4228949"/>
                <a:gd name="connsiteY5-532" fmla="*/ 916781 h 4108405"/>
                <a:gd name="connsiteX6-533" fmla="*/ 2176945 w 4228949"/>
                <a:gd name="connsiteY6-534" fmla="*/ 316797 h 4108405"/>
                <a:gd name="connsiteX7-535" fmla="*/ 2269473 w 4228949"/>
                <a:gd name="connsiteY7-536" fmla="*/ 321469 h 4108405"/>
                <a:gd name="connsiteX8-537" fmla="*/ 2090436 w 4228949"/>
                <a:gd name="connsiteY8-538" fmla="*/ 321469 h 4108405"/>
                <a:gd name="connsiteX9-539" fmla="*/ 2090436 w 4228949"/>
                <a:gd name="connsiteY9-540" fmla="*/ 321165 h 4108405"/>
                <a:gd name="connsiteX10-541" fmla="*/ 2176945 w 4228949"/>
                <a:gd name="connsiteY10-542" fmla="*/ 316797 h 4108405"/>
                <a:gd name="connsiteX11-543" fmla="*/ 2290461 w 4228949"/>
                <a:gd name="connsiteY11-544" fmla="*/ 321469 h 4108405"/>
                <a:gd name="connsiteX12-545" fmla="*/ 4228786 w 4228949"/>
                <a:gd name="connsiteY12-546" fmla="*/ 2056565 h 4108405"/>
                <a:gd name="connsiteX13-547" fmla="*/ 2176946 w 4228949"/>
                <a:gd name="connsiteY13-548" fmla="*/ 4108405 h 4108405"/>
                <a:gd name="connsiteX14-549" fmla="*/ 125105 w 4228949"/>
                <a:gd name="connsiteY14-550" fmla="*/ 2056565 h 4108405"/>
                <a:gd name="connsiteX15-551" fmla="*/ 437178 w 4228949"/>
                <a:gd name="connsiteY15-552" fmla="*/ 2056564 h 4108405"/>
                <a:gd name="connsiteX16-553" fmla="*/ 2176945 w 4228949"/>
                <a:gd name="connsiteY16-554" fmla="*/ 3796331 h 4108405"/>
                <a:gd name="connsiteX17-555" fmla="*/ 3916711 w 4228949"/>
                <a:gd name="connsiteY17-556" fmla="*/ 2056564 h 4108405"/>
                <a:gd name="connsiteX18-557" fmla="*/ 2269473 w 4228949"/>
                <a:gd name="connsiteY18-558" fmla="*/ 321469 h 4108405"/>
                <a:gd name="connsiteX19-559" fmla="*/ 2290461 w 4228949"/>
                <a:gd name="connsiteY19-560" fmla="*/ 321469 h 4108405"/>
                <a:gd name="connsiteX20-561" fmla="*/ 2090436 w 4228949"/>
                <a:gd name="connsiteY20-562" fmla="*/ 9092 h 4108405"/>
                <a:gd name="connsiteX21-563" fmla="*/ 2090436 w 4228949"/>
                <a:gd name="connsiteY21-564" fmla="*/ 321165 h 4108405"/>
                <a:gd name="connsiteX22-565" fmla="*/ 739525 w 4228949"/>
                <a:gd name="connsiteY22-566" fmla="*/ 1076860 h 4108405"/>
                <a:gd name="connsiteX23-567" fmla="*/ 470434 w 4228949"/>
                <a:gd name="connsiteY23-568" fmla="*/ 917744 h 4108405"/>
                <a:gd name="connsiteX24-569" fmla="*/ 2090436 w 4228949"/>
                <a:gd name="connsiteY24-570" fmla="*/ 9092 h 4108405"/>
                <a:gd name="connsiteX25-571" fmla="*/ 2090436 w 4228949"/>
                <a:gd name="connsiteY25-572" fmla="*/ 0 h 4108405"/>
                <a:gd name="connsiteX26-573" fmla="*/ 2090436 w 4228949"/>
                <a:gd name="connsiteY26-574" fmla="*/ 9092 h 4108405"/>
                <a:gd name="connsiteX27-575" fmla="*/ 2090436 w 4228949"/>
                <a:gd name="connsiteY27-576" fmla="*/ 0 h 4108405"/>
                <a:gd name="connsiteX0-577" fmla="*/ 739525 w 4228925"/>
                <a:gd name="connsiteY0-578" fmla="*/ 1076860 h 4108405"/>
                <a:gd name="connsiteX1-579" fmla="*/ 742648 w 4228925"/>
                <a:gd name="connsiteY1-580" fmla="*/ 1078706 h 4108405"/>
                <a:gd name="connsiteX2-581" fmla="*/ 739525 w 4228925"/>
                <a:gd name="connsiteY2-582" fmla="*/ 1076860 h 4108405"/>
                <a:gd name="connsiteX3-583" fmla="*/ 468805 w 4228925"/>
                <a:gd name="connsiteY3-584" fmla="*/ 916781 h 4108405"/>
                <a:gd name="connsiteX4-585" fmla="*/ 470434 w 4228925"/>
                <a:gd name="connsiteY4-586" fmla="*/ 917744 h 4108405"/>
                <a:gd name="connsiteX5-587" fmla="*/ 468805 w 4228925"/>
                <a:gd name="connsiteY5-588" fmla="*/ 916781 h 4108405"/>
                <a:gd name="connsiteX6-589" fmla="*/ 2176945 w 4228925"/>
                <a:gd name="connsiteY6-590" fmla="*/ 316797 h 4108405"/>
                <a:gd name="connsiteX7-591" fmla="*/ 2269473 w 4228925"/>
                <a:gd name="connsiteY7-592" fmla="*/ 321469 h 4108405"/>
                <a:gd name="connsiteX8-593" fmla="*/ 2090436 w 4228925"/>
                <a:gd name="connsiteY8-594" fmla="*/ 321469 h 4108405"/>
                <a:gd name="connsiteX9-595" fmla="*/ 2090436 w 4228925"/>
                <a:gd name="connsiteY9-596" fmla="*/ 321165 h 4108405"/>
                <a:gd name="connsiteX10-597" fmla="*/ 2176945 w 4228925"/>
                <a:gd name="connsiteY10-598" fmla="*/ 316797 h 4108405"/>
                <a:gd name="connsiteX11-599" fmla="*/ 2290461 w 4228925"/>
                <a:gd name="connsiteY11-600" fmla="*/ 321469 h 4108405"/>
                <a:gd name="connsiteX12-601" fmla="*/ 4228786 w 4228925"/>
                <a:gd name="connsiteY12-602" fmla="*/ 2056565 h 4108405"/>
                <a:gd name="connsiteX13-603" fmla="*/ 2176946 w 4228925"/>
                <a:gd name="connsiteY13-604" fmla="*/ 4108405 h 4108405"/>
                <a:gd name="connsiteX14-605" fmla="*/ 125105 w 4228925"/>
                <a:gd name="connsiteY14-606" fmla="*/ 2056565 h 4108405"/>
                <a:gd name="connsiteX15-607" fmla="*/ 437178 w 4228925"/>
                <a:gd name="connsiteY15-608" fmla="*/ 2056564 h 4108405"/>
                <a:gd name="connsiteX16-609" fmla="*/ 2176945 w 4228925"/>
                <a:gd name="connsiteY16-610" fmla="*/ 3796331 h 4108405"/>
                <a:gd name="connsiteX17-611" fmla="*/ 3916711 w 4228925"/>
                <a:gd name="connsiteY17-612" fmla="*/ 2056564 h 4108405"/>
                <a:gd name="connsiteX18-613" fmla="*/ 2290461 w 4228925"/>
                <a:gd name="connsiteY18-614" fmla="*/ 321469 h 4108405"/>
                <a:gd name="connsiteX19-615" fmla="*/ 2090436 w 4228925"/>
                <a:gd name="connsiteY19-616" fmla="*/ 9092 h 4108405"/>
                <a:gd name="connsiteX20-617" fmla="*/ 2090436 w 4228925"/>
                <a:gd name="connsiteY20-618" fmla="*/ 321165 h 4108405"/>
                <a:gd name="connsiteX21-619" fmla="*/ 739525 w 4228925"/>
                <a:gd name="connsiteY21-620" fmla="*/ 1076860 h 4108405"/>
                <a:gd name="connsiteX22-621" fmla="*/ 470434 w 4228925"/>
                <a:gd name="connsiteY22-622" fmla="*/ 917744 h 4108405"/>
                <a:gd name="connsiteX23-623" fmla="*/ 2090436 w 4228925"/>
                <a:gd name="connsiteY23-624" fmla="*/ 9092 h 4108405"/>
                <a:gd name="connsiteX24-625" fmla="*/ 2090436 w 4228925"/>
                <a:gd name="connsiteY24-626" fmla="*/ 0 h 4108405"/>
                <a:gd name="connsiteX25-627" fmla="*/ 2090436 w 4228925"/>
                <a:gd name="connsiteY25-628" fmla="*/ 9092 h 4108405"/>
                <a:gd name="connsiteX26-629" fmla="*/ 2090436 w 4228925"/>
                <a:gd name="connsiteY26-630" fmla="*/ 0 h 4108405"/>
                <a:gd name="connsiteX0-631" fmla="*/ 739525 w 4228925"/>
                <a:gd name="connsiteY0-632" fmla="*/ 1076860 h 4108405"/>
                <a:gd name="connsiteX1-633" fmla="*/ 742648 w 4228925"/>
                <a:gd name="connsiteY1-634" fmla="*/ 1078706 h 4108405"/>
                <a:gd name="connsiteX2-635" fmla="*/ 739525 w 4228925"/>
                <a:gd name="connsiteY2-636" fmla="*/ 1076860 h 4108405"/>
                <a:gd name="connsiteX3-637" fmla="*/ 468805 w 4228925"/>
                <a:gd name="connsiteY3-638" fmla="*/ 916781 h 4108405"/>
                <a:gd name="connsiteX4-639" fmla="*/ 470434 w 4228925"/>
                <a:gd name="connsiteY4-640" fmla="*/ 917744 h 4108405"/>
                <a:gd name="connsiteX5-641" fmla="*/ 468805 w 4228925"/>
                <a:gd name="connsiteY5-642" fmla="*/ 916781 h 4108405"/>
                <a:gd name="connsiteX6-643" fmla="*/ 2176945 w 4228925"/>
                <a:gd name="connsiteY6-644" fmla="*/ 316797 h 4108405"/>
                <a:gd name="connsiteX7-645" fmla="*/ 2090436 w 4228925"/>
                <a:gd name="connsiteY7-646" fmla="*/ 321469 h 4108405"/>
                <a:gd name="connsiteX8-647" fmla="*/ 2090436 w 4228925"/>
                <a:gd name="connsiteY8-648" fmla="*/ 321165 h 4108405"/>
                <a:gd name="connsiteX9-649" fmla="*/ 2176945 w 4228925"/>
                <a:gd name="connsiteY9-650" fmla="*/ 316797 h 4108405"/>
                <a:gd name="connsiteX10-651" fmla="*/ 2290461 w 4228925"/>
                <a:gd name="connsiteY10-652" fmla="*/ 321469 h 4108405"/>
                <a:gd name="connsiteX11-653" fmla="*/ 4228786 w 4228925"/>
                <a:gd name="connsiteY11-654" fmla="*/ 2056565 h 4108405"/>
                <a:gd name="connsiteX12-655" fmla="*/ 2176946 w 4228925"/>
                <a:gd name="connsiteY12-656" fmla="*/ 4108405 h 4108405"/>
                <a:gd name="connsiteX13-657" fmla="*/ 125105 w 4228925"/>
                <a:gd name="connsiteY13-658" fmla="*/ 2056565 h 4108405"/>
                <a:gd name="connsiteX14-659" fmla="*/ 437178 w 4228925"/>
                <a:gd name="connsiteY14-660" fmla="*/ 2056564 h 4108405"/>
                <a:gd name="connsiteX15-661" fmla="*/ 2176945 w 4228925"/>
                <a:gd name="connsiteY15-662" fmla="*/ 3796331 h 4108405"/>
                <a:gd name="connsiteX16-663" fmla="*/ 3916711 w 4228925"/>
                <a:gd name="connsiteY16-664" fmla="*/ 2056564 h 4108405"/>
                <a:gd name="connsiteX17-665" fmla="*/ 2290461 w 4228925"/>
                <a:gd name="connsiteY17-666" fmla="*/ 321469 h 4108405"/>
                <a:gd name="connsiteX18-667" fmla="*/ 2090436 w 4228925"/>
                <a:gd name="connsiteY18-668" fmla="*/ 9092 h 4108405"/>
                <a:gd name="connsiteX19-669" fmla="*/ 2090436 w 4228925"/>
                <a:gd name="connsiteY19-670" fmla="*/ 321165 h 4108405"/>
                <a:gd name="connsiteX20-671" fmla="*/ 739525 w 4228925"/>
                <a:gd name="connsiteY20-672" fmla="*/ 1076860 h 4108405"/>
                <a:gd name="connsiteX21-673" fmla="*/ 470434 w 4228925"/>
                <a:gd name="connsiteY21-674" fmla="*/ 917744 h 4108405"/>
                <a:gd name="connsiteX22-675" fmla="*/ 2090436 w 4228925"/>
                <a:gd name="connsiteY22-676" fmla="*/ 9092 h 4108405"/>
                <a:gd name="connsiteX23-677" fmla="*/ 2090436 w 4228925"/>
                <a:gd name="connsiteY23-678" fmla="*/ 0 h 4108405"/>
                <a:gd name="connsiteX24-679" fmla="*/ 2090436 w 4228925"/>
                <a:gd name="connsiteY24-680" fmla="*/ 9092 h 4108405"/>
                <a:gd name="connsiteX25-681" fmla="*/ 2090436 w 4228925"/>
                <a:gd name="connsiteY25-682" fmla="*/ 0 h 4108405"/>
                <a:gd name="connsiteX0-683" fmla="*/ 739525 w 4228925"/>
                <a:gd name="connsiteY0-684" fmla="*/ 1076860 h 4108405"/>
                <a:gd name="connsiteX1-685" fmla="*/ 742648 w 4228925"/>
                <a:gd name="connsiteY1-686" fmla="*/ 1078706 h 4108405"/>
                <a:gd name="connsiteX2-687" fmla="*/ 739525 w 4228925"/>
                <a:gd name="connsiteY2-688" fmla="*/ 1076860 h 4108405"/>
                <a:gd name="connsiteX3-689" fmla="*/ 468805 w 4228925"/>
                <a:gd name="connsiteY3-690" fmla="*/ 916781 h 4108405"/>
                <a:gd name="connsiteX4-691" fmla="*/ 470434 w 4228925"/>
                <a:gd name="connsiteY4-692" fmla="*/ 917744 h 4108405"/>
                <a:gd name="connsiteX5-693" fmla="*/ 468805 w 4228925"/>
                <a:gd name="connsiteY5-694" fmla="*/ 916781 h 4108405"/>
                <a:gd name="connsiteX6-695" fmla="*/ 2090436 w 4228925"/>
                <a:gd name="connsiteY6-696" fmla="*/ 321165 h 4108405"/>
                <a:gd name="connsiteX7-697" fmla="*/ 2090436 w 4228925"/>
                <a:gd name="connsiteY7-698" fmla="*/ 321469 h 4108405"/>
                <a:gd name="connsiteX8-699" fmla="*/ 2090436 w 4228925"/>
                <a:gd name="connsiteY8-700" fmla="*/ 321165 h 4108405"/>
                <a:gd name="connsiteX9-701" fmla="*/ 2290461 w 4228925"/>
                <a:gd name="connsiteY9-702" fmla="*/ 321469 h 4108405"/>
                <a:gd name="connsiteX10-703" fmla="*/ 4228786 w 4228925"/>
                <a:gd name="connsiteY10-704" fmla="*/ 2056565 h 4108405"/>
                <a:gd name="connsiteX11-705" fmla="*/ 2176946 w 4228925"/>
                <a:gd name="connsiteY11-706" fmla="*/ 4108405 h 4108405"/>
                <a:gd name="connsiteX12-707" fmla="*/ 125105 w 4228925"/>
                <a:gd name="connsiteY12-708" fmla="*/ 2056565 h 4108405"/>
                <a:gd name="connsiteX13-709" fmla="*/ 437178 w 4228925"/>
                <a:gd name="connsiteY13-710" fmla="*/ 2056564 h 4108405"/>
                <a:gd name="connsiteX14-711" fmla="*/ 2176945 w 4228925"/>
                <a:gd name="connsiteY14-712" fmla="*/ 3796331 h 4108405"/>
                <a:gd name="connsiteX15-713" fmla="*/ 3916711 w 4228925"/>
                <a:gd name="connsiteY15-714" fmla="*/ 2056564 h 4108405"/>
                <a:gd name="connsiteX16-715" fmla="*/ 2290461 w 4228925"/>
                <a:gd name="connsiteY16-716" fmla="*/ 321469 h 4108405"/>
                <a:gd name="connsiteX17-717" fmla="*/ 2090436 w 4228925"/>
                <a:gd name="connsiteY17-718" fmla="*/ 9092 h 4108405"/>
                <a:gd name="connsiteX18-719" fmla="*/ 2090436 w 4228925"/>
                <a:gd name="connsiteY18-720" fmla="*/ 321165 h 4108405"/>
                <a:gd name="connsiteX19-721" fmla="*/ 739525 w 4228925"/>
                <a:gd name="connsiteY19-722" fmla="*/ 1076860 h 4108405"/>
                <a:gd name="connsiteX20-723" fmla="*/ 470434 w 4228925"/>
                <a:gd name="connsiteY20-724" fmla="*/ 917744 h 4108405"/>
                <a:gd name="connsiteX21-725" fmla="*/ 2090436 w 4228925"/>
                <a:gd name="connsiteY21-726" fmla="*/ 9092 h 4108405"/>
                <a:gd name="connsiteX22-727" fmla="*/ 2090436 w 4228925"/>
                <a:gd name="connsiteY22-728" fmla="*/ 0 h 4108405"/>
                <a:gd name="connsiteX23-729" fmla="*/ 2090436 w 4228925"/>
                <a:gd name="connsiteY23-730" fmla="*/ 9092 h 4108405"/>
                <a:gd name="connsiteX24-731" fmla="*/ 2090436 w 4228925"/>
                <a:gd name="connsiteY24-732" fmla="*/ 0 h 4108405"/>
                <a:gd name="connsiteX0-733" fmla="*/ 739525 w 4228925"/>
                <a:gd name="connsiteY0-734" fmla="*/ 1067768 h 4099313"/>
                <a:gd name="connsiteX1-735" fmla="*/ 742648 w 4228925"/>
                <a:gd name="connsiteY1-736" fmla="*/ 1069614 h 4099313"/>
                <a:gd name="connsiteX2-737" fmla="*/ 739525 w 4228925"/>
                <a:gd name="connsiteY2-738" fmla="*/ 1067768 h 4099313"/>
                <a:gd name="connsiteX3-739" fmla="*/ 468805 w 4228925"/>
                <a:gd name="connsiteY3-740" fmla="*/ 907689 h 4099313"/>
                <a:gd name="connsiteX4-741" fmla="*/ 470434 w 4228925"/>
                <a:gd name="connsiteY4-742" fmla="*/ 908652 h 4099313"/>
                <a:gd name="connsiteX5-743" fmla="*/ 468805 w 4228925"/>
                <a:gd name="connsiteY5-744" fmla="*/ 907689 h 4099313"/>
                <a:gd name="connsiteX6-745" fmla="*/ 2090436 w 4228925"/>
                <a:gd name="connsiteY6-746" fmla="*/ 312073 h 4099313"/>
                <a:gd name="connsiteX7-747" fmla="*/ 2090436 w 4228925"/>
                <a:gd name="connsiteY7-748" fmla="*/ 312377 h 4099313"/>
                <a:gd name="connsiteX8-749" fmla="*/ 2090436 w 4228925"/>
                <a:gd name="connsiteY8-750" fmla="*/ 312073 h 4099313"/>
                <a:gd name="connsiteX9-751" fmla="*/ 2290461 w 4228925"/>
                <a:gd name="connsiteY9-752" fmla="*/ 312377 h 4099313"/>
                <a:gd name="connsiteX10-753" fmla="*/ 4228786 w 4228925"/>
                <a:gd name="connsiteY10-754" fmla="*/ 2047473 h 4099313"/>
                <a:gd name="connsiteX11-755" fmla="*/ 2176946 w 4228925"/>
                <a:gd name="connsiteY11-756" fmla="*/ 4099313 h 4099313"/>
                <a:gd name="connsiteX12-757" fmla="*/ 125105 w 4228925"/>
                <a:gd name="connsiteY12-758" fmla="*/ 2047473 h 4099313"/>
                <a:gd name="connsiteX13-759" fmla="*/ 437178 w 4228925"/>
                <a:gd name="connsiteY13-760" fmla="*/ 2047472 h 4099313"/>
                <a:gd name="connsiteX14-761" fmla="*/ 2176945 w 4228925"/>
                <a:gd name="connsiteY14-762" fmla="*/ 3787239 h 4099313"/>
                <a:gd name="connsiteX15-763" fmla="*/ 3916711 w 4228925"/>
                <a:gd name="connsiteY15-764" fmla="*/ 2047472 h 4099313"/>
                <a:gd name="connsiteX16-765" fmla="*/ 2290461 w 4228925"/>
                <a:gd name="connsiteY16-766" fmla="*/ 312377 h 4099313"/>
                <a:gd name="connsiteX17-767" fmla="*/ 2090436 w 4228925"/>
                <a:gd name="connsiteY17-768" fmla="*/ 0 h 4099313"/>
                <a:gd name="connsiteX18-769" fmla="*/ 2090436 w 4228925"/>
                <a:gd name="connsiteY18-770" fmla="*/ 312073 h 4099313"/>
                <a:gd name="connsiteX19-771" fmla="*/ 739525 w 4228925"/>
                <a:gd name="connsiteY19-772" fmla="*/ 1067768 h 4099313"/>
                <a:gd name="connsiteX20-773" fmla="*/ 470434 w 4228925"/>
                <a:gd name="connsiteY20-774" fmla="*/ 908652 h 4099313"/>
                <a:gd name="connsiteX21-775" fmla="*/ 2090436 w 4228925"/>
                <a:gd name="connsiteY21-776" fmla="*/ 0 h 4099313"/>
                <a:gd name="connsiteX0-777" fmla="*/ 739525 w 4353891"/>
                <a:gd name="connsiteY0-778" fmla="*/ 1067768 h 4099313"/>
                <a:gd name="connsiteX1-779" fmla="*/ 742648 w 4353891"/>
                <a:gd name="connsiteY1-780" fmla="*/ 1069614 h 4099313"/>
                <a:gd name="connsiteX2-781" fmla="*/ 739525 w 4353891"/>
                <a:gd name="connsiteY2-782" fmla="*/ 1067768 h 4099313"/>
                <a:gd name="connsiteX3-783" fmla="*/ 468805 w 4353891"/>
                <a:gd name="connsiteY3-784" fmla="*/ 907689 h 4099313"/>
                <a:gd name="connsiteX4-785" fmla="*/ 470434 w 4353891"/>
                <a:gd name="connsiteY4-786" fmla="*/ 908652 h 4099313"/>
                <a:gd name="connsiteX5-787" fmla="*/ 468805 w 4353891"/>
                <a:gd name="connsiteY5-788" fmla="*/ 907689 h 4099313"/>
                <a:gd name="connsiteX6-789" fmla="*/ 2090436 w 4353891"/>
                <a:gd name="connsiteY6-790" fmla="*/ 312073 h 4099313"/>
                <a:gd name="connsiteX7-791" fmla="*/ 2090436 w 4353891"/>
                <a:gd name="connsiteY7-792" fmla="*/ 312377 h 4099313"/>
                <a:gd name="connsiteX8-793" fmla="*/ 2090436 w 4353891"/>
                <a:gd name="connsiteY8-794" fmla="*/ 312073 h 4099313"/>
                <a:gd name="connsiteX9-795" fmla="*/ 3916711 w 4353891"/>
                <a:gd name="connsiteY9-796" fmla="*/ 2047472 h 4099313"/>
                <a:gd name="connsiteX10-797" fmla="*/ 4228786 w 4353891"/>
                <a:gd name="connsiteY10-798" fmla="*/ 2047473 h 4099313"/>
                <a:gd name="connsiteX11-799" fmla="*/ 2176946 w 4353891"/>
                <a:gd name="connsiteY11-800" fmla="*/ 4099313 h 4099313"/>
                <a:gd name="connsiteX12-801" fmla="*/ 125105 w 4353891"/>
                <a:gd name="connsiteY12-802" fmla="*/ 2047473 h 4099313"/>
                <a:gd name="connsiteX13-803" fmla="*/ 437178 w 4353891"/>
                <a:gd name="connsiteY13-804" fmla="*/ 2047472 h 4099313"/>
                <a:gd name="connsiteX14-805" fmla="*/ 2176945 w 4353891"/>
                <a:gd name="connsiteY14-806" fmla="*/ 3787239 h 4099313"/>
                <a:gd name="connsiteX15-807" fmla="*/ 3916711 w 4353891"/>
                <a:gd name="connsiteY15-808" fmla="*/ 2047472 h 4099313"/>
                <a:gd name="connsiteX16-809" fmla="*/ 2090436 w 4353891"/>
                <a:gd name="connsiteY16-810" fmla="*/ 0 h 4099313"/>
                <a:gd name="connsiteX17-811" fmla="*/ 2090436 w 4353891"/>
                <a:gd name="connsiteY17-812" fmla="*/ 312073 h 4099313"/>
                <a:gd name="connsiteX18-813" fmla="*/ 739525 w 4353891"/>
                <a:gd name="connsiteY18-814" fmla="*/ 1067768 h 4099313"/>
                <a:gd name="connsiteX19-815" fmla="*/ 470434 w 4353891"/>
                <a:gd name="connsiteY19-816" fmla="*/ 908652 h 4099313"/>
                <a:gd name="connsiteX20-817" fmla="*/ 2090436 w 4353891"/>
                <a:gd name="connsiteY20-818" fmla="*/ 0 h 4099313"/>
                <a:gd name="connsiteX0-819" fmla="*/ 614420 w 4228786"/>
                <a:gd name="connsiteY0-820" fmla="*/ 1067768 h 4099313"/>
                <a:gd name="connsiteX1-821" fmla="*/ 617543 w 4228786"/>
                <a:gd name="connsiteY1-822" fmla="*/ 1069614 h 4099313"/>
                <a:gd name="connsiteX2-823" fmla="*/ 614420 w 4228786"/>
                <a:gd name="connsiteY2-824" fmla="*/ 1067768 h 4099313"/>
                <a:gd name="connsiteX3-825" fmla="*/ 343700 w 4228786"/>
                <a:gd name="connsiteY3-826" fmla="*/ 907689 h 4099313"/>
                <a:gd name="connsiteX4-827" fmla="*/ 345329 w 4228786"/>
                <a:gd name="connsiteY4-828" fmla="*/ 908652 h 4099313"/>
                <a:gd name="connsiteX5-829" fmla="*/ 343700 w 4228786"/>
                <a:gd name="connsiteY5-830" fmla="*/ 907689 h 4099313"/>
                <a:gd name="connsiteX6-831" fmla="*/ 1965331 w 4228786"/>
                <a:gd name="connsiteY6-832" fmla="*/ 312073 h 4099313"/>
                <a:gd name="connsiteX7-833" fmla="*/ 1965331 w 4228786"/>
                <a:gd name="connsiteY7-834" fmla="*/ 312377 h 4099313"/>
                <a:gd name="connsiteX8-835" fmla="*/ 1965331 w 4228786"/>
                <a:gd name="connsiteY8-836" fmla="*/ 312073 h 4099313"/>
                <a:gd name="connsiteX9-837" fmla="*/ 3791606 w 4228786"/>
                <a:gd name="connsiteY9-838" fmla="*/ 2047472 h 4099313"/>
                <a:gd name="connsiteX10-839" fmla="*/ 4103681 w 4228786"/>
                <a:gd name="connsiteY10-840" fmla="*/ 2047473 h 4099313"/>
                <a:gd name="connsiteX11-841" fmla="*/ 2051841 w 4228786"/>
                <a:gd name="connsiteY11-842" fmla="*/ 4099313 h 4099313"/>
                <a:gd name="connsiteX12-843" fmla="*/ 0 w 4228786"/>
                <a:gd name="connsiteY12-844" fmla="*/ 2047473 h 4099313"/>
                <a:gd name="connsiteX13-845" fmla="*/ 2051840 w 4228786"/>
                <a:gd name="connsiteY13-846" fmla="*/ 3787239 h 4099313"/>
                <a:gd name="connsiteX14-847" fmla="*/ 3791606 w 4228786"/>
                <a:gd name="connsiteY14-848" fmla="*/ 2047472 h 4099313"/>
                <a:gd name="connsiteX15-849" fmla="*/ 1965331 w 4228786"/>
                <a:gd name="connsiteY15-850" fmla="*/ 0 h 4099313"/>
                <a:gd name="connsiteX16-851" fmla="*/ 1965331 w 4228786"/>
                <a:gd name="connsiteY16-852" fmla="*/ 312073 h 4099313"/>
                <a:gd name="connsiteX17-853" fmla="*/ 614420 w 4228786"/>
                <a:gd name="connsiteY17-854" fmla="*/ 1067768 h 4099313"/>
                <a:gd name="connsiteX18-855" fmla="*/ 345329 w 4228786"/>
                <a:gd name="connsiteY18-856" fmla="*/ 908652 h 4099313"/>
                <a:gd name="connsiteX19-857" fmla="*/ 1965331 w 4228786"/>
                <a:gd name="connsiteY19-858" fmla="*/ 0 h 4099313"/>
                <a:gd name="connsiteX0-859" fmla="*/ 270720 w 3885086"/>
                <a:gd name="connsiteY0-860" fmla="*/ 1067768 h 4224418"/>
                <a:gd name="connsiteX1-861" fmla="*/ 273843 w 3885086"/>
                <a:gd name="connsiteY1-862" fmla="*/ 1069614 h 4224418"/>
                <a:gd name="connsiteX2-863" fmla="*/ 270720 w 3885086"/>
                <a:gd name="connsiteY2-864" fmla="*/ 1067768 h 4224418"/>
                <a:gd name="connsiteX3-865" fmla="*/ 0 w 3885086"/>
                <a:gd name="connsiteY3-866" fmla="*/ 907689 h 4224418"/>
                <a:gd name="connsiteX4-867" fmla="*/ 1629 w 3885086"/>
                <a:gd name="connsiteY4-868" fmla="*/ 908652 h 4224418"/>
                <a:gd name="connsiteX5-869" fmla="*/ 0 w 3885086"/>
                <a:gd name="connsiteY5-870" fmla="*/ 907689 h 4224418"/>
                <a:gd name="connsiteX6-871" fmla="*/ 1621631 w 3885086"/>
                <a:gd name="connsiteY6-872" fmla="*/ 312073 h 4224418"/>
                <a:gd name="connsiteX7-873" fmla="*/ 1621631 w 3885086"/>
                <a:gd name="connsiteY7-874" fmla="*/ 312377 h 4224418"/>
                <a:gd name="connsiteX8-875" fmla="*/ 1621631 w 3885086"/>
                <a:gd name="connsiteY8-876" fmla="*/ 312073 h 4224418"/>
                <a:gd name="connsiteX9-877" fmla="*/ 3447906 w 3885086"/>
                <a:gd name="connsiteY9-878" fmla="*/ 2047472 h 4224418"/>
                <a:gd name="connsiteX10-879" fmla="*/ 3759981 w 3885086"/>
                <a:gd name="connsiteY10-880" fmla="*/ 2047473 h 4224418"/>
                <a:gd name="connsiteX11-881" fmla="*/ 1708141 w 3885086"/>
                <a:gd name="connsiteY11-882" fmla="*/ 4099313 h 4224418"/>
                <a:gd name="connsiteX12-883" fmla="*/ 1708140 w 3885086"/>
                <a:gd name="connsiteY12-884" fmla="*/ 3787239 h 4224418"/>
                <a:gd name="connsiteX13-885" fmla="*/ 3447906 w 3885086"/>
                <a:gd name="connsiteY13-886" fmla="*/ 2047472 h 4224418"/>
                <a:gd name="connsiteX14-887" fmla="*/ 1621631 w 3885086"/>
                <a:gd name="connsiteY14-888" fmla="*/ 0 h 4224418"/>
                <a:gd name="connsiteX15-889" fmla="*/ 1621631 w 3885086"/>
                <a:gd name="connsiteY15-890" fmla="*/ 312073 h 4224418"/>
                <a:gd name="connsiteX16-891" fmla="*/ 270720 w 3885086"/>
                <a:gd name="connsiteY16-892" fmla="*/ 1067768 h 4224418"/>
                <a:gd name="connsiteX17-893" fmla="*/ 1629 w 3885086"/>
                <a:gd name="connsiteY17-894" fmla="*/ 908652 h 4224418"/>
                <a:gd name="connsiteX18-895" fmla="*/ 1621631 w 3885086"/>
                <a:gd name="connsiteY18-896" fmla="*/ 0 h 4224418"/>
                <a:gd name="connsiteX0-897" fmla="*/ 270720 w 3885086"/>
                <a:gd name="connsiteY0-898" fmla="*/ 1067768 h 4099313"/>
                <a:gd name="connsiteX1-899" fmla="*/ 273843 w 3885086"/>
                <a:gd name="connsiteY1-900" fmla="*/ 1069614 h 4099313"/>
                <a:gd name="connsiteX2-901" fmla="*/ 270720 w 3885086"/>
                <a:gd name="connsiteY2-902" fmla="*/ 1067768 h 4099313"/>
                <a:gd name="connsiteX3-903" fmla="*/ 0 w 3885086"/>
                <a:gd name="connsiteY3-904" fmla="*/ 907689 h 4099313"/>
                <a:gd name="connsiteX4-905" fmla="*/ 1629 w 3885086"/>
                <a:gd name="connsiteY4-906" fmla="*/ 908652 h 4099313"/>
                <a:gd name="connsiteX5-907" fmla="*/ 0 w 3885086"/>
                <a:gd name="connsiteY5-908" fmla="*/ 907689 h 4099313"/>
                <a:gd name="connsiteX6-909" fmla="*/ 1621631 w 3885086"/>
                <a:gd name="connsiteY6-910" fmla="*/ 312073 h 4099313"/>
                <a:gd name="connsiteX7-911" fmla="*/ 1621631 w 3885086"/>
                <a:gd name="connsiteY7-912" fmla="*/ 312377 h 4099313"/>
                <a:gd name="connsiteX8-913" fmla="*/ 1621631 w 3885086"/>
                <a:gd name="connsiteY8-914" fmla="*/ 312073 h 4099313"/>
                <a:gd name="connsiteX9-915" fmla="*/ 3447906 w 3885086"/>
                <a:gd name="connsiteY9-916" fmla="*/ 2047472 h 4099313"/>
                <a:gd name="connsiteX10-917" fmla="*/ 3759981 w 3885086"/>
                <a:gd name="connsiteY10-918" fmla="*/ 2047473 h 4099313"/>
                <a:gd name="connsiteX11-919" fmla="*/ 1708141 w 3885086"/>
                <a:gd name="connsiteY11-920" fmla="*/ 4099313 h 4099313"/>
                <a:gd name="connsiteX12-921" fmla="*/ 3447906 w 3885086"/>
                <a:gd name="connsiteY12-922" fmla="*/ 2047472 h 4099313"/>
                <a:gd name="connsiteX13-923" fmla="*/ 1621631 w 3885086"/>
                <a:gd name="connsiteY13-924" fmla="*/ 0 h 4099313"/>
                <a:gd name="connsiteX14-925" fmla="*/ 1621631 w 3885086"/>
                <a:gd name="connsiteY14-926" fmla="*/ 312073 h 4099313"/>
                <a:gd name="connsiteX15-927" fmla="*/ 270720 w 3885086"/>
                <a:gd name="connsiteY15-928" fmla="*/ 1067768 h 4099313"/>
                <a:gd name="connsiteX16-929" fmla="*/ 1629 w 3885086"/>
                <a:gd name="connsiteY16-930" fmla="*/ 908652 h 4099313"/>
                <a:gd name="connsiteX17-931" fmla="*/ 1621631 w 3885086"/>
                <a:gd name="connsiteY17-932" fmla="*/ 0 h 4099313"/>
                <a:gd name="connsiteX0-933" fmla="*/ 270720 w 3760643"/>
                <a:gd name="connsiteY0-934" fmla="*/ 1067768 h 2047473"/>
                <a:gd name="connsiteX1-935" fmla="*/ 273843 w 3760643"/>
                <a:gd name="connsiteY1-936" fmla="*/ 1069614 h 2047473"/>
                <a:gd name="connsiteX2-937" fmla="*/ 270720 w 3760643"/>
                <a:gd name="connsiteY2-938" fmla="*/ 1067768 h 2047473"/>
                <a:gd name="connsiteX3-939" fmla="*/ 0 w 3760643"/>
                <a:gd name="connsiteY3-940" fmla="*/ 907689 h 2047473"/>
                <a:gd name="connsiteX4-941" fmla="*/ 1629 w 3760643"/>
                <a:gd name="connsiteY4-942" fmla="*/ 908652 h 2047473"/>
                <a:gd name="connsiteX5-943" fmla="*/ 0 w 3760643"/>
                <a:gd name="connsiteY5-944" fmla="*/ 907689 h 2047473"/>
                <a:gd name="connsiteX6-945" fmla="*/ 1621631 w 3760643"/>
                <a:gd name="connsiteY6-946" fmla="*/ 312073 h 2047473"/>
                <a:gd name="connsiteX7-947" fmla="*/ 1621631 w 3760643"/>
                <a:gd name="connsiteY7-948" fmla="*/ 312377 h 2047473"/>
                <a:gd name="connsiteX8-949" fmla="*/ 1621631 w 3760643"/>
                <a:gd name="connsiteY8-950" fmla="*/ 312073 h 2047473"/>
                <a:gd name="connsiteX9-951" fmla="*/ 3447906 w 3760643"/>
                <a:gd name="connsiteY9-952" fmla="*/ 2047472 h 2047473"/>
                <a:gd name="connsiteX10-953" fmla="*/ 3759981 w 3760643"/>
                <a:gd name="connsiteY10-954" fmla="*/ 2047473 h 2047473"/>
                <a:gd name="connsiteX11-955" fmla="*/ 3447906 w 3760643"/>
                <a:gd name="connsiteY11-956" fmla="*/ 2047472 h 2047473"/>
                <a:gd name="connsiteX12-957" fmla="*/ 1621631 w 3760643"/>
                <a:gd name="connsiteY12-958" fmla="*/ 0 h 2047473"/>
                <a:gd name="connsiteX13-959" fmla="*/ 1621631 w 3760643"/>
                <a:gd name="connsiteY13-960" fmla="*/ 312073 h 2047473"/>
                <a:gd name="connsiteX14-961" fmla="*/ 270720 w 3760643"/>
                <a:gd name="connsiteY14-962" fmla="*/ 1067768 h 2047473"/>
                <a:gd name="connsiteX15-963" fmla="*/ 1629 w 3760643"/>
                <a:gd name="connsiteY15-964" fmla="*/ 908652 h 2047473"/>
                <a:gd name="connsiteX16-965" fmla="*/ 1621631 w 3760643"/>
                <a:gd name="connsiteY16-966" fmla="*/ 0 h 2047473"/>
                <a:gd name="connsiteX0-967" fmla="*/ 270720 w 1621631"/>
                <a:gd name="connsiteY0-968" fmla="*/ 1067768 h 1069614"/>
                <a:gd name="connsiteX1-969" fmla="*/ 273843 w 1621631"/>
                <a:gd name="connsiteY1-970" fmla="*/ 1069614 h 1069614"/>
                <a:gd name="connsiteX2-971" fmla="*/ 270720 w 1621631"/>
                <a:gd name="connsiteY2-972" fmla="*/ 1067768 h 1069614"/>
                <a:gd name="connsiteX3-973" fmla="*/ 0 w 1621631"/>
                <a:gd name="connsiteY3-974" fmla="*/ 907689 h 1069614"/>
                <a:gd name="connsiteX4-975" fmla="*/ 1629 w 1621631"/>
                <a:gd name="connsiteY4-976" fmla="*/ 908652 h 1069614"/>
                <a:gd name="connsiteX5-977" fmla="*/ 0 w 1621631"/>
                <a:gd name="connsiteY5-978" fmla="*/ 907689 h 1069614"/>
                <a:gd name="connsiteX6-979" fmla="*/ 1621631 w 1621631"/>
                <a:gd name="connsiteY6-980" fmla="*/ 312073 h 1069614"/>
                <a:gd name="connsiteX7-981" fmla="*/ 1621631 w 1621631"/>
                <a:gd name="connsiteY7-982" fmla="*/ 312377 h 1069614"/>
                <a:gd name="connsiteX8-983" fmla="*/ 1621631 w 1621631"/>
                <a:gd name="connsiteY8-984" fmla="*/ 312073 h 1069614"/>
                <a:gd name="connsiteX9-985" fmla="*/ 1621631 w 1621631"/>
                <a:gd name="connsiteY9-986" fmla="*/ 0 h 1069614"/>
                <a:gd name="connsiteX10-987" fmla="*/ 1621631 w 1621631"/>
                <a:gd name="connsiteY10-988" fmla="*/ 312073 h 1069614"/>
                <a:gd name="connsiteX11-989" fmla="*/ 270720 w 1621631"/>
                <a:gd name="connsiteY11-990" fmla="*/ 1067768 h 1069614"/>
                <a:gd name="connsiteX12-991" fmla="*/ 1629 w 1621631"/>
                <a:gd name="connsiteY12-992" fmla="*/ 908652 h 1069614"/>
                <a:gd name="connsiteX13-993" fmla="*/ 1621631 w 1621631"/>
                <a:gd name="connsiteY13-994" fmla="*/ 0 h 10696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1621631" h="1069614">
                  <a:moveTo>
                    <a:pt x="270720" y="1067768"/>
                  </a:moveTo>
                  <a:lnTo>
                    <a:pt x="273843" y="1069614"/>
                  </a:lnTo>
                  <a:lnTo>
                    <a:pt x="270720" y="1067768"/>
                  </a:lnTo>
                  <a:close/>
                  <a:moveTo>
                    <a:pt x="0" y="907689"/>
                  </a:moveTo>
                  <a:lnTo>
                    <a:pt x="1629" y="908652"/>
                  </a:lnTo>
                  <a:lnTo>
                    <a:pt x="0" y="907689"/>
                  </a:lnTo>
                  <a:close/>
                  <a:moveTo>
                    <a:pt x="1621631" y="312073"/>
                  </a:moveTo>
                  <a:lnTo>
                    <a:pt x="1621631" y="312377"/>
                  </a:lnTo>
                  <a:lnTo>
                    <a:pt x="1621631" y="312073"/>
                  </a:lnTo>
                  <a:close/>
                  <a:moveTo>
                    <a:pt x="1621631" y="0"/>
                  </a:moveTo>
                  <a:lnTo>
                    <a:pt x="1621631" y="312073"/>
                  </a:lnTo>
                  <a:cubicBezTo>
                    <a:pt x="1059988" y="337356"/>
                    <a:pt x="568425" y="631117"/>
                    <a:pt x="270720" y="1067768"/>
                  </a:cubicBezTo>
                  <a:lnTo>
                    <a:pt x="1629" y="908652"/>
                  </a:lnTo>
                  <a:cubicBezTo>
                    <a:pt x="354259" y="380480"/>
                    <a:pt x="945677" y="25494"/>
                    <a:pt x="1621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noAutofit/>
            </a:bodyPr>
            <a:lstStyle/>
            <a:p>
              <a:pPr algn="ctr" defTabSz="6985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40"/>
          <p:cNvSpPr txBox="1"/>
          <p:nvPr/>
        </p:nvSpPr>
        <p:spPr>
          <a:xfrm>
            <a:off x="5943280" y="1747421"/>
            <a:ext cx="1581134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98500" fontAlgn="base">
              <a:lnSpc>
                <a:spcPct val="90000"/>
              </a:lnSpc>
              <a:spcBef>
                <a:spcPct val="0"/>
              </a:spcBef>
              <a:spcAft>
                <a:spcPts val="460"/>
              </a:spcAft>
              <a:buClr>
                <a:srgbClr val="FFFFFF"/>
              </a:buClr>
            </a:pPr>
            <a:r>
              <a:rPr lang="zh-CN" altLang="en-US" sz="2400" b="1" spc="-3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Wingdings" panose="05000000000000000000" pitchFamily="2" charset="2"/>
              </a:rPr>
              <a:t>冒泡排序</a:t>
            </a:r>
            <a:endParaRPr lang="en-US" sz="2400" b="1" spc="-3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5952470" y="3246732"/>
            <a:ext cx="1431239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98500" fontAlgn="base">
              <a:lnSpc>
                <a:spcPct val="90000"/>
              </a:lnSpc>
              <a:spcBef>
                <a:spcPct val="0"/>
              </a:spcBef>
              <a:spcAft>
                <a:spcPts val="460"/>
              </a:spcAft>
              <a:buClr>
                <a:srgbClr val="FFFFFF"/>
              </a:buClr>
            </a:pPr>
            <a:r>
              <a:rPr lang="zh-CN" altLang="en-US" sz="2400" b="1" spc="-3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Wingdings" panose="05000000000000000000" pitchFamily="2" charset="2"/>
              </a:rPr>
              <a:t>选择排序</a:t>
            </a:r>
            <a:endParaRPr lang="en-US" altLang="zh-CN" sz="2400" b="1" spc="-3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grpSp>
        <p:nvGrpSpPr>
          <p:cNvPr id="9" name="Group 101"/>
          <p:cNvGrpSpPr/>
          <p:nvPr/>
        </p:nvGrpSpPr>
        <p:grpSpPr>
          <a:xfrm>
            <a:off x="5187196" y="3144048"/>
            <a:ext cx="633846" cy="563121"/>
            <a:chOff x="8698531" y="3979675"/>
            <a:chExt cx="828966" cy="736049"/>
          </a:xfrm>
          <a:solidFill>
            <a:schemeClr val="accent2"/>
          </a:solidFill>
        </p:grpSpPr>
        <p:sp>
          <p:nvSpPr>
            <p:cNvPr id="38" name="Freeform 100"/>
            <p:cNvSpPr>
              <a:spLocks noEditPoints="1"/>
            </p:cNvSpPr>
            <p:nvPr/>
          </p:nvSpPr>
          <p:spPr bwMode="black">
            <a:xfrm>
              <a:off x="8957393" y="4225167"/>
              <a:ext cx="371203" cy="245065"/>
            </a:xfrm>
            <a:custGeom>
              <a:avLst/>
              <a:gdLst>
                <a:gd name="T0" fmla="*/ 103 w 103"/>
                <a:gd name="T1" fmla="*/ 33 h 68"/>
                <a:gd name="T2" fmla="*/ 56 w 103"/>
                <a:gd name="T3" fmla="*/ 68 h 68"/>
                <a:gd name="T4" fmla="*/ 56 w 103"/>
                <a:gd name="T5" fmla="*/ 0 h 68"/>
                <a:gd name="T6" fmla="*/ 103 w 103"/>
                <a:gd name="T7" fmla="*/ 33 h 68"/>
                <a:gd name="T8" fmla="*/ 0 w 103"/>
                <a:gd name="T9" fmla="*/ 0 h 68"/>
                <a:gd name="T10" fmla="*/ 0 w 103"/>
                <a:gd name="T11" fmla="*/ 68 h 68"/>
                <a:gd name="T12" fmla="*/ 47 w 103"/>
                <a:gd name="T13" fmla="*/ 33 h 68"/>
                <a:gd name="T14" fmla="*/ 0 w 103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68">
                  <a:moveTo>
                    <a:pt x="103" y="33"/>
                  </a:moveTo>
                  <a:lnTo>
                    <a:pt x="56" y="68"/>
                  </a:lnTo>
                  <a:lnTo>
                    <a:pt x="56" y="0"/>
                  </a:lnTo>
                  <a:lnTo>
                    <a:pt x="103" y="33"/>
                  </a:lnTo>
                  <a:close/>
                  <a:moveTo>
                    <a:pt x="0" y="0"/>
                  </a:moveTo>
                  <a:lnTo>
                    <a:pt x="0" y="68"/>
                  </a:lnTo>
                  <a:lnTo>
                    <a:pt x="47" y="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noAutofit/>
            </a:bodyPr>
            <a:lstStyle/>
            <a:p>
              <a:pPr algn="ctr" defTabSz="6985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 b="1" spc="-38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grpSp>
          <p:nvGrpSpPr>
            <p:cNvPr id="10" name="Group 103"/>
            <p:cNvGrpSpPr/>
            <p:nvPr/>
          </p:nvGrpSpPr>
          <p:grpSpPr>
            <a:xfrm>
              <a:off x="8698531" y="3979675"/>
              <a:ext cx="828966" cy="736049"/>
              <a:chOff x="5625794" y="1599766"/>
              <a:chExt cx="4594902" cy="4080930"/>
            </a:xfrm>
            <a:grpFill/>
          </p:grpSpPr>
          <p:grpSp>
            <p:nvGrpSpPr>
              <p:cNvPr id="11" name="Group 104"/>
              <p:cNvGrpSpPr/>
              <p:nvPr/>
            </p:nvGrpSpPr>
            <p:grpSpPr>
              <a:xfrm>
                <a:off x="6191250" y="1599766"/>
                <a:ext cx="3473485" cy="1069614"/>
                <a:chOff x="6191250" y="1599766"/>
                <a:chExt cx="3473485" cy="1069614"/>
              </a:xfrm>
              <a:grpFill/>
            </p:grpSpPr>
            <p:sp>
              <p:nvSpPr>
                <p:cNvPr id="46" name="Freeform 110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noAutofit/>
                </a:bodyPr>
                <a:lstStyle/>
                <a:p>
                  <a:pPr algn="ctr" defTabSz="6985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Freeform 111"/>
                <p:cNvSpPr/>
                <p:nvPr/>
              </p:nvSpPr>
              <p:spPr bwMode="auto">
                <a:xfrm flipH="1">
                  <a:off x="8043104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noAutofit/>
                </a:bodyPr>
                <a:lstStyle/>
                <a:p>
                  <a:pPr algn="ctr" defTabSz="6985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" name="Group 105"/>
              <p:cNvGrpSpPr/>
              <p:nvPr/>
            </p:nvGrpSpPr>
            <p:grpSpPr>
              <a:xfrm flipV="1">
                <a:off x="6191250" y="4611080"/>
                <a:ext cx="3473483" cy="1069616"/>
                <a:chOff x="6191250" y="1599764"/>
                <a:chExt cx="3473483" cy="1069616"/>
              </a:xfrm>
              <a:grpFill/>
            </p:grpSpPr>
            <p:sp>
              <p:nvSpPr>
                <p:cNvPr id="44" name="Freeform 108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noAutofit/>
                </a:bodyPr>
                <a:lstStyle/>
                <a:p>
                  <a:pPr algn="ctr" defTabSz="6985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Freeform 109"/>
                <p:cNvSpPr/>
                <p:nvPr/>
              </p:nvSpPr>
              <p:spPr bwMode="auto">
                <a:xfrm flipH="1">
                  <a:off x="8043102" y="1599764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noAutofit/>
                </a:bodyPr>
                <a:lstStyle/>
                <a:p>
                  <a:pPr algn="ctr" defTabSz="6985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b="1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2" name="Freeform 106"/>
              <p:cNvSpPr/>
              <p:nvPr/>
            </p:nvSpPr>
            <p:spPr bwMode="auto">
              <a:xfrm rot="17954294">
                <a:off x="5349785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noAutofit/>
              </a:bodyPr>
              <a:lstStyle/>
              <a:p>
                <a:pPr algn="ctr" defTabSz="6985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Freeform 107"/>
              <p:cNvSpPr/>
              <p:nvPr/>
            </p:nvSpPr>
            <p:spPr bwMode="auto">
              <a:xfrm rot="3645706" flipH="1">
                <a:off x="8875073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noAutofit/>
              </a:bodyPr>
              <a:lstStyle/>
              <a:p>
                <a:pPr algn="ctr" defTabSz="6985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b="1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Right Brace 112"/>
          <p:cNvSpPr/>
          <p:nvPr/>
        </p:nvSpPr>
        <p:spPr>
          <a:xfrm rot="10800000">
            <a:off x="4613366" y="1572410"/>
            <a:ext cx="427545" cy="2071703"/>
          </a:xfrm>
          <a:prstGeom prst="rightBrace">
            <a:avLst>
              <a:gd name="adj1" fmla="val 47292"/>
              <a:gd name="adj2" fmla="val 50110"/>
            </a:avLst>
          </a:prstGeom>
          <a:ln w="12700">
            <a:solidFill>
              <a:schemeClr val="accent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896" tIns="34949" rIns="69896" bIns="34949" rtlCol="0" anchor="ctr"/>
          <a:lstStyle/>
          <a:p>
            <a:pPr algn="ctr" defTabSz="699135"/>
            <a:endParaRPr lang="en-US" sz="135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13"/>
          <p:cNvGrpSpPr/>
          <p:nvPr/>
        </p:nvGrpSpPr>
        <p:grpSpPr>
          <a:xfrm>
            <a:off x="5177363" y="1652233"/>
            <a:ext cx="633846" cy="563121"/>
            <a:chOff x="2393096" y="3314046"/>
            <a:chExt cx="828750" cy="736049"/>
          </a:xfrm>
          <a:solidFill>
            <a:schemeClr val="accent1"/>
          </a:solidFill>
        </p:grpSpPr>
        <p:sp>
          <p:nvSpPr>
            <p:cNvPr id="50" name="Donut 1"/>
            <p:cNvSpPr/>
            <p:nvPr/>
          </p:nvSpPr>
          <p:spPr bwMode="auto">
            <a:xfrm>
              <a:off x="2627474" y="3511580"/>
              <a:ext cx="359995" cy="358073"/>
            </a:xfrm>
            <a:custGeom>
              <a:avLst/>
              <a:gdLst/>
              <a:ahLst/>
              <a:cxnLst/>
              <a:rect l="l" t="t" r="r" b="b"/>
              <a:pathLst>
                <a:path w="359995" h="358073">
                  <a:moveTo>
                    <a:pt x="1123" y="199707"/>
                  </a:moveTo>
                  <a:lnTo>
                    <a:pt x="124671" y="200830"/>
                  </a:lnTo>
                  <a:lnTo>
                    <a:pt x="166228" y="236771"/>
                  </a:lnTo>
                  <a:cubicBezTo>
                    <a:pt x="147787" y="236941"/>
                    <a:pt x="129346" y="237110"/>
                    <a:pt x="110905" y="237279"/>
                  </a:cubicBezTo>
                  <a:cubicBezTo>
                    <a:pt x="126331" y="262471"/>
                    <a:pt x="154567" y="277062"/>
                    <a:pt x="186212" y="277062"/>
                  </a:cubicBezTo>
                  <a:cubicBezTo>
                    <a:pt x="225799" y="277062"/>
                    <a:pt x="260053" y="254227"/>
                    <a:pt x="276157" y="220830"/>
                  </a:cubicBezTo>
                  <a:lnTo>
                    <a:pt x="356653" y="220830"/>
                  </a:lnTo>
                  <a:cubicBezTo>
                    <a:pt x="337124" y="296696"/>
                    <a:pt x="268203" y="352658"/>
                    <a:pt x="186212" y="352658"/>
                  </a:cubicBezTo>
                  <a:cubicBezTo>
                    <a:pt x="127185" y="352658"/>
                    <a:pt x="74933" y="323655"/>
                    <a:pt x="43803" y="278531"/>
                  </a:cubicBezTo>
                  <a:lnTo>
                    <a:pt x="43803" y="289560"/>
                  </a:lnTo>
                  <a:lnTo>
                    <a:pt x="38188" y="358073"/>
                  </a:lnTo>
                  <a:lnTo>
                    <a:pt x="0" y="326625"/>
                  </a:lnTo>
                  <a:close/>
                  <a:moveTo>
                    <a:pt x="186212" y="0"/>
                  </a:moveTo>
                  <a:cubicBezTo>
                    <a:pt x="241995" y="0"/>
                    <a:pt x="291729" y="25904"/>
                    <a:pt x="321951" y="67970"/>
                  </a:cubicBezTo>
                  <a:cubicBezTo>
                    <a:pt x="322151" y="46267"/>
                    <a:pt x="322350" y="24565"/>
                    <a:pt x="322549" y="2862"/>
                  </a:cubicBezTo>
                  <a:lnTo>
                    <a:pt x="358490" y="44419"/>
                  </a:lnTo>
                  <a:lnTo>
                    <a:pt x="359413" y="145933"/>
                  </a:lnTo>
                  <a:cubicBezTo>
                    <a:pt x="359808" y="146450"/>
                    <a:pt x="359903" y="147019"/>
                    <a:pt x="359995" y="147588"/>
                  </a:cubicBezTo>
                  <a:lnTo>
                    <a:pt x="359428" y="147588"/>
                  </a:lnTo>
                  <a:lnTo>
                    <a:pt x="359613" y="167968"/>
                  </a:lnTo>
                  <a:lnTo>
                    <a:pt x="232696" y="169091"/>
                  </a:lnTo>
                  <a:lnTo>
                    <a:pt x="201247" y="130903"/>
                  </a:lnTo>
                  <a:lnTo>
                    <a:pt x="269760" y="125288"/>
                  </a:lnTo>
                  <a:lnTo>
                    <a:pt x="271731" y="125288"/>
                  </a:lnTo>
                  <a:cubicBezTo>
                    <a:pt x="255176" y="95313"/>
                    <a:pt x="222996" y="75596"/>
                    <a:pt x="186212" y="75596"/>
                  </a:cubicBezTo>
                  <a:cubicBezTo>
                    <a:pt x="140615" y="75596"/>
                    <a:pt x="102095" y="105890"/>
                    <a:pt x="90145" y="147588"/>
                  </a:cubicBezTo>
                  <a:lnTo>
                    <a:pt x="12428" y="147588"/>
                  </a:lnTo>
                  <a:cubicBezTo>
                    <a:pt x="25957" y="63857"/>
                    <a:pt x="98627" y="0"/>
                    <a:pt x="18621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<a:noAutofit/>
            </a:bodyPr>
            <a:lstStyle/>
            <a:p>
              <a:pPr algn="ctr" defTabSz="698500" fontAlgn="base">
                <a:spcBef>
                  <a:spcPct val="0"/>
                </a:spcBef>
                <a:spcAft>
                  <a:spcPct val="0"/>
                </a:spcAft>
              </a:pPr>
              <a:endParaRPr lang="en-US" sz="135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grpSp>
          <p:nvGrpSpPr>
            <p:cNvPr id="14" name="Group 115"/>
            <p:cNvGrpSpPr/>
            <p:nvPr/>
          </p:nvGrpSpPr>
          <p:grpSpPr>
            <a:xfrm>
              <a:off x="2393096" y="3314046"/>
              <a:ext cx="828750" cy="736049"/>
              <a:chOff x="5625794" y="1599766"/>
              <a:chExt cx="4594902" cy="4080930"/>
            </a:xfrm>
            <a:grpFill/>
          </p:grpSpPr>
          <p:grpSp>
            <p:nvGrpSpPr>
              <p:cNvPr id="15" name="Group 116"/>
              <p:cNvGrpSpPr/>
              <p:nvPr/>
            </p:nvGrpSpPr>
            <p:grpSpPr>
              <a:xfrm>
                <a:off x="6191250" y="1599766"/>
                <a:ext cx="3473485" cy="1069614"/>
                <a:chOff x="6191250" y="1599766"/>
                <a:chExt cx="3473485" cy="1069614"/>
              </a:xfrm>
              <a:grpFill/>
            </p:grpSpPr>
            <p:sp>
              <p:nvSpPr>
                <p:cNvPr id="58" name="Freeform 122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noAutofit/>
                </a:bodyPr>
                <a:lstStyle/>
                <a:p>
                  <a:pPr algn="ctr" defTabSz="6985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Freeform 123"/>
                <p:cNvSpPr/>
                <p:nvPr/>
              </p:nvSpPr>
              <p:spPr bwMode="auto">
                <a:xfrm flipH="1">
                  <a:off x="8043104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noAutofit/>
                </a:bodyPr>
                <a:lstStyle/>
                <a:p>
                  <a:pPr algn="ctr" defTabSz="6985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" name="Group 117"/>
              <p:cNvGrpSpPr/>
              <p:nvPr/>
            </p:nvGrpSpPr>
            <p:grpSpPr>
              <a:xfrm flipV="1">
                <a:off x="6191250" y="4611080"/>
                <a:ext cx="3473483" cy="1069616"/>
                <a:chOff x="6191250" y="1599764"/>
                <a:chExt cx="3473483" cy="1069616"/>
              </a:xfrm>
              <a:grpFill/>
            </p:grpSpPr>
            <p:sp>
              <p:nvSpPr>
                <p:cNvPr id="56" name="Freeform 120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noAutofit/>
                </a:bodyPr>
                <a:lstStyle/>
                <a:p>
                  <a:pPr algn="ctr" defTabSz="6985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Freeform 121"/>
                <p:cNvSpPr/>
                <p:nvPr/>
              </p:nvSpPr>
              <p:spPr bwMode="auto">
                <a:xfrm flipH="1">
                  <a:off x="8043102" y="1599764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  <a:noAutofit/>
                </a:bodyPr>
                <a:lstStyle/>
                <a:p>
                  <a:pPr algn="ctr" defTabSz="6985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50" spc="-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Freeform 118"/>
              <p:cNvSpPr/>
              <p:nvPr/>
            </p:nvSpPr>
            <p:spPr bwMode="auto">
              <a:xfrm rot="17954294">
                <a:off x="5349785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noAutofit/>
              </a:bodyPr>
              <a:lstStyle/>
              <a:p>
                <a:pPr algn="ctr" defTabSz="6985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Freeform 119"/>
              <p:cNvSpPr/>
              <p:nvPr/>
            </p:nvSpPr>
            <p:spPr bwMode="auto">
              <a:xfrm rot="3645706" flipH="1">
                <a:off x="8875073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7" rIns="34967" bIns="69935" numCol="1" spcCol="0" rtlCol="0" fromWordArt="0" anchor="b" anchorCtr="0" forceAA="0" compatLnSpc="1">
                <a:noAutofit/>
              </a:bodyPr>
              <a:lstStyle/>
              <a:p>
                <a:pPr algn="ctr" defTabSz="6985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 spc="-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1" name="Rectangle 56"/>
          <p:cNvSpPr/>
          <p:nvPr/>
        </p:nvSpPr>
        <p:spPr>
          <a:xfrm>
            <a:off x="2291109" y="2358230"/>
            <a:ext cx="1604237" cy="4455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6985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排序方法</a:t>
            </a:r>
            <a:endParaRPr lang="en-US" altLang="zh-CN" sz="2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412 1.91103E-6 L -2.91805E-6 1.91103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2413 1.91103E-6 L 7.50574E-7 1.91103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2412 -2.38765E-6 L -2.15216E-6 -2.38765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accel="10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2412 6.49115E-7 L -7.50574E-7 6.49115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accel="100000" autoRev="1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5" grpId="0"/>
      <p:bldP spid="25" grpId="1"/>
      <p:bldP spid="25" grpId="2"/>
      <p:bldP spid="48" grpId="0" animBg="1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idx="1"/>
          </p:nvPr>
        </p:nvSpPr>
        <p:spPr>
          <a:xfrm>
            <a:off x="1" y="349358"/>
            <a:ext cx="4643438" cy="465281"/>
          </a:xfrm>
        </p:spPr>
        <p:txBody>
          <a:bodyPr wrap="square" lIns="91440" tIns="45720" rIns="91440" bIns="45720" anchor="t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趟选择排序 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3" name="Rectangle 3"/>
          <p:cNvSpPr/>
          <p:nvPr/>
        </p:nvSpPr>
        <p:spPr>
          <a:xfrm>
            <a:off x="152400" y="790820"/>
            <a:ext cx="4392613" cy="185318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k=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to 5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if  a(k)&gt;a(j) then k=j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Next 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If   k&lt;&gt;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，交换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a(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a(k)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4857752" y="776528"/>
            <a:ext cx="4176712" cy="1796016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k=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to 5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if  a(k)&gt;a(j) then  k=j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Next 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If  k&lt;&gt;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then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a(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a(k)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Rectangle 5"/>
          <p:cNvSpPr/>
          <p:nvPr/>
        </p:nvSpPr>
        <p:spPr>
          <a:xfrm>
            <a:off x="4608513" y="349358"/>
            <a:ext cx="5076825" cy="465282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趟选择排序 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" y="2644005"/>
            <a:ext cx="4640262" cy="46369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趟选择排序 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7" name="Rectangle 7"/>
          <p:cNvSpPr/>
          <p:nvPr/>
        </p:nvSpPr>
        <p:spPr>
          <a:xfrm>
            <a:off x="228601" y="3150573"/>
            <a:ext cx="4176713" cy="1851596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k=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to 5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if  a(k)&gt;a(j) then  k=j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Next 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If  k&lt;&gt;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a(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a(k)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AutoShape 8"/>
          <p:cNvSpPr/>
          <p:nvPr/>
        </p:nvSpPr>
        <p:spPr>
          <a:xfrm>
            <a:off x="4857752" y="643718"/>
            <a:ext cx="3095625" cy="863867"/>
          </a:xfrm>
          <a:prstGeom prst="wedgeEllipseCallout">
            <a:avLst>
              <a:gd name="adj1" fmla="val -166834"/>
              <a:gd name="adj2" fmla="val -338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来表示比较次数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9" name="Rectangle 9"/>
          <p:cNvSpPr/>
          <p:nvPr/>
        </p:nvSpPr>
        <p:spPr>
          <a:xfrm>
            <a:off x="4608513" y="2644005"/>
            <a:ext cx="4716462" cy="465281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趟选择排序 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70" name="Rectangle 10"/>
          <p:cNvSpPr/>
          <p:nvPr/>
        </p:nvSpPr>
        <p:spPr>
          <a:xfrm>
            <a:off x="4857752" y="3199801"/>
            <a:ext cx="4176713" cy="180236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k=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For  j=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to 5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if a(k)&gt;a(j) then  k=j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Next j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If  k&lt;&gt;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then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a(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a(k)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ldLvl="0" animBg="1"/>
      <p:bldP spid="40964" grpId="0" bldLvl="0" animBg="1"/>
      <p:bldP spid="40965" grpId="0"/>
      <p:bldP spid="40966" grpId="0"/>
      <p:bldP spid="40967" grpId="0" bldLvl="0" animBg="1"/>
      <p:bldP spid="40968" grpId="0" bldLvl="0" animBg="1"/>
      <p:bldP spid="40969" grpId="0"/>
      <p:bldP spid="4097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0"/>
          <p:cNvGrpSpPr/>
          <p:nvPr/>
        </p:nvGrpSpPr>
        <p:grpSpPr>
          <a:xfrm>
            <a:off x="142844" y="1929602"/>
            <a:ext cx="9001156" cy="3083541"/>
            <a:chOff x="1632" y="1389"/>
            <a:chExt cx="4128" cy="2386"/>
          </a:xfrm>
        </p:grpSpPr>
        <p:grpSp>
          <p:nvGrpSpPr>
            <p:cNvPr id="4" name="Group 47"/>
            <p:cNvGrpSpPr/>
            <p:nvPr/>
          </p:nvGrpSpPr>
          <p:grpSpPr>
            <a:xfrm>
              <a:off x="1632" y="1389"/>
              <a:ext cx="4128" cy="2386"/>
              <a:chOff x="1632" y="1389"/>
              <a:chExt cx="4128" cy="2386"/>
            </a:xfrm>
          </p:grpSpPr>
          <p:sp>
            <p:nvSpPr>
              <p:cNvPr id="6" name="Rectangle 8"/>
              <p:cNvSpPr/>
              <p:nvPr/>
            </p:nvSpPr>
            <p:spPr>
              <a:xfrm>
                <a:off x="1632" y="1389"/>
                <a:ext cx="4128" cy="2386"/>
              </a:xfrm>
              <a:prstGeom prst="rect">
                <a:avLst/>
              </a:prstGeom>
              <a:solidFill>
                <a:srgbClr val="FFCC99"/>
              </a:solidFill>
              <a:ln w="25400" cap="flat" cmpd="sng">
                <a:solidFill>
                  <a:schemeClr val="accent1">
                    <a:lumMod val="5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0099"/>
                </a:prstShdw>
              </a:effectLst>
            </p:spPr>
            <p:txBody>
              <a:bodyPr anchor="t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For i =      To          </a:t>
                </a:r>
                <a:r>
                  <a:rPr lang="zh-CN" altLang="en-US" sz="2400" b="1" dirty="0" smtClean="0"/>
                  <a:t>’第</a:t>
                </a:r>
                <a:r>
                  <a:rPr lang="en-US" altLang="zh-CN" sz="2400" b="1" dirty="0" err="1" smtClean="0"/>
                  <a:t>i</a:t>
                </a:r>
                <a:r>
                  <a:rPr lang="zh-CN" altLang="en-US" sz="2400" b="1" dirty="0" smtClean="0"/>
                  <a:t>趟排序</a:t>
                </a:r>
                <a:r>
                  <a:rPr lang="en-US" altLang="zh-CN" sz="2400" b="1" dirty="0" smtClean="0"/>
                  <a:t>,</a:t>
                </a:r>
                <a:r>
                  <a:rPr lang="zh-CN" altLang="en-US" sz="2400" b="1" dirty="0" smtClean="0"/>
                  <a:t>选择第</a:t>
                </a:r>
                <a:r>
                  <a:rPr lang="en-US" altLang="zh-CN" sz="2400" b="1" dirty="0" err="1" smtClean="0"/>
                  <a:t>i</a:t>
                </a:r>
                <a:r>
                  <a:rPr lang="zh-CN" altLang="en-US" sz="2400" b="1" dirty="0" smtClean="0"/>
                  <a:t>个最小的数</a:t>
                </a:r>
                <a:endParaRPr lang="zh-CN" altLang="en-US" sz="2400" b="1" dirty="0" smtClean="0"/>
              </a:p>
              <a:p>
                <a:pPr>
                  <a:lnSpc>
                    <a:spcPct val="9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For j =         To       step        </a:t>
                </a:r>
                <a:r>
                  <a:rPr lang="zh-CN" altLang="en-US" sz="2400" b="1" dirty="0" smtClean="0"/>
                  <a:t>’如果找到更小的，用</a:t>
                </a:r>
                <a:r>
                  <a:rPr lang="en-US" altLang="zh-CN" sz="2400" b="1" dirty="0" smtClean="0"/>
                  <a:t>k</a:t>
                </a:r>
                <a:r>
                  <a:rPr lang="zh-CN" altLang="en-US" sz="2400" b="1" dirty="0" smtClean="0"/>
                  <a:t>记住它的下标</a:t>
                </a:r>
                <a:endParaRPr lang="zh-CN" altLang="en-US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b="1" dirty="0" smtClean="0"/>
                  <a:t>     </a:t>
                </a:r>
                <a:r>
                  <a:rPr lang="en-US" altLang="zh-CN" sz="2400" b="1" dirty="0" smtClean="0"/>
                  <a:t>If                   Then k = j</a:t>
                </a: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  Next j</a:t>
                </a: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  If </a:t>
                </a:r>
                <a:r>
                  <a:rPr lang="en-US" altLang="zh-CN" sz="2400" b="1" dirty="0" err="1" smtClean="0"/>
                  <a:t>i</a:t>
                </a:r>
                <a:r>
                  <a:rPr lang="en-US" altLang="zh-CN" sz="2400" b="1" dirty="0" smtClean="0"/>
                  <a:t> &lt;&gt; k Then   </a:t>
                </a:r>
                <a:r>
                  <a:rPr lang="zh-CN" altLang="en-US" sz="2400" b="1" dirty="0" smtClean="0"/>
                  <a:t>’如果最小的数所在的下标不是</a:t>
                </a:r>
                <a:r>
                  <a:rPr lang="en-US" altLang="zh-CN" sz="2400" b="1" dirty="0" err="1" smtClean="0"/>
                  <a:t>i</a:t>
                </a:r>
                <a:r>
                  <a:rPr lang="zh-CN" altLang="en-US" sz="2400" b="1" dirty="0" smtClean="0"/>
                  <a:t>，则交换</a:t>
                </a:r>
                <a:endParaRPr lang="zh-CN" altLang="en-US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b="1" dirty="0" smtClean="0"/>
                  <a:t>    </a:t>
                </a:r>
                <a:r>
                  <a:rPr lang="en-US" altLang="zh-CN" sz="2400" b="1" dirty="0" smtClean="0"/>
                  <a:t>t = a(</a:t>
                </a:r>
                <a:r>
                  <a:rPr lang="en-US" altLang="zh-CN" sz="2400" b="1" dirty="0" err="1" smtClean="0"/>
                  <a:t>i</a:t>
                </a:r>
                <a:r>
                  <a:rPr lang="en-US" altLang="zh-CN" sz="2400" b="1" dirty="0" smtClean="0"/>
                  <a:t>):a(</a:t>
                </a:r>
                <a:r>
                  <a:rPr lang="en-US" altLang="zh-CN" sz="2400" b="1" dirty="0" err="1" smtClean="0"/>
                  <a:t>i</a:t>
                </a:r>
                <a:r>
                  <a:rPr lang="en-US" altLang="zh-CN" sz="2400" b="1" dirty="0" smtClean="0"/>
                  <a:t>) = a(k):a(k) = t</a:t>
                </a: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  End If</a:t>
                </a: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Next i</a:t>
                </a:r>
                <a:endParaRPr lang="en-US" altLang="zh-CN" sz="2400" b="1" dirty="0"/>
              </a:p>
            </p:txBody>
          </p:sp>
          <p:sp>
            <p:nvSpPr>
              <p:cNvPr id="7" name="Line 38"/>
              <p:cNvSpPr/>
              <p:nvPr/>
            </p:nvSpPr>
            <p:spPr>
              <a:xfrm>
                <a:off x="2058" y="1646"/>
                <a:ext cx="164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" name="Line 39"/>
              <p:cNvSpPr/>
              <p:nvPr/>
            </p:nvSpPr>
            <p:spPr>
              <a:xfrm>
                <a:off x="2375" y="1646"/>
                <a:ext cx="165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Line 40"/>
              <p:cNvSpPr/>
              <p:nvPr/>
            </p:nvSpPr>
            <p:spPr>
              <a:xfrm>
                <a:off x="2091" y="2144"/>
                <a:ext cx="271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Line 41"/>
              <p:cNvSpPr/>
              <p:nvPr/>
            </p:nvSpPr>
            <p:spPr>
              <a:xfrm>
                <a:off x="2517" y="2144"/>
                <a:ext cx="164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Line 42"/>
              <p:cNvSpPr/>
              <p:nvPr/>
            </p:nvSpPr>
            <p:spPr>
              <a:xfrm>
                <a:off x="1960" y="2420"/>
                <a:ext cx="524" cy="0"/>
              </a:xfrm>
              <a:prstGeom prst="line">
                <a:avLst/>
              </a:prstGeom>
              <a:ln w="952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" name="Line 46"/>
            <p:cNvSpPr/>
            <p:nvPr/>
          </p:nvSpPr>
          <p:spPr>
            <a:xfrm>
              <a:off x="2975" y="2144"/>
              <a:ext cx="164" cy="0"/>
            </a:xfrm>
            <a:prstGeom prst="line">
              <a:avLst/>
            </a:prstGeom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" name="矩形 12"/>
          <p:cNvSpPr/>
          <p:nvPr/>
        </p:nvSpPr>
        <p:spPr>
          <a:xfrm>
            <a:off x="1046098" y="929470"/>
            <a:ext cx="6227578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若共有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个数</a:t>
            </a: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那么该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数据列为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             a(1), a(2), a(3), a(4), a(5)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AutoShape 45"/>
          <p:cNvSpPr/>
          <p:nvPr/>
        </p:nvSpPr>
        <p:spPr>
          <a:xfrm>
            <a:off x="3071802" y="1429536"/>
            <a:ext cx="3571900" cy="421119"/>
          </a:xfrm>
          <a:prstGeom prst="wedgeRoundRectCallout">
            <a:avLst>
              <a:gd name="adj1" fmla="val -78436"/>
              <a:gd name="adj2" fmla="val 4942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若有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个数参与排序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446110"/>
            <a:ext cx="76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 eaLnBrk="0" hangingPunct="0">
              <a:tabLst>
                <a:tab pos="200025" algn="l"/>
              </a:tabLst>
            </a:pPr>
            <a:r>
              <a:rPr lang="zh-CN" altLang="en-US" sz="2400" b="1" dirty="0" smtClean="0">
                <a:solidFill>
                  <a:srgbClr val="C0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选择排序核心代码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6156176" y="215700"/>
            <a:ext cx="870317" cy="142559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019034" y="196280"/>
            <a:ext cx="193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i=1   j=2 to 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9034" y="583420"/>
            <a:ext cx="193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i=2   j=3 to 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9034" y="970560"/>
            <a:ext cx="193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i=3   j=4 to 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9034" y="1357700"/>
            <a:ext cx="193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i=4   j=5 to 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894855"/>
            <a:ext cx="23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1680" y="1894855"/>
            <a:ext cx="23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5750" y="2212504"/>
            <a:ext cx="66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k=i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90114" y="2542927"/>
            <a:ext cx="64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i+1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89209" y="2529506"/>
            <a:ext cx="23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2529505"/>
            <a:ext cx="23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 Box 7"/>
          <p:cNvSpPr txBox="1"/>
          <p:nvPr/>
        </p:nvSpPr>
        <p:spPr>
          <a:xfrm>
            <a:off x="1799760" y="1823153"/>
            <a:ext cx="612000" cy="4385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7"/>
          <p:cNvSpPr txBox="1"/>
          <p:nvPr/>
        </p:nvSpPr>
        <p:spPr>
          <a:xfrm>
            <a:off x="2123728" y="2456004"/>
            <a:ext cx="360000" cy="4385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4"/>
          <p:cNvSpPr txBox="1"/>
          <p:nvPr/>
        </p:nvSpPr>
        <p:spPr>
          <a:xfrm>
            <a:off x="3851920" y="4222343"/>
            <a:ext cx="2946550" cy="37702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从大到小进行</a:t>
            </a:r>
            <a:r>
              <a:rPr lang="zh-CN" altLang="en-US" sz="20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排序？</a:t>
            </a:r>
            <a:endParaRPr lang="en-US" altLang="zh-CN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2869697"/>
            <a:ext cx="146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a(k) &gt; a(j)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576" y="2865980"/>
            <a:ext cx="146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a(k)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 </a:t>
            </a:r>
            <a:r>
              <a:rPr lang="en-US" altLang="zh-CN" sz="2400" b="1" dirty="0">
                <a:solidFill>
                  <a:srgbClr val="FF0000"/>
                </a:solidFill>
              </a:rPr>
              <a:t>a(j)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AutoShape 45"/>
          <p:cNvSpPr/>
          <p:nvPr/>
        </p:nvSpPr>
        <p:spPr>
          <a:xfrm>
            <a:off x="3950552" y="871452"/>
            <a:ext cx="4181226" cy="994399"/>
          </a:xfrm>
          <a:prstGeom prst="wedgeRoundRectCallout">
            <a:avLst>
              <a:gd name="adj1" fmla="val -79340"/>
              <a:gd name="adj2" fmla="val 8366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是用来控制排序趟数的循环变量。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个数需要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趟排序，故用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i=1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n-1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AutoShape 49"/>
          <p:cNvSpPr/>
          <p:nvPr/>
        </p:nvSpPr>
        <p:spPr>
          <a:xfrm>
            <a:off x="4356100" y="3382419"/>
            <a:ext cx="4392364" cy="1404703"/>
          </a:xfrm>
          <a:prstGeom prst="wedgeRoundRectCallout">
            <a:avLst>
              <a:gd name="adj1" fmla="val -102401"/>
              <a:gd name="adj2" fmla="val -5505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中的条件是相邻数据交换的条件，它决定了排序是按升序还是降序。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a(k)&gt;a(j)</a:t>
            </a:r>
            <a:endParaRPr lang="en-US" altLang="zh-CN" sz="2000" b="1" dirty="0" smtClean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a(j)&lt;a(k)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" grpId="0"/>
      <p:bldP spid="24" grpId="0"/>
      <p:bldP spid="25" grpId="0"/>
      <p:bldP spid="26" grpId="0"/>
      <p:bldP spid="27" grpId="0"/>
      <p:bldP spid="28" grpId="0"/>
      <p:bldP spid="18" grpId="0" bldLvl="0" animBg="1"/>
      <p:bldP spid="19" grpId="0" bldLvl="0" animBg="1"/>
      <p:bldP spid="29" grpId="0"/>
      <p:bldP spid="31" grpId="0"/>
      <p:bldP spid="31" grpId="1"/>
      <p:bldP spid="32" grpId="0"/>
      <p:bldP spid="3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2"/>
          <p:cNvSpPr txBox="1"/>
          <p:nvPr/>
        </p:nvSpPr>
        <p:spPr>
          <a:xfrm>
            <a:off x="304800" y="171504"/>
            <a:ext cx="2302553" cy="500137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选择排序总结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/>
          <p:nvPr/>
        </p:nvSpPr>
        <p:spPr>
          <a:xfrm>
            <a:off x="40162" y="1071894"/>
            <a:ext cx="2674450" cy="377026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从前向后，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从小到大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40162" y="1929409"/>
            <a:ext cx="2674450" cy="377026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从前向后，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从大到小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40162" y="2934606"/>
            <a:ext cx="2674450" cy="377026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从后向前，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从小到大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40162" y="3987444"/>
            <a:ext cx="2674450" cy="377026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从后向前，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从大到小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Text Box 37"/>
          <p:cNvSpPr txBox="1"/>
          <p:nvPr/>
        </p:nvSpPr>
        <p:spPr>
          <a:xfrm>
            <a:off x="457200" y="628844"/>
            <a:ext cx="1872949" cy="43858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lIns="68580" tIns="34290" rIns="68580" bIns="34290" anchor="t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个数的排序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2714612" y="1654686"/>
            <a:ext cx="6429388" cy="3084094"/>
            <a:chOff x="1632" y="1389"/>
            <a:chExt cx="4128" cy="2590"/>
          </a:xfrm>
        </p:grpSpPr>
        <p:grpSp>
          <p:nvGrpSpPr>
            <p:cNvPr id="3" name="Group 47"/>
            <p:cNvGrpSpPr/>
            <p:nvPr/>
          </p:nvGrpSpPr>
          <p:grpSpPr>
            <a:xfrm>
              <a:off x="1632" y="1389"/>
              <a:ext cx="4128" cy="2590"/>
              <a:chOff x="1632" y="1389"/>
              <a:chExt cx="4128" cy="2590"/>
            </a:xfrm>
          </p:grpSpPr>
          <p:sp>
            <p:nvSpPr>
              <p:cNvPr id="3081" name="Rectangle 8"/>
              <p:cNvSpPr/>
              <p:nvPr/>
            </p:nvSpPr>
            <p:spPr>
              <a:xfrm>
                <a:off x="1632" y="1389"/>
                <a:ext cx="4128" cy="2590"/>
              </a:xfrm>
              <a:prstGeom prst="rect">
                <a:avLst/>
              </a:prstGeom>
              <a:solidFill>
                <a:srgbClr val="FFCC99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prstShdw prst="shdw17" dist="17961" dir="2699999">
                  <a:srgbClr val="990099"/>
                </a:prstShdw>
              </a:effectLst>
            </p:spPr>
            <p:txBody>
              <a:bodyPr anchor="t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For </a:t>
                </a:r>
                <a:r>
                  <a:rPr lang="en-US" altLang="zh-CN" sz="2400" b="1" dirty="0" err="1" smtClean="0"/>
                  <a:t>i</a:t>
                </a:r>
                <a:r>
                  <a:rPr lang="en-US" altLang="zh-CN" sz="2400" b="1" dirty="0" smtClean="0"/>
                  <a:t> =          To          </a:t>
                </a:r>
                <a:endParaRPr lang="zh-CN" altLang="en-US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b="1" dirty="0" smtClean="0"/>
                  <a:t>  </a:t>
                </a:r>
                <a:r>
                  <a:rPr lang="en-US" altLang="zh-CN" sz="2400" b="1" dirty="0" smtClean="0"/>
                  <a:t>k = </a:t>
                </a:r>
                <a:r>
                  <a:rPr lang="en-US" altLang="zh-CN" sz="2400" b="1" dirty="0" err="1" smtClean="0"/>
                  <a:t>i</a:t>
                </a: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  For j =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       </a:t>
                </a:r>
                <a:r>
                  <a:rPr lang="en-US" altLang="zh-CN" sz="2400" b="1" dirty="0" smtClean="0"/>
                  <a:t>To           step       </a:t>
                </a:r>
                <a:endParaRPr lang="zh-CN" altLang="en-US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b="1" dirty="0" smtClean="0"/>
                  <a:t>     </a:t>
                </a:r>
                <a:r>
                  <a:rPr lang="en-US" altLang="zh-CN" sz="2400" b="1" dirty="0" smtClean="0"/>
                  <a:t>If                    Then k = j</a:t>
                </a: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  Next j</a:t>
                </a: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  If </a:t>
                </a:r>
                <a:r>
                  <a:rPr lang="en-US" altLang="zh-CN" sz="2400" b="1" dirty="0" err="1" smtClean="0"/>
                  <a:t>i</a:t>
                </a:r>
                <a:r>
                  <a:rPr lang="en-US" altLang="zh-CN" sz="2400" b="1" dirty="0" smtClean="0"/>
                  <a:t> &lt;&gt; k Then   </a:t>
                </a:r>
                <a:endParaRPr lang="zh-CN" altLang="en-US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zh-CN" altLang="en-US" sz="2400" b="1" dirty="0" smtClean="0"/>
                  <a:t>    </a:t>
                </a:r>
                <a:r>
                  <a:rPr lang="en-US" altLang="zh-CN" sz="2400" b="1" dirty="0" smtClean="0"/>
                  <a:t>t = a(</a:t>
                </a:r>
                <a:r>
                  <a:rPr lang="en-US" altLang="zh-CN" sz="2400" b="1" dirty="0" err="1" smtClean="0"/>
                  <a:t>i</a:t>
                </a:r>
                <a:r>
                  <a:rPr lang="en-US" altLang="zh-CN" sz="2400" b="1" dirty="0" smtClean="0"/>
                  <a:t>):a(</a:t>
                </a:r>
                <a:r>
                  <a:rPr lang="en-US" altLang="zh-CN" sz="2400" b="1" dirty="0" err="1" smtClean="0"/>
                  <a:t>i</a:t>
                </a:r>
                <a:r>
                  <a:rPr lang="en-US" altLang="zh-CN" sz="2400" b="1" dirty="0" smtClean="0"/>
                  <a:t>) = a(k):a(k) = t</a:t>
                </a: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  End If</a:t>
                </a:r>
                <a:endParaRPr lang="en-US" altLang="zh-CN" sz="2400" b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 dirty="0" smtClean="0"/>
                  <a:t>Next j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2" name="Line 38"/>
              <p:cNvSpPr/>
              <p:nvPr/>
            </p:nvSpPr>
            <p:spPr>
              <a:xfrm>
                <a:off x="2336" y="1680"/>
                <a:ext cx="317" cy="0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3" name="Line 39"/>
              <p:cNvSpPr/>
              <p:nvPr/>
            </p:nvSpPr>
            <p:spPr>
              <a:xfrm>
                <a:off x="2970" y="1680"/>
                <a:ext cx="545" cy="0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4" name="Line 40"/>
              <p:cNvSpPr/>
              <p:nvPr/>
            </p:nvSpPr>
            <p:spPr>
              <a:xfrm>
                <a:off x="2320" y="2220"/>
                <a:ext cx="318" cy="0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5" name="Line 41"/>
              <p:cNvSpPr/>
              <p:nvPr/>
            </p:nvSpPr>
            <p:spPr>
              <a:xfrm>
                <a:off x="2870" y="2220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6" name="Line 42"/>
              <p:cNvSpPr/>
              <p:nvPr/>
            </p:nvSpPr>
            <p:spPr>
              <a:xfrm>
                <a:off x="2091" y="2520"/>
                <a:ext cx="762" cy="0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88" name="Line 46"/>
            <p:cNvSpPr/>
            <p:nvPr/>
          </p:nvSpPr>
          <p:spPr>
            <a:xfrm>
              <a:off x="3604" y="2220"/>
              <a:ext cx="363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6669" name="AutoShape 45"/>
          <p:cNvSpPr/>
          <p:nvPr/>
        </p:nvSpPr>
        <p:spPr>
          <a:xfrm>
            <a:off x="3995738" y="50816"/>
            <a:ext cx="4392612" cy="1421251"/>
          </a:xfrm>
          <a:prstGeom prst="wedgeRoundRectCallout">
            <a:avLst>
              <a:gd name="adj1" fmla="val -59759"/>
              <a:gd name="adj2" fmla="val 7404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是用来控制排序趟数的循环变量。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个数需要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趟排序，故用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</a:t>
            </a:r>
            <a:r>
              <a:rPr lang="en-US" altLang="zh-CN" sz="2000" dirty="0" err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=1 </a:t>
            </a:r>
            <a:r>
              <a:rPr lang="en-US" altLang="zh-CN" sz="2000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endParaRPr lang="en-US" altLang="zh-CN" sz="2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i=2 To n</a:t>
            </a:r>
            <a:endParaRPr lang="en-US" altLang="zh-CN" sz="2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6182" y="1610813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6314" y="161081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4744" y="2286792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i+1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6314" y="2253755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228679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7554" y="2610945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a(k) &gt; a(j)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7554" y="2610945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a(k) &lt; a(j)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7620" y="2253755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4876" y="228679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i+1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6446" y="228679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7554" y="2610945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a(k) &gt; a(j)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2610945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a(k) &lt; a(j)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2" name="AutoShape 48"/>
          <p:cNvSpPr/>
          <p:nvPr/>
        </p:nvSpPr>
        <p:spPr>
          <a:xfrm>
            <a:off x="71406" y="3286924"/>
            <a:ext cx="4749800" cy="1673742"/>
          </a:xfrm>
          <a:prstGeom prst="wedgeRoundRectCallout">
            <a:avLst>
              <a:gd name="adj1" fmla="val 46436"/>
              <a:gd name="adj2" fmla="val -8697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是用来控制排序方向的循环变量，即由前往后（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还是由后往前（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 -1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的初值、终值不但与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相关，而且还要注意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语句中数据组下标变量的描述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3" name="AutoShape 49"/>
          <p:cNvSpPr/>
          <p:nvPr/>
        </p:nvSpPr>
        <p:spPr>
          <a:xfrm>
            <a:off x="5000628" y="3358362"/>
            <a:ext cx="4002114" cy="1404703"/>
          </a:xfrm>
          <a:prstGeom prst="wedgeRoundRectCallout">
            <a:avLst>
              <a:gd name="adj1" fmla="val -59676"/>
              <a:gd name="adj2" fmla="val -7376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80" tIns="34290" rIns="68580" bIns="34290" anchor="t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中的条件是相邻数据交换的条件，它决定了排序是按升序还是降序。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a(k)&gt;a(j)</a:t>
            </a:r>
            <a:endParaRPr lang="en-US" altLang="zh-CN" sz="2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a(k)&lt;a(j)</a:t>
            </a:r>
            <a:endParaRPr lang="en-US" altLang="zh-CN" sz="2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1" grpId="0"/>
      <p:bldP spid="22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1"/>
      <p:bldP spid="28" grpId="0"/>
      <p:bldP spid="30" grpId="0"/>
      <p:bldP spid="32" grpId="0"/>
      <p:bldP spid="33" grpId="0"/>
      <p:bldP spid="33" grpId="1"/>
      <p:bldP spid="35" grpId="0"/>
      <p:bldP spid="2667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/>
          <p:nvPr/>
        </p:nvSpPr>
        <p:spPr>
          <a:xfrm>
            <a:off x="4876800" y="343006"/>
            <a:ext cx="3276600" cy="343006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冒泡排序的速度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5715008" y="1000908"/>
            <a:ext cx="3286148" cy="179279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比较次数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=1+2+3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+…+(n-1)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=n*(n-1)/2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Text Box 5"/>
          <p:cNvSpPr txBox="1"/>
          <p:nvPr/>
        </p:nvSpPr>
        <p:spPr>
          <a:xfrm>
            <a:off x="468313" y="195324"/>
            <a:ext cx="7467600" cy="50013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思考：冒泡排序的速度，也就是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的次数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0" name="Text Box 8"/>
          <p:cNvSpPr txBox="1"/>
          <p:nvPr/>
        </p:nvSpPr>
        <p:spPr>
          <a:xfrm>
            <a:off x="500034" y="3501238"/>
            <a:ext cx="3886200" cy="50013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最大交换次数 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1" name="Text Box 9"/>
          <p:cNvSpPr txBox="1"/>
          <p:nvPr/>
        </p:nvSpPr>
        <p:spPr>
          <a:xfrm>
            <a:off x="714348" y="4072742"/>
            <a:ext cx="2519362" cy="97411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比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较次数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=n*(n-1)/2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2" name="Text Box 10"/>
          <p:cNvSpPr txBox="1"/>
          <p:nvPr/>
        </p:nvSpPr>
        <p:spPr>
          <a:xfrm>
            <a:off x="4000496" y="4001304"/>
            <a:ext cx="4211637" cy="50013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如何减少数据交换的次数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 descr="timg (1)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85720" y="786594"/>
            <a:ext cx="5286412" cy="2584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80" grpId="0"/>
      <p:bldP spid="28681" grpId="0"/>
      <p:bldP spid="28682" grpId="0"/>
      <p:bldP spid="2868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/>
          <p:nvPr/>
        </p:nvSpPr>
        <p:spPr>
          <a:xfrm>
            <a:off x="4876800" y="343006"/>
            <a:ext cx="3276600" cy="343006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spcBef>
                <a:spcPct val="20000"/>
              </a:spcBef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冒泡排序的速度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4429124" y="929470"/>
            <a:ext cx="3286148" cy="179279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比较次数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=1+2+3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+…+(n-1)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=n*(n-1)/2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Text Box 5"/>
          <p:cNvSpPr txBox="1"/>
          <p:nvPr/>
        </p:nvSpPr>
        <p:spPr>
          <a:xfrm>
            <a:off x="468313" y="195324"/>
            <a:ext cx="7467600" cy="50013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思考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：选择排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序的速度，也就是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的次数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0" name="Text Box 8"/>
          <p:cNvSpPr txBox="1"/>
          <p:nvPr/>
        </p:nvSpPr>
        <p:spPr>
          <a:xfrm>
            <a:off x="4500562" y="2858296"/>
            <a:ext cx="3886200" cy="50013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最大交换次数 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1" name="Text Box 9"/>
          <p:cNvSpPr txBox="1"/>
          <p:nvPr/>
        </p:nvSpPr>
        <p:spPr>
          <a:xfrm>
            <a:off x="4552968" y="3515907"/>
            <a:ext cx="2519362" cy="413959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=n-1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 descr="timg (1)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8596" y="786594"/>
            <a:ext cx="3286148" cy="4008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80" grpId="0"/>
      <p:bldP spid="286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6"/>
          <p:cNvGrpSpPr/>
          <p:nvPr/>
        </p:nvGrpSpPr>
        <p:grpSpPr>
          <a:xfrm>
            <a:off x="5500694" y="643718"/>
            <a:ext cx="3455988" cy="4037817"/>
            <a:chOff x="104403" y="0"/>
            <a:chExt cx="1348159" cy="3548741"/>
          </a:xfrm>
        </p:grpSpPr>
        <p:grpSp>
          <p:nvGrpSpPr>
            <p:cNvPr id="8" name="组合 17"/>
            <p:cNvGrpSpPr/>
            <p:nvPr/>
          </p:nvGrpSpPr>
          <p:grpSpPr>
            <a:xfrm>
              <a:off x="104403" y="0"/>
              <a:ext cx="973271" cy="3448050"/>
              <a:chOff x="104403" y="0"/>
              <a:chExt cx="973271" cy="3448050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>
                <a:off x="590533" y="314020"/>
                <a:ext cx="0" cy="1800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20"/>
              <p:cNvGrpSpPr/>
              <p:nvPr/>
            </p:nvGrpSpPr>
            <p:grpSpPr>
              <a:xfrm>
                <a:off x="104403" y="0"/>
                <a:ext cx="973271" cy="3448050"/>
                <a:chOff x="104403" y="0"/>
                <a:chExt cx="973271" cy="3448050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338488" y="0"/>
                  <a:ext cx="484891" cy="314020"/>
                </a:xfrm>
                <a:prstGeom prst="round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>
                      <a:cs typeface="Times New Roman" panose="02020603050405020304"/>
                    </a:rPr>
                    <a:t>开始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85850" y="505224"/>
                  <a:ext cx="713403" cy="40334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>
                      <a:cs typeface="Times New Roman" panose="02020603050405020304"/>
                    </a:rPr>
                    <a:t>找到最小数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cxnSp>
              <p:nvCxnSpPr>
                <p:cNvPr id="11286" name="直接箭头连接符 23"/>
                <p:cNvCxnSpPr/>
                <p:nvPr/>
              </p:nvCxnSpPr>
              <p:spPr>
                <a:xfrm>
                  <a:off x="581025" y="800100"/>
                  <a:ext cx="0" cy="215900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25" name="矩形 24"/>
                <p:cNvSpPr/>
                <p:nvPr/>
              </p:nvSpPr>
              <p:spPr>
                <a:xfrm>
                  <a:off x="104403" y="1028591"/>
                  <a:ext cx="973498" cy="32379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>
                      <a:cs typeface="Times New Roman" panose="02020603050405020304"/>
                    </a:rPr>
                    <a:t>与第一个数互换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cxnSp>
              <p:nvCxnSpPr>
                <p:cNvPr id="11288" name="直接箭头连接符 25"/>
                <p:cNvCxnSpPr/>
                <p:nvPr/>
              </p:nvCxnSpPr>
              <p:spPr>
                <a:xfrm>
                  <a:off x="581025" y="1371600"/>
                  <a:ext cx="0" cy="216000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27" name="矩形 26"/>
                <p:cNvSpPr/>
                <p:nvPr/>
              </p:nvSpPr>
              <p:spPr>
                <a:xfrm>
                  <a:off x="178716" y="1591037"/>
                  <a:ext cx="844070" cy="276338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>
                      <a:cs typeface="Times New Roman" panose="02020603050405020304"/>
                    </a:rPr>
                    <a:t>找到最小数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04403" y="2086491"/>
                  <a:ext cx="973498" cy="32379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>
                      <a:cs typeface="Times New Roman" panose="02020603050405020304"/>
                    </a:rPr>
                    <a:t>与第二个数互换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cxnSp>
              <p:nvCxnSpPr>
                <p:cNvPr id="11291" name="直接箭头连接符 28"/>
                <p:cNvCxnSpPr/>
                <p:nvPr/>
              </p:nvCxnSpPr>
              <p:spPr>
                <a:xfrm>
                  <a:off x="600075" y="1857375"/>
                  <a:ext cx="0" cy="216000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30" name="矩形 29"/>
                <p:cNvSpPr/>
                <p:nvPr/>
              </p:nvSpPr>
              <p:spPr>
                <a:xfrm>
                  <a:off x="285850" y="2639167"/>
                  <a:ext cx="600076" cy="276338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en-US" sz="2400" kern="100" dirty="0">
                      <a:cs typeface="Times New Roman" panose="02020603050405020304"/>
                    </a:rPr>
                    <a:t>……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cxnSp>
              <p:nvCxnSpPr>
                <p:cNvPr id="11293" name="直接箭头连接符 30"/>
                <p:cNvCxnSpPr/>
                <p:nvPr/>
              </p:nvCxnSpPr>
              <p:spPr>
                <a:xfrm>
                  <a:off x="581025" y="2409825"/>
                  <a:ext cx="0" cy="216000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11294" name="直接箭头连接符 31"/>
                <p:cNvCxnSpPr/>
                <p:nvPr/>
              </p:nvCxnSpPr>
              <p:spPr>
                <a:xfrm>
                  <a:off x="600075" y="2914650"/>
                  <a:ext cx="0" cy="216000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33" name="圆角矩形 32"/>
                <p:cNvSpPr/>
                <p:nvPr/>
              </p:nvSpPr>
              <p:spPr>
                <a:xfrm>
                  <a:off x="285850" y="3134622"/>
                  <a:ext cx="600076" cy="314020"/>
                </a:xfrm>
                <a:prstGeom prst="round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>
                      <a:cs typeface="Times New Roman" panose="02020603050405020304"/>
                    </a:rPr>
                    <a:t>结束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</p:grpSp>
        </p:grpSp>
        <p:sp>
          <p:nvSpPr>
            <p:cNvPr id="11296" name="文本框 2"/>
            <p:cNvSpPr txBox="1"/>
            <p:nvPr/>
          </p:nvSpPr>
          <p:spPr>
            <a:xfrm>
              <a:off x="947854" y="3142995"/>
              <a:ext cx="504708" cy="4057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 defTabSz="685800"/>
              <a:r>
                <a:rPr lang="zh-CN" altLang="zh-CN" sz="2400" dirty="0">
                  <a:latin typeface="Calibri" panose="020F0502020204030204"/>
                  <a:ea typeface="宋体" panose="02010600030101010101" pitchFamily="2" charset="-122"/>
                </a:rPr>
                <a:t>图</a:t>
              </a:r>
              <a:r>
                <a:rPr lang="en-US" altLang="zh-CN" sz="2400" dirty="0"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zh-CN" sz="2400" dirty="0"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16"/>
          <p:cNvGrpSpPr/>
          <p:nvPr/>
        </p:nvGrpSpPr>
        <p:grpSpPr>
          <a:xfrm>
            <a:off x="500034" y="643718"/>
            <a:ext cx="4098899" cy="4037817"/>
            <a:chOff x="-146393" y="0"/>
            <a:chExt cx="1598955" cy="3548741"/>
          </a:xfrm>
        </p:grpSpPr>
        <p:grpSp>
          <p:nvGrpSpPr>
            <p:cNvPr id="35" name="组合 17"/>
            <p:cNvGrpSpPr/>
            <p:nvPr/>
          </p:nvGrpSpPr>
          <p:grpSpPr>
            <a:xfrm>
              <a:off x="-146393" y="0"/>
              <a:ext cx="1560581" cy="3448642"/>
              <a:chOff x="-146393" y="0"/>
              <a:chExt cx="1560581" cy="3448642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>
                <a:off x="581025" y="314020"/>
                <a:ext cx="0" cy="1800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组合 20"/>
              <p:cNvGrpSpPr/>
              <p:nvPr/>
            </p:nvGrpSpPr>
            <p:grpSpPr>
              <a:xfrm>
                <a:off x="-146393" y="0"/>
                <a:ext cx="1560581" cy="3448642"/>
                <a:chOff x="-146393" y="0"/>
                <a:chExt cx="1560581" cy="3448642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338488" y="0"/>
                  <a:ext cx="484891" cy="314020"/>
                </a:xfrm>
                <a:prstGeom prst="round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>
                      <a:cs typeface="Times New Roman" panose="02020603050405020304"/>
                    </a:rPr>
                    <a:t>开始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76535" y="475651"/>
                  <a:ext cx="1058966" cy="40334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 smtClean="0">
                      <a:cs typeface="Times New Roman" panose="02020603050405020304"/>
                    </a:rPr>
                    <a:t>相邻两数两两比较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cxnSp>
              <p:nvCxnSpPr>
                <p:cNvPr id="41" name="直接箭头连接符 23"/>
                <p:cNvCxnSpPr/>
                <p:nvPr/>
              </p:nvCxnSpPr>
              <p:spPr>
                <a:xfrm>
                  <a:off x="581025" y="878992"/>
                  <a:ext cx="0" cy="189837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42" name="矩形 41"/>
                <p:cNvSpPr/>
                <p:nvPr/>
              </p:nvSpPr>
              <p:spPr>
                <a:xfrm>
                  <a:off x="20800" y="1057483"/>
                  <a:ext cx="1170436" cy="32379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 smtClean="0">
                      <a:cs typeface="Times New Roman" panose="02020603050405020304"/>
                    </a:rPr>
                    <a:t>使最小的数在第一位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cxnSp>
              <p:nvCxnSpPr>
                <p:cNvPr id="43" name="直接箭头连接符 25"/>
                <p:cNvCxnSpPr/>
                <p:nvPr/>
              </p:nvCxnSpPr>
              <p:spPr>
                <a:xfrm>
                  <a:off x="581025" y="1371600"/>
                  <a:ext cx="0" cy="216000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44" name="矩形 43"/>
                <p:cNvSpPr/>
                <p:nvPr/>
              </p:nvSpPr>
              <p:spPr>
                <a:xfrm>
                  <a:off x="-90658" y="1591037"/>
                  <a:ext cx="1421231" cy="348035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 smtClean="0">
                      <a:cs typeface="Times New Roman" panose="02020603050405020304"/>
                    </a:rPr>
                    <a:t>剩下相邻两数两两比较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-146393" y="2124831"/>
                  <a:ext cx="1560581" cy="32379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 smtClean="0">
                      <a:cs typeface="Times New Roman" panose="02020603050405020304"/>
                    </a:rPr>
                    <a:t>使剩下最小的数在第二位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cxnSp>
              <p:nvCxnSpPr>
                <p:cNvPr id="46" name="直接箭头连接符 28"/>
                <p:cNvCxnSpPr/>
                <p:nvPr/>
              </p:nvCxnSpPr>
              <p:spPr>
                <a:xfrm>
                  <a:off x="581025" y="1946340"/>
                  <a:ext cx="0" cy="216000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47" name="矩形 46"/>
                <p:cNvSpPr/>
                <p:nvPr/>
              </p:nvSpPr>
              <p:spPr>
                <a:xfrm>
                  <a:off x="285850" y="2639167"/>
                  <a:ext cx="600076" cy="276338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en-US" sz="2400" kern="100" dirty="0">
                      <a:cs typeface="Times New Roman" panose="02020603050405020304"/>
                    </a:rPr>
                    <a:t>……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  <p:cxnSp>
              <p:nvCxnSpPr>
                <p:cNvPr id="48" name="直接箭头连接符 30"/>
                <p:cNvCxnSpPr/>
                <p:nvPr/>
              </p:nvCxnSpPr>
              <p:spPr>
                <a:xfrm>
                  <a:off x="581025" y="2420977"/>
                  <a:ext cx="0" cy="216000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49" name="直接箭头连接符 31"/>
                <p:cNvCxnSpPr/>
                <p:nvPr/>
              </p:nvCxnSpPr>
              <p:spPr>
                <a:xfrm>
                  <a:off x="581025" y="2914650"/>
                  <a:ext cx="0" cy="216000"/>
                </a:xfrm>
                <a:prstGeom prst="straightConnector1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50" name="圆角矩形 49"/>
                <p:cNvSpPr/>
                <p:nvPr/>
              </p:nvSpPr>
              <p:spPr>
                <a:xfrm>
                  <a:off x="285850" y="3134622"/>
                  <a:ext cx="600076" cy="314020"/>
                </a:xfrm>
                <a:prstGeom prst="round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685800" fontAlgn="base">
                    <a:spcBef>
                      <a:spcPct val="0"/>
                    </a:spcBef>
                    <a:defRPr/>
                  </a:pPr>
                  <a:r>
                    <a:rPr lang="zh-CN" altLang="en-US" sz="2400" kern="100" dirty="0">
                      <a:cs typeface="Times New Roman" panose="02020603050405020304"/>
                    </a:rPr>
                    <a:t>结束</a:t>
                  </a:r>
                  <a:endParaRPr lang="zh-CN" altLang="en-US" sz="2400" kern="100" dirty="0">
                    <a:cs typeface="Times New Roman" panose="02020603050405020304"/>
                  </a:endParaRPr>
                </a:p>
              </p:txBody>
            </p:sp>
          </p:grpSp>
        </p:grpSp>
        <p:sp>
          <p:nvSpPr>
            <p:cNvPr id="36" name="文本框 2"/>
            <p:cNvSpPr txBox="1"/>
            <p:nvPr/>
          </p:nvSpPr>
          <p:spPr>
            <a:xfrm>
              <a:off x="947854" y="3142995"/>
              <a:ext cx="504708" cy="40574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 defTabSz="685800"/>
              <a:r>
                <a:rPr lang="zh-CN" altLang="zh-CN" sz="2400" dirty="0" smtClean="0">
                  <a:latin typeface="Calibri" panose="020F0502020204030204"/>
                  <a:ea typeface="宋体" panose="02010600030101010101" pitchFamily="2" charset="-122"/>
                </a:rPr>
                <a:t>图</a:t>
              </a:r>
              <a:r>
                <a:rPr lang="en-US" altLang="zh-CN" sz="2400" dirty="0" smtClean="0"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zh-CN" sz="2400" dirty="0"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643042" y="7221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冒泡排序</a:t>
            </a:r>
            <a:endParaRPr lang="zh-CN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29322" y="110615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选择排序</a:t>
            </a:r>
            <a:endParaRPr lang="zh-CN" altLang="en-US" sz="2400" b="1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Group 2"/>
          <p:cNvGraphicFramePr>
            <a:graphicFrameLocks noGrp="1"/>
          </p:cNvGraphicFramePr>
          <p:nvPr>
            <p:ph idx="4294967295"/>
          </p:nvPr>
        </p:nvGraphicFramePr>
        <p:xfrm>
          <a:off x="142845" y="215090"/>
          <a:ext cx="8786873" cy="4437344"/>
        </p:xfrm>
        <a:graphic>
          <a:graphicData uri="http://schemas.openxmlformats.org/drawingml/2006/table">
            <a:tbl>
              <a:tblPr/>
              <a:tblGrid>
                <a:gridCol w="1285883"/>
                <a:gridCol w="3745916"/>
                <a:gridCol w="3755074"/>
              </a:tblGrid>
              <a:tr h="52689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34301" marB="3430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冒泡排序</a:t>
                      </a:r>
                      <a:endParaRPr kumimoji="0" lang="zh-CN" altLang="en-US" sz="2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34301" marB="34301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选择排序</a:t>
                      </a:r>
                      <a:endParaRPr kumimoji="0" lang="zh-CN" altLang="en-US" sz="2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34301" marB="34301" horzOverflow="overflow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7330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思想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301" marB="343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相邻位置值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一边比较，一边交换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301" marB="343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先选出最大值或最小值，再交换</a:t>
                      </a:r>
                      <a:endParaRPr kumimoji="0" lang="zh-CN" alt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34301" marB="343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87847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相同点</a:t>
                      </a:r>
                      <a:endParaRPr kumimoji="0" lang="zh-CN" alt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34301" marB="343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34301" marB="343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cPr marT="34301" marB="3430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16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不同点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301" marB="343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34301" marB="343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34301" marB="343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16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辨别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301" marB="3430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34301" marB="3430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34301" marB="3430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35696" y="1780456"/>
            <a:ext cx="612068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t">
              <a:spcBef>
                <a:spcPct val="20000"/>
              </a:spcBef>
              <a:spcAft>
                <a:spcPct val="0"/>
              </a:spcAft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个数都需要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遍排序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，其中变量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控制排序的遍数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fontAlgn="t">
              <a:spcBef>
                <a:spcPct val="20000"/>
              </a:spcBef>
              <a:spcAft>
                <a:spcPct val="0"/>
              </a:spcAft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）比较的次数一样多，都是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(n-1)+(n-2)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+…+3+2+1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fontAlgn="t">
              <a:spcBef>
                <a:spcPct val="20000"/>
              </a:spcBef>
              <a:spcAft>
                <a:spcPct val="0"/>
              </a:spcAft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最好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的情况下，交换的次数一样，都是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次。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932584"/>
            <a:ext cx="374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边比较边交换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，最坏的情况下交换的次数是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(n-1)+(n-2)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+…+3+2+1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2974504"/>
            <a:ext cx="374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先选择再交换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，最坏的情况下交换的次数是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1237" y="3796680"/>
            <a:ext cx="374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t">
              <a:spcBef>
                <a:spcPct val="20000"/>
              </a:spcBef>
              <a:spcAft>
                <a:spcPct val="0"/>
              </a:spcAft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因为是相邻两数比较，因此代码中有类似“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a(j)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a(j-1)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”比较的条件表达式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4252" y="3750093"/>
            <a:ext cx="3737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因为是先选出最大值或最小值，一般用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来记录该值所在的位置。如果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k&lt;&gt;i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，则交换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51520" y="268288"/>
            <a:ext cx="835292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将数据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进行一趟冒泡排序后得到的数据刚好是小杨的银行卡密码，那么小杨的银行卡密码是（  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93057" y="1649719"/>
            <a:ext cx="5904656" cy="99405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(A)3,6,9,5,8,1   (B)1,3,6,9,5,8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(C)1,3,5,6,9,8   (D)3,1,6,9,5,8</a:t>
            </a:r>
            <a:endParaRPr lang="zh-CN" altLang="en-US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130063"/>
            <a:ext cx="65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51520" y="2860576"/>
            <a:ext cx="8352928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有一组原始数据：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65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33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。若采用冒泡法进行排序，则共需比较的次数为（  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513369" y="3814683"/>
            <a:ext cx="5904656" cy="99405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(A)21   (B)15   (C)10   (D)28</a:t>
            </a:r>
            <a:endParaRPr lang="zh-CN" altLang="en-US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669" y="3291463"/>
            <a:ext cx="65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51520" y="268288"/>
            <a:ext cx="8352928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用选择排序法对一组学生的身高数据进行升序排序，已知第一遍排序结束后的数据序列为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165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168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178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175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171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，则下列选项中可能是原始数据序列的是（   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17421" y="1996480"/>
            <a:ext cx="5037187" cy="230425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(A)175,178,168,165,171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(B)178,168,165,175,171 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(C)165,178,168,175,171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(D)165,168,171,175,178</a:t>
            </a:r>
            <a:endParaRPr lang="zh-CN" altLang="en-US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564432"/>
            <a:ext cx="65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51520" y="268288"/>
            <a:ext cx="7643812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有如下程序段：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For i =1 To 4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For j = 5 To i+1 Step -1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If  a(j)&lt;a(j-1) Then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t=a(j):a(j)=a(j-1):a(j-1)=t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Next j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Next i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3508648"/>
            <a:ext cx="8136904" cy="24288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在经过某一遍排序加工后，数组元素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a(1)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a(5)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的值依次为“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28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70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57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”，则下一遍排序加工后数组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a(1)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a(5)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值应该是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   )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96136" y="653030"/>
            <a:ext cx="2868757" cy="24288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(A)28,30,70,53,57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(B)28,30,53,57,70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(C)28,30,57,53,70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(D)28,30,53,70,57</a:t>
            </a:r>
            <a:endParaRPr lang="zh-CN" altLang="en-US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8749" y="4516760"/>
            <a:ext cx="65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 cstate="print"/>
          <a:srcRect t="47871" b="9153"/>
          <a:stretch>
            <a:fillRect/>
          </a:stretch>
        </p:blipFill>
        <p:spPr bwMode="auto">
          <a:xfrm rot="16200000">
            <a:off x="-1467879" y="1464704"/>
            <a:ext cx="5148263" cy="22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层"/>
          <p:cNvSpPr txBox="1"/>
          <p:nvPr/>
        </p:nvSpPr>
        <p:spPr bwMode="auto">
          <a:xfrm>
            <a:off x="4011040" y="2327738"/>
            <a:ext cx="2340260" cy="676854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23"/>
          <p:cNvSpPr/>
          <p:nvPr/>
        </p:nvSpPr>
        <p:spPr>
          <a:xfrm>
            <a:off x="2951820" y="2248508"/>
            <a:ext cx="792088" cy="79233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3200" dirty="0"/>
              <a:t>01</a:t>
            </a:r>
            <a:endParaRPr lang="en-GB" sz="32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51520" y="268288"/>
            <a:ext cx="8892480" cy="50044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有如下程序段：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For i </a:t>
            </a:r>
            <a:r>
              <a:rPr lang="en-US" altLang="zh-CN" sz="3200" b="1" dirty="0" smtClean="0"/>
              <a:t>=6 To 5 Step -1</a:t>
            </a:r>
            <a:endParaRPr lang="zh-CN" altLang="en-US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 smtClean="0"/>
              <a:t>  k=i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 For j = </a:t>
            </a:r>
            <a:r>
              <a:rPr lang="en-US" altLang="zh-CN" sz="3200" b="1" dirty="0" smtClean="0"/>
              <a:t>1 To i-1 </a:t>
            </a:r>
            <a:endParaRPr lang="en-US" altLang="zh-CN" sz="3200" b="1" dirty="0" smtClean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If a(j)&lt;a(k)Then </a:t>
            </a:r>
            <a:r>
              <a:rPr lang="en-US" altLang="zh-CN" sz="3200" b="1" dirty="0"/>
              <a:t>k = j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 Next j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 If i &lt;&gt; k Then </a:t>
            </a:r>
            <a:endParaRPr lang="en-US" altLang="zh-CN" sz="3200" b="1" dirty="0" smtClean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t </a:t>
            </a:r>
            <a:r>
              <a:rPr lang="en-US" altLang="zh-CN" sz="3200" b="1" dirty="0"/>
              <a:t>= a(i):a(i) = a(k):a(k) = t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 End If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Next i</a:t>
            </a:r>
            <a:endParaRPr lang="en-US" altLang="zh-CN" sz="3200" b="1" dirty="0"/>
          </a:p>
          <a:p>
            <a:endParaRPr lang="zh-CN" altLang="en-US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66722" y="313587"/>
            <a:ext cx="4680520" cy="24288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个数据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34,56,21,18,78,65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依次存放在数组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a(1)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a(6)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中，程序运行后，数组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a(3)+a(4)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的值为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 )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60032" y="2572544"/>
            <a:ext cx="3876869" cy="137651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 143</a:t>
            </a: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C) </a:t>
            </a: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86</a:t>
            </a: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(D)</a:t>
            </a: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39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2522" y="1924472"/>
            <a:ext cx="65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51520" y="268288"/>
            <a:ext cx="7643812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有如下程序段：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For i =1 To 2 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For j = 5 To i+1 Step -1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If  a(j)&lt;a(j-1) Then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t=a(j):a(j)=a(j-1):a(j-1)=t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Next j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Next i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3930642"/>
            <a:ext cx="8136904" cy="24288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数组元素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a(1)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a(5)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的值依次为“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”，经过该程序段“加工”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后，数组元素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a(1)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a(5)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   )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3081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 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3 8 4 5 6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3504799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 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3 4 8 5 6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84168" y="653030"/>
            <a:ext cx="2724741" cy="24288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(A)3,4,5,8,6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(B)3,4,5,6,8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(C)3,8,4,5,6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(D)3,4,8,5,6</a:t>
            </a:r>
            <a:endParaRPr lang="zh-CN" altLang="en-US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8749" y="4516760"/>
            <a:ext cx="65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51520" y="268288"/>
            <a:ext cx="7643812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有如下程序段：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For i =1 To 2 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For j = 5 To i+1 Step -1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If  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a(j)&gt;a(i)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t=a(j):a(j)=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a(i):a(i)=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Next j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Next i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19" y="3724672"/>
            <a:ext cx="8557389" cy="24288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数组元素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a(1)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a(5)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的值依次为“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68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89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”，经过该程序段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数组中数据比较和交换次数分别是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 )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93351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 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89 18 68 11 31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357645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 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89 68 31 11 18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84168" y="653030"/>
            <a:ext cx="2724741" cy="24288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 8</a:t>
            </a:r>
            <a:r>
              <a:rPr lang="zh-CN" altLang="en-US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次和</a:t>
            </a: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(B) 8</a:t>
            </a:r>
            <a:r>
              <a:rPr lang="zh-CN" altLang="en-US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次和</a:t>
            </a: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(C) 7</a:t>
            </a:r>
            <a:r>
              <a:rPr lang="zh-CN" altLang="en-US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次和</a:t>
            </a: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(D) 7</a:t>
            </a:r>
            <a:r>
              <a:rPr lang="zh-CN" altLang="en-US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次和</a:t>
            </a:r>
            <a:r>
              <a:rPr lang="en-US" altLang="zh-CN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408" y="4300736"/>
            <a:ext cx="65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51520" y="268288"/>
            <a:ext cx="8892480" cy="50044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有如下程序段：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For i </a:t>
            </a:r>
            <a:r>
              <a:rPr lang="en-US" altLang="zh-CN" sz="3200" b="1" dirty="0" smtClean="0"/>
              <a:t>=1 To 4 Step -1</a:t>
            </a:r>
            <a:endParaRPr lang="zh-CN" altLang="en-US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 smtClean="0"/>
              <a:t>  k=i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 For j = </a:t>
            </a:r>
            <a:r>
              <a:rPr lang="en-US" altLang="zh-CN" sz="3200" b="1" dirty="0" smtClean="0"/>
              <a:t>i+1 To 5 </a:t>
            </a:r>
            <a:endParaRPr lang="en-US" altLang="zh-CN" sz="3200" b="1" dirty="0" smtClean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If a(j)&lt;a(k)Then </a:t>
            </a:r>
            <a:r>
              <a:rPr lang="en-US" altLang="zh-CN" sz="3200" b="1" dirty="0"/>
              <a:t>k = j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 Next j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 If i &lt;&gt; k Then </a:t>
            </a:r>
            <a:endParaRPr lang="en-US" altLang="zh-CN" sz="3200" b="1" dirty="0" smtClean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t </a:t>
            </a:r>
            <a:r>
              <a:rPr lang="en-US" altLang="zh-CN" sz="3200" b="1" dirty="0"/>
              <a:t>= a(i):a(i) = a(k):a(k) = t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  End If</a:t>
            </a:r>
            <a:endParaRPr lang="en-US" altLang="zh-CN" sz="3200" b="1" dirty="0"/>
          </a:p>
          <a:p>
            <a:pPr>
              <a:lnSpc>
                <a:spcPct val="90000"/>
              </a:lnSpc>
            </a:pPr>
            <a:r>
              <a:rPr lang="en-US" altLang="zh-CN" sz="3200" b="1" dirty="0"/>
              <a:t>Next i</a:t>
            </a:r>
            <a:endParaRPr lang="en-US" altLang="zh-CN" sz="3200" b="1" dirty="0"/>
          </a:p>
          <a:p>
            <a:endParaRPr lang="zh-CN" altLang="en-US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66722" y="313587"/>
            <a:ext cx="4680520" cy="24288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采用选择排序算法对数组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个数据“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23,86,98,65,2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”按从小到大的顺序排序。整个排序过程中，数组中的数据比较次数和交换次数分别是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 )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49164" y="2860576"/>
            <a:ext cx="3876869" cy="23042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0" indent="-457200">
              <a:spcBef>
                <a:spcPct val="50000"/>
              </a:spcBef>
              <a:buAutoNum type="alphaUcParenBoth"/>
              <a:defRPr/>
            </a:pP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   </a:t>
            </a: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2400" b="1" dirty="0" smtClean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lphaUcParenBoth"/>
              <a:defRPr/>
            </a:pP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   </a:t>
            </a: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2400" b="1" dirty="0" smtClean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lphaUcParenBoth"/>
              <a:defRPr/>
            </a:pP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   </a:t>
            </a: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2400" b="1" dirty="0" smtClean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lphaUcParenBoth"/>
              <a:defRPr/>
            </a:pP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   </a:t>
            </a:r>
            <a:r>
              <a:rPr lang="en-US" altLang="zh-CN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24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7164" y="2428528"/>
            <a:ext cx="65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51520" y="268288"/>
            <a:ext cx="7643812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采用冒泡排序对数组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个数据进行升序排序，部分程序如下：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For i =1 To 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9 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For j = 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10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To 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___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Step -1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If  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_____ Then 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  t=a(j):a(j)=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a(j-1):a(j-1)=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Next j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Next i</a:t>
            </a:r>
            <a:endParaRPr lang="en-US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19" y="4039126"/>
            <a:ext cx="8557389" cy="83767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indent="-342900">
              <a:lnSpc>
                <a:spcPct val="14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划线处应填入的语句分别是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 )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580112" y="1867476"/>
            <a:ext cx="3372813" cy="24288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(A</a:t>
            </a:r>
            <a:r>
              <a:rPr lang="en-US" altLang="zh-CN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  i +1 </a:t>
            </a:r>
            <a:r>
              <a:rPr lang="zh-CN" altLang="en-US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a(j)&lt;a(j-1)</a:t>
            </a:r>
            <a:endParaRPr lang="en-US" altLang="zh-CN" sz="2400" b="1" dirty="0">
              <a:solidFill>
                <a:schemeClr val="accent4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(B</a:t>
            </a:r>
            <a:r>
              <a:rPr lang="en-US" altLang="zh-CN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  </a:t>
            </a:r>
            <a:r>
              <a:rPr lang="en-US" altLang="zh-CN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i +1</a:t>
            </a:r>
            <a:r>
              <a:rPr lang="en-US" altLang="zh-CN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zh-CN" altLang="en-US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a(j</a:t>
            </a:r>
            <a:r>
              <a:rPr lang="en-US" altLang="zh-CN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)&gt;a(j-1)</a:t>
            </a:r>
            <a:endParaRPr lang="en-US" altLang="zh-CN" sz="2400" b="1" dirty="0">
              <a:solidFill>
                <a:schemeClr val="accent4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(C) </a:t>
            </a:r>
            <a:r>
              <a:rPr lang="en-US" altLang="zh-CN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10-i </a:t>
            </a:r>
            <a:r>
              <a:rPr lang="zh-CN" altLang="en-US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a(j)&lt;</a:t>
            </a:r>
            <a:r>
              <a:rPr lang="en-US" altLang="zh-CN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a(j+1)</a:t>
            </a:r>
            <a:endParaRPr lang="en-US" altLang="zh-CN" sz="2400" b="1" dirty="0">
              <a:solidFill>
                <a:schemeClr val="accent4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(D) 10-i </a:t>
            </a:r>
            <a:r>
              <a:rPr lang="zh-CN" altLang="en-US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lang="en-US" altLang="zh-CN" sz="2400" b="1" dirty="0" smtClean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a(j)&gt;a(j+1</a:t>
            </a:r>
            <a:r>
              <a:rPr lang="en-US" altLang="zh-CN" sz="2400" b="1" dirty="0">
                <a:solidFill>
                  <a:schemeClr val="accent4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)</a:t>
            </a:r>
            <a:endParaRPr lang="en-US" altLang="zh-CN" sz="2400" b="1" dirty="0">
              <a:solidFill>
                <a:schemeClr val="accent4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lvl="0">
              <a:spcBef>
                <a:spcPct val="50000"/>
              </a:spcBef>
              <a:defRPr/>
            </a:pPr>
            <a:endParaRPr lang="en-US" altLang="zh-CN" sz="2400" b="1" dirty="0">
              <a:solidFill>
                <a:schemeClr val="accent4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4130190"/>
            <a:ext cx="65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67744" y="0"/>
            <a:ext cx="5148263" cy="5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A_矩形 30"/>
          <p:cNvSpPr/>
          <p:nvPr>
            <p:custDataLst>
              <p:tags r:id="rId2"/>
            </p:custDataLst>
          </p:nvPr>
        </p:nvSpPr>
        <p:spPr>
          <a:xfrm>
            <a:off x="4294432" y="2237328"/>
            <a:ext cx="1113125" cy="623248"/>
          </a:xfrm>
          <a:prstGeom prst="rect">
            <a:avLst/>
          </a:prstGeom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endParaRPr lang="zh-CN" altLang="en-US" sz="3600" dirty="0">
              <a:solidFill>
                <a:schemeClr val="accent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PA_圆角矩形 31"/>
          <p:cNvSpPr/>
          <p:nvPr>
            <p:custDataLst>
              <p:tags r:id="rId3"/>
            </p:custDataLst>
          </p:nvPr>
        </p:nvSpPr>
        <p:spPr>
          <a:xfrm>
            <a:off x="4400824" y="3292624"/>
            <a:ext cx="851225" cy="2243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42900" dist="2413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PA_矩形 32"/>
          <p:cNvSpPr/>
          <p:nvPr>
            <p:custDataLst>
              <p:tags r:id="rId4"/>
            </p:custDataLst>
          </p:nvPr>
        </p:nvSpPr>
        <p:spPr>
          <a:xfrm>
            <a:off x="4391980" y="3316288"/>
            <a:ext cx="868907" cy="192360"/>
          </a:xfrm>
          <a:prstGeom prst="rect">
            <a:avLst/>
          </a:prstGeom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时</a:t>
            </a:r>
            <a:r>
              <a:rPr lang="zh-CN" altLang="en-US" sz="8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间：</a:t>
            </a:r>
            <a:r>
              <a: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1</a:t>
            </a:r>
            <a:r>
              <a:rPr lang="en-US" altLang="zh-CN" sz="8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71205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" cstate="print"/>
          <a:srcRect l="37156" t="12093" r="8437" b="51711"/>
          <a:stretch>
            <a:fillRect/>
          </a:stretch>
        </p:blipFill>
        <p:spPr bwMode="auto">
          <a:xfrm>
            <a:off x="0" y="3656148"/>
            <a:ext cx="2267744" cy="150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/>
          <p:cNvSpPr/>
          <p:nvPr/>
        </p:nvSpPr>
        <p:spPr>
          <a:xfrm>
            <a:off x="3987913" y="2735272"/>
            <a:ext cx="468000" cy="39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68580" tIns="34290" rIns="68580" bIns="34290" anchor="ctr"/>
          <a:lstStyle/>
          <a:p>
            <a:pPr marL="257175" indent="-257175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 dirty="0"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lang="en-US" altLang="zh-CN" sz="21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44" name="Rectangle 4"/>
          <p:cNvSpPr/>
          <p:nvPr/>
        </p:nvSpPr>
        <p:spPr>
          <a:xfrm>
            <a:off x="4794136" y="2735272"/>
            <a:ext cx="468000" cy="39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68580" tIns="34290" rIns="68580" bIns="34290" anchor="ctr"/>
          <a:lstStyle/>
          <a:p>
            <a:pPr marL="257175" indent="-257175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 dirty="0" smtClean="0">
                <a:latin typeface="Tahoma" panose="020B0604030504040204" pitchFamily="34" charset="0"/>
                <a:ea typeface="宋体" panose="02010600030101010101" pitchFamily="2" charset="-122"/>
              </a:rPr>
              <a:t>35</a:t>
            </a:r>
            <a:endParaRPr lang="en-US" altLang="zh-CN" sz="2100" i="1" dirty="0">
              <a:solidFill>
                <a:srgbClr val="ED137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45" name="Rectangle 5"/>
          <p:cNvSpPr/>
          <p:nvPr/>
        </p:nvSpPr>
        <p:spPr>
          <a:xfrm>
            <a:off x="5600359" y="2735272"/>
            <a:ext cx="468000" cy="39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68580" tIns="34290" rIns="68580" bIns="34290" anchor="ctr"/>
          <a:lstStyle/>
          <a:p>
            <a:pPr marL="257175" indent="-257175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 dirty="0">
                <a:latin typeface="Tahoma" panose="020B0604030504040204" pitchFamily="34" charset="0"/>
                <a:ea typeface="宋体" panose="02010600030101010101" pitchFamily="2" charset="-122"/>
              </a:rPr>
              <a:t>32</a:t>
            </a:r>
            <a:endParaRPr lang="en-US" altLang="zh-CN" sz="21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46" name="Rectangle 6"/>
          <p:cNvSpPr/>
          <p:nvPr/>
        </p:nvSpPr>
        <p:spPr>
          <a:xfrm>
            <a:off x="6406582" y="2735272"/>
            <a:ext cx="468000" cy="39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68580" tIns="34290" rIns="68580" bIns="34290" anchor="ctr"/>
          <a:lstStyle/>
          <a:p>
            <a:pPr marL="257175" indent="-257175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 dirty="0">
                <a:latin typeface="Tahoma" panose="020B0604030504040204" pitchFamily="34" charset="0"/>
                <a:ea typeface="宋体" panose="02010600030101010101" pitchFamily="2" charset="-122"/>
              </a:rPr>
              <a:t>29</a:t>
            </a:r>
            <a:endParaRPr lang="en-US" altLang="zh-CN" sz="21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47" name="Rectangle 7"/>
          <p:cNvSpPr/>
          <p:nvPr/>
        </p:nvSpPr>
        <p:spPr>
          <a:xfrm>
            <a:off x="7212807" y="2735272"/>
            <a:ext cx="468000" cy="39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68580" tIns="34290" rIns="68580" bIns="34290" anchor="ctr"/>
          <a:lstStyle/>
          <a:p>
            <a:pPr marL="257175" indent="-257175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 dirty="0">
                <a:latin typeface="Tahoma" panose="020B0604030504040204" pitchFamily="34" charset="0"/>
                <a:ea typeface="宋体" panose="02010600030101010101" pitchFamily="2" charset="-122"/>
              </a:rPr>
              <a:t>64</a:t>
            </a:r>
            <a:endParaRPr lang="en-US" altLang="zh-CN" sz="21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50" name="Rectangle 10"/>
          <p:cNvSpPr/>
          <p:nvPr/>
        </p:nvSpPr>
        <p:spPr>
          <a:xfrm>
            <a:off x="3181690" y="2735272"/>
            <a:ext cx="468000" cy="39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68580" tIns="34290" rIns="68580" bIns="34290" anchor="ctr"/>
          <a:lstStyle/>
          <a:p>
            <a:pPr marL="257175" indent="-257175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 dirty="0">
                <a:latin typeface="Tahoma" panose="020B0604030504040204" pitchFamily="34" charset="0"/>
                <a:ea typeface="宋体" panose="02010600030101010101" pitchFamily="2" charset="-122"/>
              </a:rPr>
              <a:t>78</a:t>
            </a:r>
            <a:endParaRPr lang="en-US" altLang="zh-CN" sz="21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66" name="Rectangle 26"/>
          <p:cNvSpPr/>
          <p:nvPr/>
        </p:nvSpPr>
        <p:spPr>
          <a:xfrm>
            <a:off x="2375467" y="2735272"/>
            <a:ext cx="468000" cy="39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68580" tIns="34290" rIns="68580" bIns="34290" anchor="ctr"/>
          <a:lstStyle/>
          <a:p>
            <a:pPr marL="257175" indent="-257175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 dirty="0">
                <a:latin typeface="Tahoma" panose="020B0604030504040204" pitchFamily="34" charset="0"/>
                <a:ea typeface="宋体" panose="02010600030101010101" pitchFamily="2" charset="-122"/>
              </a:rPr>
              <a:t>34</a:t>
            </a:r>
            <a:endParaRPr lang="en-US" altLang="zh-CN" sz="21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067" name="Rectangle 27"/>
          <p:cNvSpPr/>
          <p:nvPr/>
        </p:nvSpPr>
        <p:spPr>
          <a:xfrm>
            <a:off x="1569244" y="2735272"/>
            <a:ext cx="468000" cy="3960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68580" tIns="34290" rIns="68580" bIns="34290" anchor="ctr"/>
          <a:lstStyle/>
          <a:p>
            <a:pPr marL="257175" indent="-257175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100" dirty="0">
                <a:latin typeface="Tahoma" panose="020B0604030504040204" pitchFamily="34" charset="0"/>
                <a:ea typeface="宋体" panose="02010600030101010101" pitchFamily="2" charset="-122"/>
              </a:rPr>
              <a:t>45</a:t>
            </a:r>
            <a:endParaRPr lang="en-US" altLang="zh-CN" sz="21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48"/>
          <p:cNvGrpSpPr/>
          <p:nvPr/>
        </p:nvGrpSpPr>
        <p:grpSpPr>
          <a:xfrm>
            <a:off x="6588224" y="2356520"/>
            <a:ext cx="945356" cy="269164"/>
            <a:chOff x="4581" y="1480"/>
            <a:chExt cx="794" cy="226"/>
          </a:xfrm>
        </p:grpSpPr>
        <p:sp>
          <p:nvSpPr>
            <p:cNvPr id="25637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8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39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0" name="Group 48"/>
          <p:cNvGrpSpPr/>
          <p:nvPr/>
        </p:nvGrpSpPr>
        <p:grpSpPr>
          <a:xfrm>
            <a:off x="6588224" y="2356520"/>
            <a:ext cx="945356" cy="269164"/>
            <a:chOff x="4581" y="1480"/>
            <a:chExt cx="794" cy="226"/>
          </a:xfrm>
        </p:grpSpPr>
        <p:sp>
          <p:nvSpPr>
            <p:cNvPr id="41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4" name="Group 48"/>
          <p:cNvGrpSpPr/>
          <p:nvPr/>
        </p:nvGrpSpPr>
        <p:grpSpPr>
          <a:xfrm>
            <a:off x="6578972" y="2356520"/>
            <a:ext cx="945356" cy="269164"/>
            <a:chOff x="4581" y="1480"/>
            <a:chExt cx="794" cy="226"/>
          </a:xfrm>
        </p:grpSpPr>
        <p:sp>
          <p:nvSpPr>
            <p:cNvPr id="45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8" name="Group 48"/>
          <p:cNvGrpSpPr/>
          <p:nvPr/>
        </p:nvGrpSpPr>
        <p:grpSpPr>
          <a:xfrm>
            <a:off x="6578972" y="2356520"/>
            <a:ext cx="945356" cy="269164"/>
            <a:chOff x="4581" y="1480"/>
            <a:chExt cx="794" cy="226"/>
          </a:xfrm>
        </p:grpSpPr>
        <p:sp>
          <p:nvSpPr>
            <p:cNvPr id="49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2" name="Group 48"/>
          <p:cNvGrpSpPr/>
          <p:nvPr/>
        </p:nvGrpSpPr>
        <p:grpSpPr>
          <a:xfrm>
            <a:off x="6588224" y="2356520"/>
            <a:ext cx="945356" cy="269164"/>
            <a:chOff x="4581" y="1480"/>
            <a:chExt cx="794" cy="226"/>
          </a:xfrm>
        </p:grpSpPr>
        <p:sp>
          <p:nvSpPr>
            <p:cNvPr id="53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6" name="Group 48"/>
          <p:cNvGrpSpPr/>
          <p:nvPr/>
        </p:nvGrpSpPr>
        <p:grpSpPr>
          <a:xfrm>
            <a:off x="6588224" y="2356520"/>
            <a:ext cx="945356" cy="269164"/>
            <a:chOff x="4581" y="1480"/>
            <a:chExt cx="794" cy="226"/>
          </a:xfrm>
        </p:grpSpPr>
        <p:sp>
          <p:nvSpPr>
            <p:cNvPr id="57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0" name="Group 48"/>
          <p:cNvGrpSpPr/>
          <p:nvPr/>
        </p:nvGrpSpPr>
        <p:grpSpPr>
          <a:xfrm>
            <a:off x="6588224" y="2356520"/>
            <a:ext cx="945356" cy="269164"/>
            <a:chOff x="4581" y="1480"/>
            <a:chExt cx="794" cy="226"/>
          </a:xfrm>
        </p:grpSpPr>
        <p:sp>
          <p:nvSpPr>
            <p:cNvPr id="61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571472" y="213344"/>
            <a:ext cx="180975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冒泡排序过程</a:t>
            </a:r>
            <a:endParaRPr lang="zh-CN" altLang="en-US" sz="2000" b="1" dirty="0" smtClean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42844" y="215090"/>
            <a:ext cx="398463" cy="39870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1132368" y="1316933"/>
            <a:ext cx="389576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从后往前，从小到大排序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351E-6 L -0.08854 -1.135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0241E-6 L -0.08455 4.1024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4.10241E-6 L 0.09393 4.1024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54 3.63973E-6 L -0.17778 3.63973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55 4.10241E-6 L -0.179 4.1024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4.10241E-6 L 0.09497 4.1024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78 3.63973E-6 L -0.26441 0.001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41 0.00185 L -0.35104 0.0018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55213E-8 L -0.09566 -5.55213E-8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10241E-6 L 0.08715 4.10241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04 0.00185 L -0.44548 0.0018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10241E-6 L 0.09445 4.1024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67 4.10241E-6 L -0.1743 4.1024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548 0.00185 L -0.53212 0.00185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0241E-6 L 0.08454 4.10241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3 4.10241E-6 L -0.26927 4.10241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351E-6 L -0.08854 -1.1351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92 4.10241E-6 L 0.00365 4.10241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4 4.10241E-6 L 0.17847 4.10241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54 3.63973E-6 L -0.17778 3.63973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78 3.63973E-6 L -0.26441 0.00185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 4.10241E-6 L -0.25764 4.10241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15 4.10241E-6 L 0.17378 4.10241E-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41 0.00185 L -0.35104 0.00185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63 4.10241E-6 L -0.35226 4.10241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72 4.10241E-6 L 0.17535 4.10241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04 0.00185 L -0.44548 0.0018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26 4.10241E-6 L -0.44462 4.10241E-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11 4.10241E-6 L 0.17674 4.1024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351E-6 L -0.08854 -1.1351E-6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54 3.63973E-6 L -0.17778 3.63973E-6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4.10241E-6 L -0.08716 4.10241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78 4.10241E-6 L 0.26041 4.10241E-6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78 3.63973E-6 L -0.26441 0.0018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8 4.10241E-6 L -0.17743 4.10241E-6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35 4.10241E-6 L 0.26198 4.10241E-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41 0.00185 L -0.35104 0.00185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43 4.10241E-6 L -0.26823 4.10241E-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46 -5.55213E-8 L 0.2691 -5.55213E-8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351E-6 L -0.08854 -1.1351E-6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1 4.10241E-6 L 0.09184 4.10241E-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41 4.10241E-6 L 0.34705 4.10241E-6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54 3.63973E-6 L -0.17778 3.63973E-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78 3.63973E-6 L -0.26441 0.00185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98 4.10241E-6 L 0.17535 4.10241E-6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7 -5.55213E-8 L 0.35226 -5.55213E-8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10241E-6 L -0.08819 4.10241E-6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05 4.10241E-6 L 0.44149 4.10241E-6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351E-6 L -0.08854 -1.1351E-6 " pathEditMode="relative" rAng="0" ptsTypes="AA">
                                      <p:cBhvr>
                                        <p:cTn id="2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54 3.63973E-6 L -0.17778 3.63973E-6 " pathEditMode="relative" rAng="0" ptsTypes="AA">
                                      <p:cBhvr>
                                        <p:cTn id="2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4 4.10241E-6 L -0.00261 4.10241E-6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4.10241E-6 L 0.43958 4.10241E-6 " pathEditMode="relative" rAng="0" ptsTypes="AA">
                                      <p:cBhvr>
                                        <p:cTn id="223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351E-6 L -0.08854 -1.1351E-6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20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0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nimBg="1"/>
      <p:bldP spid="727043" grpId="1" animBg="1"/>
      <p:bldP spid="727043" grpId="2" animBg="1"/>
      <p:bldP spid="727044" grpId="0" animBg="1"/>
      <p:bldP spid="727044" grpId="1" animBg="1"/>
      <p:bldP spid="727044" grpId="2" animBg="1"/>
      <p:bldP spid="727044" grpId="3" animBg="1"/>
      <p:bldP spid="727045" grpId="0" animBg="1"/>
      <p:bldP spid="727045" grpId="1" animBg="1"/>
      <p:bldP spid="727045" grpId="2" animBg="1"/>
      <p:bldP spid="727045" grpId="3" animBg="1"/>
      <p:bldP spid="727045" grpId="4" animBg="1"/>
      <p:bldP spid="727046" grpId="0" animBg="1"/>
      <p:bldP spid="727046" grpId="1" animBg="1"/>
      <p:bldP spid="727046" grpId="2" animBg="1"/>
      <p:bldP spid="727046" grpId="3" animBg="1"/>
      <p:bldP spid="727046" grpId="4" animBg="1"/>
      <p:bldP spid="727047" grpId="0" animBg="1"/>
      <p:bldP spid="727050" grpId="0" animBg="1"/>
      <p:bldP spid="727050" grpId="1" animBg="1"/>
      <p:bldP spid="727050" grpId="2" animBg="1"/>
      <p:bldP spid="727050" grpId="3" animBg="1"/>
      <p:bldP spid="727050" grpId="4" animBg="1"/>
      <p:bldP spid="727066" grpId="0" animBg="1"/>
      <p:bldP spid="727066" grpId="1" animBg="1"/>
      <p:bldP spid="727066" grpId="2" animBg="1"/>
      <p:bldP spid="727066" grpId="3" animBg="1"/>
      <p:bldP spid="727067" grpId="0" animBg="1"/>
      <p:bldP spid="727067" grpId="1" animBg="1"/>
      <p:bldP spid="727067" grpId="2" animBg="1"/>
      <p:bldP spid="727067" grpId="3" animBg="1"/>
      <p:bldP spid="727067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矩形 6147"/>
          <p:cNvSpPr/>
          <p:nvPr/>
        </p:nvSpPr>
        <p:spPr>
          <a:xfrm>
            <a:off x="357158" y="1072346"/>
            <a:ext cx="6072230" cy="35719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/>
          <a:p>
            <a:pPr marL="457200" indent="-457200">
              <a:lnSpc>
                <a:spcPct val="114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冒泡排序的基本原理</a:t>
            </a:r>
            <a:endParaRPr lang="zh-CN" altLang="en-US" sz="3000" b="1" dirty="0">
              <a:solidFill>
                <a:srgbClr val="030305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57175" indent="-257175">
              <a:lnSpc>
                <a:spcPct val="114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zh-CN" altLang="en-US" sz="2100" b="1" dirty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en-US" sz="2100" b="1" dirty="0" smtClean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从最下面一个元素起，依次比较</a:t>
            </a:r>
            <a:r>
              <a:rPr lang="zh-CN" altLang="en-US" sz="2400" b="1" dirty="0">
                <a:solidFill>
                  <a:srgbClr val="C00C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</a:t>
            </a:r>
            <a:r>
              <a:rPr lang="zh-CN" altLang="en-US" sz="2100" b="1" dirty="0" smtClean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的两个元素中的数据，将</a:t>
            </a:r>
            <a:r>
              <a:rPr lang="zh-CN" altLang="en-US" sz="2400" b="1" dirty="0">
                <a:solidFill>
                  <a:srgbClr val="C00C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较小（大）</a:t>
            </a:r>
            <a:r>
              <a:rPr lang="zh-CN" altLang="en-US" sz="2100" b="1" dirty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的数据调换到上面。</a:t>
            </a:r>
            <a:r>
              <a:rPr lang="zh-CN" altLang="en-US" sz="2400" b="1" dirty="0">
                <a:solidFill>
                  <a:srgbClr val="C00C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每一趟</a:t>
            </a:r>
            <a:r>
              <a:rPr lang="zh-CN" altLang="en-US" sz="2100" b="1" dirty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排序都是将本趟</a:t>
            </a:r>
            <a:r>
              <a:rPr lang="zh-CN" altLang="en-US" sz="2400" b="1" dirty="0">
                <a:solidFill>
                  <a:srgbClr val="C00C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最小（大）</a:t>
            </a:r>
            <a:r>
              <a:rPr lang="zh-CN" altLang="en-US" sz="2100" b="1" dirty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的数像气泡一样浮至本趟顶端，因此称为</a:t>
            </a:r>
            <a:r>
              <a:rPr lang="zh-CN" altLang="en-US" sz="2400" b="1" dirty="0">
                <a:solidFill>
                  <a:srgbClr val="C00C0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冒泡排序</a:t>
            </a:r>
            <a:r>
              <a:rPr lang="zh-CN" altLang="en-US" sz="2100" b="1" dirty="0">
                <a:solidFill>
                  <a:srgbClr val="030305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100" b="1" dirty="0">
              <a:solidFill>
                <a:srgbClr val="030305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71472" y="213344"/>
            <a:ext cx="180975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冒泡排序原理</a:t>
            </a:r>
            <a:endParaRPr lang="zh-CN" altLang="en-US" sz="2000" b="1" dirty="0" smtClean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2844" y="215090"/>
            <a:ext cx="398463" cy="39870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图片 10" descr="timg (3)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11091" y="3072610"/>
            <a:ext cx="2432909" cy="2072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251520" y="723574"/>
            <a:ext cx="1962509" cy="1776962"/>
            <a:chOff x="14" y="432"/>
            <a:chExt cx="989" cy="1492"/>
          </a:xfrm>
        </p:grpSpPr>
        <p:sp>
          <p:nvSpPr>
            <p:cNvPr id="3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9"/>
          <p:cNvSpPr/>
          <p:nvPr/>
        </p:nvSpPr>
        <p:spPr>
          <a:xfrm>
            <a:off x="228600" y="171503"/>
            <a:ext cx="8272490" cy="41129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第 </a:t>
            </a:r>
            <a:r>
              <a:rPr lang="en-US" altLang="zh-CN" sz="32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趟 冒泡</a:t>
            </a:r>
            <a:r>
              <a:rPr lang="zh-CN" altLang="en-US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排序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从小到大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2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har char="•"/>
            </a:pP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Group 48"/>
          <p:cNvGrpSpPr/>
          <p:nvPr/>
        </p:nvGrpSpPr>
        <p:grpSpPr>
          <a:xfrm rot="5400000">
            <a:off x="2240849" y="1942086"/>
            <a:ext cx="334523" cy="269164"/>
            <a:chOff x="4581" y="1480"/>
            <a:chExt cx="794" cy="226"/>
          </a:xfrm>
        </p:grpSpPr>
        <p:sp>
          <p:nvSpPr>
            <p:cNvPr id="15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8" name="Group 21"/>
          <p:cNvGrpSpPr/>
          <p:nvPr/>
        </p:nvGrpSpPr>
        <p:grpSpPr>
          <a:xfrm>
            <a:off x="2843808" y="723574"/>
            <a:ext cx="1962509" cy="1776962"/>
            <a:chOff x="14" y="432"/>
            <a:chExt cx="989" cy="1492"/>
          </a:xfrm>
        </p:grpSpPr>
        <p:sp>
          <p:nvSpPr>
            <p:cNvPr id="19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48"/>
          <p:cNvGrpSpPr/>
          <p:nvPr/>
        </p:nvGrpSpPr>
        <p:grpSpPr>
          <a:xfrm rot="5400000">
            <a:off x="4833137" y="1597112"/>
            <a:ext cx="334523" cy="269164"/>
            <a:chOff x="4581" y="1480"/>
            <a:chExt cx="794" cy="226"/>
          </a:xfrm>
        </p:grpSpPr>
        <p:sp>
          <p:nvSpPr>
            <p:cNvPr id="30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3" name="Group 21"/>
          <p:cNvGrpSpPr/>
          <p:nvPr/>
        </p:nvGrpSpPr>
        <p:grpSpPr>
          <a:xfrm>
            <a:off x="5436096" y="723574"/>
            <a:ext cx="1962509" cy="1776962"/>
            <a:chOff x="14" y="432"/>
            <a:chExt cx="989" cy="1492"/>
          </a:xfrm>
        </p:grpSpPr>
        <p:sp>
          <p:nvSpPr>
            <p:cNvPr id="34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Group 48"/>
          <p:cNvGrpSpPr/>
          <p:nvPr/>
        </p:nvGrpSpPr>
        <p:grpSpPr>
          <a:xfrm rot="5400000">
            <a:off x="7425425" y="1237072"/>
            <a:ext cx="334523" cy="269164"/>
            <a:chOff x="4581" y="1480"/>
            <a:chExt cx="794" cy="226"/>
          </a:xfrm>
        </p:grpSpPr>
        <p:sp>
          <p:nvSpPr>
            <p:cNvPr id="45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3" name="Group 21"/>
          <p:cNvGrpSpPr/>
          <p:nvPr/>
        </p:nvGrpSpPr>
        <p:grpSpPr>
          <a:xfrm>
            <a:off x="251520" y="2911146"/>
            <a:ext cx="1962509" cy="1776962"/>
            <a:chOff x="14" y="432"/>
            <a:chExt cx="989" cy="1492"/>
          </a:xfrm>
        </p:grpSpPr>
        <p:sp>
          <p:nvSpPr>
            <p:cNvPr id="64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" name="Group 48"/>
          <p:cNvGrpSpPr/>
          <p:nvPr/>
        </p:nvGrpSpPr>
        <p:grpSpPr>
          <a:xfrm rot="5400000">
            <a:off x="2249778" y="3109280"/>
            <a:ext cx="334523" cy="269164"/>
            <a:chOff x="4581" y="1480"/>
            <a:chExt cx="794" cy="226"/>
          </a:xfrm>
        </p:grpSpPr>
        <p:sp>
          <p:nvSpPr>
            <p:cNvPr id="75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8" name="Group 21"/>
          <p:cNvGrpSpPr/>
          <p:nvPr/>
        </p:nvGrpSpPr>
        <p:grpSpPr>
          <a:xfrm>
            <a:off x="2843808" y="2925391"/>
            <a:ext cx="1962509" cy="1776962"/>
            <a:chOff x="14" y="432"/>
            <a:chExt cx="989" cy="1492"/>
          </a:xfrm>
        </p:grpSpPr>
        <p:sp>
          <p:nvSpPr>
            <p:cNvPr id="79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" name="Text Box 8"/>
          <p:cNvSpPr txBox="1"/>
          <p:nvPr/>
        </p:nvSpPr>
        <p:spPr>
          <a:xfrm>
            <a:off x="4862134" y="2501106"/>
            <a:ext cx="4263331" cy="3048527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i=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For 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j=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to 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step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-1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If  a(j)&lt;a(j-1)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then </a:t>
            </a: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 t=a(j):a(j)=a(j-1):a(j-1)=t</a:t>
            </a: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End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if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Next 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251520" y="723574"/>
            <a:ext cx="1962509" cy="1776962"/>
            <a:chOff x="14" y="432"/>
            <a:chExt cx="989" cy="1492"/>
          </a:xfrm>
        </p:grpSpPr>
        <p:sp>
          <p:nvSpPr>
            <p:cNvPr id="3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9"/>
          <p:cNvSpPr/>
          <p:nvPr/>
        </p:nvSpPr>
        <p:spPr>
          <a:xfrm>
            <a:off x="228600" y="171503"/>
            <a:ext cx="3838575" cy="41129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第 </a:t>
            </a:r>
            <a:r>
              <a:rPr lang="en-US" altLang="zh-CN" sz="3200" b="1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趟 </a:t>
            </a:r>
            <a:r>
              <a:rPr lang="zh-CN" altLang="en-US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冒泡排序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Group 48"/>
          <p:cNvGrpSpPr/>
          <p:nvPr/>
        </p:nvGrpSpPr>
        <p:grpSpPr>
          <a:xfrm rot="5400000">
            <a:off x="2240849" y="1942086"/>
            <a:ext cx="334523" cy="269164"/>
            <a:chOff x="4581" y="1480"/>
            <a:chExt cx="794" cy="226"/>
          </a:xfrm>
        </p:grpSpPr>
        <p:sp>
          <p:nvSpPr>
            <p:cNvPr id="15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8" name="Group 21"/>
          <p:cNvGrpSpPr/>
          <p:nvPr/>
        </p:nvGrpSpPr>
        <p:grpSpPr>
          <a:xfrm>
            <a:off x="2843808" y="723574"/>
            <a:ext cx="1962509" cy="1776962"/>
            <a:chOff x="14" y="432"/>
            <a:chExt cx="989" cy="1492"/>
          </a:xfrm>
        </p:grpSpPr>
        <p:sp>
          <p:nvSpPr>
            <p:cNvPr id="19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48"/>
          <p:cNvGrpSpPr/>
          <p:nvPr/>
        </p:nvGrpSpPr>
        <p:grpSpPr>
          <a:xfrm rot="5400000">
            <a:off x="4833137" y="1597112"/>
            <a:ext cx="334523" cy="269164"/>
            <a:chOff x="4581" y="1480"/>
            <a:chExt cx="794" cy="226"/>
          </a:xfrm>
        </p:grpSpPr>
        <p:sp>
          <p:nvSpPr>
            <p:cNvPr id="30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3" name="Group 21"/>
          <p:cNvGrpSpPr/>
          <p:nvPr/>
        </p:nvGrpSpPr>
        <p:grpSpPr>
          <a:xfrm>
            <a:off x="5436096" y="723574"/>
            <a:ext cx="1962509" cy="1776962"/>
            <a:chOff x="14" y="432"/>
            <a:chExt cx="989" cy="1492"/>
          </a:xfrm>
        </p:grpSpPr>
        <p:sp>
          <p:nvSpPr>
            <p:cNvPr id="34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Group 48"/>
          <p:cNvGrpSpPr/>
          <p:nvPr/>
        </p:nvGrpSpPr>
        <p:grpSpPr>
          <a:xfrm rot="5400000">
            <a:off x="7425425" y="1237072"/>
            <a:ext cx="334523" cy="269164"/>
            <a:chOff x="4581" y="1480"/>
            <a:chExt cx="794" cy="226"/>
          </a:xfrm>
        </p:grpSpPr>
        <p:sp>
          <p:nvSpPr>
            <p:cNvPr id="45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3" name="Group 21"/>
          <p:cNvGrpSpPr/>
          <p:nvPr/>
        </p:nvGrpSpPr>
        <p:grpSpPr>
          <a:xfrm>
            <a:off x="251520" y="2911146"/>
            <a:ext cx="1962509" cy="1776962"/>
            <a:chOff x="14" y="432"/>
            <a:chExt cx="989" cy="1492"/>
          </a:xfrm>
        </p:grpSpPr>
        <p:sp>
          <p:nvSpPr>
            <p:cNvPr id="64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" name="Text Box 8"/>
          <p:cNvSpPr txBox="1"/>
          <p:nvPr/>
        </p:nvSpPr>
        <p:spPr>
          <a:xfrm>
            <a:off x="3347864" y="2428528"/>
            <a:ext cx="4263331" cy="3251659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i=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For 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j=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to 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step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-1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If  a(j)&lt;a(j-1)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then </a:t>
            </a: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 t=a(j):a(j)=a(j-1):a(j-1)=t</a:t>
            </a: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End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if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Next 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251520" y="723574"/>
            <a:ext cx="1962509" cy="1776962"/>
            <a:chOff x="14" y="432"/>
            <a:chExt cx="989" cy="1492"/>
          </a:xfrm>
        </p:grpSpPr>
        <p:sp>
          <p:nvSpPr>
            <p:cNvPr id="3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9"/>
          <p:cNvSpPr/>
          <p:nvPr/>
        </p:nvSpPr>
        <p:spPr>
          <a:xfrm>
            <a:off x="228600" y="171503"/>
            <a:ext cx="3838575" cy="41129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第 </a:t>
            </a:r>
            <a:r>
              <a:rPr lang="en-US" altLang="zh-CN" sz="3200" b="1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趟 </a:t>
            </a:r>
            <a:r>
              <a:rPr lang="zh-CN" altLang="en-US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冒泡排序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Group 48"/>
          <p:cNvGrpSpPr/>
          <p:nvPr/>
        </p:nvGrpSpPr>
        <p:grpSpPr>
          <a:xfrm rot="5400000">
            <a:off x="2240849" y="1942086"/>
            <a:ext cx="334523" cy="269164"/>
            <a:chOff x="4581" y="1480"/>
            <a:chExt cx="794" cy="226"/>
          </a:xfrm>
        </p:grpSpPr>
        <p:sp>
          <p:nvSpPr>
            <p:cNvPr id="15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8" name="Group 21"/>
          <p:cNvGrpSpPr/>
          <p:nvPr/>
        </p:nvGrpSpPr>
        <p:grpSpPr>
          <a:xfrm>
            <a:off x="2843808" y="723574"/>
            <a:ext cx="1962509" cy="1776962"/>
            <a:chOff x="14" y="432"/>
            <a:chExt cx="989" cy="1492"/>
          </a:xfrm>
        </p:grpSpPr>
        <p:sp>
          <p:nvSpPr>
            <p:cNvPr id="19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48"/>
          <p:cNvGrpSpPr/>
          <p:nvPr/>
        </p:nvGrpSpPr>
        <p:grpSpPr>
          <a:xfrm rot="5400000">
            <a:off x="4833137" y="1597112"/>
            <a:ext cx="334523" cy="269164"/>
            <a:chOff x="4581" y="1480"/>
            <a:chExt cx="794" cy="226"/>
          </a:xfrm>
        </p:grpSpPr>
        <p:sp>
          <p:nvSpPr>
            <p:cNvPr id="30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3" name="Group 21"/>
          <p:cNvGrpSpPr/>
          <p:nvPr/>
        </p:nvGrpSpPr>
        <p:grpSpPr>
          <a:xfrm>
            <a:off x="5436096" y="723574"/>
            <a:ext cx="1962509" cy="1776962"/>
            <a:chOff x="14" y="432"/>
            <a:chExt cx="989" cy="1492"/>
          </a:xfrm>
        </p:grpSpPr>
        <p:sp>
          <p:nvSpPr>
            <p:cNvPr id="34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" name="Text Box 8"/>
          <p:cNvSpPr txBox="1"/>
          <p:nvPr/>
        </p:nvSpPr>
        <p:spPr>
          <a:xfrm>
            <a:off x="2483768" y="2417229"/>
            <a:ext cx="4263331" cy="3251659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i=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For 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j=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to 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step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-1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If  a(j)&lt;a(j-1)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then </a:t>
            </a: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 t=a(j):a(j)=a(j-1):a(j-1)=t</a:t>
            </a: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End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if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Next 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251520" y="723574"/>
            <a:ext cx="1962509" cy="1776962"/>
            <a:chOff x="14" y="432"/>
            <a:chExt cx="989" cy="1492"/>
          </a:xfrm>
        </p:grpSpPr>
        <p:sp>
          <p:nvSpPr>
            <p:cNvPr id="3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9"/>
          <p:cNvSpPr/>
          <p:nvPr/>
        </p:nvSpPr>
        <p:spPr>
          <a:xfrm>
            <a:off x="228600" y="171503"/>
            <a:ext cx="3838575" cy="41129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t"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第 </a:t>
            </a:r>
            <a:r>
              <a:rPr lang="en-US" altLang="zh-CN" sz="3200" b="1" dirty="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趟 </a:t>
            </a:r>
            <a:r>
              <a:rPr lang="zh-CN" altLang="en-US" sz="3200" b="1" smtClean="0">
                <a:latin typeface="Arial" panose="020B0604020202020204" pitchFamily="34" charset="0"/>
                <a:ea typeface="宋体" panose="02010600030101010101" pitchFamily="2" charset="-122"/>
              </a:rPr>
              <a:t>冒泡排序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Group 48"/>
          <p:cNvGrpSpPr/>
          <p:nvPr/>
        </p:nvGrpSpPr>
        <p:grpSpPr>
          <a:xfrm rot="5400000">
            <a:off x="2240849" y="1942086"/>
            <a:ext cx="334523" cy="269164"/>
            <a:chOff x="4581" y="1480"/>
            <a:chExt cx="794" cy="226"/>
          </a:xfrm>
        </p:grpSpPr>
        <p:sp>
          <p:nvSpPr>
            <p:cNvPr id="15" name="Line 49"/>
            <p:cNvSpPr/>
            <p:nvPr/>
          </p:nvSpPr>
          <p:spPr>
            <a:xfrm>
              <a:off x="4581" y="1480"/>
              <a:ext cx="7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50"/>
            <p:cNvSpPr/>
            <p:nvPr/>
          </p:nvSpPr>
          <p:spPr>
            <a:xfrm>
              <a:off x="4581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" name="Line 51"/>
            <p:cNvSpPr/>
            <p:nvPr/>
          </p:nvSpPr>
          <p:spPr>
            <a:xfrm>
              <a:off x="5375" y="1480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8" name="Group 21"/>
          <p:cNvGrpSpPr/>
          <p:nvPr/>
        </p:nvGrpSpPr>
        <p:grpSpPr>
          <a:xfrm>
            <a:off x="2843808" y="723574"/>
            <a:ext cx="1962509" cy="1776962"/>
            <a:chOff x="14" y="432"/>
            <a:chExt cx="989" cy="1492"/>
          </a:xfrm>
        </p:grpSpPr>
        <p:sp>
          <p:nvSpPr>
            <p:cNvPr id="19" name="Rectangle 22"/>
            <p:cNvSpPr/>
            <p:nvPr/>
          </p:nvSpPr>
          <p:spPr>
            <a:xfrm>
              <a:off x="595" y="480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3"/>
            <p:cNvSpPr/>
            <p:nvPr/>
          </p:nvSpPr>
          <p:spPr>
            <a:xfrm>
              <a:off x="595" y="752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595" y="1024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5"/>
            <p:cNvSpPr/>
            <p:nvPr/>
          </p:nvSpPr>
          <p:spPr>
            <a:xfrm>
              <a:off x="595" y="1297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6"/>
            <p:cNvSpPr txBox="1"/>
            <p:nvPr/>
          </p:nvSpPr>
          <p:spPr>
            <a:xfrm>
              <a:off x="14" y="432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(1)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14" y="708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(2)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8"/>
            <p:cNvSpPr txBox="1"/>
            <p:nvPr/>
          </p:nvSpPr>
          <p:spPr>
            <a:xfrm>
              <a:off x="14" y="984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(3)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29"/>
            <p:cNvSpPr txBox="1"/>
            <p:nvPr/>
          </p:nvSpPr>
          <p:spPr>
            <a:xfrm>
              <a:off x="14" y="1260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(4)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30"/>
            <p:cNvSpPr/>
            <p:nvPr/>
          </p:nvSpPr>
          <p:spPr>
            <a:xfrm>
              <a:off x="595" y="1536"/>
              <a:ext cx="408" cy="2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31"/>
            <p:cNvSpPr txBox="1"/>
            <p:nvPr/>
          </p:nvSpPr>
          <p:spPr>
            <a:xfrm>
              <a:off x="14" y="1536"/>
              <a:ext cx="499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a (5) </a:t>
              </a:r>
              <a:endParaRPr lang="en-US" altLang="zh-CN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" name="Text Box 8"/>
          <p:cNvSpPr txBox="1"/>
          <p:nvPr/>
        </p:nvSpPr>
        <p:spPr>
          <a:xfrm>
            <a:off x="2483768" y="2417229"/>
            <a:ext cx="4302810" cy="3251659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i=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For 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j=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to 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step</a:t>
            </a:r>
            <a:r>
              <a:rPr lang="en-US" altLang="zh-CN" sz="2200" b="1" dirty="0" smtClean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-1</a:t>
            </a:r>
            <a:endParaRPr lang="en-US" altLang="zh-CN" sz="2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If  a(j)&lt;a(j-1)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then </a:t>
            </a: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 t=a(j):a(j)=a(j-1):a(j-1)=t</a:t>
            </a:r>
            <a:endParaRPr lang="en-US" altLang="zh-CN" sz="22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End </a:t>
            </a: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if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latin typeface="Tahoma" panose="020B0604030504040204" pitchFamily="34" charset="0"/>
                <a:ea typeface="宋体" panose="02010600030101010101" pitchFamily="2" charset="-122"/>
              </a:rPr>
              <a:t>Next j</a:t>
            </a: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ldLvl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A5575"/>
      </a:accent1>
      <a:accent2>
        <a:srgbClr val="EB3C32"/>
      </a:accent2>
      <a:accent3>
        <a:srgbClr val="37B8BD"/>
      </a:accent3>
      <a:accent4>
        <a:srgbClr val="1A5575"/>
      </a:accent4>
      <a:accent5>
        <a:srgbClr val="EB3C32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7215</Words>
  <Application>WPS 演示</Application>
  <PresentationFormat>自定义</PresentationFormat>
  <Paragraphs>1325</Paragraphs>
  <Slides>35</Slides>
  <Notes>5</Notes>
  <HiddenSlides>4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Roboto Condensed</vt:lpstr>
      <vt:lpstr>Open Sans</vt:lpstr>
      <vt:lpstr>Segoe UI</vt:lpstr>
      <vt:lpstr>Tahoma</vt:lpstr>
      <vt:lpstr>Calibri</vt:lpstr>
      <vt:lpstr>楷体_GB2312</vt:lpstr>
      <vt:lpstr>黑体</vt:lpstr>
      <vt:lpstr>楷体</vt:lpstr>
      <vt:lpstr>Arial Unicode MS</vt:lpstr>
      <vt:lpstr>Consolas</vt:lpstr>
      <vt:lpstr>Times New Roman</vt:lpstr>
      <vt:lpstr>Times New Roman</vt:lpstr>
      <vt:lpstr>Calibri</vt:lpstr>
      <vt:lpstr>华文楷体</vt:lpstr>
      <vt:lpstr>华文细黑</vt:lpstr>
      <vt:lpstr>Wide Latin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选择排序（从前往后，从小到大）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专属你的PPT</dc:creator>
  <cp:keywords>www.51pptmoban.com</cp:keywords>
  <cp:lastModifiedBy>Administrator</cp:lastModifiedBy>
  <cp:revision>137</cp:revision>
  <dcterms:created xsi:type="dcterms:W3CDTF">2017-06-07T08:43:00Z</dcterms:created>
  <dcterms:modified xsi:type="dcterms:W3CDTF">2017-12-05T02:54:28Z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