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3"/>
    <p:sldId id="257" r:id="rId4"/>
    <p:sldId id="256" r:id="rId5"/>
    <p:sldId id="260" r:id="rId6"/>
    <p:sldId id="26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CC82-6B0E-4ED5-B6BA-411D275DB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9EB0-F935-4C07-A68B-4AE801183F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289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排序算法复习课</a:t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                         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                            教师 ：杨彬夏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" y="137795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300">
                <a:sym typeface="+mn-ea"/>
              </a:rPr>
              <a:t>  </a:t>
            </a:r>
            <a:r>
              <a:rPr lang="zh-CN" altLang="en-US" sz="2300">
                <a:sym typeface="+mn-ea"/>
              </a:rPr>
              <a:t>在元旦歌曲比赛中，6个评委给小明评了分，分数依次为8、6、7.5、9、7、8.5，现在请同学们用两种算法对其排序，并写出每一次</a:t>
            </a:r>
            <a:endParaRPr lang="zh-CN" altLang="en-US" sz="2300">
              <a:sym typeface="+mn-ea"/>
            </a:endParaRPr>
          </a:p>
          <a:p>
            <a:pPr>
              <a:buNone/>
            </a:pPr>
            <a:r>
              <a:rPr lang="zh-CN" altLang="en-US" sz="2300">
                <a:sym typeface="+mn-ea"/>
              </a:rPr>
              <a:t>遍历结果</a:t>
            </a:r>
            <a:endParaRPr lang="zh-CN" altLang="en-US" sz="2300">
              <a:sym typeface="+mn-ea"/>
            </a:endParaRPr>
          </a:p>
          <a:p>
            <a:pPr>
              <a:buNone/>
            </a:pPr>
            <a:r>
              <a:rPr lang="en-US" altLang="zh-CN" sz="2300" dirty="0" smtClean="0"/>
              <a:t>1.</a:t>
            </a:r>
            <a:r>
              <a:rPr lang="zh-CN" altLang="zh-CN" sz="2300" dirty="0" smtClean="0"/>
              <a:t>根据冒泡排序对上面的数据进行升序排序，写出每一次遍历的结果；</a:t>
            </a:r>
            <a:endParaRPr lang="zh-CN" altLang="zh-CN" sz="2300" dirty="0" smtClean="0"/>
          </a:p>
          <a:p>
            <a:pPr>
              <a:buNone/>
            </a:pPr>
            <a:r>
              <a:rPr lang="en-US" altLang="zh-CN" sz="2300" dirty="0" smtClean="0"/>
              <a:t>  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6      8      7      7.5      9     8.5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6      7      8      7.5      8.5   9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6      7      7.5    8        8.5   9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6      7      7.5    8        8.5   9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5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6      7      7.5    8        8.5   9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300" dirty="0" smtClean="0"/>
              <a:t>2.</a:t>
            </a:r>
            <a:r>
              <a:rPr lang="zh-CN" altLang="zh-CN" sz="2300" dirty="0" smtClean="0"/>
              <a:t>根据选择排序对上面的数据进行升序排序，写出每一次遍历的结果；</a:t>
            </a:r>
            <a:endParaRPr lang="zh-CN" altLang="zh-CN" sz="2300" dirty="0" smtClean="0"/>
          </a:p>
          <a:p>
            <a:pPr>
              <a:buNone/>
            </a:pPr>
            <a:r>
              <a:rPr lang="en-US" altLang="zh-CN" sz="2300" dirty="0" smtClean="0"/>
              <a:t>  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6      8      7.5    9        7      8.5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300" dirty="0" smtClean="0"/>
              <a:t>  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6      7      7.5    9        8      8.5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6      7      7.5    9        8      8.5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6      7      7.5    8        9      8.5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第</a:t>
            </a:r>
            <a:r>
              <a:rPr lang="en-US" altLang="zh-CN" sz="2400" dirty="0" smtClean="0"/>
              <a:t>5</a:t>
            </a:r>
            <a:r>
              <a:rPr lang="zh-CN" altLang="zh-CN" sz="2400" dirty="0" smtClean="0"/>
              <a:t>次遍历结果：</a:t>
            </a:r>
            <a:r>
              <a:rPr lang="en-US" altLang="zh-CN" sz="2400" dirty="0" smtClean="0"/>
              <a:t>  6     7      7.5       8       8.5     9</a:t>
            </a:r>
            <a:r>
              <a:rPr lang="en-US" altLang="zh-CN" sz="2300" dirty="0" smtClean="0"/>
              <a:t> </a:t>
            </a:r>
            <a:endParaRPr lang="zh-CN" altLang="zh-CN" sz="2300" dirty="0" smtClean="0"/>
          </a:p>
          <a:p>
            <a:pPr>
              <a:buNone/>
            </a:pPr>
            <a:r>
              <a:rPr lang="en-US" altLang="zh-CN" sz="2300" dirty="0" smtClean="0"/>
              <a:t> </a:t>
            </a:r>
            <a:endParaRPr lang="zh-CN" altLang="zh-CN" sz="2300" dirty="0" smtClean="0"/>
          </a:p>
          <a:p>
            <a:pPr>
              <a:buNone/>
            </a:pPr>
            <a:r>
              <a:rPr lang="en-US" altLang="zh-CN" sz="2300" dirty="0" smtClean="0"/>
              <a:t> </a:t>
            </a:r>
            <a:endParaRPr lang="zh-CN" altLang="zh-CN" sz="2300" dirty="0" smtClean="0"/>
          </a:p>
          <a:p>
            <a:pPr>
              <a:buNone/>
            </a:pPr>
            <a:endParaRPr lang="zh-CN" altLang="en-US" sz="2300" dirty="0"/>
          </a:p>
        </p:txBody>
      </p:sp>
      <p:sp>
        <p:nvSpPr>
          <p:cNvPr id="8" name="矩形 7"/>
          <p:cNvSpPr/>
          <p:nvPr/>
        </p:nvSpPr>
        <p:spPr>
          <a:xfrm>
            <a:off x="609600" y="1981200"/>
            <a:ext cx="7924800" cy="3810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4400" y="2286000"/>
            <a:ext cx="7924800" cy="3810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9144000" cy="6877684"/>
        </p:xfrm>
        <a:graphic>
          <a:graphicData uri="http://schemas.openxmlformats.org/drawingml/2006/table">
            <a:tbl>
              <a:tblPr/>
              <a:tblGrid>
                <a:gridCol w="1904999"/>
                <a:gridCol w="3382496"/>
                <a:gridCol w="3856505"/>
              </a:tblGrid>
              <a:tr h="92201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US" sz="11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冒泡排序</a:t>
                      </a:r>
                      <a:endParaRPr lang="zh-CN" alt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选择排序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1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思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想方法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一边比较，一边交换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先选出最大值或最小的值，再交换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81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US" altLang="zh-CN" sz="2000" kern="100" dirty="0" smtClean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遍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历次数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US" altLang="zh-CN" sz="2000" kern="100" dirty="0" smtClean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US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353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US" altLang="zh-CN" sz="2000" kern="100" dirty="0" smtClean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每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一次遍历（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i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）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从</a:t>
                      </a:r>
                      <a:r>
                        <a:rPr lang="en-US" sz="2000" u="sng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</a:t>
                      </a:r>
                      <a:r>
                        <a:rPr lang="zh-CN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到</a:t>
                      </a:r>
                      <a:r>
                        <a:rPr lang="en-US" sz="2000" u="sng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中找出最大或最小的值，存入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a(i)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从</a:t>
                      </a:r>
                      <a:r>
                        <a:rPr lang="en-US" sz="2000" u="sng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到</a:t>
                      </a:r>
                      <a:r>
                        <a:rPr lang="en-US" sz="2000" u="sng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中找出最大或最小的值，存入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a(i)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90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US" altLang="zh-CN" sz="2000" kern="100" dirty="0" smtClean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en-US" altLang="zh-CN" sz="2000" kern="100" dirty="0" smtClean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具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体做法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从最后面两个数的比较一直到</a:t>
                      </a:r>
                      <a:r>
                        <a:rPr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a(i+1)</a:t>
                      </a:r>
                      <a:r>
                        <a:rPr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与</a:t>
                      </a:r>
                      <a:r>
                        <a:rPr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_____ </a:t>
                      </a:r>
                      <a:r>
                        <a:rPr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的比较</a:t>
                      </a:r>
                      <a:r>
                        <a:rPr lang="zh-CN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的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比较，两两比较交换的方式找出最大或最小的值存入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a(i)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、查找从</a:t>
                      </a:r>
                      <a:r>
                        <a:rPr lang="en-US" sz="2000" u="sng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到 </a:t>
                      </a:r>
                      <a:r>
                        <a:rPr lang="en-US" sz="2000" u="sng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 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的下标中最大或最小的下标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k;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2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、判断</a:t>
                      </a:r>
                      <a:r>
                        <a:rPr lang="en-US" sz="2000" u="sng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     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，如果成立就交换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a(k)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与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a(i)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的值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971800" y="18288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8400" y="18288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0" y="25146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1800" y="25146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5000" y="25146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6600" y="411607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a(i)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3200" y="38862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91400" y="38862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4600" y="4572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 bldLvl="0" animBg="1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1889760"/>
                <a:gridCol w="3560445"/>
                <a:gridCol w="3693794"/>
              </a:tblGrid>
              <a:tr h="5287466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核心代码</a:t>
                      </a:r>
                      <a:r>
                        <a:rPr lang="en-US" alt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(</a:t>
                      </a:r>
                      <a:r>
                        <a:rPr lang="zh-CN" alt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升序）</a:t>
                      </a:r>
                      <a:endParaRPr lang="zh-CN" alt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  <a:sym typeface="+mn-ea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54120" marR="541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For  i = 1 To ______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6985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For j =n  To ________step-1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20955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If a(j) &lt; a(j – 1)  Then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20955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t = a(j)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5588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a(j ) = a(j - 1)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5588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a(j - 1) = k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20955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End If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1397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Next j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Next i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54120" marR="541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For i = 1 To_____       	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6985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k = i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6985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For j =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______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 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To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n  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1397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If a(k) &gt; a(j)  Then ________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6985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Next j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If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________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Then      </a:t>
                      </a:r>
                      <a:endParaRPr lang="en-US" sz="2000" kern="100" dirty="0" smtClean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t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= a(i</a:t>
                      </a:r>
                      <a:r>
                        <a:rPr lang="en-US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)</a:t>
                      </a:r>
                      <a:r>
                        <a:rPr lang="zh-CN" altLang="en-US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：</a:t>
                      </a:r>
                      <a:r>
                        <a:rPr lang="en-US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a(i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) = a(k</a:t>
                      </a:r>
                      <a:r>
                        <a:rPr lang="en-US" sz="2000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)</a:t>
                      </a:r>
                      <a:r>
                        <a:rPr lang="zh-CN" altLang="en-US" sz="2000" u="none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： </a:t>
                      </a:r>
                      <a:r>
                        <a:rPr lang="en-US" altLang="zh-CN" sz="2000" u="none" kern="100" dirty="0" smtClean="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______</a:t>
                      </a:r>
                      <a:r>
                        <a:rPr lang="en-US" sz="2000" u="none" kern="100" dirty="0" smtClean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indent="6985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End If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Next i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54120" marR="541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5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判别方法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54120" marR="541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因为是相邻两数比较，因此代码中有类似“</a:t>
                      </a:r>
                      <a:r>
                        <a:rPr lang="en-US" sz="2000" u="sng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  </a:t>
                      </a:r>
                      <a:r>
                        <a:rPr lang="zh-CN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”和“</a:t>
                      </a:r>
                      <a:r>
                        <a:rPr lang="en-US" sz="2000" u="sng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  </a:t>
                      </a:r>
                      <a:r>
                        <a:rPr lang="zh-CN" sz="2000" kern="10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”比较的条件表达式</a:t>
                      </a:r>
                      <a:endParaRPr lang="zh-CN" sz="2000" kern="10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54120" marR="541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因为是先选出最大值或最小值，再交换，因此代码中有寻找最大值或最小值的代码，并且用变量（如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k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）来记录该值所在的位置。如果</a:t>
                      </a:r>
                      <a:r>
                        <a:rPr lang="en-US" sz="2000" u="sng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            </a:t>
                      </a:r>
                      <a:r>
                        <a:rPr lang="en-US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 ,</a:t>
                      </a:r>
                      <a:r>
                        <a:rPr lang="zh-CN" sz="2000" kern="100" dirty="0">
                          <a:latin typeface="Tahoma" panose="020B0604030504040204"/>
                          <a:ea typeface="微软雅黑" panose="020B0503020204020204" charset="-122"/>
                          <a:cs typeface="Times New Roman" panose="02020603050405020304"/>
                        </a:rPr>
                        <a:t>则交换</a:t>
                      </a:r>
                      <a:endParaRPr lang="zh-CN" sz="2000" kern="100" dirty="0">
                        <a:latin typeface="Tahoma" panose="020B0604030504040204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54120" marR="541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8475"/>
            <a:ext cx="8229600" cy="5628005"/>
          </a:xfrm>
        </p:spPr>
        <p:txBody>
          <a:bodyPr>
            <a:noAutofit/>
          </a:bodyPr>
          <a:p>
            <a:r>
              <a:rPr lang="zh-CN" altLang="en-US" sz="2400">
                <a:solidFill>
                  <a:srgbClr val="FF0000"/>
                </a:solidFill>
                <a:uFillTx/>
              </a:rPr>
              <a:t>Dim flag as boolean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/>
              <a:t>i=1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  <a:uFillTx/>
              </a:rPr>
              <a:t>flag=true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/>
              <a:t>Do While     </a:t>
            </a:r>
            <a:r>
              <a:rPr lang="en-US" altLang="zh-CN" sz="2400"/>
              <a:t>i&lt;=7</a:t>
            </a:r>
            <a:r>
              <a:rPr lang="zh-CN" altLang="en-US" sz="2400"/>
              <a:t>   __________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     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 flag = False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/>
              <a:t>   For j = 8  To i + 1 Step -1</a:t>
            </a:r>
            <a:endParaRPr lang="zh-CN" altLang="en-US" sz="2400"/>
          </a:p>
          <a:p>
            <a:r>
              <a:rPr lang="zh-CN" altLang="en-US" sz="2400"/>
              <a:t>      If a(j) &lt; a(j - 1) Then</a:t>
            </a:r>
            <a:endParaRPr lang="zh-CN" altLang="en-US" sz="2400"/>
          </a:p>
          <a:p>
            <a:r>
              <a:rPr lang="zh-CN" altLang="en-US" sz="2400"/>
              <a:t>         t= a(j): a(j) = a(j - 1): a(j - 1) =t</a:t>
            </a:r>
            <a:endParaRPr lang="zh-CN" altLang="en-US" sz="2400"/>
          </a:p>
          <a:p>
            <a:r>
              <a:rPr lang="zh-CN" altLang="en-US" sz="2400"/>
              <a:t>       __________</a:t>
            </a:r>
            <a:endParaRPr lang="zh-CN" altLang="en-US" sz="2400"/>
          </a:p>
          <a:p>
            <a:r>
              <a:rPr lang="zh-CN" altLang="en-US" sz="2400"/>
              <a:t>      End If</a:t>
            </a:r>
            <a:endParaRPr lang="zh-CN" altLang="en-US" sz="2400"/>
          </a:p>
          <a:p>
            <a:r>
              <a:rPr lang="zh-CN" altLang="en-US" sz="2400"/>
              <a:t>    Next j</a:t>
            </a:r>
            <a:endParaRPr lang="zh-CN" altLang="en-US" sz="2400"/>
          </a:p>
          <a:p>
            <a:r>
              <a:rPr lang="zh-CN" altLang="en-US" sz="2400"/>
              <a:t>    i = i + 1</a:t>
            </a:r>
            <a:endParaRPr lang="zh-CN" altLang="en-US" sz="2400"/>
          </a:p>
          <a:p>
            <a:r>
              <a:rPr lang="zh-CN" altLang="en-US" sz="2400"/>
              <a:t>Loop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086100" y="2065655"/>
            <a:ext cx="1957070" cy="39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and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flag=true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7330" y="3947160"/>
            <a:ext cx="141922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flag=true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zh-CN" dirty="0" smtClean="0"/>
              <a:t>、冒泡排序和选择排序的原理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zh-CN" dirty="0" smtClean="0"/>
              <a:t>、冒泡排序和选择排序的特点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zh-CN" dirty="0" smtClean="0"/>
              <a:t>、冒泡排序和选择排序的程序实现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演示</Application>
  <PresentationFormat>全屏显示(4:3)</PresentationFormat>
  <Paragraphs>125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Tahoma</vt:lpstr>
      <vt:lpstr>微软雅黑</vt:lpstr>
      <vt:lpstr>Times New Roman</vt:lpstr>
      <vt:lpstr>Calibri</vt:lpstr>
      <vt:lpstr>Arial Unicode MS</vt:lpstr>
      <vt:lpstr>Office Theme</vt:lpstr>
      <vt:lpstr>排序算法复习课 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30</cp:revision>
  <dcterms:created xsi:type="dcterms:W3CDTF">2006-08-16T00:00:00Z</dcterms:created>
  <dcterms:modified xsi:type="dcterms:W3CDTF">2017-12-04T12:38:03Z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