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7" r:id="rId4"/>
    <p:sldId id="276" r:id="rId5"/>
    <p:sldId id="274" r:id="rId6"/>
    <p:sldId id="286" r:id="rId7"/>
    <p:sldId id="287" r:id="rId8"/>
    <p:sldId id="279" r:id="rId9"/>
    <p:sldId id="288" r:id="rId10"/>
    <p:sldId id="282" r:id="rId11"/>
    <p:sldId id="289" r:id="rId12"/>
    <p:sldId id="292" r:id="rId13"/>
    <p:sldId id="284" r:id="rId14"/>
    <p:sldId id="290" r:id="rId15"/>
    <p:sldId id="278" r:id="rId16"/>
    <p:sldId id="293" r:id="rId17"/>
    <p:sldId id="295" r:id="rId18"/>
    <p:sldId id="294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7D332-7DF9-4E1E-BD9D-93A7CE35F89D}" type="datetimeFigureOut">
              <a:rPr lang="zh-CN" altLang="en-US"/>
              <a:pPr>
                <a:defRPr/>
              </a:pPr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CC3DA-4821-4FE1-814F-7791EDA427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6B293-46F8-4565-87EA-6E3BD044F71B}" type="datetimeFigureOut">
              <a:rPr lang="zh-CN" altLang="en-US"/>
              <a:pPr>
                <a:defRPr/>
              </a:pPr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26D49-FAFD-4B81-B591-17DB5E1445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D6CF0-40F4-4133-B23E-1595C1ACAA6A}" type="datetimeFigureOut">
              <a:rPr lang="zh-CN" altLang="en-US"/>
              <a:pPr>
                <a:defRPr/>
              </a:pPr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FA079-FB05-4F50-8C43-819A70A83D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C3CF-48DF-4528-983F-ED23CF27991F}" type="datetimeFigureOut">
              <a:rPr lang="zh-CN" altLang="en-US"/>
              <a:pPr>
                <a:defRPr/>
              </a:pPr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6260B-31B2-431B-A70E-6CEE94DDD5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2177A-9D91-4D02-BDA4-9EBB65003BE5}" type="datetimeFigureOut">
              <a:rPr lang="zh-CN" altLang="en-US"/>
              <a:pPr>
                <a:defRPr/>
              </a:pPr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B07B2-3B89-46A2-85F9-0FF3A6B250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47569-3FDC-48EC-AAD7-D871DEB0B8EF}" type="datetimeFigureOut">
              <a:rPr lang="zh-CN" altLang="en-US"/>
              <a:pPr>
                <a:defRPr/>
              </a:pPr>
              <a:t>2017/12/11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F7DE6-E1BD-487E-A5A2-06C55355A6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FD6A2-C43D-4679-A029-609A75764775}" type="datetimeFigureOut">
              <a:rPr lang="zh-CN" altLang="en-US"/>
              <a:pPr>
                <a:defRPr/>
              </a:pPr>
              <a:t>2017/12/11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9EF32-D458-440A-9B13-DD773D2FD1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F381F-4CC1-434C-9CFC-A2526B748CD0}" type="datetimeFigureOut">
              <a:rPr lang="zh-CN" altLang="en-US"/>
              <a:pPr>
                <a:defRPr/>
              </a:pPr>
              <a:t>2017/12/11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DD49F-0BED-4098-854B-420ED0ECA0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9F63E-1DDE-423A-8895-6AD397C0F13F}" type="datetimeFigureOut">
              <a:rPr lang="zh-CN" altLang="en-US"/>
              <a:pPr>
                <a:defRPr/>
              </a:pPr>
              <a:t>2017/12/11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BFF83-16C9-498A-8DBF-FEA432969B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10392-E088-42DA-A000-01B8C9307FAD}" type="datetimeFigureOut">
              <a:rPr lang="zh-CN" altLang="en-US"/>
              <a:pPr>
                <a:defRPr/>
              </a:pPr>
              <a:t>2017/12/11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287D7-B582-48DA-AFF2-639CCC98D9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085A8-E6CE-4DCE-8159-4D9781341F30}" type="datetimeFigureOut">
              <a:rPr lang="zh-CN" altLang="en-US"/>
              <a:pPr>
                <a:defRPr/>
              </a:pPr>
              <a:t>2017/12/11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90EFB-FAB8-47AB-B588-3DFAF561DB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084C55-8D11-4296-8893-87BD850E8C04}" type="datetimeFigureOut">
              <a:rPr lang="zh-CN" altLang="en-US"/>
              <a:pPr>
                <a:defRPr/>
              </a:pPr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F1B9B27-F6B6-478D-BA61-370C5D1C01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3"/>
          <p:cNvSpPr txBox="1">
            <a:spLocks noChangeArrowheads="1"/>
          </p:cNvSpPr>
          <p:nvPr/>
        </p:nvSpPr>
        <p:spPr bwMode="auto">
          <a:xfrm>
            <a:off x="323850" y="2060575"/>
            <a:ext cx="8208963" cy="206210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dirty="0"/>
              <a:t>     小明约了几个同学到会议室举行一个联谊会，可是粗心的小明去总务处拿了一串钥匙回来准备开门时，却忘记了到底哪一把才是会议室的钥匙。假设这串钥匙一共有</a:t>
            </a:r>
            <a:r>
              <a:rPr lang="en-US" altLang="zh-CN" sz="3200" dirty="0" smtClean="0"/>
              <a:t>11</a:t>
            </a:r>
            <a:r>
              <a:rPr lang="zh-CN" altLang="en-US" sz="3200" dirty="0" smtClean="0"/>
              <a:t>把</a:t>
            </a:r>
            <a:r>
              <a:rPr lang="zh-CN" altLang="en-US" sz="3200" dirty="0"/>
              <a:t>。</a:t>
            </a:r>
          </a:p>
        </p:txBody>
      </p:sp>
      <p:sp>
        <p:nvSpPr>
          <p:cNvPr id="13314" name="矩形 4"/>
          <p:cNvSpPr>
            <a:spLocks noChangeArrowheads="1"/>
          </p:cNvSpPr>
          <p:nvPr/>
        </p:nvSpPr>
        <p:spPr bwMode="auto">
          <a:xfrm>
            <a:off x="3132138" y="692150"/>
            <a:ext cx="24193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800"/>
              <a:t>找钥匙</a:t>
            </a:r>
          </a:p>
        </p:txBody>
      </p:sp>
      <p:sp>
        <p:nvSpPr>
          <p:cNvPr id="13315" name="TextBox 5"/>
          <p:cNvSpPr txBox="1">
            <a:spLocks noChangeArrowheads="1"/>
          </p:cNvSpPr>
          <p:nvPr/>
        </p:nvSpPr>
        <p:spPr bwMode="auto">
          <a:xfrm>
            <a:off x="1187450" y="5300663"/>
            <a:ext cx="64436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怎样才能找到正确的钥匙来开门？</a:t>
            </a:r>
          </a:p>
        </p:txBody>
      </p:sp>
      <p:pic>
        <p:nvPicPr>
          <p:cNvPr id="5" name="Picture 6" descr="20100429014246874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04664"/>
            <a:ext cx="1655763" cy="1298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 smtClean="0">
                <a:ea typeface="宋体" pitchFamily="2" charset="-122"/>
              </a:rPr>
              <a:t>变式二</a:t>
            </a:r>
            <a:endParaRPr lang="zh-CN" altLang="en-US" sz="3200" b="1" dirty="0" smtClean="0">
              <a:ea typeface="宋体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一张买椅子的单据上有一个</a:t>
            </a:r>
            <a:r>
              <a:rPr lang="en-US" altLang="zh-CN" sz="3200" dirty="0" smtClean="0">
                <a:ea typeface="宋体" pitchFamily="2" charset="-122"/>
              </a:rPr>
              <a:t>5</a:t>
            </a:r>
            <a:r>
              <a:rPr lang="zh-CN" altLang="en-US" sz="3200" dirty="0" smtClean="0">
                <a:ea typeface="宋体" pitchFamily="2" charset="-122"/>
              </a:rPr>
              <a:t>位数的号码，它的十位和百位的数字已被涂抹得模糊不清，如：</a:t>
            </a:r>
            <a:r>
              <a:rPr lang="en-US" altLang="zh-CN" sz="3200" dirty="0" smtClean="0">
                <a:ea typeface="宋体" pitchFamily="2" charset="-122"/>
              </a:rPr>
              <a:t>12**2</a:t>
            </a:r>
            <a:r>
              <a:rPr lang="zh-CN" altLang="en-US" sz="3200" dirty="0" smtClean="0">
                <a:ea typeface="宋体" pitchFamily="2" charset="-122"/>
              </a:rPr>
              <a:t>，但知道这批小椅子的单价是</a:t>
            </a:r>
            <a:r>
              <a:rPr lang="en-US" altLang="zh-CN" sz="3200" dirty="0" smtClean="0">
                <a:ea typeface="宋体" pitchFamily="2" charset="-122"/>
              </a:rPr>
              <a:t>37</a:t>
            </a:r>
            <a:r>
              <a:rPr lang="zh-CN" altLang="en-US" sz="3200" dirty="0" smtClean="0">
                <a:ea typeface="宋体" pitchFamily="2" charset="-122"/>
              </a:rPr>
              <a:t>，设计一个算法，找出该单据可能号码。 </a:t>
            </a:r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auto">
          <a:xfrm>
            <a:off x="3203575" y="3789363"/>
            <a:ext cx="4681538" cy="17272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8000">
                <a:ea typeface="宋体" pitchFamily="2" charset="-122"/>
              </a:rPr>
              <a:t>    ￥</a:t>
            </a:r>
            <a:r>
              <a:rPr lang="en-US" altLang="zh-CN" sz="6000">
                <a:ea typeface="宋体" pitchFamily="2" charset="-122"/>
              </a:rPr>
              <a:t>12</a:t>
            </a:r>
            <a:r>
              <a:rPr lang="en-US" altLang="zh-CN" sz="8000">
                <a:ea typeface="宋体" pitchFamily="2" charset="-122"/>
              </a:rPr>
              <a:t>●●</a:t>
            </a:r>
            <a:r>
              <a:rPr lang="en-US" altLang="zh-CN" sz="6000">
                <a:ea typeface="宋体" pitchFamily="2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Private Sub Command1_Click()</a:t>
            </a:r>
          </a:p>
          <a:p>
            <a:pPr>
              <a:buNone/>
            </a:pPr>
            <a:r>
              <a:rPr lang="en-US" altLang="zh-CN" dirty="0" smtClean="0"/>
              <a:t>Dim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As Integer, n As Integer</a:t>
            </a:r>
          </a:p>
          <a:p>
            <a:pPr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</a:t>
            </a:r>
            <a:r>
              <a:rPr lang="en-US" altLang="zh-CN" dirty="0" smtClean="0"/>
              <a:t>__________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/>
              <a:t>_________________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If </a:t>
            </a:r>
            <a:r>
              <a:rPr lang="en-US" altLang="zh-CN" dirty="0" smtClean="0"/>
              <a:t> n mod 37 =0  Then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List1.AddItem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(n)</a:t>
            </a:r>
          </a:p>
          <a:p>
            <a:pPr>
              <a:buNone/>
            </a:pPr>
            <a:r>
              <a:rPr lang="en-US" altLang="zh-CN" dirty="0" smtClean="0"/>
              <a:t>    End If</a:t>
            </a:r>
          </a:p>
          <a:p>
            <a:pPr>
              <a:buNone/>
            </a:pPr>
            <a:r>
              <a:rPr lang="en-US" altLang="zh-CN" dirty="0" smtClean="0"/>
              <a:t>Next 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End Sub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1916832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n </a:t>
            </a:r>
            <a:r>
              <a:rPr lang="en-US" altLang="zh-CN" sz="3600" dirty="0" smtClean="0">
                <a:solidFill>
                  <a:srgbClr val="FF0000"/>
                </a:solidFill>
              </a:rPr>
              <a:t>=12002+i*10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1340768"/>
            <a:ext cx="1980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0  to  99 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Private Sub Command1_Click()</a:t>
            </a:r>
          </a:p>
          <a:p>
            <a:pPr>
              <a:buNone/>
            </a:pPr>
            <a:r>
              <a:rPr lang="en-US" altLang="zh-CN" dirty="0" smtClean="0"/>
              <a:t>Dim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As Integer, n As </a:t>
            </a:r>
            <a:r>
              <a:rPr lang="en-US" altLang="zh-CN" dirty="0" err="1" smtClean="0"/>
              <a:t>Integer,j</a:t>
            </a:r>
            <a:r>
              <a:rPr lang="en-US" altLang="zh-CN" dirty="0" smtClean="0"/>
              <a:t> as integer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</a:t>
            </a:r>
            <a:r>
              <a:rPr lang="en-US" altLang="zh-CN" dirty="0" smtClean="0"/>
              <a:t>__________</a:t>
            </a:r>
          </a:p>
          <a:p>
            <a:pPr>
              <a:buNone/>
            </a:pPr>
            <a:r>
              <a:rPr lang="en-US" altLang="zh-CN" dirty="0" smtClean="0"/>
              <a:t>		for j= 0 to 9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/>
              <a:t>_________________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/>
              <a:t>		If  n mod 37 =0  Then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/>
              <a:t>		      </a:t>
            </a:r>
            <a:r>
              <a:rPr lang="en-US" altLang="zh-CN" dirty="0" smtClean="0"/>
              <a:t>List1.AddItem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(n)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smtClean="0"/>
              <a:t>                   End If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        next j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Next 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End Sub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9672" y="2492896"/>
            <a:ext cx="5328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n </a:t>
            </a:r>
            <a:r>
              <a:rPr lang="en-US" altLang="zh-CN" sz="3600" dirty="0" smtClean="0">
                <a:solidFill>
                  <a:srgbClr val="FF0000"/>
                </a:solidFill>
              </a:rPr>
              <a:t>=12002+i*100+j*10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1340768"/>
            <a:ext cx="1595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0  to  9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 smtClean="0">
                <a:ea typeface="宋体" pitchFamily="2" charset="-122"/>
              </a:rPr>
              <a:t>变式三</a:t>
            </a:r>
            <a:endParaRPr lang="zh-CN" altLang="en-US" sz="3200" b="1" dirty="0" smtClean="0">
              <a:ea typeface="宋体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一张买椅子的单据上有一个</a:t>
            </a:r>
            <a:r>
              <a:rPr lang="en-US" altLang="zh-CN" sz="3200" dirty="0" smtClean="0">
                <a:ea typeface="宋体" pitchFamily="2" charset="-122"/>
              </a:rPr>
              <a:t>5</a:t>
            </a:r>
            <a:r>
              <a:rPr lang="zh-CN" altLang="en-US" sz="3200" dirty="0" smtClean="0">
                <a:ea typeface="宋体" pitchFamily="2" charset="-122"/>
              </a:rPr>
              <a:t>位数的号码，它的个位和百位的数字已被涂抹得模糊不清，如：</a:t>
            </a:r>
            <a:r>
              <a:rPr lang="en-US" altLang="zh-CN" sz="3200" dirty="0" smtClean="0">
                <a:ea typeface="宋体" pitchFamily="2" charset="-122"/>
              </a:rPr>
              <a:t>12*0*</a:t>
            </a:r>
            <a:r>
              <a:rPr lang="zh-CN" altLang="en-US" sz="3200" dirty="0" smtClean="0">
                <a:ea typeface="宋体" pitchFamily="2" charset="-122"/>
              </a:rPr>
              <a:t>，但知道这批小椅子的单价是</a:t>
            </a:r>
            <a:r>
              <a:rPr lang="en-US" altLang="zh-CN" sz="3200" dirty="0" smtClean="0">
                <a:ea typeface="宋体" pitchFamily="2" charset="-122"/>
              </a:rPr>
              <a:t>37</a:t>
            </a:r>
            <a:r>
              <a:rPr lang="zh-CN" altLang="en-US" sz="3200" dirty="0" smtClean="0">
                <a:ea typeface="宋体" pitchFamily="2" charset="-122"/>
              </a:rPr>
              <a:t>，设计一个算法，找出该单据可能号码。</a:t>
            </a:r>
            <a:r>
              <a:rPr lang="zh-CN" altLang="en-US" dirty="0" smtClean="0">
                <a:ea typeface="宋体" pitchFamily="2" charset="-122"/>
              </a:rPr>
              <a:t> 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3203575" y="3789363"/>
            <a:ext cx="4681538" cy="17272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8000">
                <a:ea typeface="宋体" pitchFamily="2" charset="-122"/>
              </a:rPr>
              <a:t>    ￥</a:t>
            </a:r>
            <a:r>
              <a:rPr lang="en-US" altLang="zh-CN" sz="6000">
                <a:ea typeface="宋体" pitchFamily="2" charset="-122"/>
              </a:rPr>
              <a:t>12</a:t>
            </a:r>
            <a:r>
              <a:rPr lang="en-US" altLang="zh-CN" sz="8000">
                <a:ea typeface="宋体" pitchFamily="2" charset="-122"/>
              </a:rPr>
              <a:t>●</a:t>
            </a:r>
            <a:r>
              <a:rPr lang="en-US" altLang="zh-CN" sz="6000">
                <a:ea typeface="宋体" pitchFamily="2" charset="-122"/>
              </a:rPr>
              <a:t>0</a:t>
            </a:r>
            <a:r>
              <a:rPr lang="en-US" altLang="zh-CN" sz="8000">
                <a:ea typeface="宋体" pitchFamily="2" charset="-122"/>
              </a:rPr>
              <a:t>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Private Sub Command1_Click()</a:t>
            </a:r>
          </a:p>
          <a:p>
            <a:pPr>
              <a:buNone/>
            </a:pPr>
            <a:r>
              <a:rPr lang="en-US" altLang="zh-CN" dirty="0" smtClean="0"/>
              <a:t>Dim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As Integer, n As </a:t>
            </a:r>
            <a:r>
              <a:rPr lang="en-US" altLang="zh-CN" dirty="0" err="1" smtClean="0"/>
              <a:t>Integer,j</a:t>
            </a:r>
            <a:r>
              <a:rPr lang="en-US" altLang="zh-CN" dirty="0" smtClean="0"/>
              <a:t> as integer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</a:t>
            </a:r>
            <a:r>
              <a:rPr lang="en-US" altLang="zh-CN" dirty="0" smtClean="0"/>
              <a:t>__________</a:t>
            </a:r>
          </a:p>
          <a:p>
            <a:pPr>
              <a:buNone/>
            </a:pPr>
            <a:r>
              <a:rPr lang="en-US" altLang="zh-CN" dirty="0" smtClean="0"/>
              <a:t>		for j= 0 to 9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/>
              <a:t>_________________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/>
              <a:t>		If  n mod 37 =0  Then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/>
              <a:t>		      </a:t>
            </a:r>
            <a:r>
              <a:rPr lang="en-US" altLang="zh-CN" dirty="0" smtClean="0"/>
              <a:t>List1.AddItem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(n)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smtClean="0"/>
              <a:t>                   End If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        next j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Next 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End Sub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9672" y="2492896"/>
            <a:ext cx="38138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n </a:t>
            </a:r>
            <a:r>
              <a:rPr lang="en-US" altLang="zh-CN" sz="3600" dirty="0" smtClean="0">
                <a:solidFill>
                  <a:srgbClr val="FF0000"/>
                </a:solidFill>
              </a:rPr>
              <a:t>=12000+i*100+j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1340768"/>
            <a:ext cx="1595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0  to  9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孙</a:t>
            </a:r>
            <a:r>
              <a:rPr lang="zh-CN" altLang="en-US" dirty="0" smtClean="0"/>
              <a:t>子算经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中记</a:t>
            </a:r>
            <a:r>
              <a:rPr lang="zh-CN" altLang="en-US" dirty="0" smtClean="0"/>
              <a:t>载的问题： “今有鸡兔同笼，上有三十五头，下有九十四足，问鸡兔各几何？”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Private Sub Command1_Click()</a:t>
            </a:r>
          </a:p>
          <a:p>
            <a:pPr>
              <a:buNone/>
            </a:pPr>
            <a:r>
              <a:rPr lang="en-US" altLang="zh-CN" dirty="0" smtClean="0"/>
              <a:t>Dim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As Integer, </a:t>
            </a:r>
            <a:r>
              <a:rPr lang="en-US" altLang="zh-CN" dirty="0" smtClean="0"/>
              <a:t>j As </a:t>
            </a:r>
            <a:r>
              <a:rPr lang="en-US" altLang="zh-CN" dirty="0" smtClean="0"/>
              <a:t>Integer</a:t>
            </a:r>
          </a:p>
          <a:p>
            <a:pPr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 To </a:t>
            </a:r>
            <a:r>
              <a:rPr lang="en-US" altLang="zh-CN" dirty="0" smtClean="0"/>
              <a:t>34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If                                            Then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/>
              <a:t>	List1.AddItem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&amp; "</a:t>
            </a:r>
            <a:r>
              <a:rPr lang="zh-CN" altLang="en-US" dirty="0" smtClean="0"/>
              <a:t>只鸡</a:t>
            </a:r>
            <a:r>
              <a:rPr lang="en-US" altLang="zh-CN" dirty="0" smtClean="0"/>
              <a:t>" &amp;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(j) &amp; "</a:t>
            </a:r>
            <a:r>
              <a:rPr lang="zh-CN" altLang="en-US" dirty="0" smtClean="0"/>
              <a:t>只兔</a:t>
            </a:r>
            <a:r>
              <a:rPr lang="en-US" altLang="zh-CN" dirty="0" smtClean="0"/>
              <a:t>"</a:t>
            </a:r>
          </a:p>
          <a:p>
            <a:pPr>
              <a:buNone/>
            </a:pPr>
            <a:r>
              <a:rPr lang="en-US" altLang="zh-CN" dirty="0" smtClean="0"/>
              <a:t>   End If</a:t>
            </a:r>
          </a:p>
          <a:p>
            <a:pPr>
              <a:buNone/>
            </a:pPr>
            <a:r>
              <a:rPr lang="en-US" altLang="zh-CN" dirty="0" smtClean="0"/>
              <a:t>Next 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End Sub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132856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 j = 35 - 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i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708920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3600" dirty="0" smtClean="0">
                <a:solidFill>
                  <a:srgbClr val="FF0000"/>
                </a:solidFill>
              </a:rPr>
              <a:t> * 2 + j * 4 = 94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WordArt 2"/>
          <p:cNvSpPr>
            <a:spLocks noChangeArrowheads="1" noChangeShapeType="1"/>
          </p:cNvSpPr>
          <p:nvPr/>
        </p:nvSpPr>
        <p:spPr bwMode="auto">
          <a:xfrm>
            <a:off x="725488" y="333375"/>
            <a:ext cx="2262187" cy="555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400" b="1" kern="10"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ffectLst>
                  <a:outerShdw dist="45791" dir="2021404" algn="ctr" rotWithShape="0">
                    <a:srgbClr val="B2B2B2">
                      <a:alpha val="78998"/>
                    </a:srgbClr>
                  </a:outerShdw>
                </a:effectLst>
                <a:latin typeface="华文楷体"/>
              </a:rPr>
              <a:t>百鸡百钱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41350" y="1470025"/>
            <a:ext cx="7366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i="0" dirty="0">
                <a:latin typeface="华文楷体" pitchFamily="2" charset="-122"/>
                <a:ea typeface="华文楷体" pitchFamily="2" charset="-122"/>
              </a:rPr>
              <a:t>中国古代数学家张丘建在他的</a:t>
            </a:r>
            <a:r>
              <a:rPr lang="en-US" altLang="zh-CN" sz="2800" i="0" dirty="0">
                <a:latin typeface="华文楷体" pitchFamily="2" charset="-122"/>
                <a:ea typeface="华文楷体" pitchFamily="2" charset="-122"/>
              </a:rPr>
              <a:t>《</a:t>
            </a:r>
            <a:r>
              <a:rPr lang="zh-CN" altLang="en-US" sz="2800" i="0" dirty="0">
                <a:latin typeface="华文楷体" pitchFamily="2" charset="-122"/>
                <a:ea typeface="华文楷体" pitchFamily="2" charset="-122"/>
              </a:rPr>
              <a:t>算经</a:t>
            </a:r>
            <a:r>
              <a:rPr lang="en-US" altLang="zh-CN" sz="2800" i="0" dirty="0">
                <a:latin typeface="华文楷体" pitchFamily="2" charset="-122"/>
                <a:ea typeface="华文楷体" pitchFamily="2" charset="-122"/>
              </a:rPr>
              <a:t>》</a:t>
            </a:r>
            <a:r>
              <a:rPr lang="zh-CN" altLang="en-US" sz="2800" i="0" dirty="0">
                <a:latin typeface="华文楷体" pitchFamily="2" charset="-122"/>
                <a:ea typeface="华文楷体" pitchFamily="2" charset="-122"/>
              </a:rPr>
              <a:t>中提</a:t>
            </a:r>
            <a:endParaRPr lang="en-US" altLang="zh-CN" sz="2800" i="0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i="0" dirty="0">
                <a:latin typeface="华文楷体" pitchFamily="2" charset="-122"/>
                <a:ea typeface="华文楷体" pitchFamily="2" charset="-122"/>
              </a:rPr>
              <a:t>出了他的著名的“百钱百鸡问题”：鸡翁一，</a:t>
            </a:r>
            <a:endParaRPr lang="en-US" altLang="zh-CN" sz="2800" i="0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i="0" dirty="0">
                <a:latin typeface="华文楷体" pitchFamily="2" charset="-122"/>
                <a:ea typeface="华文楷体" pitchFamily="2" charset="-122"/>
              </a:rPr>
              <a:t>值钱五；鸡母一，值钱三；鸡雏三，值钱一；</a:t>
            </a:r>
            <a:endParaRPr lang="en-US" altLang="zh-CN" sz="2800" i="0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i="0" dirty="0">
                <a:latin typeface="华文楷体" pitchFamily="2" charset="-122"/>
                <a:ea typeface="华文楷体" pitchFamily="2" charset="-122"/>
              </a:rPr>
              <a:t>百钱买百鸡，翁、母、雏各几何？</a:t>
            </a:r>
          </a:p>
        </p:txBody>
      </p:sp>
      <p:sp>
        <p:nvSpPr>
          <p:cNvPr id="8196" name="WordArt 4"/>
          <p:cNvSpPr>
            <a:spLocks noChangeArrowheads="1" noChangeShapeType="1"/>
          </p:cNvSpPr>
          <p:nvPr/>
        </p:nvSpPr>
        <p:spPr bwMode="auto">
          <a:xfrm>
            <a:off x="1022350" y="4437063"/>
            <a:ext cx="1028700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000" b="1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9900"/>
                </a:solidFill>
                <a:latin typeface="华文行楷"/>
              </a:rPr>
              <a:t>任务：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195513" y="4508500"/>
            <a:ext cx="44942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i="0" dirty="0">
                <a:latin typeface="华文楷体" pitchFamily="2" charset="-122"/>
                <a:ea typeface="华文楷体" pitchFamily="2" charset="-122"/>
              </a:rPr>
              <a:t>找出公鸡、母鸡、鸡仔的个数？</a:t>
            </a:r>
            <a:endParaRPr lang="zh-CN" altLang="en-US" sz="2400" b="1" i="0" dirty="0"/>
          </a:p>
        </p:txBody>
      </p:sp>
      <p:sp>
        <p:nvSpPr>
          <p:cNvPr id="8198" name="WordArt 6"/>
          <p:cNvSpPr>
            <a:spLocks noChangeArrowheads="1" noChangeShapeType="1"/>
          </p:cNvSpPr>
          <p:nvPr/>
        </p:nvSpPr>
        <p:spPr bwMode="auto">
          <a:xfrm>
            <a:off x="7669213" y="4365625"/>
            <a:ext cx="431800" cy="5953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000" kern="10" dirty="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9900"/>
                </a:solidFill>
                <a:latin typeface="华文隶书"/>
              </a:rPr>
              <a:t>!</a:t>
            </a:r>
            <a:endParaRPr lang="zh-CN" altLang="en-US" sz="4000" kern="10" dirty="0">
              <a:ln w="19050">
                <a:solidFill>
                  <a:srgbClr val="000000"/>
                </a:solidFill>
                <a:round/>
                <a:headEnd/>
                <a:tailEnd/>
              </a:ln>
              <a:solidFill>
                <a:srgbClr val="FF9900"/>
              </a:solidFill>
              <a:latin typeface="华文隶书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utoUpdateAnimBg="0"/>
      <p:bldP spid="819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Private Sub Command1_Click()</a:t>
            </a:r>
          </a:p>
          <a:p>
            <a:pPr>
              <a:buNone/>
            </a:pPr>
            <a:r>
              <a:rPr lang="en-US" altLang="zh-CN" dirty="0" smtClean="0"/>
              <a:t>Dim x As Integer, y As Integer, z As Integer</a:t>
            </a:r>
          </a:p>
          <a:p>
            <a:pPr>
              <a:buNone/>
            </a:pPr>
            <a:r>
              <a:rPr lang="en-US" altLang="zh-CN" dirty="0" smtClean="0"/>
              <a:t>For x = 0 To 20</a:t>
            </a:r>
          </a:p>
          <a:p>
            <a:pPr>
              <a:buNone/>
            </a:pPr>
            <a:r>
              <a:rPr lang="en-US" altLang="zh-CN" dirty="0" smtClean="0"/>
              <a:t>   For y = 0 To 33</a:t>
            </a:r>
          </a:p>
          <a:p>
            <a:pPr>
              <a:buNone/>
            </a:pPr>
            <a:r>
              <a:rPr lang="en-US" altLang="zh-CN" dirty="0" smtClean="0"/>
              <a:t>   z = 100 - x - y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/>
              <a:t>If   </a:t>
            </a:r>
            <a:r>
              <a:rPr lang="en-US" altLang="zh-CN" dirty="0" smtClean="0"/>
              <a:t>x * 5 + y * 3 + z / 3 = 100 </a:t>
            </a:r>
            <a:r>
              <a:rPr lang="en-US" altLang="zh-CN" dirty="0" smtClean="0"/>
              <a:t>   Then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List1.AddItem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(x) &amp; "</a:t>
            </a:r>
            <a:r>
              <a:rPr lang="zh-CN" altLang="en-US" dirty="0" smtClean="0"/>
              <a:t>只公鸡</a:t>
            </a:r>
            <a:r>
              <a:rPr lang="en-US" altLang="zh-CN" dirty="0" smtClean="0"/>
              <a:t>" &amp;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(y) &amp; "</a:t>
            </a:r>
            <a:r>
              <a:rPr lang="zh-CN" altLang="en-US" dirty="0" smtClean="0"/>
              <a:t>只母鸡</a:t>
            </a:r>
            <a:r>
              <a:rPr lang="en-US" altLang="zh-CN" dirty="0" smtClean="0"/>
              <a:t>" &amp;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(z) &amp; "</a:t>
            </a:r>
            <a:r>
              <a:rPr lang="zh-CN" altLang="en-US" dirty="0" smtClean="0"/>
              <a:t>只小鸡</a:t>
            </a:r>
            <a:r>
              <a:rPr lang="en-US" altLang="zh-CN" dirty="0" smtClean="0"/>
              <a:t>"</a:t>
            </a:r>
          </a:p>
          <a:p>
            <a:pPr>
              <a:buNone/>
            </a:pPr>
            <a:r>
              <a:rPr lang="en-US" altLang="zh-CN" dirty="0" smtClean="0"/>
              <a:t>   End If</a:t>
            </a:r>
          </a:p>
          <a:p>
            <a:pPr>
              <a:buNone/>
            </a:pPr>
            <a:r>
              <a:rPr lang="en-US" altLang="zh-CN" dirty="0" smtClean="0"/>
              <a:t>   Next y</a:t>
            </a:r>
          </a:p>
          <a:p>
            <a:pPr>
              <a:buNone/>
            </a:pPr>
            <a:r>
              <a:rPr lang="en-US" altLang="zh-CN" dirty="0" smtClean="0"/>
              <a:t>Next x</a:t>
            </a:r>
          </a:p>
          <a:p>
            <a:pPr>
              <a:buNone/>
            </a:pPr>
            <a:r>
              <a:rPr lang="en-US" altLang="zh-CN" dirty="0" smtClean="0"/>
              <a:t>End Sub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1640" y="2924944"/>
            <a:ext cx="42484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5576" y="2420888"/>
            <a:ext cx="26642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75656" y="1916832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87624" y="1196752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288" y="1112838"/>
            <a:ext cx="3529012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/>
              <a:t>1.</a:t>
            </a:r>
            <a:r>
              <a:rPr lang="zh-CN" altLang="en-US" sz="2800" dirty="0"/>
              <a:t>拿出第一把钥匙</a:t>
            </a: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2.</a:t>
            </a:r>
            <a:r>
              <a:rPr lang="zh-CN" altLang="en-US" sz="2800" dirty="0"/>
              <a:t>拿出第二把钥匙</a:t>
            </a: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3.</a:t>
            </a:r>
            <a:r>
              <a:rPr lang="zh-CN" altLang="en-US" sz="2800" dirty="0"/>
              <a:t>拿出第三把钥匙</a:t>
            </a: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10.</a:t>
            </a:r>
            <a:r>
              <a:rPr lang="zh-CN" altLang="en-US" sz="2800" dirty="0"/>
              <a:t>拿出第十把钥</a:t>
            </a:r>
            <a:r>
              <a:rPr lang="zh-CN" altLang="en-US" sz="2800" dirty="0" smtClean="0"/>
              <a:t>匙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smtClean="0"/>
              <a:t>11.</a:t>
            </a:r>
            <a:r>
              <a:rPr lang="zh-CN" altLang="en-US" sz="2800" dirty="0" smtClean="0"/>
              <a:t>拿出第</a:t>
            </a:r>
            <a:r>
              <a:rPr lang="zh-CN" altLang="en-US" sz="2800" dirty="0" smtClean="0"/>
              <a:t>十一把</a:t>
            </a:r>
            <a:r>
              <a:rPr lang="zh-CN" altLang="en-US" sz="2800" dirty="0" smtClean="0"/>
              <a:t>钥匙</a:t>
            </a: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140200" y="1196975"/>
            <a:ext cx="4536256" cy="38164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/>
              <a:t>试验第一把钥匙能否开门；</a:t>
            </a: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试验第二把钥匙能否开门；</a:t>
            </a: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试验第三把钥匙能否开门；</a:t>
            </a:r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试验第十把钥匙能否开门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试验第十把钥匙能否开门；</a:t>
            </a:r>
            <a:endParaRPr lang="en-US" altLang="zh-CN" sz="2800" dirty="0" smtClean="0"/>
          </a:p>
          <a:p>
            <a:pPr>
              <a:defRPr/>
            </a:pPr>
            <a:endParaRPr lang="en-US" altLang="zh-CN" sz="2800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1908175" y="4437063"/>
            <a:ext cx="252413" cy="792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6624638" y="4437063"/>
            <a:ext cx="252412" cy="792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96963" y="5510213"/>
            <a:ext cx="1873250" cy="584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/>
              <a:t>一一列举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5013" y="5476875"/>
            <a:ext cx="1871662" cy="584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/>
              <a:t>逐个检验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内容占位符 2"/>
          <p:cNvSpPr>
            <a:spLocks noGrp="1"/>
          </p:cNvSpPr>
          <p:nvPr>
            <p:ph idx="1"/>
          </p:nvPr>
        </p:nvSpPr>
        <p:spPr>
          <a:xfrm>
            <a:off x="0" y="692150"/>
            <a:ext cx="9144000" cy="2189163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FF0000"/>
                </a:solidFill>
              </a:rPr>
              <a:t>枚举算法</a:t>
            </a:r>
            <a:r>
              <a:rPr lang="zh-CN" altLang="en-US" dirty="0" smtClean="0"/>
              <a:t>就是按照问题本身的性质，</a:t>
            </a:r>
            <a:r>
              <a:rPr lang="zh-CN" altLang="en-US" sz="4000" dirty="0" smtClean="0">
                <a:solidFill>
                  <a:srgbClr val="FF0000"/>
                </a:solidFill>
              </a:rPr>
              <a:t>一一列举</a:t>
            </a:r>
            <a:r>
              <a:rPr lang="zh-CN" altLang="en-US" dirty="0" smtClean="0"/>
              <a:t>出该问题所有的解，并根据问题的条件对各解进行</a:t>
            </a:r>
            <a:r>
              <a:rPr lang="zh-CN" altLang="en-US" sz="3600" dirty="0" smtClean="0">
                <a:solidFill>
                  <a:srgbClr val="FF0000"/>
                </a:solidFill>
              </a:rPr>
              <a:t>逐个检验</a:t>
            </a:r>
            <a:r>
              <a:rPr lang="zh-CN" altLang="en-US" dirty="0" smtClean="0"/>
              <a:t>，从中挑选出符合条件的解，舍弃不符合条件的解。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4" name="Object 4"/>
          <p:cNvGraphicFramePr>
            <a:graphicFrameLocks noChangeAspect="1"/>
          </p:cNvGraphicFramePr>
          <p:nvPr>
            <p:ph idx="1"/>
          </p:nvPr>
        </p:nvGraphicFramePr>
        <p:xfrm>
          <a:off x="3524971" y="1"/>
          <a:ext cx="4935461" cy="6711436"/>
        </p:xfrm>
        <a:graphic>
          <a:graphicData uri="http://schemas.openxmlformats.org/presentationml/2006/ole">
            <p:oleObj spid="_x0000_s1026" name="Visio" r:id="rId3" imgW="5121859" imgH="6964680" progId="Visio.Drawing.11">
              <p:embed/>
            </p:oleObj>
          </a:graphicData>
        </a:graphic>
      </p:graphicFrame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475656" y="2276872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ea typeface="宋体" pitchFamily="2" charset="-122"/>
              </a:rPr>
              <a:t>终值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331640" y="1052736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ea typeface="宋体" pitchFamily="2" charset="-122"/>
              </a:rPr>
              <a:t>初值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1763688" y="5229200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ea typeface="宋体" pitchFamily="2" charset="-122"/>
              </a:rPr>
              <a:t>步长</a:t>
            </a: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H="1">
            <a:off x="2915816" y="5445224"/>
            <a:ext cx="13684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H="1">
            <a:off x="2339752" y="2564904"/>
            <a:ext cx="9366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 flipH="1">
            <a:off x="2483768" y="1268760"/>
            <a:ext cx="10810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6732588" y="836613"/>
            <a:ext cx="1655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ea typeface="宋体" pitchFamily="2" charset="-122"/>
              </a:rPr>
              <a:t>循环结构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6732588" y="3860800"/>
            <a:ext cx="1655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ea typeface="宋体" pitchFamily="2" charset="-122"/>
              </a:rPr>
              <a:t>分支结构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  <p:bldP spid="30728" grpId="0"/>
      <p:bldP spid="30729" grpId="0"/>
      <p:bldP spid="30730" grpId="0" animBg="1"/>
      <p:bldP spid="30731" grpId="0" animBg="1"/>
      <p:bldP spid="30732" grpId="0" animBg="1"/>
      <p:bldP spid="30733" grpId="0"/>
      <p:bldP spid="307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内容占位符 2"/>
          <p:cNvSpPr>
            <a:spLocks noGrp="1"/>
          </p:cNvSpPr>
          <p:nvPr>
            <p:ph idx="1"/>
          </p:nvPr>
        </p:nvSpPr>
        <p:spPr>
          <a:xfrm>
            <a:off x="0" y="692150"/>
            <a:ext cx="9144000" cy="2189163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FF0000"/>
                </a:solidFill>
              </a:rPr>
              <a:t>枚举算法</a:t>
            </a:r>
            <a:r>
              <a:rPr lang="zh-CN" altLang="en-US" dirty="0" smtClean="0"/>
              <a:t>就是按照问题本身的性质，</a:t>
            </a:r>
            <a:r>
              <a:rPr lang="zh-CN" altLang="en-US" sz="4000" dirty="0" smtClean="0">
                <a:solidFill>
                  <a:srgbClr val="FF0000"/>
                </a:solidFill>
              </a:rPr>
              <a:t>一一列举</a:t>
            </a:r>
            <a:r>
              <a:rPr lang="zh-CN" altLang="en-US" dirty="0" smtClean="0"/>
              <a:t>出该问题所有的解，并根据问题的条件对各解进行</a:t>
            </a:r>
            <a:r>
              <a:rPr lang="zh-CN" altLang="en-US" sz="3600" dirty="0" smtClean="0">
                <a:solidFill>
                  <a:srgbClr val="FF0000"/>
                </a:solidFill>
              </a:rPr>
              <a:t>逐个检验</a:t>
            </a:r>
            <a:r>
              <a:rPr lang="zh-CN" altLang="en-US" dirty="0" smtClean="0"/>
              <a:t>，从中挑选出符合条件的解，舍弃不符合条件的解。</a:t>
            </a:r>
          </a:p>
        </p:txBody>
      </p:sp>
      <p:sp>
        <p:nvSpPr>
          <p:cNvPr id="15362" name="Text Box 8"/>
          <p:cNvSpPr txBox="1">
            <a:spLocks noChangeArrowheads="1"/>
          </p:cNvSpPr>
          <p:nvPr/>
        </p:nvSpPr>
        <p:spPr bwMode="auto">
          <a:xfrm>
            <a:off x="971550" y="3644900"/>
            <a:ext cx="6985000" cy="26543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/>
              <a:t>For  </a:t>
            </a:r>
            <a:r>
              <a:rPr lang="zh-CN" altLang="en-US" sz="2800" b="1" dirty="0"/>
              <a:t>循环变量 </a:t>
            </a:r>
            <a:r>
              <a:rPr lang="en-US" altLang="zh-CN" sz="2800" b="1" dirty="0"/>
              <a:t>= </a:t>
            </a:r>
            <a:r>
              <a:rPr lang="zh-CN" altLang="en-US" sz="2800" b="1" dirty="0"/>
              <a:t>初值  </a:t>
            </a:r>
            <a:r>
              <a:rPr lang="en-US" altLang="zh-CN" sz="2800" b="1" dirty="0"/>
              <a:t>To  </a:t>
            </a:r>
            <a:r>
              <a:rPr lang="zh-CN" altLang="en-US" sz="2800" b="1" dirty="0"/>
              <a:t>终值  </a:t>
            </a:r>
            <a:r>
              <a:rPr lang="en-US" altLang="zh-CN" sz="2800" b="1" dirty="0"/>
              <a:t>Step  </a:t>
            </a:r>
            <a:r>
              <a:rPr lang="zh-CN" altLang="en-US" sz="2800" b="1" dirty="0"/>
              <a:t>步长</a:t>
            </a:r>
          </a:p>
          <a:p>
            <a:r>
              <a:rPr lang="zh-CN" altLang="en-US" sz="2800" dirty="0"/>
              <a:t>             </a:t>
            </a:r>
            <a:endParaRPr lang="en-US" altLang="zh-CN" sz="2800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/>
              <a:t>Next  </a:t>
            </a:r>
            <a:r>
              <a:rPr lang="zh-CN" altLang="en-US" sz="2800" b="1" dirty="0"/>
              <a:t>循环变量</a:t>
            </a:r>
          </a:p>
        </p:txBody>
      </p:sp>
      <p:sp>
        <p:nvSpPr>
          <p:cNvPr id="15363" name="Rectangle 11"/>
          <p:cNvSpPr>
            <a:spLocks noChangeArrowheads="1"/>
          </p:cNvSpPr>
          <p:nvPr/>
        </p:nvSpPr>
        <p:spPr bwMode="auto">
          <a:xfrm>
            <a:off x="1187450" y="4364038"/>
            <a:ext cx="3635375" cy="120032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 dirty="0"/>
              <a:t> </a:t>
            </a:r>
            <a:r>
              <a:rPr kumimoji="1" lang="en-US" altLang="zh-CN" sz="2400" b="1" dirty="0">
                <a:solidFill>
                  <a:srgbClr val="FB2B2B"/>
                </a:solidFill>
              </a:rPr>
              <a:t>If &lt;</a:t>
            </a:r>
            <a:r>
              <a:rPr kumimoji="1" lang="zh-CN" altLang="en-US" sz="2400" b="1" dirty="0">
                <a:solidFill>
                  <a:srgbClr val="FB2B2B"/>
                </a:solidFill>
              </a:rPr>
              <a:t>表达式</a:t>
            </a:r>
            <a:r>
              <a:rPr kumimoji="1" lang="en-US" altLang="zh-CN" sz="2400" b="1" dirty="0">
                <a:solidFill>
                  <a:srgbClr val="FB2B2B"/>
                </a:solidFill>
              </a:rPr>
              <a:t>&gt; Then</a:t>
            </a:r>
          </a:p>
          <a:p>
            <a:r>
              <a:rPr kumimoji="1" lang="en-US" altLang="zh-CN" sz="2400" b="1" dirty="0">
                <a:solidFill>
                  <a:srgbClr val="FB2B2B"/>
                </a:solidFill>
              </a:rPr>
              <a:t>           </a:t>
            </a:r>
            <a:r>
              <a:rPr kumimoji="1" lang="zh-CN" altLang="en-US" sz="2400" b="1" dirty="0"/>
              <a:t>语句块</a:t>
            </a:r>
          </a:p>
          <a:p>
            <a:r>
              <a:rPr kumimoji="1" lang="zh-CN" altLang="en-US" sz="2400" b="1" dirty="0">
                <a:solidFill>
                  <a:srgbClr val="FB2B2B"/>
                </a:solidFill>
              </a:rPr>
              <a:t>       </a:t>
            </a:r>
            <a:r>
              <a:rPr kumimoji="1" lang="en-US" altLang="zh-CN" sz="2400" b="1" dirty="0">
                <a:solidFill>
                  <a:srgbClr val="FB2B2B"/>
                </a:solidFill>
              </a:rPr>
              <a:t>End </a:t>
            </a:r>
            <a:r>
              <a:rPr kumimoji="1" lang="en-US" altLang="zh-CN" sz="2400" b="1" dirty="0" smtClean="0">
                <a:solidFill>
                  <a:srgbClr val="FB2B2B"/>
                </a:solidFill>
              </a:rPr>
              <a:t>  If</a:t>
            </a:r>
            <a:endParaRPr kumimoji="1" lang="en-US" altLang="zh-CN" sz="2400" b="1" dirty="0">
              <a:solidFill>
                <a:srgbClr val="FB2B2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smtClean="0">
                <a:ea typeface="宋体" pitchFamily="2" charset="-122"/>
              </a:rPr>
              <a:t>问题一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一张买椅子的单据上有一个</a:t>
            </a:r>
            <a:r>
              <a:rPr lang="en-US" altLang="zh-CN" sz="3200" dirty="0" smtClean="0">
                <a:ea typeface="宋体" pitchFamily="2" charset="-122"/>
              </a:rPr>
              <a:t>5</a:t>
            </a:r>
            <a:r>
              <a:rPr lang="zh-CN" altLang="en-US" sz="3200" dirty="0" smtClean="0">
                <a:ea typeface="宋体" pitchFamily="2" charset="-122"/>
              </a:rPr>
              <a:t>位数的号码，它</a:t>
            </a:r>
            <a:r>
              <a:rPr lang="zh-CN" altLang="en-US" sz="3200" dirty="0" smtClean="0">
                <a:ea typeface="宋体" pitchFamily="2" charset="-122"/>
              </a:rPr>
              <a:t>的个位上的</a:t>
            </a:r>
            <a:r>
              <a:rPr lang="zh-CN" altLang="en-US" sz="3200" dirty="0" smtClean="0">
                <a:ea typeface="宋体" pitchFamily="2" charset="-122"/>
              </a:rPr>
              <a:t>数字已被涂抹得模糊不清，如：</a:t>
            </a:r>
            <a:r>
              <a:rPr lang="en-US" altLang="zh-CN" sz="3200" dirty="0" smtClean="0">
                <a:ea typeface="宋体" pitchFamily="2" charset="-122"/>
              </a:rPr>
              <a:t>1343</a:t>
            </a:r>
            <a:r>
              <a:rPr lang="zh-CN" altLang="en-US" sz="3200" dirty="0" smtClean="0">
                <a:ea typeface="宋体" pitchFamily="2" charset="-122"/>
              </a:rPr>
              <a:t>*，</a:t>
            </a:r>
            <a:r>
              <a:rPr lang="zh-CN" altLang="en-US" sz="3200" dirty="0" smtClean="0">
                <a:ea typeface="宋体" pitchFamily="2" charset="-122"/>
              </a:rPr>
              <a:t>但知道这批小椅子的单价是</a:t>
            </a:r>
            <a:r>
              <a:rPr lang="en-US" altLang="zh-CN" sz="3200" dirty="0" smtClean="0">
                <a:ea typeface="宋体" pitchFamily="2" charset="-122"/>
              </a:rPr>
              <a:t>37</a:t>
            </a:r>
            <a:r>
              <a:rPr lang="zh-CN" altLang="en-US" sz="3200" dirty="0" smtClean="0">
                <a:ea typeface="宋体" pitchFamily="2" charset="-122"/>
              </a:rPr>
              <a:t>，设计一个算法，找出该单据可能号码。 </a:t>
            </a: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3924300" y="3933825"/>
            <a:ext cx="4032250" cy="17272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6000" dirty="0">
                <a:ea typeface="宋体" pitchFamily="2" charset="-122"/>
              </a:rPr>
              <a:t>   </a:t>
            </a:r>
            <a:r>
              <a:rPr lang="zh-CN" altLang="en-US" sz="8000" dirty="0">
                <a:ea typeface="宋体" pitchFamily="2" charset="-122"/>
              </a:rPr>
              <a:t>￥</a:t>
            </a:r>
            <a:r>
              <a:rPr lang="en-US" altLang="zh-CN" sz="6000" dirty="0" smtClean="0">
                <a:ea typeface="宋体" pitchFamily="2" charset="-122"/>
              </a:rPr>
              <a:t>1343</a:t>
            </a:r>
            <a:r>
              <a:rPr lang="zh-CN" altLang="en-US" sz="7200" dirty="0" smtClean="0">
                <a:ea typeface="宋体" pitchFamily="2" charset="-122"/>
              </a:rPr>
              <a:t>●</a:t>
            </a:r>
            <a:endParaRPr lang="en-US" altLang="zh-CN" sz="72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Private Sub Command1_Click()</a:t>
            </a:r>
          </a:p>
          <a:p>
            <a:pPr>
              <a:buNone/>
            </a:pPr>
            <a:r>
              <a:rPr lang="en-US" altLang="zh-CN" dirty="0" smtClean="0"/>
              <a:t>Dim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As Integer, n As Integer</a:t>
            </a:r>
          </a:p>
          <a:p>
            <a:pPr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</a:t>
            </a:r>
            <a:r>
              <a:rPr lang="en-US" altLang="zh-CN" dirty="0" smtClean="0"/>
              <a:t>__________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/>
              <a:t>_________________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If </a:t>
            </a:r>
            <a:r>
              <a:rPr lang="en-US" altLang="zh-CN" dirty="0" smtClean="0"/>
              <a:t>_______________Then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List1.AddItem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(n)</a:t>
            </a:r>
          </a:p>
          <a:p>
            <a:pPr>
              <a:buNone/>
            </a:pPr>
            <a:r>
              <a:rPr lang="en-US" altLang="zh-CN" dirty="0" smtClean="0"/>
              <a:t>    End If</a:t>
            </a:r>
          </a:p>
          <a:p>
            <a:pPr>
              <a:buNone/>
            </a:pPr>
            <a:r>
              <a:rPr lang="en-US" altLang="zh-CN" dirty="0" smtClean="0"/>
              <a:t>Next 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End Sub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1916832"/>
            <a:ext cx="2877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n = 13430 + 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i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3648" y="2564904"/>
            <a:ext cx="30187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n Mod 37 = 0 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1340768"/>
            <a:ext cx="17235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0  to  9 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 smtClean="0">
                <a:ea typeface="宋体" pitchFamily="2" charset="-122"/>
              </a:rPr>
              <a:t>变式一</a:t>
            </a:r>
            <a:endParaRPr lang="zh-CN" altLang="en-US" sz="3200" b="1" dirty="0" smtClean="0">
              <a:ea typeface="宋体" pitchFamily="2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一张买椅子的单据上有一个</a:t>
            </a:r>
            <a:r>
              <a:rPr lang="en-US" altLang="zh-CN" sz="3200" dirty="0" smtClean="0">
                <a:ea typeface="宋体" pitchFamily="2" charset="-122"/>
              </a:rPr>
              <a:t>5</a:t>
            </a:r>
            <a:r>
              <a:rPr lang="zh-CN" altLang="en-US" sz="3200" dirty="0" smtClean="0">
                <a:ea typeface="宋体" pitchFamily="2" charset="-122"/>
              </a:rPr>
              <a:t>位数的号码，它</a:t>
            </a:r>
            <a:r>
              <a:rPr lang="zh-CN" altLang="en-US" sz="3200" dirty="0" smtClean="0">
                <a:ea typeface="宋体" pitchFamily="2" charset="-122"/>
              </a:rPr>
              <a:t>的十位上的</a:t>
            </a:r>
            <a:r>
              <a:rPr lang="zh-CN" altLang="en-US" sz="3200" dirty="0" smtClean="0">
                <a:ea typeface="宋体" pitchFamily="2" charset="-122"/>
              </a:rPr>
              <a:t>数字已被涂抹得模糊不清，如：</a:t>
            </a:r>
            <a:r>
              <a:rPr lang="en-US" altLang="zh-CN" sz="3200" dirty="0" smtClean="0">
                <a:ea typeface="宋体" pitchFamily="2" charset="-122"/>
              </a:rPr>
              <a:t>128*2</a:t>
            </a:r>
            <a:r>
              <a:rPr lang="zh-CN" altLang="en-US" sz="3200" dirty="0" smtClean="0">
                <a:ea typeface="宋体" pitchFamily="2" charset="-122"/>
              </a:rPr>
              <a:t>，但知道这批小椅子的单价是</a:t>
            </a:r>
            <a:r>
              <a:rPr lang="en-US" altLang="zh-CN" sz="3200" dirty="0" smtClean="0">
                <a:ea typeface="宋体" pitchFamily="2" charset="-122"/>
              </a:rPr>
              <a:t>37</a:t>
            </a:r>
            <a:r>
              <a:rPr lang="zh-CN" altLang="en-US" sz="3200" dirty="0" smtClean="0">
                <a:ea typeface="宋体" pitchFamily="2" charset="-122"/>
              </a:rPr>
              <a:t>，设计一个算法，找出该单据可能号码。 </a:t>
            </a: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3924300" y="3933825"/>
            <a:ext cx="4032250" cy="17272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6000" dirty="0">
                <a:ea typeface="宋体" pitchFamily="2" charset="-122"/>
              </a:rPr>
              <a:t>   </a:t>
            </a:r>
            <a:r>
              <a:rPr lang="zh-CN" altLang="en-US" sz="8000" dirty="0">
                <a:ea typeface="宋体" pitchFamily="2" charset="-122"/>
              </a:rPr>
              <a:t>￥</a:t>
            </a:r>
            <a:r>
              <a:rPr lang="en-US" altLang="zh-CN" sz="6000" dirty="0">
                <a:ea typeface="宋体" pitchFamily="2" charset="-122"/>
              </a:rPr>
              <a:t>128</a:t>
            </a:r>
            <a:r>
              <a:rPr lang="en-US" altLang="zh-CN" sz="8800" dirty="0">
                <a:ea typeface="宋体" pitchFamily="2" charset="-122"/>
              </a:rPr>
              <a:t>●</a:t>
            </a:r>
            <a:r>
              <a:rPr lang="en-US" altLang="zh-CN" sz="6000" dirty="0">
                <a:ea typeface="宋体" pitchFamily="2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Private Sub Command1_Click()</a:t>
            </a:r>
          </a:p>
          <a:p>
            <a:pPr>
              <a:buNone/>
            </a:pPr>
            <a:r>
              <a:rPr lang="en-US" altLang="zh-CN" dirty="0" smtClean="0"/>
              <a:t>Dim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As Integer, n As Integer</a:t>
            </a:r>
          </a:p>
          <a:p>
            <a:pPr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</a:t>
            </a:r>
            <a:r>
              <a:rPr lang="en-US" altLang="zh-CN" dirty="0" smtClean="0"/>
              <a:t>__________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/>
              <a:t>_________________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If </a:t>
            </a:r>
            <a:r>
              <a:rPr lang="en-US" altLang="zh-CN" dirty="0" smtClean="0"/>
              <a:t>_______________Then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List1.AddItem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(n)</a:t>
            </a:r>
          </a:p>
          <a:p>
            <a:pPr>
              <a:buNone/>
            </a:pPr>
            <a:r>
              <a:rPr lang="en-US" altLang="zh-CN" dirty="0" smtClean="0"/>
              <a:t>    End If</a:t>
            </a:r>
          </a:p>
          <a:p>
            <a:pPr>
              <a:buNone/>
            </a:pPr>
            <a:r>
              <a:rPr lang="en-US" altLang="zh-CN" dirty="0" smtClean="0"/>
              <a:t>Next 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End Sub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1916832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n </a:t>
            </a:r>
            <a:r>
              <a:rPr lang="en-US" altLang="zh-CN" sz="3600" dirty="0" smtClean="0">
                <a:solidFill>
                  <a:srgbClr val="FF0000"/>
                </a:solidFill>
              </a:rPr>
              <a:t>=12802+i*10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7201" y="2566645"/>
            <a:ext cx="30187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n Mod 37 = 0 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1340768"/>
            <a:ext cx="17235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0  to  9 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1138</Words>
  <Application>Microsoft Office PowerPoint</Application>
  <PresentationFormat>全屏显示(4:3)</PresentationFormat>
  <Paragraphs>139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Office 主题</vt:lpstr>
      <vt:lpstr>Microsoft Visio 绘图</vt:lpstr>
      <vt:lpstr>幻灯片 1</vt:lpstr>
      <vt:lpstr>幻灯片 2</vt:lpstr>
      <vt:lpstr>幻灯片 3</vt:lpstr>
      <vt:lpstr>幻灯片 4</vt:lpstr>
      <vt:lpstr>幻灯片 5</vt:lpstr>
      <vt:lpstr>问题一</vt:lpstr>
      <vt:lpstr>幻灯片 7</vt:lpstr>
      <vt:lpstr>变式一</vt:lpstr>
      <vt:lpstr>幻灯片 9</vt:lpstr>
      <vt:lpstr>变式二</vt:lpstr>
      <vt:lpstr>幻灯片 11</vt:lpstr>
      <vt:lpstr>幻灯片 12</vt:lpstr>
      <vt:lpstr>变式三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91</cp:revision>
  <dcterms:created xsi:type="dcterms:W3CDTF">2016-03-15T02:48:56Z</dcterms:created>
  <dcterms:modified xsi:type="dcterms:W3CDTF">2017-12-11T13:21:45Z</dcterms:modified>
</cp:coreProperties>
</file>