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68" r:id="rId5"/>
    <p:sldId id="275" r:id="rId6"/>
    <p:sldId id="267" r:id="rId7"/>
    <p:sldId id="269" r:id="rId8"/>
    <p:sldId id="270" r:id="rId9"/>
    <p:sldId id="264" r:id="rId10"/>
    <p:sldId id="271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7D332-7DF9-4E1E-BD9D-93A7CE35F89D}" type="datetimeFigureOut">
              <a:rPr lang="zh-CN" altLang="en-US"/>
              <a:pPr>
                <a:defRPr/>
              </a:pPr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CC3DA-4821-4FE1-814F-7791EDA427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6B293-46F8-4565-87EA-6E3BD044F71B}" type="datetimeFigureOut">
              <a:rPr lang="zh-CN" altLang="en-US"/>
              <a:pPr>
                <a:defRPr/>
              </a:pPr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26D49-FAFD-4B81-B591-17DB5E1445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D6CF0-40F4-4133-B23E-1595C1ACAA6A}" type="datetimeFigureOut">
              <a:rPr lang="zh-CN" altLang="en-US"/>
              <a:pPr>
                <a:defRPr/>
              </a:pPr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FA079-FB05-4F50-8C43-819A70A83D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C3CF-48DF-4528-983F-ED23CF27991F}" type="datetimeFigureOut">
              <a:rPr lang="zh-CN" altLang="en-US"/>
              <a:pPr>
                <a:defRPr/>
              </a:pPr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6260B-31B2-431B-A70E-6CEE94DDD5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2177A-9D91-4D02-BDA4-9EBB65003BE5}" type="datetimeFigureOut">
              <a:rPr lang="zh-CN" altLang="en-US"/>
              <a:pPr>
                <a:defRPr/>
              </a:pPr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B07B2-3B89-46A2-85F9-0FF3A6B250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47569-3FDC-48EC-AAD7-D871DEB0B8EF}" type="datetimeFigureOut">
              <a:rPr lang="zh-CN" altLang="en-US"/>
              <a:pPr>
                <a:defRPr/>
              </a:pPr>
              <a:t>2016/3/31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F7DE6-E1BD-487E-A5A2-06C55355A6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FD6A2-C43D-4679-A029-609A75764775}" type="datetimeFigureOut">
              <a:rPr lang="zh-CN" altLang="en-US"/>
              <a:pPr>
                <a:defRPr/>
              </a:pPr>
              <a:t>2016/3/31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9EF32-D458-440A-9B13-DD773D2FD1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F381F-4CC1-434C-9CFC-A2526B748CD0}" type="datetimeFigureOut">
              <a:rPr lang="zh-CN" altLang="en-US"/>
              <a:pPr>
                <a:defRPr/>
              </a:pPr>
              <a:t>2016/3/31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DD49F-0BED-4098-854B-420ED0ECA0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9F63E-1DDE-423A-8895-6AD397C0F13F}" type="datetimeFigureOut">
              <a:rPr lang="zh-CN" altLang="en-US"/>
              <a:pPr>
                <a:defRPr/>
              </a:pPr>
              <a:t>2016/3/31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BFF83-16C9-498A-8DBF-FEA432969B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10392-E088-42DA-A000-01B8C9307FAD}" type="datetimeFigureOut">
              <a:rPr lang="zh-CN" altLang="en-US"/>
              <a:pPr>
                <a:defRPr/>
              </a:pPr>
              <a:t>2016/3/31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287D7-B582-48DA-AFF2-639CCC98D9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085A8-E6CE-4DCE-8159-4D9781341F30}" type="datetimeFigureOut">
              <a:rPr lang="zh-CN" altLang="en-US"/>
              <a:pPr>
                <a:defRPr/>
              </a:pPr>
              <a:t>2016/3/31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90EFB-FAB8-47AB-B588-3DFAF561DB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084C55-8D11-4296-8893-87BD850E8C04}" type="datetimeFigureOut">
              <a:rPr lang="zh-CN" altLang="en-US"/>
              <a:pPr>
                <a:defRPr/>
              </a:pPr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F1B9B27-F6B6-478D-BA61-370C5D1C01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3"/>
          <p:cNvSpPr txBox="1">
            <a:spLocks noChangeArrowheads="1"/>
          </p:cNvSpPr>
          <p:nvPr/>
        </p:nvSpPr>
        <p:spPr bwMode="auto">
          <a:xfrm>
            <a:off x="323850" y="2060575"/>
            <a:ext cx="8208963" cy="20415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     小明约了几个同学到会议室举行一个联谊会，可是粗心的小明去总务处拿了一串钥匙回来准备开门时，却忘记了到底哪一把才是会议室的钥匙。假设这串钥匙一共有</a:t>
            </a:r>
            <a:r>
              <a:rPr lang="en-US" altLang="zh-CN" sz="3200"/>
              <a:t>10</a:t>
            </a:r>
            <a:r>
              <a:rPr lang="zh-CN" altLang="en-US" sz="3200"/>
              <a:t>把。</a:t>
            </a:r>
          </a:p>
        </p:txBody>
      </p:sp>
      <p:sp>
        <p:nvSpPr>
          <p:cNvPr id="13314" name="矩形 4"/>
          <p:cNvSpPr>
            <a:spLocks noChangeArrowheads="1"/>
          </p:cNvSpPr>
          <p:nvPr/>
        </p:nvSpPr>
        <p:spPr bwMode="auto">
          <a:xfrm>
            <a:off x="3132138" y="692150"/>
            <a:ext cx="24193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800"/>
              <a:t>找钥匙</a:t>
            </a:r>
          </a:p>
        </p:txBody>
      </p:sp>
      <p:sp>
        <p:nvSpPr>
          <p:cNvPr id="13315" name="TextBox 5"/>
          <p:cNvSpPr txBox="1">
            <a:spLocks noChangeArrowheads="1"/>
          </p:cNvSpPr>
          <p:nvPr/>
        </p:nvSpPr>
        <p:spPr bwMode="auto">
          <a:xfrm>
            <a:off x="1187450" y="5300663"/>
            <a:ext cx="64436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怎样才能找到正确的钥匙来开门？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课后作业</a:t>
            </a:r>
          </a:p>
        </p:txBody>
      </p:sp>
      <p:sp>
        <p:nvSpPr>
          <p:cNvPr id="22530" name="Text Box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mtClean="0"/>
              <a:t>设置五位的任意整数密码，并破解</a:t>
            </a:r>
            <a:endParaRPr lang="en-US" altLang="zh-CN" b="1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288" y="1112838"/>
            <a:ext cx="3529012" cy="3108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/>
              <a:t>1.</a:t>
            </a:r>
            <a:r>
              <a:rPr lang="zh-CN" altLang="en-US" sz="2800" dirty="0"/>
              <a:t>拿出第一把钥匙</a:t>
            </a: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2.</a:t>
            </a:r>
            <a:r>
              <a:rPr lang="zh-CN" altLang="en-US" sz="2800" dirty="0"/>
              <a:t>拿出第二把钥匙</a:t>
            </a: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3.</a:t>
            </a:r>
            <a:r>
              <a:rPr lang="zh-CN" altLang="en-US" sz="2800" dirty="0"/>
              <a:t>拿出第三把钥匙</a:t>
            </a: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10.</a:t>
            </a:r>
            <a:r>
              <a:rPr lang="zh-CN" altLang="en-US" sz="2800" dirty="0"/>
              <a:t>拿出第十把钥匙</a:t>
            </a: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140200" y="1196975"/>
            <a:ext cx="4679950" cy="29289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/>
              <a:t>试验第一把钥匙能否开门；</a:t>
            </a:r>
            <a:endParaRPr lang="en-US" altLang="zh-CN" sz="2800"/>
          </a:p>
          <a:p>
            <a:pPr>
              <a:defRPr/>
            </a:pPr>
            <a:r>
              <a:rPr lang="zh-CN" altLang="en-US" sz="2800"/>
              <a:t>试验第二把钥匙能否开门；</a:t>
            </a:r>
            <a:endParaRPr lang="en-US" altLang="zh-CN" sz="2800"/>
          </a:p>
          <a:p>
            <a:pPr>
              <a:defRPr/>
            </a:pPr>
            <a:r>
              <a:rPr lang="zh-CN" altLang="en-US" sz="2800"/>
              <a:t>试验第三把钥匙能否开门；</a:t>
            </a:r>
          </a:p>
          <a:p>
            <a:pPr>
              <a:defRPr/>
            </a:pPr>
            <a:endParaRPr lang="en-US" altLang="zh-CN" sz="2800"/>
          </a:p>
          <a:p>
            <a:pPr>
              <a:defRPr/>
            </a:pPr>
            <a:endParaRPr lang="en-US" altLang="zh-CN" sz="2800"/>
          </a:p>
          <a:p>
            <a:pPr>
              <a:defRPr/>
            </a:pPr>
            <a:r>
              <a:rPr lang="zh-CN" altLang="en-US" sz="2800"/>
              <a:t>试验第十把钥匙能否开门；</a:t>
            </a:r>
          </a:p>
          <a:p>
            <a:pPr>
              <a:defRPr/>
            </a:pPr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1908175" y="4437063"/>
            <a:ext cx="252413" cy="792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6624638" y="4437063"/>
            <a:ext cx="252412" cy="792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96963" y="5510213"/>
            <a:ext cx="1873250" cy="584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/>
              <a:t>一一列举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5013" y="5476875"/>
            <a:ext cx="1871662" cy="584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/>
              <a:t>逐个检验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内容占位符 2"/>
          <p:cNvSpPr>
            <a:spLocks noGrp="1"/>
          </p:cNvSpPr>
          <p:nvPr>
            <p:ph idx="1"/>
          </p:nvPr>
        </p:nvSpPr>
        <p:spPr>
          <a:xfrm>
            <a:off x="0" y="692150"/>
            <a:ext cx="9144000" cy="2189163"/>
          </a:xfrm>
        </p:spPr>
        <p:txBody>
          <a:bodyPr/>
          <a:lstStyle/>
          <a:p>
            <a:r>
              <a:rPr lang="zh-CN" altLang="en-US" sz="4000" smtClean="0">
                <a:solidFill>
                  <a:srgbClr val="FF0000"/>
                </a:solidFill>
              </a:rPr>
              <a:t>枚举算法</a:t>
            </a:r>
            <a:r>
              <a:rPr lang="zh-CN" altLang="en-US" smtClean="0"/>
              <a:t>就是按照问题本身的性质，</a:t>
            </a:r>
            <a:r>
              <a:rPr lang="zh-CN" altLang="en-US" sz="4000" smtClean="0">
                <a:solidFill>
                  <a:srgbClr val="FF0000"/>
                </a:solidFill>
              </a:rPr>
              <a:t>一一列举</a:t>
            </a:r>
            <a:r>
              <a:rPr lang="zh-CN" altLang="en-US" smtClean="0"/>
              <a:t>出该问题所有的解，并根据问题的条件对各解进行</a:t>
            </a:r>
            <a:r>
              <a:rPr lang="zh-CN" altLang="en-US" sz="3600" smtClean="0">
                <a:solidFill>
                  <a:srgbClr val="FF0000"/>
                </a:solidFill>
              </a:rPr>
              <a:t>逐个检验</a:t>
            </a:r>
            <a:r>
              <a:rPr lang="zh-CN" altLang="en-US" smtClean="0"/>
              <a:t>，从中挑选出符合条件的解，舍弃不符合条件的解。</a:t>
            </a:r>
          </a:p>
        </p:txBody>
      </p:sp>
      <p:sp>
        <p:nvSpPr>
          <p:cNvPr id="15362" name="Text Box 8"/>
          <p:cNvSpPr txBox="1">
            <a:spLocks noChangeArrowheads="1"/>
          </p:cNvSpPr>
          <p:nvPr/>
        </p:nvSpPr>
        <p:spPr bwMode="auto">
          <a:xfrm>
            <a:off x="971550" y="3644900"/>
            <a:ext cx="6985000" cy="26543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For  </a:t>
            </a:r>
            <a:r>
              <a:rPr lang="zh-CN" altLang="en-US" sz="2800" b="1"/>
              <a:t>循环变量 </a:t>
            </a:r>
            <a:r>
              <a:rPr lang="en-US" altLang="zh-CN" sz="2800" b="1"/>
              <a:t>= </a:t>
            </a:r>
            <a:r>
              <a:rPr lang="zh-CN" altLang="en-US" sz="2800" b="1"/>
              <a:t>初值  </a:t>
            </a:r>
            <a:r>
              <a:rPr lang="en-US" altLang="zh-CN" sz="2800" b="1"/>
              <a:t>To  </a:t>
            </a:r>
            <a:r>
              <a:rPr lang="zh-CN" altLang="en-US" sz="2800" b="1"/>
              <a:t>终值  </a:t>
            </a:r>
            <a:r>
              <a:rPr lang="en-US" altLang="zh-CN" sz="2800" b="1"/>
              <a:t>Step  </a:t>
            </a:r>
            <a:r>
              <a:rPr lang="zh-CN" altLang="en-US" sz="2800" b="1"/>
              <a:t>步长</a:t>
            </a:r>
          </a:p>
          <a:p>
            <a:r>
              <a:rPr lang="zh-CN" altLang="en-US" sz="2800"/>
              <a:t>             </a:t>
            </a:r>
            <a:endParaRPr lang="en-US" altLang="zh-CN" sz="2800"/>
          </a:p>
          <a:p>
            <a:endParaRPr lang="en-US" altLang="zh-CN" sz="2800" b="1"/>
          </a:p>
          <a:p>
            <a:endParaRPr lang="en-US" altLang="zh-CN" sz="2800" b="1"/>
          </a:p>
          <a:p>
            <a:endParaRPr lang="en-US" altLang="zh-CN" sz="2800" b="1"/>
          </a:p>
          <a:p>
            <a:r>
              <a:rPr lang="en-US" altLang="zh-CN" sz="2800" b="1"/>
              <a:t>Next  </a:t>
            </a:r>
            <a:r>
              <a:rPr lang="zh-CN" altLang="en-US" sz="2800" b="1"/>
              <a:t>循环变量</a:t>
            </a:r>
          </a:p>
        </p:txBody>
      </p:sp>
      <p:sp>
        <p:nvSpPr>
          <p:cNvPr id="15363" name="Rectangle 11"/>
          <p:cNvSpPr>
            <a:spLocks noChangeArrowheads="1"/>
          </p:cNvSpPr>
          <p:nvPr/>
        </p:nvSpPr>
        <p:spPr bwMode="auto">
          <a:xfrm>
            <a:off x="1187450" y="4364038"/>
            <a:ext cx="3635375" cy="11874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/>
              <a:t> </a:t>
            </a:r>
            <a:r>
              <a:rPr kumimoji="1" lang="en-US" altLang="zh-CN" sz="2400" b="1">
                <a:solidFill>
                  <a:srgbClr val="FB2B2B"/>
                </a:solidFill>
              </a:rPr>
              <a:t>If &lt;</a:t>
            </a:r>
            <a:r>
              <a:rPr kumimoji="1" lang="zh-CN" altLang="en-US" sz="2400" b="1">
                <a:solidFill>
                  <a:srgbClr val="FB2B2B"/>
                </a:solidFill>
              </a:rPr>
              <a:t>表达式</a:t>
            </a:r>
            <a:r>
              <a:rPr kumimoji="1" lang="en-US" altLang="zh-CN" sz="2400" b="1">
                <a:solidFill>
                  <a:srgbClr val="FB2B2B"/>
                </a:solidFill>
              </a:rPr>
              <a:t>&gt; Then</a:t>
            </a:r>
          </a:p>
          <a:p>
            <a:r>
              <a:rPr kumimoji="1" lang="en-US" altLang="zh-CN" sz="2400" b="1">
                <a:solidFill>
                  <a:srgbClr val="FB2B2B"/>
                </a:solidFill>
              </a:rPr>
              <a:t>           </a:t>
            </a:r>
            <a:r>
              <a:rPr kumimoji="1" lang="zh-CN" altLang="en-US" sz="2400" b="1"/>
              <a:t>语句块</a:t>
            </a:r>
          </a:p>
          <a:p>
            <a:r>
              <a:rPr kumimoji="1" lang="zh-CN" altLang="en-US" sz="2400" b="1">
                <a:solidFill>
                  <a:srgbClr val="FB2B2B"/>
                </a:solidFill>
              </a:rPr>
              <a:t>       </a:t>
            </a:r>
            <a:r>
              <a:rPr kumimoji="1" lang="en-US" altLang="zh-CN" sz="2400" b="1">
                <a:solidFill>
                  <a:srgbClr val="FB2B2B"/>
                </a:solidFill>
              </a:rPr>
              <a:t>End 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5"/>
          <p:cNvSpPr>
            <a:spLocks noChangeArrowheads="1"/>
          </p:cNvSpPr>
          <p:nvPr/>
        </p:nvSpPr>
        <p:spPr bwMode="auto">
          <a:xfrm>
            <a:off x="468313" y="404813"/>
            <a:ext cx="4572000" cy="22828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设置</a:t>
            </a:r>
            <a:r>
              <a:rPr lang="en-US" altLang="zh-CN" sz="2400"/>
              <a:t>a =1</a:t>
            </a:r>
            <a:r>
              <a:rPr lang="zh-CN" altLang="en-US" sz="2400"/>
              <a:t>位的数字密码</a:t>
            </a:r>
            <a:endParaRPr lang="en-US" altLang="zh-CN" sz="2400"/>
          </a:p>
          <a:p>
            <a:r>
              <a:rPr lang="en-US" altLang="zh-CN" sz="2400"/>
              <a:t>For i=  0 To 9 </a:t>
            </a:r>
          </a:p>
          <a:p>
            <a:r>
              <a:rPr lang="en-US" altLang="zh-CN" sz="2400"/>
              <a:t>If i= a  Then</a:t>
            </a:r>
          </a:p>
          <a:p>
            <a:r>
              <a:rPr lang="en-US" altLang="zh-CN" sz="2400"/>
              <a:t>Label1.caption=“</a:t>
            </a:r>
            <a:r>
              <a:rPr lang="zh-CN" altLang="en-US" sz="2400"/>
              <a:t>密码是”</a:t>
            </a:r>
            <a:r>
              <a:rPr lang="en-US" altLang="zh-CN" sz="2400"/>
              <a:t>+str</a:t>
            </a:r>
            <a:r>
              <a:rPr lang="zh-CN" altLang="en-US" sz="2400"/>
              <a:t>（</a:t>
            </a:r>
            <a:r>
              <a:rPr lang="en-US" altLang="zh-CN" sz="2400"/>
              <a:t>i</a:t>
            </a:r>
            <a:r>
              <a:rPr lang="zh-CN" altLang="en-US" sz="2400"/>
              <a:t>）</a:t>
            </a:r>
          </a:p>
          <a:p>
            <a:r>
              <a:rPr lang="en-US" altLang="zh-CN" sz="2400"/>
              <a:t>End If</a:t>
            </a:r>
          </a:p>
          <a:p>
            <a:r>
              <a:rPr lang="en-US" altLang="zh-CN" sz="2400"/>
              <a:t>Next i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403350" y="836613"/>
            <a:ext cx="360363" cy="36671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195513" y="836613"/>
            <a:ext cx="360362" cy="36671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116013" y="1268413"/>
            <a:ext cx="360362" cy="36671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3995738" y="1557338"/>
            <a:ext cx="863600" cy="36671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0825" y="2781300"/>
            <a:ext cx="3529013" cy="3081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/>
              <a:t>i=0</a:t>
            </a:r>
          </a:p>
          <a:p>
            <a:pPr>
              <a:defRPr/>
            </a:pPr>
            <a:r>
              <a:rPr lang="en-US" altLang="zh-CN" sz="2800"/>
              <a:t>i=1</a:t>
            </a:r>
          </a:p>
          <a:p>
            <a:pPr>
              <a:defRPr/>
            </a:pPr>
            <a:r>
              <a:rPr lang="en-US" altLang="zh-CN" sz="2800"/>
              <a:t>i=2</a:t>
            </a:r>
          </a:p>
          <a:p>
            <a:pPr>
              <a:defRPr/>
            </a:pPr>
            <a:r>
              <a:rPr lang="en-US" altLang="zh-CN" sz="2800"/>
              <a:t>……</a:t>
            </a:r>
          </a:p>
          <a:p>
            <a:pPr>
              <a:defRPr/>
            </a:pPr>
            <a:r>
              <a:rPr lang="en-US" altLang="zh-CN" sz="2800" b="1">
                <a:solidFill>
                  <a:srgbClr val="FF0000"/>
                </a:solidFill>
              </a:rPr>
              <a:t>i=8</a:t>
            </a:r>
          </a:p>
          <a:p>
            <a:pPr>
              <a:defRPr/>
            </a:pPr>
            <a:r>
              <a:rPr lang="en-US" altLang="zh-CN" sz="2800"/>
              <a:t>i=9</a:t>
            </a:r>
          </a:p>
          <a:p>
            <a:pPr>
              <a:defRPr/>
            </a:pPr>
            <a:endParaRPr lang="en-US" altLang="zh-CN" sz="2800"/>
          </a:p>
        </p:txBody>
      </p:sp>
      <p:sp>
        <p:nvSpPr>
          <p:cNvPr id="5" name="TextBox 4"/>
          <p:cNvSpPr txBox="1"/>
          <p:nvPr/>
        </p:nvSpPr>
        <p:spPr>
          <a:xfrm>
            <a:off x="3924300" y="2852738"/>
            <a:ext cx="4679950" cy="2928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/>
              <a:t>If  i=a?</a:t>
            </a:r>
          </a:p>
          <a:p>
            <a:pPr>
              <a:defRPr/>
            </a:pPr>
            <a:r>
              <a:rPr lang="en-US" altLang="zh-CN" sz="2800"/>
              <a:t>If  i=a?</a:t>
            </a:r>
          </a:p>
          <a:p>
            <a:pPr>
              <a:defRPr/>
            </a:pPr>
            <a:r>
              <a:rPr lang="en-US" altLang="zh-CN" sz="2800"/>
              <a:t>If  i=a?</a:t>
            </a:r>
          </a:p>
          <a:p>
            <a:pPr>
              <a:defRPr/>
            </a:pPr>
            <a:r>
              <a:rPr lang="en-US" altLang="zh-CN" sz="2800"/>
              <a:t>……</a:t>
            </a:r>
          </a:p>
          <a:p>
            <a:pPr>
              <a:defRPr/>
            </a:pPr>
            <a:r>
              <a:rPr lang="en-US" altLang="zh-CN" sz="2800">
                <a:solidFill>
                  <a:srgbClr val="FF0000"/>
                </a:solidFill>
              </a:rPr>
              <a:t>If i=a</a:t>
            </a:r>
            <a:r>
              <a:rPr lang="zh-CN" altLang="en-US" sz="2800">
                <a:solidFill>
                  <a:srgbClr val="FF0000"/>
                </a:solidFill>
              </a:rPr>
              <a:t>？   执行输出</a:t>
            </a:r>
            <a:r>
              <a:rPr lang="en-US" altLang="zh-CN" sz="2800">
                <a:solidFill>
                  <a:srgbClr val="FF0000"/>
                </a:solidFill>
              </a:rPr>
              <a:t>str(i)</a:t>
            </a:r>
          </a:p>
          <a:p>
            <a:pPr>
              <a:defRPr/>
            </a:pPr>
            <a:r>
              <a:rPr lang="en-US" altLang="zh-CN" sz="2800"/>
              <a:t>If i=a?</a:t>
            </a:r>
          </a:p>
          <a:p>
            <a:pPr>
              <a:defRPr/>
            </a:pP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0113" y="6021388"/>
            <a:ext cx="1873250" cy="579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/>
              <a:t>一一列举</a:t>
            </a:r>
          </a:p>
        </p:txBody>
      </p:sp>
      <p:sp>
        <p:nvSpPr>
          <p:cNvPr id="2" name="TextBox 7"/>
          <p:cNvSpPr txBox="1"/>
          <p:nvPr/>
        </p:nvSpPr>
        <p:spPr>
          <a:xfrm>
            <a:off x="5724525" y="6021388"/>
            <a:ext cx="1873250" cy="579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/>
              <a:t>逐个检验</a:t>
            </a:r>
          </a:p>
        </p:txBody>
      </p:sp>
      <p:sp>
        <p:nvSpPr>
          <p:cNvPr id="16394" name="Text Box 23"/>
          <p:cNvSpPr txBox="1">
            <a:spLocks noChangeArrowheads="1"/>
          </p:cNvSpPr>
          <p:nvPr/>
        </p:nvSpPr>
        <p:spPr bwMode="auto">
          <a:xfrm>
            <a:off x="3779838" y="404813"/>
            <a:ext cx="2881312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假如 </a:t>
            </a:r>
            <a:r>
              <a:rPr lang="en-US" altLang="zh-CN" sz="2400"/>
              <a:t>a=8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  <p:bldP spid="15366" grpId="0" animBg="1"/>
      <p:bldP spid="15367" grpId="0" animBg="1"/>
      <p:bldP spid="153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/>
          <p:cNvSpPr>
            <a:spLocks noChangeArrowheads="1"/>
          </p:cNvSpPr>
          <p:nvPr/>
        </p:nvSpPr>
        <p:spPr bwMode="auto">
          <a:xfrm>
            <a:off x="1763713" y="620713"/>
            <a:ext cx="4859337" cy="22828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a =2</a:t>
            </a:r>
            <a:r>
              <a:rPr lang="zh-CN" altLang="en-US" sz="2400"/>
              <a:t>位的数字密码</a:t>
            </a:r>
            <a:endParaRPr lang="en-US" altLang="zh-CN" sz="2400"/>
          </a:p>
          <a:p>
            <a:r>
              <a:rPr lang="en-US" altLang="zh-CN" sz="2400"/>
              <a:t>For i=10 To 99 </a:t>
            </a:r>
          </a:p>
          <a:p>
            <a:r>
              <a:rPr lang="en-US" altLang="zh-CN" sz="2400"/>
              <a:t>If i=a Then</a:t>
            </a:r>
          </a:p>
          <a:p>
            <a:r>
              <a:rPr lang="en-US" altLang="zh-CN" sz="2400"/>
              <a:t>Label1.caption=“</a:t>
            </a:r>
            <a:r>
              <a:rPr lang="zh-CN" altLang="en-US" sz="2400"/>
              <a:t>密码是”</a:t>
            </a:r>
            <a:r>
              <a:rPr lang="en-US" altLang="zh-CN" sz="2400"/>
              <a:t>+str</a:t>
            </a:r>
            <a:r>
              <a:rPr lang="zh-CN" altLang="en-US" sz="2400"/>
              <a:t>（</a:t>
            </a:r>
            <a:r>
              <a:rPr lang="en-US" altLang="zh-CN" sz="2400"/>
              <a:t>i</a:t>
            </a:r>
            <a:r>
              <a:rPr lang="zh-CN" altLang="en-US" sz="2400"/>
              <a:t>）</a:t>
            </a:r>
          </a:p>
          <a:p>
            <a:r>
              <a:rPr lang="en-US" altLang="zh-CN" sz="2400"/>
              <a:t>End If</a:t>
            </a:r>
          </a:p>
          <a:p>
            <a:r>
              <a:rPr lang="en-US" altLang="zh-CN" sz="2400"/>
              <a:t>Next i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2698750" y="979488"/>
            <a:ext cx="287338" cy="36671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419475" y="1052513"/>
            <a:ext cx="720725" cy="36671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2338388" y="1412875"/>
            <a:ext cx="360362" cy="36671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1763713" y="3644900"/>
            <a:ext cx="4824412" cy="22828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a =3</a:t>
            </a:r>
            <a:r>
              <a:rPr lang="zh-CN" altLang="en-US" sz="2400"/>
              <a:t>位的数字密码</a:t>
            </a:r>
            <a:endParaRPr lang="en-US" altLang="zh-CN" sz="2400"/>
          </a:p>
          <a:p>
            <a:r>
              <a:rPr lang="en-US" altLang="zh-CN" sz="2400"/>
              <a:t>For i=100   To   999 </a:t>
            </a:r>
          </a:p>
          <a:p>
            <a:r>
              <a:rPr lang="en-US" altLang="zh-CN" sz="2400"/>
              <a:t>If i=a    Then</a:t>
            </a:r>
          </a:p>
          <a:p>
            <a:r>
              <a:rPr lang="en-US" altLang="zh-CN" sz="2400"/>
              <a:t>Label1.caption=“</a:t>
            </a:r>
            <a:r>
              <a:rPr lang="zh-CN" altLang="en-US" sz="2400"/>
              <a:t>密码是”</a:t>
            </a:r>
            <a:r>
              <a:rPr lang="en-US" altLang="zh-CN" sz="2400"/>
              <a:t>+str</a:t>
            </a:r>
            <a:r>
              <a:rPr lang="zh-CN" altLang="en-US" sz="2400"/>
              <a:t>（</a:t>
            </a:r>
            <a:r>
              <a:rPr lang="en-US" altLang="zh-CN" sz="2400"/>
              <a:t>i</a:t>
            </a:r>
            <a:r>
              <a:rPr lang="zh-CN" altLang="en-US" sz="2400"/>
              <a:t>）</a:t>
            </a:r>
          </a:p>
          <a:p>
            <a:r>
              <a:rPr lang="en-US" altLang="zh-CN" sz="2400"/>
              <a:t>End If</a:t>
            </a:r>
          </a:p>
          <a:p>
            <a:r>
              <a:rPr lang="en-US" altLang="zh-CN" sz="2400"/>
              <a:t>Next i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2700338" y="4011613"/>
            <a:ext cx="608012" cy="36671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3997325" y="4011613"/>
            <a:ext cx="608013" cy="36671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2339975" y="4443413"/>
            <a:ext cx="608013" cy="36671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 animBg="1"/>
      <p:bldP spid="15370" grpId="0" animBg="1"/>
      <p:bldP spid="15371" grpId="0" animBg="1"/>
      <p:bldP spid="15372" grpId="0" animBg="1"/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7" descr="AV_PR503PDN_G4XMK92)AY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00213"/>
            <a:ext cx="44704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Text Box 8"/>
          <p:cNvSpPr txBox="1">
            <a:spLocks noChangeArrowheads="1"/>
          </p:cNvSpPr>
          <p:nvPr/>
        </p:nvSpPr>
        <p:spPr bwMode="auto">
          <a:xfrm>
            <a:off x="4603750" y="2060575"/>
            <a:ext cx="4500563" cy="27416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任务一是设置</a:t>
            </a:r>
            <a:r>
              <a:rPr lang="en-US" altLang="zh-CN" sz="2400" b="1">
                <a:solidFill>
                  <a:srgbClr val="FF0000"/>
                </a:solidFill>
              </a:rPr>
              <a:t>4</a:t>
            </a:r>
            <a:r>
              <a:rPr lang="zh-CN" altLang="en-US" sz="2400" b="1">
                <a:solidFill>
                  <a:srgbClr val="FF0000"/>
                </a:solidFill>
              </a:rPr>
              <a:t>位数</a:t>
            </a:r>
            <a:r>
              <a:rPr lang="zh-CN" altLang="en-US" sz="2400"/>
              <a:t>密码，然后破解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任务二是</a:t>
            </a:r>
            <a:r>
              <a:rPr lang="zh-CN" altLang="en-US" sz="2800" b="1">
                <a:solidFill>
                  <a:srgbClr val="FF0000"/>
                </a:solidFill>
              </a:rPr>
              <a:t>随机</a:t>
            </a:r>
            <a:r>
              <a:rPr lang="zh-CN" altLang="en-US" sz="2400"/>
              <a:t>设置</a:t>
            </a:r>
            <a:r>
              <a:rPr lang="en-US" altLang="zh-CN" sz="2400"/>
              <a:t>5</a:t>
            </a:r>
            <a:r>
              <a:rPr lang="zh-CN" altLang="en-US" sz="2400"/>
              <a:t>位数的密码，然后破解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任务三是设置一个</a:t>
            </a:r>
            <a:r>
              <a:rPr lang="en-US" altLang="zh-CN" sz="2400"/>
              <a:t>4</a:t>
            </a:r>
            <a:r>
              <a:rPr lang="zh-CN" altLang="en-US" sz="2400"/>
              <a:t>位</a:t>
            </a:r>
            <a:r>
              <a:rPr lang="zh-CN" altLang="en-US" sz="2400" b="1">
                <a:solidFill>
                  <a:srgbClr val="FF0000"/>
                </a:solidFill>
              </a:rPr>
              <a:t>字母</a:t>
            </a:r>
            <a:r>
              <a:rPr lang="zh-CN" altLang="en-US" sz="2400"/>
              <a:t>密码，然后破解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555875" y="404813"/>
            <a:ext cx="3671888" cy="9144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5400"/>
              <a:t>鲤鱼跳龙门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5"/>
          <p:cNvSpPr>
            <a:spLocks noChangeArrowheads="1"/>
          </p:cNvSpPr>
          <p:nvPr/>
        </p:nvSpPr>
        <p:spPr bwMode="auto">
          <a:xfrm>
            <a:off x="468313" y="620713"/>
            <a:ext cx="8496300" cy="13731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随机函数</a:t>
            </a:r>
            <a:r>
              <a:rPr lang="en-US" altLang="zh-CN" sz="2800"/>
              <a:t>Rnd</a:t>
            </a:r>
            <a:r>
              <a:rPr lang="zh-CN" altLang="en-US" sz="2800"/>
              <a:t>（），取值范围为</a:t>
            </a:r>
            <a:r>
              <a:rPr lang="en-US" altLang="zh-CN" sz="2800"/>
              <a:t>[0,1</a:t>
            </a:r>
            <a:r>
              <a:rPr lang="zh-CN" altLang="en-US" sz="2800"/>
              <a:t>）</a:t>
            </a:r>
          </a:p>
          <a:p>
            <a:r>
              <a:rPr lang="en-US" altLang="zh-CN" sz="2800"/>
              <a:t>int()</a:t>
            </a:r>
            <a:r>
              <a:rPr lang="zh-CN" altLang="en-US" sz="2800"/>
              <a:t>函数，取不大于</a:t>
            </a:r>
            <a:r>
              <a:rPr lang="en-US" altLang="zh-CN" sz="2800"/>
              <a:t>x</a:t>
            </a:r>
            <a:r>
              <a:rPr lang="zh-CN" altLang="en-US" sz="2800"/>
              <a:t>的整数，</a:t>
            </a:r>
          </a:p>
          <a:p>
            <a:r>
              <a:rPr lang="zh-CN" altLang="en-US" sz="2800"/>
              <a:t>求整数范围</a:t>
            </a:r>
            <a:r>
              <a:rPr lang="en-US" altLang="zh-CN" sz="2800"/>
              <a:t>[n</a:t>
            </a:r>
            <a:r>
              <a:rPr lang="zh-CN" altLang="en-US" sz="2800"/>
              <a:t>，</a:t>
            </a:r>
            <a:r>
              <a:rPr lang="en-US" altLang="zh-CN" sz="2800"/>
              <a:t>m] </a:t>
            </a:r>
            <a:r>
              <a:rPr lang="zh-CN" altLang="en-US" sz="2800"/>
              <a:t>，公式：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rgbClr val="FF0000"/>
                </a:solidFill>
              </a:rPr>
              <a:t>Int</a:t>
            </a:r>
            <a:r>
              <a:rPr lang="zh-CN" altLang="en-US" sz="2800">
                <a:solidFill>
                  <a:srgbClr val="FF0000"/>
                </a:solidFill>
              </a:rPr>
              <a:t>（</a:t>
            </a:r>
            <a:r>
              <a:rPr lang="en-US" altLang="zh-CN" sz="2800"/>
              <a:t>Rnd*(m-n+1)+n</a:t>
            </a:r>
            <a:r>
              <a:rPr lang="zh-CN" altLang="en-US" sz="280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468313" y="2159000"/>
            <a:ext cx="8208962" cy="19177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举例：随机设置五位整数密码，密码是</a:t>
            </a:r>
            <a:r>
              <a:rPr lang="en-US" altLang="zh-CN" sz="2400"/>
              <a:t>[10000</a:t>
            </a:r>
            <a:r>
              <a:rPr lang="zh-CN" altLang="en-US" sz="2400"/>
              <a:t>，</a:t>
            </a:r>
            <a:r>
              <a:rPr lang="en-US" altLang="zh-CN" sz="2400"/>
              <a:t>99999]</a:t>
            </a:r>
            <a:r>
              <a:rPr lang="zh-CN" altLang="en-US" sz="2400"/>
              <a:t>中的某个整数。</a:t>
            </a:r>
          </a:p>
          <a:p>
            <a:r>
              <a:rPr lang="en-US" altLang="zh-CN" sz="2400"/>
              <a:t>Dim a As Long</a:t>
            </a:r>
            <a:endParaRPr lang="zh-CN" altLang="en-US" sz="2400"/>
          </a:p>
          <a:p>
            <a:r>
              <a:rPr lang="en-US" altLang="zh-CN" sz="2400"/>
              <a:t>Randomize</a:t>
            </a:r>
            <a:endParaRPr lang="zh-CN" altLang="en-US" sz="2400"/>
          </a:p>
          <a:p>
            <a:r>
              <a:rPr lang="en-US" altLang="zh-CN" sz="2400"/>
              <a:t>a=Int</a:t>
            </a:r>
            <a:r>
              <a:rPr lang="zh-CN" altLang="en-US" sz="2400"/>
              <a:t>（</a:t>
            </a:r>
            <a:r>
              <a:rPr lang="en-US" altLang="zh-CN" sz="2400"/>
              <a:t>Rnd*90000+10000</a:t>
            </a:r>
            <a:r>
              <a:rPr lang="zh-CN" altLang="en-US" sz="2400"/>
              <a:t>）</a:t>
            </a:r>
          </a:p>
        </p:txBody>
      </p:sp>
      <p:sp>
        <p:nvSpPr>
          <p:cNvPr id="19459" name="Text Box 7"/>
          <p:cNvSpPr txBox="1">
            <a:spLocks noChangeArrowheads="1"/>
          </p:cNvSpPr>
          <p:nvPr/>
        </p:nvSpPr>
        <p:spPr bwMode="auto">
          <a:xfrm>
            <a:off x="539750" y="4221163"/>
            <a:ext cx="8208963" cy="264795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破解：</a:t>
            </a:r>
            <a:r>
              <a:rPr lang="en-US" altLang="zh-CN" sz="2400"/>
              <a:t>For i=10000 To 99999</a:t>
            </a:r>
          </a:p>
          <a:p>
            <a:pPr>
              <a:spcBef>
                <a:spcPct val="50000"/>
              </a:spcBef>
            </a:pPr>
            <a:r>
              <a:rPr lang="en-US" altLang="zh-CN" sz="2400"/>
              <a:t>            If i=a Then </a:t>
            </a:r>
          </a:p>
          <a:p>
            <a:pPr>
              <a:spcBef>
                <a:spcPct val="50000"/>
              </a:spcBef>
            </a:pPr>
            <a:r>
              <a:rPr lang="en-US" altLang="zh-CN" sz="2400"/>
              <a:t>            Label3.Caption=Str(i)</a:t>
            </a:r>
          </a:p>
          <a:p>
            <a:pPr>
              <a:spcBef>
                <a:spcPct val="50000"/>
              </a:spcBef>
            </a:pPr>
            <a:r>
              <a:rPr lang="en-US" altLang="zh-CN" sz="2400"/>
              <a:t>            End If</a:t>
            </a:r>
          </a:p>
          <a:p>
            <a:pPr>
              <a:spcBef>
                <a:spcPct val="50000"/>
              </a:spcBef>
            </a:pPr>
            <a:r>
              <a:rPr lang="en-US" altLang="zh-CN" sz="2400"/>
              <a:t>            Next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4"/>
          <p:cNvSpPr txBox="1">
            <a:spLocks noChangeArrowheads="1"/>
          </p:cNvSpPr>
          <p:nvPr/>
        </p:nvSpPr>
        <p:spPr bwMode="auto">
          <a:xfrm>
            <a:off x="539750" y="4292600"/>
            <a:ext cx="7991475" cy="22828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Dim b,c1,c2</a:t>
            </a:r>
            <a:r>
              <a:rPr lang="zh-CN" altLang="en-US" sz="2400"/>
              <a:t> </a:t>
            </a:r>
            <a:r>
              <a:rPr lang="en-US" altLang="zh-CN" sz="2400"/>
              <a:t>As String</a:t>
            </a:r>
          </a:p>
          <a:p>
            <a:r>
              <a:rPr lang="en-US" altLang="zh-CN" sz="2400"/>
              <a:t>For i=65 To 122 </a:t>
            </a:r>
          </a:p>
          <a:p>
            <a:r>
              <a:rPr lang="en-US" altLang="zh-CN" sz="2400"/>
              <a:t>If i=Asc</a:t>
            </a:r>
            <a:r>
              <a:rPr lang="zh-CN" altLang="en-US" sz="2400"/>
              <a:t>（</a:t>
            </a:r>
            <a:r>
              <a:rPr lang="en-US" altLang="zh-CN" sz="2400"/>
              <a:t>mid</a:t>
            </a:r>
            <a:r>
              <a:rPr lang="zh-CN" altLang="en-US" sz="2400"/>
              <a:t>（</a:t>
            </a:r>
            <a:r>
              <a:rPr lang="en-US" altLang="zh-CN" sz="2400"/>
              <a:t>b</a:t>
            </a:r>
            <a:r>
              <a:rPr lang="zh-CN" altLang="en-US" sz="2400"/>
              <a:t>，</a:t>
            </a:r>
            <a:r>
              <a:rPr lang="en-US" altLang="zh-CN" sz="2400"/>
              <a:t>1,1</a:t>
            </a:r>
            <a:r>
              <a:rPr lang="zh-CN" altLang="en-US" sz="2400"/>
              <a:t>）） </a:t>
            </a:r>
            <a:r>
              <a:rPr lang="en-US" altLang="zh-CN" sz="2400"/>
              <a:t>then c1=Chr(i) </a:t>
            </a:r>
          </a:p>
          <a:p>
            <a:r>
              <a:rPr lang="en-US" altLang="zh-CN" sz="2400"/>
              <a:t>If i=Asc</a:t>
            </a:r>
            <a:r>
              <a:rPr lang="zh-CN" altLang="en-US" sz="2400"/>
              <a:t>（</a:t>
            </a:r>
            <a:r>
              <a:rPr lang="en-US" altLang="zh-CN" sz="2400"/>
              <a:t>mid</a:t>
            </a:r>
            <a:r>
              <a:rPr lang="zh-CN" altLang="en-US" sz="2400"/>
              <a:t>（</a:t>
            </a:r>
            <a:r>
              <a:rPr lang="en-US" altLang="zh-CN" sz="2400"/>
              <a:t>b</a:t>
            </a:r>
            <a:r>
              <a:rPr lang="zh-CN" altLang="en-US" sz="2400"/>
              <a:t>，</a:t>
            </a:r>
            <a:r>
              <a:rPr lang="en-US" altLang="zh-CN" sz="2400"/>
              <a:t>2,1</a:t>
            </a:r>
            <a:r>
              <a:rPr lang="zh-CN" altLang="en-US" sz="2400"/>
              <a:t>）） </a:t>
            </a:r>
            <a:r>
              <a:rPr lang="en-US" altLang="zh-CN" sz="2400"/>
              <a:t>then c2=Chr(i)</a:t>
            </a:r>
          </a:p>
          <a:p>
            <a:r>
              <a:rPr lang="en-US" altLang="zh-CN" sz="2400"/>
              <a:t>Next I</a:t>
            </a:r>
          </a:p>
          <a:p>
            <a:r>
              <a:rPr lang="en-US" altLang="zh-CN" sz="2400"/>
              <a:t>Label1.caption=c1+c2</a:t>
            </a:r>
          </a:p>
        </p:txBody>
      </p:sp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468313" y="549275"/>
            <a:ext cx="7993062" cy="26479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For i=</a:t>
            </a:r>
            <a:r>
              <a:rPr lang="zh-CN" altLang="en-US" sz="2400" b="1">
                <a:solidFill>
                  <a:srgbClr val="FF0000"/>
                </a:solidFill>
              </a:rPr>
              <a:t>初值</a:t>
            </a:r>
            <a:r>
              <a:rPr lang="zh-CN" altLang="en-US" sz="2400"/>
              <a:t> </a:t>
            </a:r>
            <a:r>
              <a:rPr lang="en-US" altLang="zh-CN" sz="2400"/>
              <a:t>To </a:t>
            </a:r>
            <a:r>
              <a:rPr lang="zh-CN" altLang="en-US" sz="2400" b="1">
                <a:solidFill>
                  <a:srgbClr val="FF0000"/>
                </a:solidFill>
              </a:rPr>
              <a:t>终值</a:t>
            </a:r>
            <a:endParaRPr lang="zh-CN" altLang="en-US" sz="2400"/>
          </a:p>
          <a:p>
            <a:r>
              <a:rPr lang="en-US" altLang="zh-CN" sz="2400"/>
              <a:t>If   i= </a:t>
            </a:r>
            <a:r>
              <a:rPr lang="zh-CN" altLang="en-US" sz="2400" b="1">
                <a:solidFill>
                  <a:srgbClr val="FF0000"/>
                </a:solidFill>
              </a:rPr>
              <a:t>某个数值</a:t>
            </a:r>
            <a:r>
              <a:rPr lang="zh-CN" altLang="en-US" sz="2400"/>
              <a:t> </a:t>
            </a:r>
            <a:r>
              <a:rPr lang="en-US" altLang="zh-CN" sz="2400"/>
              <a:t>Then </a:t>
            </a:r>
            <a:r>
              <a:rPr lang="zh-CN" altLang="en-US" sz="2400"/>
              <a:t>执行语句   ？？</a:t>
            </a:r>
          </a:p>
          <a:p>
            <a:r>
              <a:rPr lang="zh-CN" altLang="en-US" sz="2400"/>
              <a:t>求字母的</a:t>
            </a:r>
            <a:r>
              <a:rPr lang="en-US" altLang="zh-CN" sz="2400"/>
              <a:t>ASCII</a:t>
            </a:r>
            <a:r>
              <a:rPr lang="zh-CN" altLang="en-US" sz="2400"/>
              <a:t>编码值，利用函数</a:t>
            </a:r>
            <a:r>
              <a:rPr lang="en-US" altLang="zh-CN" sz="2400"/>
              <a:t>Asc</a:t>
            </a:r>
            <a:r>
              <a:rPr lang="zh-CN" altLang="en-US" sz="2400"/>
              <a:t>（）</a:t>
            </a:r>
          </a:p>
          <a:p>
            <a:r>
              <a:rPr lang="zh-CN" altLang="en-US" sz="2400"/>
              <a:t>例如：</a:t>
            </a:r>
            <a:r>
              <a:rPr lang="en-US" altLang="zh-CN" sz="2400"/>
              <a:t>Asc</a:t>
            </a:r>
            <a:r>
              <a:rPr lang="zh-CN" altLang="en-US" sz="2400"/>
              <a:t>（“</a:t>
            </a:r>
            <a:r>
              <a:rPr lang="en-US" altLang="zh-CN" sz="2400"/>
              <a:t>A”</a:t>
            </a:r>
            <a:r>
              <a:rPr lang="zh-CN" altLang="en-US" sz="2400"/>
              <a:t>）</a:t>
            </a:r>
            <a:r>
              <a:rPr lang="en-US" altLang="zh-CN" sz="2400"/>
              <a:t>=65       Asc</a:t>
            </a:r>
            <a:r>
              <a:rPr lang="zh-CN" altLang="en-US" sz="2400"/>
              <a:t>（“</a:t>
            </a:r>
            <a:r>
              <a:rPr lang="en-US" altLang="zh-CN" sz="2400"/>
              <a:t>z”</a:t>
            </a:r>
            <a:r>
              <a:rPr lang="zh-CN" altLang="en-US" sz="2400"/>
              <a:t>）</a:t>
            </a:r>
            <a:r>
              <a:rPr lang="en-US" altLang="zh-CN" sz="2400"/>
              <a:t>=122</a:t>
            </a:r>
          </a:p>
          <a:p>
            <a:r>
              <a:rPr lang="zh-CN" altLang="en-US" sz="2400"/>
              <a:t>因为</a:t>
            </a:r>
            <a:r>
              <a:rPr lang="en-US" altLang="zh-CN" sz="2400"/>
              <a:t>A</a:t>
            </a:r>
            <a:r>
              <a:rPr lang="zh-CN" altLang="en-US" sz="2400"/>
              <a:t>是所有字母的</a:t>
            </a:r>
            <a:r>
              <a:rPr lang="en-US" altLang="zh-CN" sz="2400"/>
              <a:t>ASCII</a:t>
            </a:r>
            <a:r>
              <a:rPr lang="zh-CN" altLang="en-US" sz="2400"/>
              <a:t>码的最小值，</a:t>
            </a:r>
            <a:r>
              <a:rPr lang="en-US" altLang="zh-CN" sz="2400"/>
              <a:t>z</a:t>
            </a:r>
            <a:r>
              <a:rPr lang="zh-CN" altLang="en-US" sz="2400"/>
              <a:t>是所有字母的</a:t>
            </a:r>
            <a:r>
              <a:rPr lang="en-US" altLang="zh-CN" sz="2400"/>
              <a:t>ASCII</a:t>
            </a:r>
            <a:r>
              <a:rPr lang="zh-CN" altLang="en-US" sz="2400"/>
              <a:t>码的最大值，所以全部字母的</a:t>
            </a:r>
            <a:r>
              <a:rPr lang="en-US" altLang="zh-CN" sz="2400"/>
              <a:t>ASCII</a:t>
            </a:r>
            <a:r>
              <a:rPr lang="zh-CN" altLang="en-US" sz="2400"/>
              <a:t>码范围为</a:t>
            </a:r>
            <a:r>
              <a:rPr lang="en-US" altLang="zh-CN" sz="2400"/>
              <a:t>65~122</a:t>
            </a:r>
          </a:p>
          <a:p>
            <a:endParaRPr lang="zh-CN" altLang="en-US" sz="2400"/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539750" y="3665538"/>
            <a:ext cx="3000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设置密码 </a:t>
            </a:r>
            <a:r>
              <a:rPr lang="en-US" altLang="zh-CN" sz="2800" b="1"/>
              <a:t>b=“AB”</a:t>
            </a:r>
            <a:endParaRPr lang="zh-CN" altLang="en-US" sz="2800" b="1"/>
          </a:p>
        </p:txBody>
      </p:sp>
      <p:sp>
        <p:nvSpPr>
          <p:cNvPr id="20484" name="Text Box 7"/>
          <p:cNvSpPr txBox="1">
            <a:spLocks noChangeArrowheads="1"/>
          </p:cNvSpPr>
          <p:nvPr/>
        </p:nvSpPr>
        <p:spPr bwMode="auto">
          <a:xfrm>
            <a:off x="5148263" y="4292600"/>
            <a:ext cx="3743325" cy="7016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找到第一个字母的</a:t>
            </a:r>
            <a:r>
              <a:rPr lang="en-US" altLang="zh-CN" sz="2000" b="1"/>
              <a:t>ASCII</a:t>
            </a:r>
            <a:r>
              <a:rPr lang="zh-CN" altLang="en-US" sz="2000" b="1"/>
              <a:t>编码值，并把这个</a:t>
            </a:r>
            <a:r>
              <a:rPr lang="en-US" altLang="zh-CN" sz="2000" b="1"/>
              <a:t>i</a:t>
            </a:r>
            <a:r>
              <a:rPr lang="zh-CN" altLang="en-US" sz="2000" b="1"/>
              <a:t>值又转换回字母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403350" y="4724400"/>
            <a:ext cx="431800" cy="36671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2339975" y="4724400"/>
            <a:ext cx="576263" cy="36671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/>
      <p:bldP spid="2048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思考题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鲤鱼跳龙门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Timer1.interval=10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Timer1.enabled=true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dirty="0" smtClean="0">
                <a:solidFill>
                  <a:srgbClr val="FF0000"/>
                </a:solidFill>
              </a:rPr>
              <a:t>If</a:t>
            </a:r>
            <a:r>
              <a:rPr lang="en-US" altLang="zh-CN" dirty="0" smtClean="0"/>
              <a:t> image1.left&lt;=form1.width-image1.left  </a:t>
            </a:r>
            <a:r>
              <a:rPr lang="en-US" altLang="zh-CN" b="1" dirty="0" smtClean="0">
                <a:solidFill>
                  <a:srgbClr val="FF0000"/>
                </a:solidFill>
              </a:rPr>
              <a:t>then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Image1.left=image1.left+10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dirty="0" smtClean="0">
                <a:solidFill>
                  <a:srgbClr val="FF0000"/>
                </a:solidFill>
              </a:rPr>
              <a:t>Else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Timer1.enabled=false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Form1.picture=</a:t>
            </a:r>
            <a:r>
              <a:rPr lang="en-US" altLang="zh-CN" dirty="0" err="1" smtClean="0"/>
              <a:t>loadpicture</a:t>
            </a:r>
            <a:r>
              <a:rPr lang="en-US" altLang="zh-CN" dirty="0" smtClean="0"/>
              <a:t>(“”)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dirty="0" smtClean="0">
                <a:solidFill>
                  <a:srgbClr val="FF0000"/>
                </a:solidFill>
              </a:rPr>
              <a:t>End If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695</Words>
  <Application>Microsoft Office PowerPoint</Application>
  <PresentationFormat>全屏显示(4:3)</PresentationFormat>
  <Paragraphs>102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宋体</vt:lpstr>
      <vt:lpstr>Calibri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思考题</vt:lpstr>
      <vt:lpstr>课后作业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Windows 用户</cp:lastModifiedBy>
  <cp:revision>76</cp:revision>
  <dcterms:created xsi:type="dcterms:W3CDTF">2016-03-15T02:48:56Z</dcterms:created>
  <dcterms:modified xsi:type="dcterms:W3CDTF">2016-03-31T13:37:39Z</dcterms:modified>
</cp:coreProperties>
</file>