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324" r:id="rId6"/>
    <p:sldId id="322" r:id="rId7"/>
    <p:sldId id="313" r:id="rId8"/>
    <p:sldId id="325" r:id="rId9"/>
    <p:sldId id="326" r:id="rId10"/>
    <p:sldId id="327" r:id="rId11"/>
    <p:sldId id="328" r:id="rId12"/>
    <p:sldId id="330" r:id="rId13"/>
    <p:sldId id="329" r:id="rId14"/>
    <p:sldId id="331" r:id="rId15"/>
    <p:sldId id="342" r:id="rId16"/>
    <p:sldId id="343" r:id="rId17"/>
    <p:sldId id="344" r:id="rId18"/>
    <p:sldId id="345" r:id="rId19"/>
    <p:sldId id="314" r:id="rId20"/>
    <p:sldId id="315" r:id="rId21"/>
    <p:sldId id="333" r:id="rId22"/>
    <p:sldId id="346" r:id="rId23"/>
    <p:sldId id="334" r:id="rId24"/>
    <p:sldId id="353" r:id="rId25"/>
    <p:sldId id="354" r:id="rId26"/>
    <p:sldId id="336" r:id="rId27"/>
    <p:sldId id="337" r:id="rId28"/>
    <p:sldId id="339" r:id="rId29"/>
    <p:sldId id="340" r:id="rId30"/>
    <p:sldId id="341" r:id="rId31"/>
    <p:sldId id="348" r:id="rId32"/>
    <p:sldId id="349" r:id="rId33"/>
    <p:sldId id="350" r:id="rId34"/>
    <p:sldId id="351" r:id="rId35"/>
    <p:sldId id="338" r:id="rId36"/>
    <p:sldId id="347" r:id="rId37"/>
    <p:sldId id="355" r:id="rId38"/>
    <p:sldId id="26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53D"/>
    <a:srgbClr val="33C6D6"/>
    <a:srgbClr val="0768AD"/>
    <a:srgbClr val="497193"/>
    <a:srgbClr val="638EB1"/>
    <a:srgbClr val="858585"/>
    <a:srgbClr val="595959"/>
    <a:srgbClr val="F2F2F2"/>
    <a:srgbClr val="FC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/>
    <p:restoredTop sz="94660"/>
  </p:normalViewPr>
  <p:slideViewPr>
    <p:cSldViewPr snapToGrid="0">
      <p:cViewPr varScale="1">
        <p:scale>
          <a:sx n="64" d="100"/>
          <a:sy n="64" d="100"/>
        </p:scale>
        <p:origin x="-13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-55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7B32BF-0A52-41B5-B667-E100CCC70A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D55F-D754-4A41-93C1-F30FBF7B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D14E6-F2A0-4BD7-8FCA-6B2A7451B4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2C356-C4F2-4B93-AF1D-0A33C6102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BAB22-C26F-4EFE-8A20-8EA573B63E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6CD0A-52BD-4080-A1CA-3AB9E70BA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C3061-36E6-4EA4-A04E-6C268B898B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802AA-8A8C-41D2-80C5-8A725722B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47718-BFC5-45CC-BD93-B107C7988B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BC394-B7BF-4432-8263-405E893086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3267-F0DE-4647-8B17-C4BAA4C33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0FACB-CA56-48E4-B6D9-440CEDD4B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39B2C-C377-4E7F-9AED-34C544587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33596-225A-45A3-9CA9-B55F8F361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5073E-88E8-4471-894A-F9ED48716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EA009-C75B-4844-8DA0-47BA137191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81F18-36D8-4BD6-9AD1-90CB6EE76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AE988-5CD8-4C20-8C30-1A0303676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935FD-EBA6-445B-91F6-0F2C58BCA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50727-D41F-4B26-A7F6-B8EAE75B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A17B3-A654-4724-8997-17F6D0A87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C7D7B-294B-4D7A-9790-4AFF90610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556C4-8C58-4B8E-9D3D-AC25F83B7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AD8B-7F80-495A-8C44-042A1013B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7A38-7F9F-4D38-B6DC-5C96C0552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D561-8D70-43C9-8CBF-8A3D04211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351B-1CAE-45DB-849A-C76AF2AC2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EBC8-9DF8-4452-B6CC-184589606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AE132-5F74-4498-8961-1B5591D89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3F61B-8AB9-410C-8012-45ECDF09EF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9AAC9-CFBF-47D1-99F3-BB6A47638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1990-F5F8-4C58-8BEE-2219C9837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C789A-FB94-477D-BD4A-DC2F22214E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E729-88C3-4B81-9E5D-167CE6A9A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5453-76F4-4AAF-BCB4-526D033A0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B2F-3AC6-4BA0-8599-2E0BE2162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6B70-A56D-4942-9AAD-DB86C6ED84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51A9-B209-4FA5-A784-FB0DB9751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E503-B817-44D5-96D6-C113AA2F0D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FA35B-EF70-4721-A3B7-916CEE906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900F-6DE0-4329-9596-396C2097A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38FD-93C5-4B3D-85EF-620797917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74357-5DB1-4182-BECC-A2CB26122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53400-A8DD-4DC7-AE58-7C337BD504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7174-E4B8-48CB-A4A7-6DEB90012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07BF-D15F-45CC-9CFB-737837B3D2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961B55-BD1E-462B-8B97-98CB9584B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4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C89523-B899-43C3-B645-0BD851666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542D01-CF89-4048-87A4-5903B5A2C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8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52849A-4410-4C3B-B39C-800B03FF52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  <p:sldLayoutId id="2147483730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47638"/>
            <a:ext cx="6611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文本框 5"/>
          <p:cNvSpPr txBox="1">
            <a:spLocks noChangeArrowheads="1"/>
          </p:cNvSpPr>
          <p:nvPr/>
        </p:nvSpPr>
        <p:spPr bwMode="auto">
          <a:xfrm rot="-8057">
            <a:off x="3276600" y="2541588"/>
            <a:ext cx="275113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查找算法</a:t>
            </a:r>
          </a:p>
        </p:txBody>
      </p:sp>
      <p:sp>
        <p:nvSpPr>
          <p:cNvPr id="52228" name="文本框 7"/>
          <p:cNvSpPr txBox="1">
            <a:spLocks noChangeArrowheads="1"/>
          </p:cNvSpPr>
          <p:nvPr/>
        </p:nvSpPr>
        <p:spPr bwMode="auto">
          <a:xfrm rot="-7752">
            <a:off x="3252788" y="3497263"/>
            <a:ext cx="279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2017.12.28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/>
          </p:cNvSpPr>
          <p:nvPr>
            <p:ph type="body" idx="1"/>
          </p:nvPr>
        </p:nvSpPr>
        <p:spPr>
          <a:xfrm>
            <a:off x="490538" y="481013"/>
            <a:ext cx="7886700" cy="5432425"/>
          </a:xfrm>
        </p:spPr>
        <p:txBody>
          <a:bodyPr/>
          <a:lstStyle/>
          <a:p>
            <a:r>
              <a:rPr lang="zh-CN" altLang="en-US" sz="2400" smtClean="0"/>
              <a:t>现在的学业水平考试都进行网上报名，小李设计了一个模拟查询的程序，实现查询某位考生已经报考的科目信息。设数组</a:t>
            </a:r>
            <a:r>
              <a:rPr lang="en-US" altLang="zh-CN" sz="2400" smtClean="0"/>
              <a:t>zkh</a:t>
            </a:r>
            <a:r>
              <a:rPr lang="zh-CN" altLang="en-US" sz="2400" smtClean="0"/>
              <a:t>用来存放学生的报名序号，数组</a:t>
            </a:r>
            <a:r>
              <a:rPr lang="en-US" altLang="zh-CN" sz="2400" smtClean="0"/>
              <a:t>name</a:t>
            </a:r>
            <a:r>
              <a:rPr lang="zh-CN" altLang="en-US" sz="2400" smtClean="0"/>
              <a:t>和</a:t>
            </a:r>
            <a:r>
              <a:rPr lang="en-US" altLang="zh-CN" sz="2400" smtClean="0"/>
              <a:t>bmk</a:t>
            </a:r>
            <a:r>
              <a:rPr lang="zh-CN" altLang="en-US" sz="2400" smtClean="0"/>
              <a:t>分别存储对应考生的姓名和已报考科目信息。程序运行界面如下图所示：</a:t>
            </a:r>
          </a:p>
          <a:p>
            <a:endParaRPr lang="zh-CN" altLang="en-US" sz="2400" smtClean="0"/>
          </a:p>
          <a:p>
            <a:endParaRPr lang="zh-CN" altLang="en-US" sz="2400" smtClean="0"/>
          </a:p>
          <a:p>
            <a:endParaRPr lang="zh-CN" altLang="en-US" sz="2400" smtClean="0"/>
          </a:p>
          <a:p>
            <a:endParaRPr lang="zh-CN" altLang="en-US" sz="2400" smtClean="0"/>
          </a:p>
          <a:p>
            <a:endParaRPr lang="zh-CN" altLang="en-US" sz="2400" smtClean="0"/>
          </a:p>
          <a:p>
            <a:endParaRPr lang="zh-CN" altLang="en-US" sz="2400" smtClean="0"/>
          </a:p>
          <a:p>
            <a:r>
              <a:rPr lang="zh-CN" altLang="en-US" sz="2400" smtClean="0"/>
              <a:t>输入报名序号与考生姓名，若报名序号存在且考生姓名输入正确，则显示考生已报考科目信息。 </a:t>
            </a:r>
          </a:p>
        </p:txBody>
      </p:sp>
      <p:pic>
        <p:nvPicPr>
          <p:cNvPr id="61442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2255838"/>
            <a:ext cx="4710112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/>
          </p:cNvSpPr>
          <p:nvPr>
            <p:ph type="body" idx="1"/>
          </p:nvPr>
        </p:nvSpPr>
        <p:spPr>
          <a:xfrm>
            <a:off x="628650" y="0"/>
            <a:ext cx="7886700" cy="6858000"/>
          </a:xfrm>
        </p:spPr>
        <p:txBody>
          <a:bodyPr/>
          <a:lstStyle/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Private Sub Command1_Click()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Dim i As Integer, s As Integer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Dim z As String, n As String, k As String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z </a:t>
            </a:r>
            <a:r>
              <a:rPr lang="zh-CN" altLang="en-US" sz="2000" smtClean="0"/>
              <a:t>＝ </a:t>
            </a:r>
            <a:r>
              <a:rPr lang="en-US" altLang="zh-CN" sz="2000" smtClean="0"/>
              <a:t>Text1.Text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n </a:t>
            </a:r>
            <a:r>
              <a:rPr lang="zh-CN" altLang="en-US" sz="2000" smtClean="0"/>
              <a:t>＝ </a:t>
            </a:r>
            <a:r>
              <a:rPr lang="en-US" altLang="zh-CN" sz="2000" smtClean="0"/>
              <a:t>Text2.Text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For i </a:t>
            </a:r>
            <a:r>
              <a:rPr lang="zh-CN" altLang="en-US" sz="2000" smtClean="0"/>
              <a:t>＝ </a:t>
            </a:r>
            <a:r>
              <a:rPr lang="en-US" altLang="zh-CN" sz="2000" smtClean="0"/>
              <a:t>1 To n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zh-CN" altLang="en-US" sz="2000" smtClean="0"/>
              <a:t>　</a:t>
            </a:r>
            <a:r>
              <a:rPr lang="en-US" altLang="zh-CN" sz="2000" smtClean="0"/>
              <a:t>If _____</a:t>
            </a:r>
            <a:r>
              <a:rPr lang="en-US" altLang="zh-CN" sz="2000" u="sng" smtClean="0"/>
              <a:t>_①_               _____ </a:t>
            </a:r>
            <a:r>
              <a:rPr lang="zh-CN" altLang="en-US" sz="2000" smtClean="0"/>
              <a:t>＝ </a:t>
            </a:r>
            <a:r>
              <a:rPr lang="en-US" altLang="zh-CN" sz="2000" smtClean="0"/>
              <a:t>Name(i)  Then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s </a:t>
            </a:r>
            <a:r>
              <a:rPr lang="zh-CN" altLang="en-US" sz="2000" smtClean="0"/>
              <a:t>＝ </a:t>
            </a:r>
            <a:r>
              <a:rPr lang="en-US" altLang="zh-CN" sz="2000" smtClean="0"/>
              <a:t>i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Exit For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zh-CN" altLang="en-US" sz="2000" smtClean="0"/>
              <a:t>　</a:t>
            </a:r>
            <a:r>
              <a:rPr lang="en-US" altLang="zh-CN" sz="2000" smtClean="0"/>
              <a:t>End If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Next i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If s &lt;&gt; 0 Then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zh-CN" altLang="en-US" sz="2000" smtClean="0"/>
              <a:t>　</a:t>
            </a:r>
            <a:r>
              <a:rPr lang="en-US" altLang="zh-CN" sz="2000" smtClean="0"/>
              <a:t>Label3.Caption </a:t>
            </a:r>
            <a:r>
              <a:rPr lang="zh-CN" altLang="en-US" sz="2000" smtClean="0"/>
              <a:t>＝ ”该考生已报考的科目是：” ＋ </a:t>
            </a:r>
            <a:r>
              <a:rPr lang="en-US" altLang="zh-CN" sz="2000" smtClean="0"/>
              <a:t>______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Else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zh-CN" altLang="en-US" sz="2000" smtClean="0"/>
              <a:t>　</a:t>
            </a:r>
            <a:r>
              <a:rPr lang="en-US" altLang="zh-CN" sz="2000" smtClean="0"/>
              <a:t>MsgBox ”</a:t>
            </a:r>
            <a:r>
              <a:rPr lang="zh-CN" altLang="en-US" sz="2000" smtClean="0"/>
              <a:t>找不到该考生”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End If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End Sub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Private Sub Form_Load()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zh-CN" altLang="en-US" sz="2000" smtClean="0"/>
              <a:t>　</a:t>
            </a:r>
            <a:r>
              <a:rPr lang="en-US" altLang="zh-CN" sz="2000" smtClean="0"/>
              <a:t>'</a:t>
            </a:r>
            <a:r>
              <a:rPr lang="zh-CN" altLang="en-US" sz="2000" smtClean="0"/>
              <a:t>考生报名序号、姓名和报考科目数组赋值部分，忽略</a:t>
            </a:r>
          </a:p>
          <a:p>
            <a:pPr>
              <a:lnSpc>
                <a:spcPct val="70000"/>
              </a:lnSpc>
              <a:buFont typeface="Arial" charset="0"/>
              <a:buNone/>
            </a:pPr>
            <a:r>
              <a:rPr lang="en-US" altLang="zh-CN" sz="2000" smtClean="0"/>
              <a:t>End Sub</a:t>
            </a:r>
            <a:endParaRPr lang="zh-CN" altLang="en-US" sz="2000" smtClean="0"/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3662363" y="1449388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1243013" y="1839913"/>
            <a:ext cx="2524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C2222"/>
                </a:solidFill>
              </a:rPr>
              <a:t>z=zkh(i) and n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418263" y="3814763"/>
            <a:ext cx="131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i="1">
                <a:solidFill>
                  <a:srgbClr val="FC2222"/>
                </a:solidFill>
              </a:rPr>
              <a:t>bmk(s)</a:t>
            </a:r>
            <a:endParaRPr lang="zh-CN" altLang="en-US" sz="3200" i="1">
              <a:solidFill>
                <a:srgbClr val="FC22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 txBox="1">
            <a:spLocks noChangeArrowheads="1"/>
          </p:cNvSpPr>
          <p:nvPr/>
        </p:nvSpPr>
        <p:spPr bwMode="auto">
          <a:xfrm>
            <a:off x="539750" y="908050"/>
            <a:ext cx="8153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400" b="1">
                <a:latin typeface="等线 Light"/>
                <a:ea typeface="等线 Light"/>
                <a:cs typeface="等线 Light"/>
              </a:rPr>
              <a:t>顺序查找基本思想</a:t>
            </a:r>
            <a:endParaRPr lang="en-US" altLang="zh-CN" sz="4400" b="1">
              <a:latin typeface="等线 Light"/>
              <a:ea typeface="等线 Light"/>
              <a:cs typeface="等线 Ligh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5638" y="2179638"/>
            <a:ext cx="7688262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       从数组的</a:t>
            </a:r>
            <a:r>
              <a:rPr lang="zh-CN" altLang="en-US" sz="2800" b="1">
                <a:solidFill>
                  <a:srgbClr val="FF0000"/>
                </a:solidFill>
              </a:rPr>
              <a:t>第一个数据</a:t>
            </a:r>
            <a:r>
              <a:rPr lang="zh-CN" altLang="en-US" sz="2800"/>
              <a:t>开始，从左向右（或从上到下）将数据按顺序</a:t>
            </a:r>
            <a:r>
              <a:rPr lang="en-US" sz="2800" u="sng"/>
              <a:t>     </a:t>
            </a:r>
            <a:r>
              <a:rPr lang="zh-CN" altLang="en-US" sz="2800"/>
              <a:t>（跳跃</a:t>
            </a:r>
            <a:r>
              <a:rPr lang="en-US" altLang="zh-CN" sz="2800"/>
              <a:t>/</a:t>
            </a:r>
            <a:r>
              <a:rPr lang="zh-CN" altLang="en-US" sz="2800"/>
              <a:t>逐个）与给定的值进行比较。若某个数据和给定的值相等，则查找成功，找到了就输出该数据的位置</a:t>
            </a:r>
            <a:r>
              <a:rPr lang="en-US" altLang="zh-CN" sz="2800"/>
              <a:t>,</a:t>
            </a:r>
            <a:r>
              <a:rPr lang="zh-CN" altLang="en-US" sz="2800"/>
              <a:t>就会退出查找</a:t>
            </a:r>
            <a:r>
              <a:rPr lang="en-US" altLang="zh-CN" sz="2800"/>
              <a:t>(</a:t>
            </a:r>
            <a:r>
              <a:rPr lang="zh-CN" altLang="en-US" sz="2800"/>
              <a:t>退出</a:t>
            </a:r>
            <a:r>
              <a:rPr lang="en-US" altLang="zh-CN" sz="2800" b="1"/>
              <a:t>Exit Sub</a:t>
            </a:r>
            <a:r>
              <a:rPr lang="en-US" altLang="zh-CN" sz="2800"/>
              <a:t>)</a:t>
            </a:r>
            <a:r>
              <a:rPr lang="zh-CN" altLang="en-US" sz="2800"/>
              <a:t> ；反之，显示查找不成功。</a:t>
            </a:r>
          </a:p>
          <a:p>
            <a:endParaRPr lang="en-US" altLang="zh-CN" sz="2800"/>
          </a:p>
        </p:txBody>
      </p:sp>
      <p:sp>
        <p:nvSpPr>
          <p:cNvPr id="63491" name="文本框 9"/>
          <p:cNvSpPr txBox="1">
            <a:spLocks noChangeArrowheads="1"/>
          </p:cNvSpPr>
          <p:nvPr/>
        </p:nvSpPr>
        <p:spPr bwMode="auto">
          <a:xfrm>
            <a:off x="55563" y="85725"/>
            <a:ext cx="763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88050" y="2914650"/>
            <a:ext cx="563563" cy="588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9"/>
          <p:cNvSpPr txBox="1">
            <a:spLocks noChangeArrowheads="1"/>
          </p:cNvSpPr>
          <p:nvPr/>
        </p:nvSpPr>
        <p:spPr bwMode="auto">
          <a:xfrm>
            <a:off x="55563" y="85725"/>
            <a:ext cx="763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23850" y="1670050"/>
          <a:ext cx="5251484" cy="1962912"/>
        </p:xfrm>
        <a:graphic>
          <a:graphicData uri="http://schemas.openxmlformats.org/drawingml/2006/table">
            <a:tbl>
              <a:tblPr/>
              <a:tblGrid>
                <a:gridCol w="1887310"/>
                <a:gridCol w="1672787"/>
                <a:gridCol w="1691387"/>
              </a:tblGrid>
              <a:tr h="417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条形码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Times New Roman"/>
                          <a:ea typeface="宋体"/>
                          <a:cs typeface="Times New Roman"/>
                        </a:rPr>
                        <a:t>位置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800" b="1" kern="100">
                          <a:latin typeface="Times New Roman"/>
                          <a:ea typeface="宋体"/>
                          <a:cs typeface="Times New Roman"/>
                        </a:rPr>
                        <a:t>价格</a:t>
                      </a:r>
                      <a:endParaRPr lang="zh-CN" sz="2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3100125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2800" b="1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5.3</a:t>
                      </a:r>
                      <a:endParaRPr lang="en-US" sz="2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3100134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8</a:t>
                      </a:r>
                      <a:endParaRPr lang="en-US" sz="2800" b="1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56</a:t>
                      </a:r>
                      <a:endParaRPr lang="en-US" sz="2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3100136</a:t>
                      </a:r>
                      <a:endParaRPr lang="zh-CN" sz="2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16</a:t>
                      </a:r>
                      <a:endParaRPr lang="en-US" sz="2800" b="1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latin typeface="宋体"/>
                          <a:ea typeface="宋体"/>
                          <a:cs typeface="Times New Roman"/>
                        </a:rPr>
                        <a:t>78</a:t>
                      </a:r>
                      <a:endParaRPr lang="en-US" sz="28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536" name="Rectangle 1"/>
          <p:cNvSpPr>
            <a:spLocks noChangeArrowheads="1"/>
          </p:cNvSpPr>
          <p:nvPr/>
        </p:nvSpPr>
        <p:spPr bwMode="auto">
          <a:xfrm>
            <a:off x="544513" y="3876675"/>
            <a:ext cx="83915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cs typeface="Times New Roman" pitchFamily="18" charset="0"/>
              </a:rPr>
              <a:t>小结：</a:t>
            </a:r>
            <a:r>
              <a:rPr lang="en-US" altLang="zh-CN" sz="2800" b="1">
                <a:cs typeface="Times New Roman" pitchFamily="18" charset="0"/>
              </a:rPr>
              <a:t>1</a:t>
            </a:r>
            <a:r>
              <a:rPr lang="zh-CN" altLang="en-US" sz="2800" b="1">
                <a:cs typeface="Times New Roman" pitchFamily="18" charset="0"/>
              </a:rPr>
              <a:t>、若有</a:t>
            </a:r>
            <a:r>
              <a:rPr lang="en-US" altLang="zh-CN" sz="2800" b="1">
                <a:cs typeface="Times New Roman" pitchFamily="18" charset="0"/>
              </a:rPr>
              <a:t>n</a:t>
            </a:r>
            <a:r>
              <a:rPr lang="zh-CN" altLang="en-US" sz="2800" b="1">
                <a:cs typeface="Times New Roman" pitchFamily="18" charset="0"/>
              </a:rPr>
              <a:t>个数据，则可能的最少查找次数为  次，最多查 找次数为</a:t>
            </a:r>
            <a:r>
              <a:rPr lang="zh-CN" altLang="en-US" sz="2800" b="1" u="sng">
                <a:cs typeface="Times New Roman" pitchFamily="18" charset="0"/>
              </a:rPr>
              <a:t>     </a:t>
            </a:r>
            <a:r>
              <a:rPr lang="zh-CN" altLang="en-US" sz="2800" b="1">
                <a:cs typeface="Times New Roman" pitchFamily="18" charset="0"/>
              </a:rPr>
              <a:t>次，平均查找的次数为</a:t>
            </a:r>
            <a:r>
              <a:rPr lang="zh-CN" altLang="en-US" sz="2800" b="1" u="sng">
                <a:cs typeface="Times New Roman" pitchFamily="18" charset="0"/>
              </a:rPr>
              <a:t>                     </a:t>
            </a:r>
            <a:r>
              <a:rPr lang="zh-CN" altLang="en-US" sz="2800" b="1"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cs typeface="Times New Roman" pitchFamily="18" charset="0"/>
              </a:rPr>
              <a:t>          2</a:t>
            </a:r>
            <a:r>
              <a:rPr lang="zh-CN" altLang="en-US" sz="2800" b="1">
                <a:cs typeface="Times New Roman" pitchFamily="18" charset="0"/>
              </a:rPr>
              <a:t>、顺序查找的数据可以无序吗？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cs typeface="Times New Roman" pitchFamily="18" charset="0"/>
              </a:rPr>
              <a:t>         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4000" y="4660900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65575" y="4649788"/>
            <a:ext cx="3778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62038" y="5272088"/>
            <a:ext cx="17970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1+n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r>
              <a:rPr lang="en-US" altLang="zh-CN" sz="2800" b="1">
                <a:solidFill>
                  <a:srgbClr val="FF0000"/>
                </a:solidFill>
              </a:rPr>
              <a:t>/2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73838" y="5959475"/>
            <a:ext cx="904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可以</a:t>
            </a:r>
          </a:p>
        </p:txBody>
      </p:sp>
      <p:grpSp>
        <p:nvGrpSpPr>
          <p:cNvPr id="64541" name="组合 4"/>
          <p:cNvGrpSpPr>
            <a:grpSpLocks/>
          </p:cNvGrpSpPr>
          <p:nvPr/>
        </p:nvGrpSpPr>
        <p:grpSpPr bwMode="auto">
          <a:xfrm>
            <a:off x="0" y="403225"/>
            <a:ext cx="9144000" cy="1138238"/>
            <a:chOff x="0" y="95250"/>
            <a:chExt cx="9144000" cy="1138213"/>
          </a:xfrm>
        </p:grpSpPr>
        <p:sp>
          <p:nvSpPr>
            <p:cNvPr id="13" name="矩形 12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4546" name="组合 1"/>
            <p:cNvGrpSpPr>
              <a:grpSpLocks/>
            </p:cNvGrpSpPr>
            <p:nvPr/>
          </p:nvGrpSpPr>
          <p:grpSpPr bwMode="auto">
            <a:xfrm>
              <a:off x="106362" y="95253"/>
              <a:ext cx="1601798" cy="871944"/>
              <a:chOff x="449263" y="-463550"/>
              <a:chExt cx="4000500" cy="2379663"/>
            </a:xfrm>
          </p:grpSpPr>
          <p:sp>
            <p:nvSpPr>
              <p:cNvPr id="64548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49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0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1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2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3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4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5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56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7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8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59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0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1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2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3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4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5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6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7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68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69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0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1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2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3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4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5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6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7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8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79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0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1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82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83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84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85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86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7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8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9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0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1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2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3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94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4595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6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7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8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9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0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1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2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3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47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</a:p>
          </p:txBody>
        </p:sp>
      </p:grpSp>
      <p:sp>
        <p:nvSpPr>
          <p:cNvPr id="74" name="矩形 73"/>
          <p:cNvSpPr/>
          <p:nvPr/>
        </p:nvSpPr>
        <p:spPr>
          <a:xfrm>
            <a:off x="2752725" y="2176463"/>
            <a:ext cx="527050" cy="41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736850" y="2697163"/>
            <a:ext cx="527050" cy="41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736850" y="3163888"/>
            <a:ext cx="527050" cy="41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组合 36"/>
          <p:cNvGrpSpPr>
            <a:grpSpLocks/>
          </p:cNvGrpSpPr>
          <p:nvPr/>
        </p:nvGrpSpPr>
        <p:grpSpPr bwMode="auto">
          <a:xfrm>
            <a:off x="55563" y="82550"/>
            <a:ext cx="2168525" cy="649288"/>
            <a:chOff x="73025" y="69850"/>
            <a:chExt cx="2892425" cy="648543"/>
          </a:xfrm>
        </p:grpSpPr>
        <p:sp>
          <p:nvSpPr>
            <p:cNvPr id="65544" name="文本框 9"/>
            <p:cNvSpPr txBox="1">
              <a:spLocks noChangeArrowheads="1"/>
            </p:cNvSpPr>
            <p:nvPr/>
          </p:nvSpPr>
          <p:spPr bwMode="auto">
            <a:xfrm>
              <a:off x="73025" y="73025"/>
              <a:ext cx="1019175" cy="645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1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1514" y="69850"/>
              <a:ext cx="1873936" cy="369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顺序查找</a:t>
              </a:r>
            </a:p>
          </p:txBody>
        </p:sp>
      </p:grpSp>
      <p:sp>
        <p:nvSpPr>
          <p:cNvPr id="65538" name="矩形 13"/>
          <p:cNvSpPr>
            <a:spLocks noChangeArrowheads="1"/>
          </p:cNvSpPr>
          <p:nvPr/>
        </p:nvSpPr>
        <p:spPr bwMode="auto">
          <a:xfrm>
            <a:off x="2395538" y="65088"/>
            <a:ext cx="27416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chemeClr val="bg1"/>
                </a:solidFill>
              </a:rPr>
              <a:t>顺序查找的核心</a:t>
            </a:r>
            <a:r>
              <a:rPr lang="zh-CN" altLang="en-US" b="1">
                <a:solidFill>
                  <a:schemeClr val="bg1"/>
                </a:solidFill>
              </a:rPr>
              <a:t>代码分析</a:t>
            </a:r>
          </a:p>
        </p:txBody>
      </p:sp>
      <p:pic>
        <p:nvPicPr>
          <p:cNvPr id="6553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815975"/>
            <a:ext cx="768667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左中括号 5"/>
          <p:cNvSpPr>
            <a:spLocks/>
          </p:cNvSpPr>
          <p:nvPr/>
        </p:nvSpPr>
        <p:spPr bwMode="auto">
          <a:xfrm>
            <a:off x="1906588" y="3805238"/>
            <a:ext cx="85725" cy="1066800"/>
          </a:xfrm>
          <a:prstGeom prst="leftBracket">
            <a:avLst>
              <a:gd name="adj" fmla="val 8354"/>
            </a:avLst>
          </a:prstGeom>
          <a:solidFill>
            <a:schemeClr val="bg1"/>
          </a:solidFill>
          <a:ln w="38100">
            <a:solidFill>
              <a:srgbClr val="990000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•"/>
            </a:pPr>
            <a:endParaRPr lang="zh-CN" altLang="en-US"/>
          </a:p>
        </p:txBody>
      </p:sp>
      <p:sp>
        <p:nvSpPr>
          <p:cNvPr id="65541" name="TextBox 11"/>
          <p:cNvSpPr txBox="1">
            <a:spLocks noChangeArrowheads="1"/>
          </p:cNvSpPr>
          <p:nvPr/>
        </p:nvSpPr>
        <p:spPr bwMode="auto">
          <a:xfrm>
            <a:off x="2292350" y="4087813"/>
            <a:ext cx="5870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If  key=a(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 Then  pos=i:exit for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536700" y="3633788"/>
            <a:ext cx="63769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/>
              <a:t>      </a:t>
            </a: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 to n</a:t>
            </a:r>
          </a:p>
          <a:p>
            <a:r>
              <a:rPr lang="zh-CN" altLang="en-US" sz="2800" dirty="0"/>
              <a:t>           </a:t>
            </a:r>
            <a:endParaRPr lang="en-US" altLang="zh-CN" sz="2800" dirty="0"/>
          </a:p>
          <a:p>
            <a:r>
              <a:rPr lang="zh-CN" altLang="en-US" sz="2800" dirty="0"/>
              <a:t>      </a:t>
            </a:r>
            <a:r>
              <a:rPr lang="en-US" altLang="zh-CN" sz="2800" dirty="0"/>
              <a:t>Next </a:t>
            </a:r>
            <a:r>
              <a:rPr lang="en-US" altLang="zh-CN" sz="2800" dirty="0" err="1"/>
              <a:t>i</a:t>
            </a:r>
            <a:endParaRPr lang="zh-CN" altLang="en-US" sz="28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85938" y="5035550"/>
            <a:ext cx="527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If  i&gt;n Then  print “</a:t>
            </a:r>
            <a:r>
              <a:rPr lang="zh-CN" altLang="en-US" sz="2800"/>
              <a:t>未找到该数</a:t>
            </a:r>
            <a:r>
              <a:rPr lang="en-US" altLang="zh-CN" sz="2800"/>
              <a:t>”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541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/>
          <p:cNvSpPr txBox="1">
            <a:spLocks noChangeArrowheads="1"/>
          </p:cNvSpPr>
          <p:nvPr/>
        </p:nvSpPr>
        <p:spPr bwMode="auto">
          <a:xfrm>
            <a:off x="1230313" y="719138"/>
            <a:ext cx="72771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/>
              <a:t>例：在</a:t>
            </a:r>
            <a:r>
              <a:rPr lang="en-US" altLang="zh-CN" sz="2400"/>
              <a:t>26</a:t>
            </a:r>
            <a:r>
              <a:rPr lang="zh-CN" altLang="en-US" sz="2400"/>
              <a:t>枚崭新的金币中，混入了一枚外表与它们完全相同的假币（重量比真金的略低），现在只有一台天平，请问你最多称</a:t>
            </a:r>
            <a:r>
              <a:rPr lang="zh-CN" altLang="en-US" sz="2400" u="sng">
                <a:solidFill>
                  <a:srgbClr val="FF0000"/>
                </a:solidFill>
              </a:rPr>
              <a:t>       </a:t>
            </a:r>
            <a:r>
              <a:rPr lang="zh-CN" altLang="en-US" sz="2400"/>
              <a:t>次就可以发现这枚假币？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4738" y="2524125"/>
            <a:ext cx="7294562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解：</a:t>
            </a:r>
            <a:r>
              <a:rPr lang="zh-CN" altLang="en-US" sz="2800">
                <a:solidFill>
                  <a:srgbClr val="0000CC"/>
                </a:solidFill>
              </a:rPr>
              <a:t>第一次各</a:t>
            </a:r>
            <a:r>
              <a:rPr lang="en-US" altLang="zh-CN" sz="2800">
                <a:solidFill>
                  <a:srgbClr val="0000CC"/>
                </a:solidFill>
              </a:rPr>
              <a:t>13</a:t>
            </a:r>
            <a:r>
              <a:rPr lang="zh-CN" altLang="en-US" sz="2800">
                <a:solidFill>
                  <a:srgbClr val="0000CC"/>
                </a:solidFill>
              </a:rPr>
              <a:t>枚称量，选出较轻一端的</a:t>
            </a:r>
            <a:r>
              <a:rPr lang="en-US" altLang="zh-CN" sz="2800">
                <a:solidFill>
                  <a:srgbClr val="0000CC"/>
                </a:solidFill>
              </a:rPr>
              <a:t>13</a:t>
            </a:r>
            <a:r>
              <a:rPr lang="zh-CN" altLang="en-US" sz="2800">
                <a:solidFill>
                  <a:srgbClr val="0000CC"/>
                </a:solidFill>
              </a:rPr>
              <a:t>枚，继续称；第二次两端各</a:t>
            </a:r>
            <a:r>
              <a:rPr lang="en-US" altLang="zh-CN" sz="2800">
                <a:solidFill>
                  <a:srgbClr val="0000CC"/>
                </a:solidFill>
              </a:rPr>
              <a:t>6</a:t>
            </a:r>
            <a:r>
              <a:rPr lang="zh-CN" altLang="en-US" sz="2800">
                <a:solidFill>
                  <a:srgbClr val="0000CC"/>
                </a:solidFill>
              </a:rPr>
              <a:t>枚，若平衡，则剩下一枚即为假币，否则选取出较轻的</a:t>
            </a:r>
            <a:r>
              <a:rPr lang="en-US" altLang="zh-CN" sz="2800">
                <a:solidFill>
                  <a:srgbClr val="0000CC"/>
                </a:solidFill>
              </a:rPr>
              <a:t>6</a:t>
            </a:r>
            <a:r>
              <a:rPr lang="zh-CN" altLang="en-US" sz="2800">
                <a:solidFill>
                  <a:srgbClr val="0000CC"/>
                </a:solidFill>
              </a:rPr>
              <a:t>枚继续称；第三次两端各</a:t>
            </a:r>
            <a:r>
              <a:rPr lang="en-US" altLang="zh-CN" sz="2800">
                <a:solidFill>
                  <a:srgbClr val="0000CC"/>
                </a:solidFill>
              </a:rPr>
              <a:t>3</a:t>
            </a:r>
            <a:r>
              <a:rPr lang="zh-CN" altLang="en-US" sz="2800">
                <a:solidFill>
                  <a:srgbClr val="0000CC"/>
                </a:solidFill>
              </a:rPr>
              <a:t>枚，选取出较轻的</a:t>
            </a:r>
            <a:r>
              <a:rPr lang="en-US" altLang="zh-CN" sz="2800">
                <a:solidFill>
                  <a:srgbClr val="0000CC"/>
                </a:solidFill>
              </a:rPr>
              <a:t>3</a:t>
            </a:r>
            <a:r>
              <a:rPr lang="zh-CN" altLang="en-US" sz="2800">
                <a:solidFill>
                  <a:srgbClr val="0000CC"/>
                </a:solidFill>
              </a:rPr>
              <a:t>枚继续称；第四次，两端各一枚，若不平衡，可找出假币，若平衡，则剩余的是假币，所以，最多只需称</a:t>
            </a:r>
            <a:r>
              <a:rPr lang="en-US" altLang="zh-CN" sz="2800">
                <a:solidFill>
                  <a:srgbClr val="0000CC"/>
                </a:solidFill>
              </a:rPr>
              <a:t>4</a:t>
            </a:r>
            <a:r>
              <a:rPr lang="zh-CN" altLang="en-US" sz="2800">
                <a:solidFill>
                  <a:srgbClr val="0000CC"/>
                </a:solidFill>
              </a:rPr>
              <a:t>次。</a:t>
            </a:r>
          </a:p>
        </p:txBody>
      </p:sp>
      <p:sp>
        <p:nvSpPr>
          <p:cNvPr id="66563" name="文本框 9"/>
          <p:cNvSpPr txBox="1">
            <a:spLocks noChangeArrowheads="1"/>
          </p:cNvSpPr>
          <p:nvPr/>
        </p:nvSpPr>
        <p:spPr bwMode="auto">
          <a:xfrm>
            <a:off x="55563" y="85725"/>
            <a:ext cx="7635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162425" y="1862138"/>
            <a:ext cx="3937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4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5" name="组合 4"/>
          <p:cNvGrpSpPr>
            <a:grpSpLocks/>
          </p:cNvGrpSpPr>
          <p:nvPr/>
        </p:nvGrpSpPr>
        <p:grpSpPr bwMode="auto">
          <a:xfrm>
            <a:off x="0" y="95250"/>
            <a:ext cx="9144000" cy="1138238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7664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67666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67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68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69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0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1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2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3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74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5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6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7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8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79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0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1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2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3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4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5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86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87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88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89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0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1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2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3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4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5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6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7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8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99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00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01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02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03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04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05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06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07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08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09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0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1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12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713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4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5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6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7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8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19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20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721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65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对分查找</a:t>
              </a:r>
            </a:p>
          </p:txBody>
        </p:sp>
      </p:grpSp>
      <p:grpSp>
        <p:nvGrpSpPr>
          <p:cNvPr id="67586" name="组合 4"/>
          <p:cNvGrpSpPr>
            <a:grpSpLocks/>
          </p:cNvGrpSpPr>
          <p:nvPr/>
        </p:nvGrpSpPr>
        <p:grpSpPr bwMode="auto">
          <a:xfrm>
            <a:off x="0" y="3267075"/>
            <a:ext cx="4567238" cy="3590925"/>
            <a:chOff x="0" y="1296140"/>
            <a:chExt cx="7075503" cy="5561861"/>
          </a:xfrm>
        </p:grpSpPr>
        <p:sp>
          <p:nvSpPr>
            <p:cNvPr id="74" name="任意多边形 73"/>
            <p:cNvSpPr/>
            <p:nvPr/>
          </p:nvSpPr>
          <p:spPr>
            <a:xfrm>
              <a:off x="0" y="1682176"/>
              <a:ext cx="7075503" cy="5175825"/>
            </a:xfrm>
            <a:custGeom>
              <a:avLst/>
              <a:gdLst>
                <a:gd name="connsiteX0" fmla="*/ 1736233 w 7075503"/>
                <a:gd name="connsiteY0" fmla="*/ 0 h 5175139"/>
                <a:gd name="connsiteX1" fmla="*/ 7075503 w 7075503"/>
                <a:gd name="connsiteY1" fmla="*/ 5175139 h 5175139"/>
                <a:gd name="connsiteX2" fmla="*/ 0 w 7075503"/>
                <a:gd name="connsiteY2" fmla="*/ 5175139 h 5175139"/>
                <a:gd name="connsiteX3" fmla="*/ 0 w 7075503"/>
                <a:gd name="connsiteY3" fmla="*/ 845555 h 5175139"/>
                <a:gd name="connsiteX4" fmla="*/ 274816 w 7075503"/>
                <a:gd name="connsiteY4" fmla="*/ 640052 h 5175139"/>
                <a:gd name="connsiteX5" fmla="*/ 1652663 w 7075503"/>
                <a:gd name="connsiteY5" fmla="*/ 19288 h 517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5503" h="5175139">
                  <a:moveTo>
                    <a:pt x="1736233" y="0"/>
                  </a:moveTo>
                  <a:lnTo>
                    <a:pt x="7075503" y="5175139"/>
                  </a:lnTo>
                  <a:lnTo>
                    <a:pt x="0" y="5175139"/>
                  </a:lnTo>
                  <a:lnTo>
                    <a:pt x="0" y="845555"/>
                  </a:lnTo>
                  <a:lnTo>
                    <a:pt x="274816" y="640052"/>
                  </a:lnTo>
                  <a:cubicBezTo>
                    <a:pt x="689696" y="359764"/>
                    <a:pt x="1154314" y="147507"/>
                    <a:pt x="1652663" y="1928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7591" name="组合 14"/>
            <p:cNvGrpSpPr>
              <a:grpSpLocks/>
            </p:cNvGrpSpPr>
            <p:nvPr/>
          </p:nvGrpSpPr>
          <p:grpSpPr bwMode="auto">
            <a:xfrm>
              <a:off x="143632" y="1296140"/>
              <a:ext cx="4685820" cy="4636347"/>
              <a:chOff x="6047282" y="226705"/>
              <a:chExt cx="5110162" cy="5124450"/>
            </a:xfrm>
          </p:grpSpPr>
          <p:sp>
            <p:nvSpPr>
              <p:cNvPr id="67654" name="Freeform 5"/>
              <p:cNvSpPr>
                <a:spLocks noEditPoints="1"/>
              </p:cNvSpPr>
              <p:nvPr/>
            </p:nvSpPr>
            <p:spPr bwMode="auto">
              <a:xfrm>
                <a:off x="6429869" y="2422218"/>
                <a:ext cx="796925" cy="2833688"/>
              </a:xfrm>
              <a:custGeom>
                <a:avLst/>
                <a:gdLst>
                  <a:gd name="T0" fmla="*/ 2147483647 w 502"/>
                  <a:gd name="T1" fmla="*/ 2147483647 h 1785"/>
                  <a:gd name="T2" fmla="*/ 2147483647 w 502"/>
                  <a:gd name="T3" fmla="*/ 2147483647 h 1785"/>
                  <a:gd name="T4" fmla="*/ 2147483647 w 502"/>
                  <a:gd name="T5" fmla="*/ 0 h 1785"/>
                  <a:gd name="T6" fmla="*/ 2147483647 w 502"/>
                  <a:gd name="T7" fmla="*/ 2147483647 h 1785"/>
                  <a:gd name="T8" fmla="*/ 2147483647 w 502"/>
                  <a:gd name="T9" fmla="*/ 2147483647 h 1785"/>
                  <a:gd name="T10" fmla="*/ 2147483647 w 502"/>
                  <a:gd name="T11" fmla="*/ 2147483647 h 1785"/>
                  <a:gd name="T12" fmla="*/ 2147483647 w 502"/>
                  <a:gd name="T13" fmla="*/ 2147483647 h 1785"/>
                  <a:gd name="T14" fmla="*/ 2147483647 w 502"/>
                  <a:gd name="T15" fmla="*/ 2147483647 h 1785"/>
                  <a:gd name="T16" fmla="*/ 2147483647 w 502"/>
                  <a:gd name="T17" fmla="*/ 2147483647 h 1785"/>
                  <a:gd name="T18" fmla="*/ 0 w 502"/>
                  <a:gd name="T19" fmla="*/ 2147483647 h 1785"/>
                  <a:gd name="T20" fmla="*/ 2147483647 w 502"/>
                  <a:gd name="T21" fmla="*/ 2147483647 h 1785"/>
                  <a:gd name="T22" fmla="*/ 2147483647 w 502"/>
                  <a:gd name="T23" fmla="*/ 2147483647 h 1785"/>
                  <a:gd name="T24" fmla="*/ 2147483647 w 502"/>
                  <a:gd name="T25" fmla="*/ 2147483647 h 1785"/>
                  <a:gd name="T26" fmla="*/ 2147483647 w 502"/>
                  <a:gd name="T27" fmla="*/ 2147483647 h 1785"/>
                  <a:gd name="T28" fmla="*/ 2147483647 w 502"/>
                  <a:gd name="T29" fmla="*/ 2147483647 h 1785"/>
                  <a:gd name="T30" fmla="*/ 2147483647 w 502"/>
                  <a:gd name="T31" fmla="*/ 2147483647 h 1785"/>
                  <a:gd name="T32" fmla="*/ 2147483647 w 502"/>
                  <a:gd name="T33" fmla="*/ 2147483647 h 1785"/>
                  <a:gd name="T34" fmla="*/ 0 w 502"/>
                  <a:gd name="T35" fmla="*/ 2147483647 h 178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502"/>
                  <a:gd name="T55" fmla="*/ 0 h 1785"/>
                  <a:gd name="T56" fmla="*/ 502 w 502"/>
                  <a:gd name="T57" fmla="*/ 1785 h 178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502" h="1785">
                    <a:moveTo>
                      <a:pt x="251" y="1239"/>
                    </a:moveTo>
                    <a:lnTo>
                      <a:pt x="502" y="29"/>
                    </a:lnTo>
                    <a:lnTo>
                      <a:pt x="365" y="0"/>
                    </a:lnTo>
                    <a:lnTo>
                      <a:pt x="251" y="550"/>
                    </a:lnTo>
                    <a:lnTo>
                      <a:pt x="251" y="810"/>
                    </a:lnTo>
                    <a:lnTo>
                      <a:pt x="417" y="12"/>
                    </a:lnTo>
                    <a:lnTo>
                      <a:pt x="450" y="19"/>
                    </a:lnTo>
                    <a:lnTo>
                      <a:pt x="251" y="976"/>
                    </a:lnTo>
                    <a:lnTo>
                      <a:pt x="251" y="1239"/>
                    </a:lnTo>
                    <a:close/>
                    <a:moveTo>
                      <a:pt x="0" y="1757"/>
                    </a:moveTo>
                    <a:lnTo>
                      <a:pt x="138" y="1785"/>
                    </a:lnTo>
                    <a:lnTo>
                      <a:pt x="251" y="1239"/>
                    </a:lnTo>
                    <a:lnTo>
                      <a:pt x="251" y="976"/>
                    </a:lnTo>
                    <a:lnTo>
                      <a:pt x="86" y="1776"/>
                    </a:lnTo>
                    <a:lnTo>
                      <a:pt x="53" y="1769"/>
                    </a:lnTo>
                    <a:lnTo>
                      <a:pt x="251" y="810"/>
                    </a:lnTo>
                    <a:lnTo>
                      <a:pt x="251" y="550"/>
                    </a:lnTo>
                    <a:lnTo>
                      <a:pt x="0" y="1757"/>
                    </a:lnTo>
                    <a:close/>
                  </a:path>
                </a:pathLst>
              </a:cu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5" name="Freeform 6"/>
              <p:cNvSpPr>
                <a:spLocks noEditPoints="1"/>
              </p:cNvSpPr>
              <p:nvPr/>
            </p:nvSpPr>
            <p:spPr bwMode="auto">
              <a:xfrm>
                <a:off x="7291882" y="945843"/>
                <a:ext cx="2916237" cy="1344613"/>
              </a:xfrm>
              <a:custGeom>
                <a:avLst/>
                <a:gdLst>
                  <a:gd name="T0" fmla="*/ 2147483647 w 1837"/>
                  <a:gd name="T1" fmla="*/ 2147483647 h 847"/>
                  <a:gd name="T2" fmla="*/ 2147483647 w 1837"/>
                  <a:gd name="T3" fmla="*/ 0 h 847"/>
                  <a:gd name="T4" fmla="*/ 2147483647 w 1837"/>
                  <a:gd name="T5" fmla="*/ 2147483647 h 847"/>
                  <a:gd name="T6" fmla="*/ 2147483647 w 1837"/>
                  <a:gd name="T7" fmla="*/ 2147483647 h 847"/>
                  <a:gd name="T8" fmla="*/ 2147483647 w 1837"/>
                  <a:gd name="T9" fmla="*/ 2147483647 h 847"/>
                  <a:gd name="T10" fmla="*/ 2147483647 w 1837"/>
                  <a:gd name="T11" fmla="*/ 2147483647 h 847"/>
                  <a:gd name="T12" fmla="*/ 2147483647 w 1837"/>
                  <a:gd name="T13" fmla="*/ 2147483647 h 847"/>
                  <a:gd name="T14" fmla="*/ 2147483647 w 1837"/>
                  <a:gd name="T15" fmla="*/ 2147483647 h 847"/>
                  <a:gd name="T16" fmla="*/ 2147483647 w 1837"/>
                  <a:gd name="T17" fmla="*/ 2147483647 h 847"/>
                  <a:gd name="T18" fmla="*/ 2147483647 w 1837"/>
                  <a:gd name="T19" fmla="*/ 2147483647 h 847"/>
                  <a:gd name="T20" fmla="*/ 0 w 1837"/>
                  <a:gd name="T21" fmla="*/ 2147483647 h 847"/>
                  <a:gd name="T22" fmla="*/ 2147483647 w 1837"/>
                  <a:gd name="T23" fmla="*/ 2147483647 h 847"/>
                  <a:gd name="T24" fmla="*/ 2147483647 w 1837"/>
                  <a:gd name="T25" fmla="*/ 2147483647 h 847"/>
                  <a:gd name="T26" fmla="*/ 2147483647 w 1837"/>
                  <a:gd name="T27" fmla="*/ 2147483647 h 847"/>
                  <a:gd name="T28" fmla="*/ 2147483647 w 1837"/>
                  <a:gd name="T29" fmla="*/ 2147483647 h 847"/>
                  <a:gd name="T30" fmla="*/ 2147483647 w 1837"/>
                  <a:gd name="T31" fmla="*/ 2147483647 h 847"/>
                  <a:gd name="T32" fmla="*/ 2147483647 w 1837"/>
                  <a:gd name="T33" fmla="*/ 2147483647 h 847"/>
                  <a:gd name="T34" fmla="*/ 2147483647 w 1837"/>
                  <a:gd name="T35" fmla="*/ 2147483647 h 8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837"/>
                  <a:gd name="T55" fmla="*/ 0 h 847"/>
                  <a:gd name="T56" fmla="*/ 1837 w 1837"/>
                  <a:gd name="T57" fmla="*/ 847 h 8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837" h="847">
                    <a:moveTo>
                      <a:pt x="1837" y="130"/>
                    </a:moveTo>
                    <a:lnTo>
                      <a:pt x="1784" y="0"/>
                    </a:lnTo>
                    <a:lnTo>
                      <a:pt x="918" y="348"/>
                    </a:lnTo>
                    <a:lnTo>
                      <a:pt x="918" y="407"/>
                    </a:lnTo>
                    <a:lnTo>
                      <a:pt x="1803" y="49"/>
                    </a:lnTo>
                    <a:lnTo>
                      <a:pt x="1818" y="80"/>
                    </a:lnTo>
                    <a:lnTo>
                      <a:pt x="918" y="442"/>
                    </a:lnTo>
                    <a:lnTo>
                      <a:pt x="918" y="499"/>
                    </a:lnTo>
                    <a:lnTo>
                      <a:pt x="1837" y="130"/>
                    </a:lnTo>
                    <a:close/>
                    <a:moveTo>
                      <a:pt x="918" y="348"/>
                    </a:moveTo>
                    <a:lnTo>
                      <a:pt x="0" y="717"/>
                    </a:lnTo>
                    <a:lnTo>
                      <a:pt x="52" y="847"/>
                    </a:lnTo>
                    <a:lnTo>
                      <a:pt x="918" y="499"/>
                    </a:lnTo>
                    <a:lnTo>
                      <a:pt x="918" y="442"/>
                    </a:lnTo>
                    <a:lnTo>
                      <a:pt x="33" y="798"/>
                    </a:lnTo>
                    <a:lnTo>
                      <a:pt x="21" y="767"/>
                    </a:lnTo>
                    <a:lnTo>
                      <a:pt x="918" y="407"/>
                    </a:lnTo>
                    <a:lnTo>
                      <a:pt x="918" y="348"/>
                    </a:lnTo>
                    <a:close/>
                  </a:path>
                </a:pathLst>
              </a:cu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6" name="Oval 7"/>
              <p:cNvSpPr>
                <a:spLocks noChangeArrowheads="1"/>
              </p:cNvSpPr>
              <p:nvPr/>
            </p:nvSpPr>
            <p:spPr bwMode="auto">
              <a:xfrm>
                <a:off x="10293844" y="1193493"/>
                <a:ext cx="436562" cy="436563"/>
              </a:xfrm>
              <a:prstGeom prst="ellipse">
                <a:avLst/>
              </a:prstGeom>
              <a:solidFill>
                <a:srgbClr val="F8D27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57" name="Oval 8"/>
              <p:cNvSpPr>
                <a:spLocks noChangeArrowheads="1"/>
              </p:cNvSpPr>
              <p:nvPr/>
            </p:nvSpPr>
            <p:spPr bwMode="auto">
              <a:xfrm>
                <a:off x="9785844" y="250518"/>
                <a:ext cx="139700" cy="138113"/>
              </a:xfrm>
              <a:prstGeom prst="ellipse">
                <a:avLst/>
              </a:prstGeom>
              <a:solidFill>
                <a:srgbClr val="FFFD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58" name="Freeform 9"/>
              <p:cNvSpPr>
                <a:spLocks noChangeArrowheads="1"/>
              </p:cNvSpPr>
              <p:nvPr/>
            </p:nvSpPr>
            <p:spPr bwMode="auto">
              <a:xfrm>
                <a:off x="9669957" y="226705"/>
                <a:ext cx="1487487" cy="1590675"/>
              </a:xfrm>
              <a:custGeom>
                <a:avLst/>
                <a:gdLst>
                  <a:gd name="T0" fmla="*/ 2147483647 w 396"/>
                  <a:gd name="T1" fmla="*/ 2147483647 h 423"/>
                  <a:gd name="T2" fmla="*/ 2147483647 w 396"/>
                  <a:gd name="T3" fmla="*/ 0 h 423"/>
                  <a:gd name="T4" fmla="*/ 2147483647 w 396"/>
                  <a:gd name="T5" fmla="*/ 2147483647 h 423"/>
                  <a:gd name="T6" fmla="*/ 2147483647 w 396"/>
                  <a:gd name="T7" fmla="*/ 2147483647 h 423"/>
                  <a:gd name="T8" fmla="*/ 2147483647 w 396"/>
                  <a:gd name="T9" fmla="*/ 2147483647 h 423"/>
                  <a:gd name="T10" fmla="*/ 2147483647 w 396"/>
                  <a:gd name="T11" fmla="*/ 2147483647 h 423"/>
                  <a:gd name="T12" fmla="*/ 2147483647 w 396"/>
                  <a:gd name="T13" fmla="*/ 2147483647 h 423"/>
                  <a:gd name="T14" fmla="*/ 0 w 396"/>
                  <a:gd name="T15" fmla="*/ 2147483647 h 423"/>
                  <a:gd name="T16" fmla="*/ 2147483647 w 396"/>
                  <a:gd name="T17" fmla="*/ 2147483647 h 4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96"/>
                  <a:gd name="T28" fmla="*/ 0 h 423"/>
                  <a:gd name="T29" fmla="*/ 396 w 396"/>
                  <a:gd name="T30" fmla="*/ 423 h 4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96" h="423">
                    <a:moveTo>
                      <a:pt x="49" y="25"/>
                    </a:moveTo>
                    <a:cubicBezTo>
                      <a:pt x="68" y="14"/>
                      <a:pt x="87" y="5"/>
                      <a:pt x="108" y="0"/>
                    </a:cubicBezTo>
                    <a:cubicBezTo>
                      <a:pt x="184" y="94"/>
                      <a:pt x="184" y="94"/>
                      <a:pt x="184" y="94"/>
                    </a:cubicBezTo>
                    <a:cubicBezTo>
                      <a:pt x="261" y="91"/>
                      <a:pt x="345" y="138"/>
                      <a:pt x="396" y="220"/>
                    </a:cubicBezTo>
                    <a:cubicBezTo>
                      <a:pt x="340" y="248"/>
                      <a:pt x="283" y="280"/>
                      <a:pt x="224" y="315"/>
                    </a:cubicBezTo>
                    <a:cubicBezTo>
                      <a:pt x="166" y="350"/>
                      <a:pt x="111" y="386"/>
                      <a:pt x="60" y="423"/>
                    </a:cubicBezTo>
                    <a:cubicBezTo>
                      <a:pt x="12" y="339"/>
                      <a:pt x="9" y="243"/>
                      <a:pt x="48" y="177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4" y="49"/>
                      <a:pt x="31" y="36"/>
                      <a:pt x="49" y="25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9" name="Freeform 10"/>
              <p:cNvSpPr>
                <a:spLocks noChangeArrowheads="1"/>
              </p:cNvSpPr>
              <p:nvPr/>
            </p:nvSpPr>
            <p:spPr bwMode="auto">
              <a:xfrm>
                <a:off x="6899769" y="2001530"/>
                <a:ext cx="511175" cy="514350"/>
              </a:xfrm>
              <a:custGeom>
                <a:avLst/>
                <a:gdLst>
                  <a:gd name="T0" fmla="*/ 2147483647 w 136"/>
                  <a:gd name="T1" fmla="*/ 2147483647 h 137"/>
                  <a:gd name="T2" fmla="*/ 2147483647 w 136"/>
                  <a:gd name="T3" fmla="*/ 2147483647 h 137"/>
                  <a:gd name="T4" fmla="*/ 2147483647 w 136"/>
                  <a:gd name="T5" fmla="*/ 2147483647 h 137"/>
                  <a:gd name="T6" fmla="*/ 2147483647 w 136"/>
                  <a:gd name="T7" fmla="*/ 2147483647 h 137"/>
                  <a:gd name="T8" fmla="*/ 2147483647 w 136"/>
                  <a:gd name="T9" fmla="*/ 2147483647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137"/>
                  <a:gd name="T17" fmla="*/ 136 w 136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137">
                    <a:moveTo>
                      <a:pt x="24" y="25"/>
                    </a:moveTo>
                    <a:cubicBezTo>
                      <a:pt x="48" y="0"/>
                      <a:pt x="87" y="0"/>
                      <a:pt x="111" y="24"/>
                    </a:cubicBezTo>
                    <a:cubicBezTo>
                      <a:pt x="136" y="48"/>
                      <a:pt x="136" y="87"/>
                      <a:pt x="112" y="112"/>
                    </a:cubicBezTo>
                    <a:cubicBezTo>
                      <a:pt x="88" y="136"/>
                      <a:pt x="49" y="137"/>
                      <a:pt x="25" y="113"/>
                    </a:cubicBezTo>
                    <a:cubicBezTo>
                      <a:pt x="0" y="89"/>
                      <a:pt x="0" y="49"/>
                      <a:pt x="24" y="25"/>
                    </a:cubicBez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60" name="Freeform 11"/>
              <p:cNvSpPr>
                <a:spLocks noChangeArrowheads="1"/>
              </p:cNvSpPr>
              <p:nvPr/>
            </p:nvSpPr>
            <p:spPr bwMode="auto">
              <a:xfrm>
                <a:off x="9816007" y="520393"/>
                <a:ext cx="546100" cy="373063"/>
              </a:xfrm>
              <a:custGeom>
                <a:avLst/>
                <a:gdLst>
                  <a:gd name="T0" fmla="*/ 0 w 145"/>
                  <a:gd name="T1" fmla="*/ 2147483647 h 99"/>
                  <a:gd name="T2" fmla="*/ 2147483647 w 145"/>
                  <a:gd name="T3" fmla="*/ 0 h 99"/>
                  <a:gd name="T4" fmla="*/ 2147483647 w 145"/>
                  <a:gd name="T5" fmla="*/ 2147483647 h 99"/>
                  <a:gd name="T6" fmla="*/ 2147483647 w 145"/>
                  <a:gd name="T7" fmla="*/ 2147483647 h 99"/>
                  <a:gd name="T8" fmla="*/ 0 w 145"/>
                  <a:gd name="T9" fmla="*/ 2147483647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5"/>
                  <a:gd name="T16" fmla="*/ 0 h 99"/>
                  <a:gd name="T17" fmla="*/ 145 w 145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5" h="99">
                    <a:moveTo>
                      <a:pt x="0" y="79"/>
                    </a:moveTo>
                    <a:cubicBezTo>
                      <a:pt x="25" y="43"/>
                      <a:pt x="88" y="7"/>
                      <a:pt x="133" y="0"/>
                    </a:cubicBezTo>
                    <a:cubicBezTo>
                      <a:pt x="145" y="16"/>
                      <a:pt x="145" y="16"/>
                      <a:pt x="145" y="16"/>
                    </a:cubicBezTo>
                    <a:cubicBezTo>
                      <a:pt x="103" y="18"/>
                      <a:pt x="26" y="62"/>
                      <a:pt x="9" y="99"/>
                    </a:cubicBez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FFFDF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61" name="Oval 12"/>
              <p:cNvSpPr>
                <a:spLocks noChangeArrowheads="1"/>
              </p:cNvSpPr>
              <p:nvPr/>
            </p:nvSpPr>
            <p:spPr bwMode="auto">
              <a:xfrm>
                <a:off x="6982319" y="2084080"/>
                <a:ext cx="346075" cy="346075"/>
              </a:xfrm>
              <a:prstGeom prst="ellipse">
                <a:avLst/>
              </a:prstGeom>
              <a:solidFill>
                <a:srgbClr val="A1BA8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62" name="Freeform 13"/>
              <p:cNvSpPr>
                <a:spLocks noChangeArrowheads="1"/>
              </p:cNvSpPr>
              <p:nvPr/>
            </p:nvSpPr>
            <p:spPr bwMode="auto">
              <a:xfrm>
                <a:off x="6047282" y="4798705"/>
                <a:ext cx="1108075" cy="552450"/>
              </a:xfrm>
              <a:custGeom>
                <a:avLst/>
                <a:gdLst>
                  <a:gd name="T0" fmla="*/ 2147483647 w 295"/>
                  <a:gd name="T1" fmla="*/ 0 h 147"/>
                  <a:gd name="T2" fmla="*/ 2147483647 w 295"/>
                  <a:gd name="T3" fmla="*/ 2147483647 h 147"/>
                  <a:gd name="T4" fmla="*/ 2147483647 w 295"/>
                  <a:gd name="T5" fmla="*/ 2147483647 h 147"/>
                  <a:gd name="T6" fmla="*/ 0 w 295"/>
                  <a:gd name="T7" fmla="*/ 2147483647 h 147"/>
                  <a:gd name="T8" fmla="*/ 0 w 295"/>
                  <a:gd name="T9" fmla="*/ 2147483647 h 147"/>
                  <a:gd name="T10" fmla="*/ 2147483647 w 295"/>
                  <a:gd name="T11" fmla="*/ 0 h 1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5"/>
                  <a:gd name="T19" fmla="*/ 0 h 147"/>
                  <a:gd name="T20" fmla="*/ 295 w 295"/>
                  <a:gd name="T21" fmla="*/ 147 h 1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5" h="147">
                    <a:moveTo>
                      <a:pt x="148" y="0"/>
                    </a:moveTo>
                    <a:cubicBezTo>
                      <a:pt x="229" y="0"/>
                      <a:pt x="295" y="66"/>
                      <a:pt x="295" y="147"/>
                    </a:cubicBezTo>
                    <a:cubicBezTo>
                      <a:pt x="295" y="147"/>
                      <a:pt x="295" y="147"/>
                      <a:pt x="295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66"/>
                      <a:pt x="66" y="0"/>
                      <a:pt x="148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7592" name="任意多边形 24"/>
            <p:cNvSpPr>
              <a:spLocks noChangeArrowheads="1"/>
            </p:cNvSpPr>
            <p:nvPr/>
          </p:nvSpPr>
          <p:spPr bwMode="auto">
            <a:xfrm>
              <a:off x="1" y="5930900"/>
              <a:ext cx="6645363" cy="509588"/>
            </a:xfrm>
            <a:custGeom>
              <a:avLst/>
              <a:gdLst>
                <a:gd name="T0" fmla="*/ 0 w 6645363"/>
                <a:gd name="T1" fmla="*/ 0 h 509588"/>
                <a:gd name="T2" fmla="*/ 6120943 w 6645363"/>
                <a:gd name="T3" fmla="*/ 0 h 509588"/>
                <a:gd name="T4" fmla="*/ 6645363 w 6645363"/>
                <a:gd name="T5" fmla="*/ 509588 h 509588"/>
                <a:gd name="T6" fmla="*/ 0 w 6645363"/>
                <a:gd name="T7" fmla="*/ 509588 h 5095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45363"/>
                <a:gd name="T13" fmla="*/ 0 h 509588"/>
                <a:gd name="T14" fmla="*/ 6645363 w 6645363"/>
                <a:gd name="T15" fmla="*/ 509588 h 5095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45363" h="509588">
                  <a:moveTo>
                    <a:pt x="0" y="0"/>
                  </a:moveTo>
                  <a:lnTo>
                    <a:pt x="6120942" y="0"/>
                  </a:lnTo>
                  <a:lnTo>
                    <a:pt x="6645363" y="509588"/>
                  </a:lnTo>
                  <a:lnTo>
                    <a:pt x="0" y="509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3A3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67593" name="组合 25"/>
            <p:cNvGrpSpPr>
              <a:grpSpLocks/>
            </p:cNvGrpSpPr>
            <p:nvPr/>
          </p:nvGrpSpPr>
          <p:grpSpPr bwMode="auto">
            <a:xfrm>
              <a:off x="1259590" y="5003188"/>
              <a:ext cx="460057" cy="929299"/>
              <a:chOff x="1643063" y="4076700"/>
              <a:chExt cx="874712" cy="1766888"/>
            </a:xfrm>
          </p:grpSpPr>
          <p:sp>
            <p:nvSpPr>
              <p:cNvPr id="67625" name="Freeform 21"/>
              <p:cNvSpPr>
                <a:spLocks noChangeArrowheads="1"/>
              </p:cNvSpPr>
              <p:nvPr/>
            </p:nvSpPr>
            <p:spPr bwMode="auto">
              <a:xfrm>
                <a:off x="1976438" y="4257675"/>
                <a:ext cx="536575" cy="1331913"/>
              </a:xfrm>
              <a:custGeom>
                <a:avLst/>
                <a:gdLst>
                  <a:gd name="T0" fmla="*/ 2147483647 w 338"/>
                  <a:gd name="T1" fmla="*/ 2147483647 h 839"/>
                  <a:gd name="T2" fmla="*/ 2147483647 w 338"/>
                  <a:gd name="T3" fmla="*/ 0 h 839"/>
                  <a:gd name="T4" fmla="*/ 0 w 338"/>
                  <a:gd name="T5" fmla="*/ 2147483647 h 839"/>
                  <a:gd name="T6" fmla="*/ 2147483647 w 338"/>
                  <a:gd name="T7" fmla="*/ 2147483647 h 839"/>
                  <a:gd name="T8" fmla="*/ 2147483647 w 338"/>
                  <a:gd name="T9" fmla="*/ 2147483647 h 8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8"/>
                  <a:gd name="T16" fmla="*/ 0 h 839"/>
                  <a:gd name="T17" fmla="*/ 338 w 338"/>
                  <a:gd name="T18" fmla="*/ 839 h 8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8" h="839">
                    <a:moveTo>
                      <a:pt x="338" y="12"/>
                    </a:moveTo>
                    <a:lnTo>
                      <a:pt x="307" y="0"/>
                    </a:lnTo>
                    <a:lnTo>
                      <a:pt x="0" y="827"/>
                    </a:lnTo>
                    <a:lnTo>
                      <a:pt x="34" y="839"/>
                    </a:lnTo>
                    <a:lnTo>
                      <a:pt x="338" y="12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6" name="Freeform 22"/>
              <p:cNvSpPr>
                <a:spLocks noChangeArrowheads="1"/>
              </p:cNvSpPr>
              <p:nvPr/>
            </p:nvSpPr>
            <p:spPr bwMode="auto">
              <a:xfrm>
                <a:off x="2463800" y="4186238"/>
                <a:ext cx="53975" cy="90488"/>
              </a:xfrm>
              <a:custGeom>
                <a:avLst/>
                <a:gdLst>
                  <a:gd name="T0" fmla="*/ 2147483647 w 34"/>
                  <a:gd name="T1" fmla="*/ 2147483647 h 57"/>
                  <a:gd name="T2" fmla="*/ 0 w 34"/>
                  <a:gd name="T3" fmla="*/ 2147483647 h 57"/>
                  <a:gd name="T4" fmla="*/ 2147483647 w 34"/>
                  <a:gd name="T5" fmla="*/ 0 h 57"/>
                  <a:gd name="T6" fmla="*/ 2147483647 w 34"/>
                  <a:gd name="T7" fmla="*/ 214748364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57"/>
                  <a:gd name="T14" fmla="*/ 34 w 34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57">
                    <a:moveTo>
                      <a:pt x="31" y="57"/>
                    </a:moveTo>
                    <a:lnTo>
                      <a:pt x="0" y="45"/>
                    </a:lnTo>
                    <a:lnTo>
                      <a:pt x="34" y="0"/>
                    </a:lnTo>
                    <a:lnTo>
                      <a:pt x="31" y="57"/>
                    </a:lnTo>
                    <a:close/>
                  </a:path>
                </a:pathLst>
              </a:cu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7" name="Freeform 23"/>
              <p:cNvSpPr>
                <a:spLocks noChangeArrowheads="1"/>
              </p:cNvSpPr>
              <p:nvPr/>
            </p:nvSpPr>
            <p:spPr bwMode="auto">
              <a:xfrm>
                <a:off x="1812925" y="4156075"/>
                <a:ext cx="331788" cy="1381125"/>
              </a:xfrm>
              <a:custGeom>
                <a:avLst/>
                <a:gdLst>
                  <a:gd name="T0" fmla="*/ 0 w 209"/>
                  <a:gd name="T1" fmla="*/ 2147483647 h 870"/>
                  <a:gd name="T2" fmla="*/ 2147483647 w 209"/>
                  <a:gd name="T3" fmla="*/ 0 h 870"/>
                  <a:gd name="T4" fmla="*/ 2147483647 w 209"/>
                  <a:gd name="T5" fmla="*/ 2147483647 h 870"/>
                  <a:gd name="T6" fmla="*/ 2147483647 w 209"/>
                  <a:gd name="T7" fmla="*/ 2147483647 h 870"/>
                  <a:gd name="T8" fmla="*/ 0 w 209"/>
                  <a:gd name="T9" fmla="*/ 2147483647 h 8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870"/>
                  <a:gd name="T17" fmla="*/ 209 w 209"/>
                  <a:gd name="T18" fmla="*/ 870 h 8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870">
                    <a:moveTo>
                      <a:pt x="0" y="7"/>
                    </a:moveTo>
                    <a:lnTo>
                      <a:pt x="34" y="0"/>
                    </a:lnTo>
                    <a:lnTo>
                      <a:pt x="209" y="863"/>
                    </a:lnTo>
                    <a:lnTo>
                      <a:pt x="175" y="87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8" name="Freeform 24"/>
              <p:cNvSpPr>
                <a:spLocks noChangeArrowheads="1"/>
              </p:cNvSpPr>
              <p:nvPr/>
            </p:nvSpPr>
            <p:spPr bwMode="auto">
              <a:xfrm>
                <a:off x="1812925" y="4076700"/>
                <a:ext cx="53975" cy="90488"/>
              </a:xfrm>
              <a:custGeom>
                <a:avLst/>
                <a:gdLst>
                  <a:gd name="T0" fmla="*/ 0 w 34"/>
                  <a:gd name="T1" fmla="*/ 2147483647 h 57"/>
                  <a:gd name="T2" fmla="*/ 2147483647 w 34"/>
                  <a:gd name="T3" fmla="*/ 2147483647 h 57"/>
                  <a:gd name="T4" fmla="*/ 2147483647 w 34"/>
                  <a:gd name="T5" fmla="*/ 0 h 57"/>
                  <a:gd name="T6" fmla="*/ 0 w 34"/>
                  <a:gd name="T7" fmla="*/ 214748364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57"/>
                  <a:gd name="T14" fmla="*/ 34 w 34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57">
                    <a:moveTo>
                      <a:pt x="0" y="57"/>
                    </a:moveTo>
                    <a:lnTo>
                      <a:pt x="34" y="50"/>
                    </a:lnTo>
                    <a:lnTo>
                      <a:pt x="5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9" name="Freeform 25"/>
              <p:cNvSpPr>
                <a:spLocks noChangeArrowheads="1"/>
              </p:cNvSpPr>
              <p:nvPr/>
            </p:nvSpPr>
            <p:spPr bwMode="auto">
              <a:xfrm>
                <a:off x="2038350" y="4178300"/>
                <a:ext cx="379413" cy="1370013"/>
              </a:xfrm>
              <a:custGeom>
                <a:avLst/>
                <a:gdLst>
                  <a:gd name="T0" fmla="*/ 2147483647 w 239"/>
                  <a:gd name="T1" fmla="*/ 0 h 863"/>
                  <a:gd name="T2" fmla="*/ 2147483647 w 239"/>
                  <a:gd name="T3" fmla="*/ 2147483647 h 863"/>
                  <a:gd name="T4" fmla="*/ 2147483647 w 239"/>
                  <a:gd name="T5" fmla="*/ 2147483647 h 863"/>
                  <a:gd name="T6" fmla="*/ 0 w 239"/>
                  <a:gd name="T7" fmla="*/ 2147483647 h 863"/>
                  <a:gd name="T8" fmla="*/ 2147483647 w 239"/>
                  <a:gd name="T9" fmla="*/ 0 h 8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9"/>
                  <a:gd name="T16" fmla="*/ 0 h 863"/>
                  <a:gd name="T17" fmla="*/ 239 w 239"/>
                  <a:gd name="T18" fmla="*/ 863 h 8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9" h="863">
                    <a:moveTo>
                      <a:pt x="206" y="0"/>
                    </a:moveTo>
                    <a:lnTo>
                      <a:pt x="239" y="7"/>
                    </a:lnTo>
                    <a:lnTo>
                      <a:pt x="33" y="863"/>
                    </a:lnTo>
                    <a:lnTo>
                      <a:pt x="0" y="85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30" name="Freeform 26"/>
              <p:cNvSpPr>
                <a:spLocks noChangeArrowheads="1"/>
              </p:cNvSpPr>
              <p:nvPr/>
            </p:nvSpPr>
            <p:spPr bwMode="auto">
              <a:xfrm>
                <a:off x="2365375" y="4098925"/>
                <a:ext cx="52388" cy="90488"/>
              </a:xfrm>
              <a:custGeom>
                <a:avLst/>
                <a:gdLst>
                  <a:gd name="T0" fmla="*/ 0 w 33"/>
                  <a:gd name="T1" fmla="*/ 2147483647 h 57"/>
                  <a:gd name="T2" fmla="*/ 2147483647 w 33"/>
                  <a:gd name="T3" fmla="*/ 2147483647 h 57"/>
                  <a:gd name="T4" fmla="*/ 2147483647 w 33"/>
                  <a:gd name="T5" fmla="*/ 0 h 57"/>
                  <a:gd name="T6" fmla="*/ 0 w 33"/>
                  <a:gd name="T7" fmla="*/ 2147483647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57"/>
                  <a:gd name="T14" fmla="*/ 33 w 33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57">
                    <a:moveTo>
                      <a:pt x="0" y="50"/>
                    </a:moveTo>
                    <a:lnTo>
                      <a:pt x="33" y="57"/>
                    </a:lnTo>
                    <a:lnTo>
                      <a:pt x="28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31" name="Rectangle 27"/>
              <p:cNvSpPr>
                <a:spLocks noChangeArrowheads="1"/>
              </p:cNvSpPr>
              <p:nvPr/>
            </p:nvSpPr>
            <p:spPr bwMode="auto">
              <a:xfrm>
                <a:off x="2011363" y="4167188"/>
                <a:ext cx="174625" cy="1068388"/>
              </a:xfrm>
              <a:prstGeom prst="rect">
                <a:avLst/>
              </a:prstGeom>
              <a:solidFill>
                <a:srgbClr val="E9F2D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2" name="Rectangle 28"/>
              <p:cNvSpPr>
                <a:spLocks noChangeArrowheads="1"/>
              </p:cNvSpPr>
              <p:nvPr/>
            </p:nvSpPr>
            <p:spPr bwMode="auto">
              <a:xfrm>
                <a:off x="2011363" y="4222750"/>
                <a:ext cx="38100" cy="955675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3" name="Rectangle 29"/>
              <p:cNvSpPr>
                <a:spLocks noChangeArrowheads="1"/>
              </p:cNvSpPr>
              <p:nvPr/>
            </p:nvSpPr>
            <p:spPr bwMode="auto">
              <a:xfrm>
                <a:off x="2011363" y="4257675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4" name="Rectangle 30"/>
              <p:cNvSpPr>
                <a:spLocks noChangeArrowheads="1"/>
              </p:cNvSpPr>
              <p:nvPr/>
            </p:nvSpPr>
            <p:spPr bwMode="auto">
              <a:xfrm>
                <a:off x="2011363" y="4325938"/>
                <a:ext cx="87313" cy="17463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5" name="Rectangle 31"/>
              <p:cNvSpPr>
                <a:spLocks noChangeArrowheads="1"/>
              </p:cNvSpPr>
              <p:nvPr/>
            </p:nvSpPr>
            <p:spPr bwMode="auto">
              <a:xfrm>
                <a:off x="2011363" y="4389438"/>
                <a:ext cx="87313" cy="22225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6" name="Rectangle 32"/>
              <p:cNvSpPr>
                <a:spLocks noChangeArrowheads="1"/>
              </p:cNvSpPr>
              <p:nvPr/>
            </p:nvSpPr>
            <p:spPr bwMode="auto">
              <a:xfrm>
                <a:off x="2011363" y="4457700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7" name="Rectangle 33"/>
              <p:cNvSpPr>
                <a:spLocks noChangeArrowheads="1"/>
              </p:cNvSpPr>
              <p:nvPr/>
            </p:nvSpPr>
            <p:spPr bwMode="auto">
              <a:xfrm>
                <a:off x="2011363" y="4525963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8" name="Rectangle 34"/>
              <p:cNvSpPr>
                <a:spLocks noChangeArrowheads="1"/>
              </p:cNvSpPr>
              <p:nvPr/>
            </p:nvSpPr>
            <p:spPr bwMode="auto">
              <a:xfrm>
                <a:off x="2011363" y="4589463"/>
                <a:ext cx="87313" cy="22225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39" name="Rectangle 35"/>
              <p:cNvSpPr>
                <a:spLocks noChangeArrowheads="1"/>
              </p:cNvSpPr>
              <p:nvPr/>
            </p:nvSpPr>
            <p:spPr bwMode="auto">
              <a:xfrm>
                <a:off x="2011363" y="4657725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0" name="Rectangle 36"/>
              <p:cNvSpPr>
                <a:spLocks noChangeArrowheads="1"/>
              </p:cNvSpPr>
              <p:nvPr/>
            </p:nvSpPr>
            <p:spPr bwMode="auto">
              <a:xfrm>
                <a:off x="2011363" y="4725988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1" name="Rectangle 37"/>
              <p:cNvSpPr>
                <a:spLocks noChangeArrowheads="1"/>
              </p:cNvSpPr>
              <p:nvPr/>
            </p:nvSpPr>
            <p:spPr bwMode="auto">
              <a:xfrm>
                <a:off x="2011363" y="4789488"/>
                <a:ext cx="87313" cy="22225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2" name="Rectangle 38"/>
              <p:cNvSpPr>
                <a:spLocks noChangeArrowheads="1"/>
              </p:cNvSpPr>
              <p:nvPr/>
            </p:nvSpPr>
            <p:spPr bwMode="auto">
              <a:xfrm>
                <a:off x="2011363" y="4857750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3" name="Rectangle 39"/>
              <p:cNvSpPr>
                <a:spLocks noChangeArrowheads="1"/>
              </p:cNvSpPr>
              <p:nvPr/>
            </p:nvSpPr>
            <p:spPr bwMode="auto">
              <a:xfrm>
                <a:off x="2011363" y="4926013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4" name="Rectangle 40"/>
              <p:cNvSpPr>
                <a:spLocks noChangeArrowheads="1"/>
              </p:cNvSpPr>
              <p:nvPr/>
            </p:nvSpPr>
            <p:spPr bwMode="auto">
              <a:xfrm>
                <a:off x="2011363" y="4989513"/>
                <a:ext cx="87313" cy="22225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5" name="Rectangle 41"/>
              <p:cNvSpPr>
                <a:spLocks noChangeArrowheads="1"/>
              </p:cNvSpPr>
              <p:nvPr/>
            </p:nvSpPr>
            <p:spPr bwMode="auto">
              <a:xfrm>
                <a:off x="2011363" y="5057775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6" name="Rectangle 42"/>
              <p:cNvSpPr>
                <a:spLocks noChangeArrowheads="1"/>
              </p:cNvSpPr>
              <p:nvPr/>
            </p:nvSpPr>
            <p:spPr bwMode="auto">
              <a:xfrm>
                <a:off x="2011363" y="5126038"/>
                <a:ext cx="87313" cy="19050"/>
              </a:xfrm>
              <a:prstGeom prst="rect">
                <a:avLst/>
              </a:pr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47" name="Freeform 43"/>
              <p:cNvSpPr>
                <a:spLocks noChangeArrowheads="1"/>
              </p:cNvSpPr>
              <p:nvPr/>
            </p:nvSpPr>
            <p:spPr bwMode="auto">
              <a:xfrm>
                <a:off x="1874838" y="4827588"/>
                <a:ext cx="125413" cy="249238"/>
              </a:xfrm>
              <a:custGeom>
                <a:avLst/>
                <a:gdLst>
                  <a:gd name="T0" fmla="*/ 2147483647 w 79"/>
                  <a:gd name="T1" fmla="*/ 0 h 157"/>
                  <a:gd name="T2" fmla="*/ 2147483647 w 79"/>
                  <a:gd name="T3" fmla="*/ 2147483647 h 157"/>
                  <a:gd name="T4" fmla="*/ 2147483647 w 79"/>
                  <a:gd name="T5" fmla="*/ 2147483647 h 157"/>
                  <a:gd name="T6" fmla="*/ 0 w 79"/>
                  <a:gd name="T7" fmla="*/ 2147483647 h 157"/>
                  <a:gd name="T8" fmla="*/ 2147483647 w 79"/>
                  <a:gd name="T9" fmla="*/ 0 h 1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57"/>
                  <a:gd name="T17" fmla="*/ 79 w 79"/>
                  <a:gd name="T18" fmla="*/ 157 h 1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57">
                    <a:moveTo>
                      <a:pt x="9" y="0"/>
                    </a:moveTo>
                    <a:lnTo>
                      <a:pt x="79" y="147"/>
                    </a:lnTo>
                    <a:lnTo>
                      <a:pt x="52" y="157"/>
                    </a:lnTo>
                    <a:lnTo>
                      <a:pt x="0" y="6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48" name="Freeform 44"/>
              <p:cNvSpPr>
                <a:spLocks noEditPoints="1"/>
              </p:cNvSpPr>
              <p:nvPr/>
            </p:nvSpPr>
            <p:spPr bwMode="auto">
              <a:xfrm>
                <a:off x="1643063" y="4597400"/>
                <a:ext cx="288925" cy="339725"/>
              </a:xfrm>
              <a:custGeom>
                <a:avLst/>
                <a:gdLst>
                  <a:gd name="T0" fmla="*/ 2147483647 w 76"/>
                  <a:gd name="T1" fmla="*/ 2147483647 h 90"/>
                  <a:gd name="T2" fmla="*/ 2147483647 w 76"/>
                  <a:gd name="T3" fmla="*/ 2147483647 h 90"/>
                  <a:gd name="T4" fmla="*/ 2147483647 w 76"/>
                  <a:gd name="T5" fmla="*/ 2147483647 h 90"/>
                  <a:gd name="T6" fmla="*/ 2147483647 w 76"/>
                  <a:gd name="T7" fmla="*/ 2147483647 h 90"/>
                  <a:gd name="T8" fmla="*/ 2147483647 w 76"/>
                  <a:gd name="T9" fmla="*/ 2147483647 h 90"/>
                  <a:gd name="T10" fmla="*/ 2147483647 w 76"/>
                  <a:gd name="T11" fmla="*/ 2147483647 h 90"/>
                  <a:gd name="T12" fmla="*/ 2147483647 w 76"/>
                  <a:gd name="T13" fmla="*/ 2147483647 h 90"/>
                  <a:gd name="T14" fmla="*/ 2147483647 w 76"/>
                  <a:gd name="T15" fmla="*/ 2147483647 h 90"/>
                  <a:gd name="T16" fmla="*/ 2147483647 w 76"/>
                  <a:gd name="T17" fmla="*/ 2147483647 h 90"/>
                  <a:gd name="T18" fmla="*/ 2147483647 w 76"/>
                  <a:gd name="T19" fmla="*/ 2147483647 h 90"/>
                  <a:gd name="T20" fmla="*/ 2147483647 w 76"/>
                  <a:gd name="T21" fmla="*/ 2147483647 h 90"/>
                  <a:gd name="T22" fmla="*/ 2147483647 w 76"/>
                  <a:gd name="T23" fmla="*/ 2147483647 h 90"/>
                  <a:gd name="T24" fmla="*/ 2147483647 w 76"/>
                  <a:gd name="T25" fmla="*/ 2147483647 h 90"/>
                  <a:gd name="T26" fmla="*/ 2147483647 w 76"/>
                  <a:gd name="T27" fmla="*/ 2147483647 h 90"/>
                  <a:gd name="T28" fmla="*/ 2147483647 w 76"/>
                  <a:gd name="T29" fmla="*/ 2147483647 h 90"/>
                  <a:gd name="T30" fmla="*/ 2147483647 w 76"/>
                  <a:gd name="T31" fmla="*/ 2147483647 h 90"/>
                  <a:gd name="T32" fmla="*/ 2147483647 w 76"/>
                  <a:gd name="T33" fmla="*/ 2147483647 h 90"/>
                  <a:gd name="T34" fmla="*/ 2147483647 w 76"/>
                  <a:gd name="T35" fmla="*/ 2147483647 h 90"/>
                  <a:gd name="T36" fmla="*/ 2147483647 w 76"/>
                  <a:gd name="T37" fmla="*/ 2147483647 h 90"/>
                  <a:gd name="T38" fmla="*/ 2147483647 w 76"/>
                  <a:gd name="T39" fmla="*/ 2147483647 h 90"/>
                  <a:gd name="T40" fmla="*/ 2147483647 w 76"/>
                  <a:gd name="T41" fmla="*/ 2147483647 h 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6"/>
                  <a:gd name="T64" fmla="*/ 0 h 90"/>
                  <a:gd name="T65" fmla="*/ 76 w 76"/>
                  <a:gd name="T66" fmla="*/ 90 h 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6" h="90">
                    <a:moveTo>
                      <a:pt x="28" y="2"/>
                    </a:moveTo>
                    <a:cubicBezTo>
                      <a:pt x="36" y="6"/>
                      <a:pt x="44" y="14"/>
                      <a:pt x="49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49" y="72"/>
                      <a:pt x="46" y="74"/>
                      <a:pt x="35" y="73"/>
                    </a:cubicBezTo>
                    <a:cubicBezTo>
                      <a:pt x="33" y="73"/>
                      <a:pt x="30" y="73"/>
                      <a:pt x="28" y="72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31" y="64"/>
                      <a:pt x="35" y="64"/>
                      <a:pt x="38" y="62"/>
                    </a:cubicBezTo>
                    <a:cubicBezTo>
                      <a:pt x="47" y="59"/>
                      <a:pt x="51" y="47"/>
                      <a:pt x="45" y="31"/>
                    </a:cubicBezTo>
                    <a:cubicBezTo>
                      <a:pt x="41" y="20"/>
                      <a:pt x="35" y="12"/>
                      <a:pt x="28" y="9"/>
                    </a:cubicBezTo>
                    <a:lnTo>
                      <a:pt x="28" y="2"/>
                    </a:lnTo>
                    <a:close/>
                    <a:moveTo>
                      <a:pt x="15" y="2"/>
                    </a:moveTo>
                    <a:cubicBezTo>
                      <a:pt x="19" y="0"/>
                      <a:pt x="24" y="1"/>
                      <a:pt x="28" y="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4" y="7"/>
                      <a:pt x="20" y="6"/>
                      <a:pt x="17" y="7"/>
                    </a:cubicBezTo>
                    <a:cubicBezTo>
                      <a:pt x="8" y="11"/>
                      <a:pt x="5" y="27"/>
                      <a:pt x="11" y="43"/>
                    </a:cubicBezTo>
                    <a:cubicBezTo>
                      <a:pt x="15" y="54"/>
                      <a:pt x="22" y="61"/>
                      <a:pt x="28" y="63"/>
                    </a:cubicBezTo>
                    <a:cubicBezTo>
                      <a:pt x="28" y="72"/>
                      <a:pt x="28" y="72"/>
                      <a:pt x="28" y="72"/>
                    </a:cubicBezTo>
                    <a:cubicBezTo>
                      <a:pt x="20" y="68"/>
                      <a:pt x="12" y="59"/>
                      <a:pt x="6" y="45"/>
                    </a:cubicBezTo>
                    <a:cubicBezTo>
                      <a:pt x="0" y="28"/>
                      <a:pt x="3" y="6"/>
                      <a:pt x="15" y="2"/>
                    </a:cubicBez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49" name="Freeform 45"/>
              <p:cNvSpPr>
                <a:spLocks noChangeArrowheads="1"/>
              </p:cNvSpPr>
              <p:nvPr/>
            </p:nvSpPr>
            <p:spPr bwMode="auto">
              <a:xfrm>
                <a:off x="1882775" y="4830763"/>
                <a:ext cx="117475" cy="246063"/>
              </a:xfrm>
              <a:custGeom>
                <a:avLst/>
                <a:gdLst>
                  <a:gd name="T0" fmla="*/ 0 w 74"/>
                  <a:gd name="T1" fmla="*/ 0 h 155"/>
                  <a:gd name="T2" fmla="*/ 2147483647 w 74"/>
                  <a:gd name="T3" fmla="*/ 2147483647 h 155"/>
                  <a:gd name="T4" fmla="*/ 2147483647 w 74"/>
                  <a:gd name="T5" fmla="*/ 2147483647 h 155"/>
                  <a:gd name="T6" fmla="*/ 2147483647 w 74"/>
                  <a:gd name="T7" fmla="*/ 2147483647 h 155"/>
                  <a:gd name="T8" fmla="*/ 0 w 74"/>
                  <a:gd name="T9" fmla="*/ 0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155"/>
                  <a:gd name="T17" fmla="*/ 74 w 7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155">
                    <a:moveTo>
                      <a:pt x="0" y="0"/>
                    </a:moveTo>
                    <a:lnTo>
                      <a:pt x="47" y="155"/>
                    </a:lnTo>
                    <a:lnTo>
                      <a:pt x="74" y="145"/>
                    </a:lnTo>
                    <a:lnTo>
                      <a:pt x="52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0" name="Freeform 46"/>
              <p:cNvSpPr>
                <a:spLocks noEditPoints="1"/>
              </p:cNvSpPr>
              <p:nvPr/>
            </p:nvSpPr>
            <p:spPr bwMode="auto">
              <a:xfrm>
                <a:off x="1812925" y="4532313"/>
                <a:ext cx="220663" cy="393700"/>
              </a:xfrm>
              <a:custGeom>
                <a:avLst/>
                <a:gdLst>
                  <a:gd name="T0" fmla="*/ 2147483647 w 58"/>
                  <a:gd name="T1" fmla="*/ 2147483647 h 104"/>
                  <a:gd name="T2" fmla="*/ 2147483647 w 58"/>
                  <a:gd name="T3" fmla="*/ 2147483647 h 104"/>
                  <a:gd name="T4" fmla="*/ 2147483647 w 58"/>
                  <a:gd name="T5" fmla="*/ 2147483647 h 104"/>
                  <a:gd name="T6" fmla="*/ 2147483647 w 58"/>
                  <a:gd name="T7" fmla="*/ 2147483647 h 104"/>
                  <a:gd name="T8" fmla="*/ 2147483647 w 58"/>
                  <a:gd name="T9" fmla="*/ 2147483647 h 104"/>
                  <a:gd name="T10" fmla="*/ 2147483647 w 58"/>
                  <a:gd name="T11" fmla="*/ 2147483647 h 104"/>
                  <a:gd name="T12" fmla="*/ 2147483647 w 58"/>
                  <a:gd name="T13" fmla="*/ 2147483647 h 104"/>
                  <a:gd name="T14" fmla="*/ 2147483647 w 58"/>
                  <a:gd name="T15" fmla="*/ 2147483647 h 104"/>
                  <a:gd name="T16" fmla="*/ 2147483647 w 58"/>
                  <a:gd name="T17" fmla="*/ 2147483647 h 104"/>
                  <a:gd name="T18" fmla="*/ 2147483647 w 58"/>
                  <a:gd name="T19" fmla="*/ 2147483647 h 104"/>
                  <a:gd name="T20" fmla="*/ 2147483647 w 58"/>
                  <a:gd name="T21" fmla="*/ 2147483647 h 104"/>
                  <a:gd name="T22" fmla="*/ 2147483647 w 58"/>
                  <a:gd name="T23" fmla="*/ 2147483647 h 104"/>
                  <a:gd name="T24" fmla="*/ 2147483647 w 58"/>
                  <a:gd name="T25" fmla="*/ 2147483647 h 104"/>
                  <a:gd name="T26" fmla="*/ 2147483647 w 58"/>
                  <a:gd name="T27" fmla="*/ 2147483647 h 104"/>
                  <a:gd name="T28" fmla="*/ 2147483647 w 58"/>
                  <a:gd name="T29" fmla="*/ 2147483647 h 104"/>
                  <a:gd name="T30" fmla="*/ 2147483647 w 58"/>
                  <a:gd name="T31" fmla="*/ 2147483647 h 104"/>
                  <a:gd name="T32" fmla="*/ 2147483647 w 58"/>
                  <a:gd name="T33" fmla="*/ 2147483647 h 104"/>
                  <a:gd name="T34" fmla="*/ 2147483647 w 58"/>
                  <a:gd name="T35" fmla="*/ 2147483647 h 104"/>
                  <a:gd name="T36" fmla="*/ 2147483647 w 58"/>
                  <a:gd name="T37" fmla="*/ 2147483647 h 104"/>
                  <a:gd name="T38" fmla="*/ 2147483647 w 58"/>
                  <a:gd name="T39" fmla="*/ 2147483647 h 104"/>
                  <a:gd name="T40" fmla="*/ 2147483647 w 58"/>
                  <a:gd name="T41" fmla="*/ 2147483647 h 1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104"/>
                  <a:gd name="T65" fmla="*/ 58 w 58"/>
                  <a:gd name="T66" fmla="*/ 104 h 1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104">
                    <a:moveTo>
                      <a:pt x="29" y="102"/>
                    </a:moveTo>
                    <a:cubicBezTo>
                      <a:pt x="40" y="98"/>
                      <a:pt x="40" y="98"/>
                      <a:pt x="40" y="98"/>
                    </a:cubicBezTo>
                    <a:cubicBezTo>
                      <a:pt x="37" y="76"/>
                      <a:pt x="40" y="76"/>
                      <a:pt x="48" y="68"/>
                    </a:cubicBezTo>
                    <a:cubicBezTo>
                      <a:pt x="56" y="60"/>
                      <a:pt x="58" y="46"/>
                      <a:pt x="51" y="28"/>
                    </a:cubicBezTo>
                    <a:cubicBezTo>
                      <a:pt x="47" y="16"/>
                      <a:pt x="38" y="6"/>
                      <a:pt x="29" y="2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6" y="12"/>
                      <a:pt x="42" y="20"/>
                      <a:pt x="46" y="30"/>
                    </a:cubicBezTo>
                    <a:cubicBezTo>
                      <a:pt x="52" y="46"/>
                      <a:pt x="48" y="58"/>
                      <a:pt x="39" y="62"/>
                    </a:cubicBezTo>
                    <a:cubicBezTo>
                      <a:pt x="36" y="63"/>
                      <a:pt x="32" y="63"/>
                      <a:pt x="29" y="62"/>
                    </a:cubicBezTo>
                    <a:lnTo>
                      <a:pt x="29" y="102"/>
                    </a:lnTo>
                    <a:close/>
                    <a:moveTo>
                      <a:pt x="16" y="1"/>
                    </a:moveTo>
                    <a:cubicBezTo>
                      <a:pt x="4" y="6"/>
                      <a:pt x="0" y="24"/>
                      <a:pt x="6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0"/>
                      <a:pt x="16" y="54"/>
                      <a:pt x="12" y="43"/>
                    </a:cubicBezTo>
                    <a:cubicBezTo>
                      <a:pt x="6" y="27"/>
                      <a:pt x="9" y="11"/>
                      <a:pt x="18" y="7"/>
                    </a:cubicBezTo>
                    <a:cubicBezTo>
                      <a:pt x="21" y="6"/>
                      <a:pt x="25" y="6"/>
                      <a:pt x="29" y="8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4" y="0"/>
                      <a:pt x="20" y="0"/>
                      <a:pt x="16" y="1"/>
                    </a:cubicBez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1" name="Freeform 47"/>
              <p:cNvSpPr>
                <a:spLocks noChangeArrowheads="1"/>
              </p:cNvSpPr>
              <p:nvPr/>
            </p:nvSpPr>
            <p:spPr bwMode="auto">
              <a:xfrm>
                <a:off x="1951038" y="5019675"/>
                <a:ext cx="25400" cy="26988"/>
              </a:xfrm>
              <a:custGeom>
                <a:avLst/>
                <a:gdLst>
                  <a:gd name="T0" fmla="*/ 2147483647 w 7"/>
                  <a:gd name="T1" fmla="*/ 0 h 7"/>
                  <a:gd name="T2" fmla="*/ 2147483647 w 7"/>
                  <a:gd name="T3" fmla="*/ 2147483647 h 7"/>
                  <a:gd name="T4" fmla="*/ 2147483647 w 7"/>
                  <a:gd name="T5" fmla="*/ 2147483647 h 7"/>
                  <a:gd name="T6" fmla="*/ 0 w 7"/>
                  <a:gd name="T7" fmla="*/ 2147483647 h 7"/>
                  <a:gd name="T8" fmla="*/ 2147483647 w 7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7"/>
                  <a:gd name="T17" fmla="*/ 7 w 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7">
                    <a:moveTo>
                      <a:pt x="2" y="0"/>
                    </a:moveTo>
                    <a:cubicBezTo>
                      <a:pt x="4" y="0"/>
                      <a:pt x="6" y="1"/>
                      <a:pt x="7" y="2"/>
                    </a:cubicBezTo>
                    <a:cubicBezTo>
                      <a:pt x="7" y="4"/>
                      <a:pt x="6" y="6"/>
                      <a:pt x="5" y="7"/>
                    </a:cubicBezTo>
                    <a:cubicBezTo>
                      <a:pt x="3" y="7"/>
                      <a:pt x="1" y="6"/>
                      <a:pt x="0" y="5"/>
                    </a:cubicBezTo>
                    <a:cubicBezTo>
                      <a:pt x="0" y="3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DE529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2" name="Freeform 48"/>
              <p:cNvSpPr>
                <a:spLocks noChangeArrowheads="1"/>
              </p:cNvSpPr>
              <p:nvPr/>
            </p:nvSpPr>
            <p:spPr bwMode="auto">
              <a:xfrm>
                <a:off x="1730375" y="4975225"/>
                <a:ext cx="722313" cy="868363"/>
              </a:xfrm>
              <a:custGeom>
                <a:avLst/>
                <a:gdLst>
                  <a:gd name="T0" fmla="*/ 2147483647 w 190"/>
                  <a:gd name="T1" fmla="*/ 0 h 230"/>
                  <a:gd name="T2" fmla="*/ 2147483647 w 190"/>
                  <a:gd name="T3" fmla="*/ 0 h 230"/>
                  <a:gd name="T4" fmla="*/ 2147483647 w 190"/>
                  <a:gd name="T5" fmla="*/ 2147483647 h 230"/>
                  <a:gd name="T6" fmla="*/ 2147483647 w 190"/>
                  <a:gd name="T7" fmla="*/ 2147483647 h 230"/>
                  <a:gd name="T8" fmla="*/ 2147483647 w 190"/>
                  <a:gd name="T9" fmla="*/ 2147483647 h 230"/>
                  <a:gd name="T10" fmla="*/ 2147483647 w 190"/>
                  <a:gd name="T11" fmla="*/ 2147483647 h 230"/>
                  <a:gd name="T12" fmla="*/ 0 w 190"/>
                  <a:gd name="T13" fmla="*/ 2147483647 h 230"/>
                  <a:gd name="T14" fmla="*/ 0 w 190"/>
                  <a:gd name="T15" fmla="*/ 2147483647 h 230"/>
                  <a:gd name="T16" fmla="*/ 2147483647 w 190"/>
                  <a:gd name="T17" fmla="*/ 0 h 2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0"/>
                  <a:gd name="T28" fmla="*/ 0 h 230"/>
                  <a:gd name="T29" fmla="*/ 190 w 190"/>
                  <a:gd name="T30" fmla="*/ 230 h 2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0" h="230">
                    <a:moveTo>
                      <a:pt x="21" y="0"/>
                    </a:moveTo>
                    <a:cubicBezTo>
                      <a:pt x="169" y="0"/>
                      <a:pt x="169" y="0"/>
                      <a:pt x="169" y="0"/>
                    </a:cubicBezTo>
                    <a:cubicBezTo>
                      <a:pt x="181" y="0"/>
                      <a:pt x="190" y="9"/>
                      <a:pt x="190" y="21"/>
                    </a:cubicBezTo>
                    <a:cubicBezTo>
                      <a:pt x="190" y="209"/>
                      <a:pt x="190" y="209"/>
                      <a:pt x="190" y="209"/>
                    </a:cubicBezTo>
                    <a:cubicBezTo>
                      <a:pt x="190" y="221"/>
                      <a:pt x="181" y="230"/>
                      <a:pt x="169" y="230"/>
                    </a:cubicBezTo>
                    <a:cubicBezTo>
                      <a:pt x="21" y="230"/>
                      <a:pt x="21" y="230"/>
                      <a:pt x="21" y="230"/>
                    </a:cubicBezTo>
                    <a:cubicBezTo>
                      <a:pt x="10" y="230"/>
                      <a:pt x="0" y="221"/>
                      <a:pt x="0" y="209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9"/>
                      <a:pt x="10" y="0"/>
                      <a:pt x="21" y="0"/>
                    </a:cubicBez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53" name="Freeform 49"/>
              <p:cNvSpPr>
                <a:spLocks noEditPoints="1"/>
              </p:cNvSpPr>
              <p:nvPr/>
            </p:nvSpPr>
            <p:spPr bwMode="auto">
              <a:xfrm>
                <a:off x="1817688" y="5137150"/>
                <a:ext cx="547688" cy="542925"/>
              </a:xfrm>
              <a:custGeom>
                <a:avLst/>
                <a:gdLst>
                  <a:gd name="T0" fmla="*/ 2147483647 w 144"/>
                  <a:gd name="T1" fmla="*/ 2147483647 h 144"/>
                  <a:gd name="T2" fmla="*/ 2147483647 w 144"/>
                  <a:gd name="T3" fmla="*/ 2147483647 h 144"/>
                  <a:gd name="T4" fmla="*/ 2147483647 w 144"/>
                  <a:gd name="T5" fmla="*/ 2147483647 h 144"/>
                  <a:gd name="T6" fmla="*/ 2147483647 w 144"/>
                  <a:gd name="T7" fmla="*/ 2147483647 h 144"/>
                  <a:gd name="T8" fmla="*/ 2147483647 w 144"/>
                  <a:gd name="T9" fmla="*/ 2147483647 h 144"/>
                  <a:gd name="T10" fmla="*/ 2147483647 w 144"/>
                  <a:gd name="T11" fmla="*/ 2147483647 h 144"/>
                  <a:gd name="T12" fmla="*/ 2147483647 w 144"/>
                  <a:gd name="T13" fmla="*/ 2147483647 h 144"/>
                  <a:gd name="T14" fmla="*/ 2147483647 w 144"/>
                  <a:gd name="T15" fmla="*/ 2147483647 h 144"/>
                  <a:gd name="T16" fmla="*/ 2147483647 w 144"/>
                  <a:gd name="T17" fmla="*/ 2147483647 h 144"/>
                  <a:gd name="T18" fmla="*/ 2147483647 w 144"/>
                  <a:gd name="T19" fmla="*/ 2147483647 h 144"/>
                  <a:gd name="T20" fmla="*/ 2147483647 w 144"/>
                  <a:gd name="T21" fmla="*/ 2147483647 h 144"/>
                  <a:gd name="T22" fmla="*/ 2147483647 w 144"/>
                  <a:gd name="T23" fmla="*/ 0 h 144"/>
                  <a:gd name="T24" fmla="*/ 2147483647 w 144"/>
                  <a:gd name="T25" fmla="*/ 2147483647 h 144"/>
                  <a:gd name="T26" fmla="*/ 2147483647 w 144"/>
                  <a:gd name="T27" fmla="*/ 2147483647 h 144"/>
                  <a:gd name="T28" fmla="*/ 2147483647 w 144"/>
                  <a:gd name="T29" fmla="*/ 2147483647 h 144"/>
                  <a:gd name="T30" fmla="*/ 2147483647 w 144"/>
                  <a:gd name="T31" fmla="*/ 2147483647 h 144"/>
                  <a:gd name="T32" fmla="*/ 2147483647 w 144"/>
                  <a:gd name="T33" fmla="*/ 2147483647 h 144"/>
                  <a:gd name="T34" fmla="*/ 2147483647 w 144"/>
                  <a:gd name="T35" fmla="*/ 2147483647 h 144"/>
                  <a:gd name="T36" fmla="*/ 2147483647 w 144"/>
                  <a:gd name="T37" fmla="*/ 2147483647 h 144"/>
                  <a:gd name="T38" fmla="*/ 2147483647 w 144"/>
                  <a:gd name="T39" fmla="*/ 2147483647 h 144"/>
                  <a:gd name="T40" fmla="*/ 2147483647 w 144"/>
                  <a:gd name="T41" fmla="*/ 2147483647 h 144"/>
                  <a:gd name="T42" fmla="*/ 2147483647 w 144"/>
                  <a:gd name="T43" fmla="*/ 2147483647 h 144"/>
                  <a:gd name="T44" fmla="*/ 2147483647 w 144"/>
                  <a:gd name="T45" fmla="*/ 2147483647 h 144"/>
                  <a:gd name="T46" fmla="*/ 2147483647 w 144"/>
                  <a:gd name="T47" fmla="*/ 2147483647 h 144"/>
                  <a:gd name="T48" fmla="*/ 2147483647 w 144"/>
                  <a:gd name="T49" fmla="*/ 2147483647 h 144"/>
                  <a:gd name="T50" fmla="*/ 2147483647 w 144"/>
                  <a:gd name="T51" fmla="*/ 2147483647 h 144"/>
                  <a:gd name="T52" fmla="*/ 2147483647 w 144"/>
                  <a:gd name="T53" fmla="*/ 2147483647 h 144"/>
                  <a:gd name="T54" fmla="*/ 2147483647 w 144"/>
                  <a:gd name="T55" fmla="*/ 2147483647 h 144"/>
                  <a:gd name="T56" fmla="*/ 2147483647 w 144"/>
                  <a:gd name="T57" fmla="*/ 2147483647 h 144"/>
                  <a:gd name="T58" fmla="*/ 2147483647 w 144"/>
                  <a:gd name="T59" fmla="*/ 2147483647 h 144"/>
                  <a:gd name="T60" fmla="*/ 2147483647 w 144"/>
                  <a:gd name="T61" fmla="*/ 2147483647 h 144"/>
                  <a:gd name="T62" fmla="*/ 2147483647 w 144"/>
                  <a:gd name="T63" fmla="*/ 2147483647 h 144"/>
                  <a:gd name="T64" fmla="*/ 2147483647 w 144"/>
                  <a:gd name="T65" fmla="*/ 2147483647 h 144"/>
                  <a:gd name="T66" fmla="*/ 2147483647 w 144"/>
                  <a:gd name="T67" fmla="*/ 0 h 144"/>
                  <a:gd name="T68" fmla="*/ 2147483647 w 144"/>
                  <a:gd name="T69" fmla="*/ 2147483647 h 144"/>
                  <a:gd name="T70" fmla="*/ 0 w 144"/>
                  <a:gd name="T71" fmla="*/ 2147483647 h 144"/>
                  <a:gd name="T72" fmla="*/ 2147483647 w 144"/>
                  <a:gd name="T73" fmla="*/ 2147483647 h 144"/>
                  <a:gd name="T74" fmla="*/ 2147483647 w 144"/>
                  <a:gd name="T75" fmla="*/ 2147483647 h 144"/>
                  <a:gd name="T76" fmla="*/ 2147483647 w 144"/>
                  <a:gd name="T77" fmla="*/ 2147483647 h 144"/>
                  <a:gd name="T78" fmla="*/ 2147483647 w 144"/>
                  <a:gd name="T79" fmla="*/ 2147483647 h 144"/>
                  <a:gd name="T80" fmla="*/ 2147483647 w 144"/>
                  <a:gd name="T81" fmla="*/ 2147483647 h 144"/>
                  <a:gd name="T82" fmla="*/ 2147483647 w 144"/>
                  <a:gd name="T83" fmla="*/ 2147483647 h 144"/>
                  <a:gd name="T84" fmla="*/ 2147483647 w 144"/>
                  <a:gd name="T85" fmla="*/ 2147483647 h 144"/>
                  <a:gd name="T86" fmla="*/ 2147483647 w 144"/>
                  <a:gd name="T87" fmla="*/ 2147483647 h 144"/>
                  <a:gd name="T88" fmla="*/ 2147483647 w 144"/>
                  <a:gd name="T89" fmla="*/ 2147483647 h 1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4"/>
                  <a:gd name="T136" fmla="*/ 0 h 144"/>
                  <a:gd name="T137" fmla="*/ 144 w 144"/>
                  <a:gd name="T138" fmla="*/ 144 h 1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4" h="144">
                    <a:moveTo>
                      <a:pt x="105" y="8"/>
                    </a:moveTo>
                    <a:cubicBezTo>
                      <a:pt x="128" y="20"/>
                      <a:pt x="144" y="44"/>
                      <a:pt x="144" y="72"/>
                    </a:cubicBezTo>
                    <a:cubicBezTo>
                      <a:pt x="144" y="100"/>
                      <a:pt x="128" y="124"/>
                      <a:pt x="105" y="136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20"/>
                      <a:pt x="105" y="120"/>
                      <a:pt x="105" y="120"/>
                    </a:cubicBezTo>
                    <a:cubicBezTo>
                      <a:pt x="105" y="119"/>
                      <a:pt x="105" y="119"/>
                      <a:pt x="105" y="11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24" y="100"/>
                      <a:pt x="130" y="87"/>
                      <a:pt x="130" y="72"/>
                    </a:cubicBezTo>
                    <a:cubicBezTo>
                      <a:pt x="130" y="52"/>
                      <a:pt x="120" y="34"/>
                      <a:pt x="105" y="24"/>
                    </a:cubicBezTo>
                    <a:lnTo>
                      <a:pt x="105" y="8"/>
                    </a:lnTo>
                    <a:close/>
                    <a:moveTo>
                      <a:pt x="72" y="0"/>
                    </a:moveTo>
                    <a:cubicBezTo>
                      <a:pt x="84" y="0"/>
                      <a:pt x="95" y="3"/>
                      <a:pt x="105" y="8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97" y="19"/>
                      <a:pt x="88" y="16"/>
                      <a:pt x="79" y="15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119"/>
                      <a:pt x="105" y="119"/>
                      <a:pt x="105" y="119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88" y="128"/>
                      <a:pt x="97" y="125"/>
                      <a:pt x="105" y="120"/>
                    </a:cubicBezTo>
                    <a:cubicBezTo>
                      <a:pt x="105" y="136"/>
                      <a:pt x="105" y="136"/>
                      <a:pt x="105" y="136"/>
                    </a:cubicBezTo>
                    <a:cubicBezTo>
                      <a:pt x="95" y="141"/>
                      <a:pt x="84" y="144"/>
                      <a:pt x="72" y="144"/>
                    </a:cubicBezTo>
                    <a:cubicBezTo>
                      <a:pt x="65" y="144"/>
                      <a:pt x="59" y="143"/>
                      <a:pt x="52" y="141"/>
                    </a:cubicBezTo>
                    <a:cubicBezTo>
                      <a:pt x="52" y="126"/>
                      <a:pt x="52" y="126"/>
                      <a:pt x="52" y="126"/>
                    </a:cubicBezTo>
                    <a:cubicBezTo>
                      <a:pt x="56" y="128"/>
                      <a:pt x="61" y="129"/>
                      <a:pt x="65" y="130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65" y="72"/>
                      <a:pt x="65" y="72"/>
                      <a:pt x="65" y="72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1" y="15"/>
                      <a:pt x="56" y="16"/>
                      <a:pt x="52" y="18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9" y="1"/>
                      <a:pt x="65" y="0"/>
                      <a:pt x="72" y="0"/>
                    </a:cubicBezTo>
                    <a:close/>
                    <a:moveTo>
                      <a:pt x="52" y="141"/>
                    </a:moveTo>
                    <a:cubicBezTo>
                      <a:pt x="22" y="132"/>
                      <a:pt x="0" y="105"/>
                      <a:pt x="0" y="72"/>
                    </a:cubicBezTo>
                    <a:cubicBezTo>
                      <a:pt x="0" y="39"/>
                      <a:pt x="22" y="12"/>
                      <a:pt x="52" y="3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30" y="26"/>
                      <a:pt x="14" y="47"/>
                      <a:pt x="14" y="72"/>
                    </a:cubicBezTo>
                    <a:cubicBezTo>
                      <a:pt x="14" y="87"/>
                      <a:pt x="20" y="100"/>
                      <a:pt x="29" y="111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39" y="120"/>
                      <a:pt x="39" y="120"/>
                      <a:pt x="39" y="120"/>
                    </a:cubicBezTo>
                    <a:cubicBezTo>
                      <a:pt x="43" y="122"/>
                      <a:pt x="48" y="125"/>
                      <a:pt x="52" y="126"/>
                    </a:cubicBezTo>
                    <a:lnTo>
                      <a:pt x="52" y="141"/>
                    </a:lnTo>
                    <a:close/>
                  </a:path>
                </a:pathLst>
              </a:custGeom>
              <a:solidFill>
                <a:srgbClr val="77879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7594" name="组合 55"/>
            <p:cNvGrpSpPr>
              <a:grpSpLocks/>
            </p:cNvGrpSpPr>
            <p:nvPr/>
          </p:nvGrpSpPr>
          <p:grpSpPr bwMode="auto">
            <a:xfrm>
              <a:off x="2131078" y="3890159"/>
              <a:ext cx="2997517" cy="2066922"/>
              <a:chOff x="5211763" y="866776"/>
              <a:chExt cx="7219950" cy="4424363"/>
            </a:xfrm>
          </p:grpSpPr>
          <p:sp>
            <p:nvSpPr>
              <p:cNvPr id="67596" name="Freeform 53"/>
              <p:cNvSpPr>
                <a:spLocks noChangeArrowheads="1"/>
              </p:cNvSpPr>
              <p:nvPr/>
            </p:nvSpPr>
            <p:spPr bwMode="auto">
              <a:xfrm>
                <a:off x="7742238" y="4981576"/>
                <a:ext cx="4689475" cy="309563"/>
              </a:xfrm>
              <a:custGeom>
                <a:avLst/>
                <a:gdLst>
                  <a:gd name="T0" fmla="*/ 0 w 1249"/>
                  <a:gd name="T1" fmla="*/ 0 h 82"/>
                  <a:gd name="T2" fmla="*/ 2147483647 w 1249"/>
                  <a:gd name="T3" fmla="*/ 0 h 82"/>
                  <a:gd name="T4" fmla="*/ 2147483647 w 1249"/>
                  <a:gd name="T5" fmla="*/ 2147483647 h 82"/>
                  <a:gd name="T6" fmla="*/ 2147483647 w 1249"/>
                  <a:gd name="T7" fmla="*/ 2147483647 h 82"/>
                  <a:gd name="T8" fmla="*/ 2147483647 w 1249"/>
                  <a:gd name="T9" fmla="*/ 2147483647 h 82"/>
                  <a:gd name="T10" fmla="*/ 2147483647 w 1249"/>
                  <a:gd name="T11" fmla="*/ 2147483647 h 82"/>
                  <a:gd name="T12" fmla="*/ 0 w 1249"/>
                  <a:gd name="T13" fmla="*/ 0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49"/>
                  <a:gd name="T22" fmla="*/ 0 h 82"/>
                  <a:gd name="T23" fmla="*/ 1249 w 1249"/>
                  <a:gd name="T24" fmla="*/ 82 h 8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49" h="82">
                    <a:moveTo>
                      <a:pt x="0" y="0"/>
                    </a:moveTo>
                    <a:cubicBezTo>
                      <a:pt x="1208" y="0"/>
                      <a:pt x="1208" y="0"/>
                      <a:pt x="1208" y="0"/>
                    </a:cubicBezTo>
                    <a:cubicBezTo>
                      <a:pt x="1230" y="0"/>
                      <a:pt x="1249" y="19"/>
                      <a:pt x="1249" y="41"/>
                    </a:cubicBezTo>
                    <a:cubicBezTo>
                      <a:pt x="1249" y="41"/>
                      <a:pt x="1249" y="41"/>
                      <a:pt x="1249" y="41"/>
                    </a:cubicBezTo>
                    <a:cubicBezTo>
                      <a:pt x="1249" y="64"/>
                      <a:pt x="1230" y="82"/>
                      <a:pt x="1208" y="82"/>
                    </a:cubicBezTo>
                    <a:cubicBezTo>
                      <a:pt x="9" y="82"/>
                      <a:pt x="9" y="82"/>
                      <a:pt x="9" y="8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597" name="Freeform 54"/>
              <p:cNvSpPr>
                <a:spLocks noChangeArrowheads="1"/>
              </p:cNvSpPr>
              <p:nvPr/>
            </p:nvSpPr>
            <p:spPr bwMode="auto">
              <a:xfrm>
                <a:off x="7656513" y="4271963"/>
                <a:ext cx="2327275" cy="1019175"/>
              </a:xfrm>
              <a:custGeom>
                <a:avLst/>
                <a:gdLst>
                  <a:gd name="T0" fmla="*/ 2147483647 w 1466"/>
                  <a:gd name="T1" fmla="*/ 0 h 642"/>
                  <a:gd name="T2" fmla="*/ 2147483647 w 1466"/>
                  <a:gd name="T3" fmla="*/ 0 h 642"/>
                  <a:gd name="T4" fmla="*/ 2147483647 w 1466"/>
                  <a:gd name="T5" fmla="*/ 2147483647 h 642"/>
                  <a:gd name="T6" fmla="*/ 0 w 1466"/>
                  <a:gd name="T7" fmla="*/ 2147483647 h 642"/>
                  <a:gd name="T8" fmla="*/ 2147483647 w 1466"/>
                  <a:gd name="T9" fmla="*/ 0 h 6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6"/>
                  <a:gd name="T16" fmla="*/ 0 h 642"/>
                  <a:gd name="T17" fmla="*/ 1466 w 1466"/>
                  <a:gd name="T18" fmla="*/ 642 h 6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6" h="642">
                    <a:moveTo>
                      <a:pt x="355" y="0"/>
                    </a:moveTo>
                    <a:lnTo>
                      <a:pt x="1111" y="0"/>
                    </a:lnTo>
                    <a:lnTo>
                      <a:pt x="1466" y="642"/>
                    </a:lnTo>
                    <a:lnTo>
                      <a:pt x="0" y="642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4E515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598" name="Freeform 55"/>
              <p:cNvSpPr>
                <a:spLocks noChangeArrowheads="1"/>
              </p:cNvSpPr>
              <p:nvPr/>
            </p:nvSpPr>
            <p:spPr bwMode="auto">
              <a:xfrm>
                <a:off x="5700713" y="866776"/>
                <a:ext cx="6243638" cy="3663950"/>
              </a:xfrm>
              <a:custGeom>
                <a:avLst/>
                <a:gdLst>
                  <a:gd name="T0" fmla="*/ 2147483647 w 1663"/>
                  <a:gd name="T1" fmla="*/ 0 h 975"/>
                  <a:gd name="T2" fmla="*/ 2147483647 w 1663"/>
                  <a:gd name="T3" fmla="*/ 0 h 975"/>
                  <a:gd name="T4" fmla="*/ 2147483647 w 1663"/>
                  <a:gd name="T5" fmla="*/ 2147483647 h 975"/>
                  <a:gd name="T6" fmla="*/ 2147483647 w 1663"/>
                  <a:gd name="T7" fmla="*/ 2147483647 h 975"/>
                  <a:gd name="T8" fmla="*/ 2147483647 w 1663"/>
                  <a:gd name="T9" fmla="*/ 2147483647 h 975"/>
                  <a:gd name="T10" fmla="*/ 2147483647 w 1663"/>
                  <a:gd name="T11" fmla="*/ 2147483647 h 975"/>
                  <a:gd name="T12" fmla="*/ 0 w 1663"/>
                  <a:gd name="T13" fmla="*/ 2147483647 h 975"/>
                  <a:gd name="T14" fmla="*/ 0 w 1663"/>
                  <a:gd name="T15" fmla="*/ 2147483647 h 975"/>
                  <a:gd name="T16" fmla="*/ 2147483647 w 1663"/>
                  <a:gd name="T17" fmla="*/ 0 h 9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63"/>
                  <a:gd name="T28" fmla="*/ 0 h 975"/>
                  <a:gd name="T29" fmla="*/ 1663 w 1663"/>
                  <a:gd name="T30" fmla="*/ 975 h 9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63" h="975">
                    <a:moveTo>
                      <a:pt x="77" y="0"/>
                    </a:moveTo>
                    <a:cubicBezTo>
                      <a:pt x="1586" y="0"/>
                      <a:pt x="1586" y="0"/>
                      <a:pt x="1586" y="0"/>
                    </a:cubicBezTo>
                    <a:cubicBezTo>
                      <a:pt x="1628" y="0"/>
                      <a:pt x="1663" y="34"/>
                      <a:pt x="1663" y="77"/>
                    </a:cubicBezTo>
                    <a:cubicBezTo>
                      <a:pt x="1663" y="897"/>
                      <a:pt x="1663" y="897"/>
                      <a:pt x="1663" y="897"/>
                    </a:cubicBezTo>
                    <a:cubicBezTo>
                      <a:pt x="1663" y="940"/>
                      <a:pt x="1628" y="975"/>
                      <a:pt x="1586" y="975"/>
                    </a:cubicBezTo>
                    <a:cubicBezTo>
                      <a:pt x="77" y="975"/>
                      <a:pt x="77" y="975"/>
                      <a:pt x="77" y="975"/>
                    </a:cubicBezTo>
                    <a:cubicBezTo>
                      <a:pt x="35" y="975"/>
                      <a:pt x="0" y="940"/>
                      <a:pt x="0" y="89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4"/>
                      <a:pt x="35" y="0"/>
                      <a:pt x="77" y="0"/>
                    </a:cubicBezTo>
                    <a:close/>
                  </a:path>
                </a:pathLst>
              </a:custGeom>
              <a:solidFill>
                <a:srgbClr val="1D2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599" name="Freeform 56"/>
              <p:cNvSpPr>
                <a:spLocks noChangeArrowheads="1"/>
              </p:cNvSpPr>
              <p:nvPr/>
            </p:nvSpPr>
            <p:spPr bwMode="auto">
              <a:xfrm>
                <a:off x="7389813" y="993776"/>
                <a:ext cx="4554538" cy="3536950"/>
              </a:xfrm>
              <a:custGeom>
                <a:avLst/>
                <a:gdLst>
                  <a:gd name="T0" fmla="*/ 2147483647 w 1213"/>
                  <a:gd name="T1" fmla="*/ 2147483647 h 941"/>
                  <a:gd name="T2" fmla="*/ 2147483647 w 1213"/>
                  <a:gd name="T3" fmla="*/ 2147483647 h 941"/>
                  <a:gd name="T4" fmla="*/ 2147483647 w 1213"/>
                  <a:gd name="T5" fmla="*/ 2147483647 h 941"/>
                  <a:gd name="T6" fmla="*/ 2147483647 w 1213"/>
                  <a:gd name="T7" fmla="*/ 2147483647 h 941"/>
                  <a:gd name="T8" fmla="*/ 0 w 1213"/>
                  <a:gd name="T9" fmla="*/ 2147483647 h 941"/>
                  <a:gd name="T10" fmla="*/ 2147483647 w 1213"/>
                  <a:gd name="T11" fmla="*/ 2147483647 h 941"/>
                  <a:gd name="T12" fmla="*/ 2147483647 w 1213"/>
                  <a:gd name="T13" fmla="*/ 0 h 941"/>
                  <a:gd name="T14" fmla="*/ 2147483647 w 1213"/>
                  <a:gd name="T15" fmla="*/ 2147483647 h 9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13"/>
                  <a:gd name="T25" fmla="*/ 0 h 941"/>
                  <a:gd name="T26" fmla="*/ 1213 w 1213"/>
                  <a:gd name="T27" fmla="*/ 941 h 9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13" h="941">
                    <a:moveTo>
                      <a:pt x="1213" y="429"/>
                    </a:moveTo>
                    <a:cubicBezTo>
                      <a:pt x="1213" y="863"/>
                      <a:pt x="1213" y="863"/>
                      <a:pt x="1213" y="863"/>
                    </a:cubicBezTo>
                    <a:cubicBezTo>
                      <a:pt x="1213" y="906"/>
                      <a:pt x="1178" y="941"/>
                      <a:pt x="1136" y="941"/>
                    </a:cubicBezTo>
                    <a:cubicBezTo>
                      <a:pt x="81" y="941"/>
                      <a:pt x="81" y="941"/>
                      <a:pt x="81" y="941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336" y="0"/>
                      <a:pt x="336" y="0"/>
                      <a:pt x="336" y="0"/>
                    </a:cubicBezTo>
                    <a:lnTo>
                      <a:pt x="1213" y="429"/>
                    </a:lnTo>
                    <a:close/>
                  </a:path>
                </a:pathLst>
              </a:custGeom>
              <a:solidFill>
                <a:srgbClr val="2E333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0" name="Rectangle 57"/>
              <p:cNvSpPr>
                <a:spLocks noChangeArrowheads="1"/>
              </p:cNvSpPr>
              <p:nvPr/>
            </p:nvSpPr>
            <p:spPr bwMode="auto">
              <a:xfrm>
                <a:off x="5891213" y="1035051"/>
                <a:ext cx="5857875" cy="2978150"/>
              </a:xfrm>
              <a:prstGeom prst="rect">
                <a:avLst/>
              </a:prstGeom>
              <a:solidFill>
                <a:srgbClr val="234C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1" name="Oval 58"/>
              <p:cNvSpPr>
                <a:spLocks noChangeArrowheads="1"/>
              </p:cNvSpPr>
              <p:nvPr/>
            </p:nvSpPr>
            <p:spPr bwMode="auto">
              <a:xfrm>
                <a:off x="11553826" y="4233863"/>
                <a:ext cx="74613" cy="76200"/>
              </a:xfrm>
              <a:prstGeom prst="ellipse">
                <a:avLst/>
              </a:prstGeom>
              <a:solidFill>
                <a:srgbClr val="8082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2" name="Oval 59"/>
              <p:cNvSpPr>
                <a:spLocks noChangeArrowheads="1"/>
              </p:cNvSpPr>
              <p:nvPr/>
            </p:nvSpPr>
            <p:spPr bwMode="auto">
              <a:xfrm>
                <a:off x="11407776" y="4233863"/>
                <a:ext cx="74613" cy="76200"/>
              </a:xfrm>
              <a:prstGeom prst="ellipse">
                <a:avLst/>
              </a:prstGeom>
              <a:solidFill>
                <a:srgbClr val="8082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3" name="Oval 60"/>
              <p:cNvSpPr>
                <a:spLocks noChangeArrowheads="1"/>
              </p:cNvSpPr>
              <p:nvPr/>
            </p:nvSpPr>
            <p:spPr bwMode="auto">
              <a:xfrm>
                <a:off x="11260138" y="4233863"/>
                <a:ext cx="76200" cy="76200"/>
              </a:xfrm>
              <a:prstGeom prst="ellipse">
                <a:avLst/>
              </a:prstGeom>
              <a:solidFill>
                <a:srgbClr val="80828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04" name="Freeform 61"/>
              <p:cNvSpPr>
                <a:spLocks noChangeArrowheads="1"/>
              </p:cNvSpPr>
              <p:nvPr/>
            </p:nvSpPr>
            <p:spPr bwMode="auto">
              <a:xfrm>
                <a:off x="5211763" y="4981576"/>
                <a:ext cx="7219950" cy="309563"/>
              </a:xfrm>
              <a:custGeom>
                <a:avLst/>
                <a:gdLst>
                  <a:gd name="T0" fmla="*/ 2147483647 w 1923"/>
                  <a:gd name="T1" fmla="*/ 0 h 82"/>
                  <a:gd name="T2" fmla="*/ 2147483647 w 1923"/>
                  <a:gd name="T3" fmla="*/ 0 h 82"/>
                  <a:gd name="T4" fmla="*/ 2147483647 w 1923"/>
                  <a:gd name="T5" fmla="*/ 2147483647 h 82"/>
                  <a:gd name="T6" fmla="*/ 2147483647 w 1923"/>
                  <a:gd name="T7" fmla="*/ 2147483647 h 82"/>
                  <a:gd name="T8" fmla="*/ 2147483647 w 1923"/>
                  <a:gd name="T9" fmla="*/ 2147483647 h 82"/>
                  <a:gd name="T10" fmla="*/ 2147483647 w 1923"/>
                  <a:gd name="T11" fmla="*/ 2147483647 h 82"/>
                  <a:gd name="T12" fmla="*/ 0 w 1923"/>
                  <a:gd name="T13" fmla="*/ 2147483647 h 82"/>
                  <a:gd name="T14" fmla="*/ 0 w 1923"/>
                  <a:gd name="T15" fmla="*/ 2147483647 h 82"/>
                  <a:gd name="T16" fmla="*/ 2147483647 w 1923"/>
                  <a:gd name="T17" fmla="*/ 0 h 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3"/>
                  <a:gd name="T28" fmla="*/ 0 h 82"/>
                  <a:gd name="T29" fmla="*/ 1923 w 1923"/>
                  <a:gd name="T30" fmla="*/ 82 h 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3" h="82">
                    <a:moveTo>
                      <a:pt x="41" y="0"/>
                    </a:moveTo>
                    <a:cubicBezTo>
                      <a:pt x="1882" y="0"/>
                      <a:pt x="1882" y="0"/>
                      <a:pt x="1882" y="0"/>
                    </a:cubicBezTo>
                    <a:cubicBezTo>
                      <a:pt x="1904" y="0"/>
                      <a:pt x="1923" y="19"/>
                      <a:pt x="1923" y="41"/>
                    </a:cubicBezTo>
                    <a:cubicBezTo>
                      <a:pt x="1923" y="41"/>
                      <a:pt x="1923" y="41"/>
                      <a:pt x="1923" y="41"/>
                    </a:cubicBezTo>
                    <a:cubicBezTo>
                      <a:pt x="1923" y="64"/>
                      <a:pt x="1904" y="82"/>
                      <a:pt x="1882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9" y="82"/>
                      <a:pt x="0" y="64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lose/>
                  </a:path>
                </a:pathLst>
              </a:custGeom>
              <a:solidFill>
                <a:srgbClr val="80828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5" name="Freeform 62"/>
              <p:cNvSpPr>
                <a:spLocks noChangeArrowheads="1"/>
              </p:cNvSpPr>
              <p:nvPr/>
            </p:nvSpPr>
            <p:spPr bwMode="auto">
              <a:xfrm>
                <a:off x="5211763" y="5137151"/>
                <a:ext cx="7219950" cy="153988"/>
              </a:xfrm>
              <a:custGeom>
                <a:avLst/>
                <a:gdLst>
                  <a:gd name="T0" fmla="*/ 2147483647 w 1923"/>
                  <a:gd name="T1" fmla="*/ 0 h 41"/>
                  <a:gd name="T2" fmla="*/ 2147483647 w 1923"/>
                  <a:gd name="T3" fmla="*/ 2147483647 h 41"/>
                  <a:gd name="T4" fmla="*/ 2147483647 w 1923"/>
                  <a:gd name="T5" fmla="*/ 2147483647 h 41"/>
                  <a:gd name="T6" fmla="*/ 0 w 1923"/>
                  <a:gd name="T7" fmla="*/ 0 h 41"/>
                  <a:gd name="T8" fmla="*/ 2147483647 w 1923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3"/>
                  <a:gd name="T16" fmla="*/ 0 h 41"/>
                  <a:gd name="T17" fmla="*/ 1923 w 192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3" h="41">
                    <a:moveTo>
                      <a:pt x="1923" y="0"/>
                    </a:moveTo>
                    <a:cubicBezTo>
                      <a:pt x="1923" y="23"/>
                      <a:pt x="1904" y="41"/>
                      <a:pt x="1882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19" y="41"/>
                      <a:pt x="0" y="23"/>
                      <a:pt x="0" y="0"/>
                    </a:cubicBezTo>
                    <a:lnTo>
                      <a:pt x="1923" y="0"/>
                    </a:lnTo>
                    <a:close/>
                  </a:path>
                </a:pathLst>
              </a:custGeom>
              <a:solidFill>
                <a:srgbClr val="1D21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6" name="Freeform 63"/>
              <p:cNvSpPr>
                <a:spLocks noChangeArrowheads="1"/>
              </p:cNvSpPr>
              <p:nvPr/>
            </p:nvSpPr>
            <p:spPr bwMode="auto">
              <a:xfrm>
                <a:off x="7758113" y="5137151"/>
                <a:ext cx="4673600" cy="153988"/>
              </a:xfrm>
              <a:custGeom>
                <a:avLst/>
                <a:gdLst>
                  <a:gd name="T0" fmla="*/ 2147483647 w 1245"/>
                  <a:gd name="T1" fmla="*/ 0 h 41"/>
                  <a:gd name="T2" fmla="*/ 2147483647 w 1245"/>
                  <a:gd name="T3" fmla="*/ 2147483647 h 41"/>
                  <a:gd name="T4" fmla="*/ 2147483647 w 1245"/>
                  <a:gd name="T5" fmla="*/ 2147483647 h 41"/>
                  <a:gd name="T6" fmla="*/ 0 w 1245"/>
                  <a:gd name="T7" fmla="*/ 0 h 41"/>
                  <a:gd name="T8" fmla="*/ 2147483647 w 1245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5"/>
                  <a:gd name="T16" fmla="*/ 0 h 41"/>
                  <a:gd name="T17" fmla="*/ 1245 w 124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5" h="41">
                    <a:moveTo>
                      <a:pt x="1245" y="0"/>
                    </a:moveTo>
                    <a:cubicBezTo>
                      <a:pt x="1245" y="23"/>
                      <a:pt x="1226" y="41"/>
                      <a:pt x="1204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45" y="0"/>
                    </a:lnTo>
                    <a:close/>
                  </a:path>
                </a:pathLst>
              </a:custGeom>
              <a:solidFill>
                <a:srgbClr val="090A0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7" name="Freeform 64"/>
              <p:cNvSpPr>
                <a:spLocks noEditPoints="1"/>
              </p:cNvSpPr>
              <p:nvPr/>
            </p:nvSpPr>
            <p:spPr bwMode="auto">
              <a:xfrm>
                <a:off x="7280276" y="3230563"/>
                <a:ext cx="2884488" cy="609600"/>
              </a:xfrm>
              <a:custGeom>
                <a:avLst/>
                <a:gdLst>
                  <a:gd name="T0" fmla="*/ 2147483647 w 768"/>
                  <a:gd name="T1" fmla="*/ 2147483647 h 162"/>
                  <a:gd name="T2" fmla="*/ 2147483647 w 768"/>
                  <a:gd name="T3" fmla="*/ 2147483647 h 162"/>
                  <a:gd name="T4" fmla="*/ 2147483647 w 768"/>
                  <a:gd name="T5" fmla="*/ 2147483647 h 162"/>
                  <a:gd name="T6" fmla="*/ 2147483647 w 768"/>
                  <a:gd name="T7" fmla="*/ 2147483647 h 162"/>
                  <a:gd name="T8" fmla="*/ 2147483647 w 768"/>
                  <a:gd name="T9" fmla="*/ 2147483647 h 162"/>
                  <a:gd name="T10" fmla="*/ 2147483647 w 768"/>
                  <a:gd name="T11" fmla="*/ 2147483647 h 162"/>
                  <a:gd name="T12" fmla="*/ 2147483647 w 768"/>
                  <a:gd name="T13" fmla="*/ 2147483647 h 162"/>
                  <a:gd name="T14" fmla="*/ 2147483647 w 768"/>
                  <a:gd name="T15" fmla="*/ 2147483647 h 162"/>
                  <a:gd name="T16" fmla="*/ 2147483647 w 768"/>
                  <a:gd name="T17" fmla="*/ 2147483647 h 162"/>
                  <a:gd name="T18" fmla="*/ 2147483647 w 768"/>
                  <a:gd name="T19" fmla="*/ 2147483647 h 162"/>
                  <a:gd name="T20" fmla="*/ 2147483647 w 768"/>
                  <a:gd name="T21" fmla="*/ 2147483647 h 162"/>
                  <a:gd name="T22" fmla="*/ 2147483647 w 768"/>
                  <a:gd name="T23" fmla="*/ 2147483647 h 162"/>
                  <a:gd name="T24" fmla="*/ 2147483647 w 768"/>
                  <a:gd name="T25" fmla="*/ 2147483647 h 162"/>
                  <a:gd name="T26" fmla="*/ 2147483647 w 768"/>
                  <a:gd name="T27" fmla="*/ 2147483647 h 162"/>
                  <a:gd name="T28" fmla="*/ 2147483647 w 768"/>
                  <a:gd name="T29" fmla="*/ 2147483647 h 162"/>
                  <a:gd name="T30" fmla="*/ 2147483647 w 768"/>
                  <a:gd name="T31" fmla="*/ 2147483647 h 162"/>
                  <a:gd name="T32" fmla="*/ 2147483647 w 768"/>
                  <a:gd name="T33" fmla="*/ 2147483647 h 162"/>
                  <a:gd name="T34" fmla="*/ 2147483647 w 768"/>
                  <a:gd name="T35" fmla="*/ 2147483647 h 162"/>
                  <a:gd name="T36" fmla="*/ 2147483647 w 768"/>
                  <a:gd name="T37" fmla="*/ 2147483647 h 162"/>
                  <a:gd name="T38" fmla="*/ 2147483647 w 768"/>
                  <a:gd name="T39" fmla="*/ 2147483647 h 162"/>
                  <a:gd name="T40" fmla="*/ 2147483647 w 768"/>
                  <a:gd name="T41" fmla="*/ 2147483647 h 162"/>
                  <a:gd name="T42" fmla="*/ 2147483647 w 768"/>
                  <a:gd name="T43" fmla="*/ 2147483647 h 162"/>
                  <a:gd name="T44" fmla="*/ 2147483647 w 768"/>
                  <a:gd name="T45" fmla="*/ 2147483647 h 162"/>
                  <a:gd name="T46" fmla="*/ 2147483647 w 768"/>
                  <a:gd name="T47" fmla="*/ 2147483647 h 162"/>
                  <a:gd name="T48" fmla="*/ 2147483647 w 768"/>
                  <a:gd name="T49" fmla="*/ 2147483647 h 162"/>
                  <a:gd name="T50" fmla="*/ 2147483647 w 768"/>
                  <a:gd name="T51" fmla="*/ 2147483647 h 162"/>
                  <a:gd name="T52" fmla="*/ 2147483647 w 768"/>
                  <a:gd name="T53" fmla="*/ 2147483647 h 162"/>
                  <a:gd name="T54" fmla="*/ 2147483647 w 768"/>
                  <a:gd name="T55" fmla="*/ 2147483647 h 162"/>
                  <a:gd name="T56" fmla="*/ 2147483647 w 768"/>
                  <a:gd name="T57" fmla="*/ 2147483647 h 162"/>
                  <a:gd name="T58" fmla="*/ 2147483647 w 768"/>
                  <a:gd name="T59" fmla="*/ 2147483647 h 162"/>
                  <a:gd name="T60" fmla="*/ 2147483647 w 768"/>
                  <a:gd name="T61" fmla="*/ 2147483647 h 162"/>
                  <a:gd name="T62" fmla="*/ 2147483647 w 768"/>
                  <a:gd name="T63" fmla="*/ 2147483647 h 162"/>
                  <a:gd name="T64" fmla="*/ 2147483647 w 768"/>
                  <a:gd name="T65" fmla="*/ 2147483647 h 162"/>
                  <a:gd name="T66" fmla="*/ 2147483647 w 768"/>
                  <a:gd name="T67" fmla="*/ 2147483647 h 162"/>
                  <a:gd name="T68" fmla="*/ 2147483647 w 768"/>
                  <a:gd name="T69" fmla="*/ 2147483647 h 162"/>
                  <a:gd name="T70" fmla="*/ 2147483647 w 768"/>
                  <a:gd name="T71" fmla="*/ 2147483647 h 162"/>
                  <a:gd name="T72" fmla="*/ 2147483647 w 768"/>
                  <a:gd name="T73" fmla="*/ 2147483647 h 162"/>
                  <a:gd name="T74" fmla="*/ 2147483647 w 768"/>
                  <a:gd name="T75" fmla="*/ 2147483647 h 162"/>
                  <a:gd name="T76" fmla="*/ 2147483647 w 768"/>
                  <a:gd name="T77" fmla="*/ 2147483647 h 162"/>
                  <a:gd name="T78" fmla="*/ 2147483647 w 768"/>
                  <a:gd name="T79" fmla="*/ 2147483647 h 162"/>
                  <a:gd name="T80" fmla="*/ 2147483647 w 768"/>
                  <a:gd name="T81" fmla="*/ 2147483647 h 162"/>
                  <a:gd name="T82" fmla="*/ 2147483647 w 768"/>
                  <a:gd name="T83" fmla="*/ 2147483647 h 162"/>
                  <a:gd name="T84" fmla="*/ 2147483647 w 768"/>
                  <a:gd name="T85" fmla="*/ 2147483647 h 162"/>
                  <a:gd name="T86" fmla="*/ 2147483647 w 768"/>
                  <a:gd name="T87" fmla="*/ 2147483647 h 162"/>
                  <a:gd name="T88" fmla="*/ 2147483647 w 768"/>
                  <a:gd name="T89" fmla="*/ 2147483647 h 162"/>
                  <a:gd name="T90" fmla="*/ 2147483647 w 768"/>
                  <a:gd name="T91" fmla="*/ 2147483647 h 162"/>
                  <a:gd name="T92" fmla="*/ 2147483647 w 768"/>
                  <a:gd name="T93" fmla="*/ 2147483647 h 162"/>
                  <a:gd name="T94" fmla="*/ 2147483647 w 768"/>
                  <a:gd name="T95" fmla="*/ 2147483647 h 162"/>
                  <a:gd name="T96" fmla="*/ 2147483647 w 768"/>
                  <a:gd name="T97" fmla="*/ 2147483647 h 162"/>
                  <a:gd name="T98" fmla="*/ 2147483647 w 768"/>
                  <a:gd name="T99" fmla="*/ 2147483647 h 162"/>
                  <a:gd name="T100" fmla="*/ 2147483647 w 768"/>
                  <a:gd name="T101" fmla="*/ 2147483647 h 162"/>
                  <a:gd name="T102" fmla="*/ 2147483647 w 768"/>
                  <a:gd name="T103" fmla="*/ 2147483647 h 162"/>
                  <a:gd name="T104" fmla="*/ 2147483647 w 768"/>
                  <a:gd name="T105" fmla="*/ 2147483647 h 162"/>
                  <a:gd name="T106" fmla="*/ 2147483647 w 768"/>
                  <a:gd name="T107" fmla="*/ 2147483647 h 162"/>
                  <a:gd name="T108" fmla="*/ 2147483647 w 768"/>
                  <a:gd name="T109" fmla="*/ 2147483647 h 162"/>
                  <a:gd name="T110" fmla="*/ 2147483647 w 768"/>
                  <a:gd name="T111" fmla="*/ 2147483647 h 162"/>
                  <a:gd name="T112" fmla="*/ 2147483647 w 768"/>
                  <a:gd name="T113" fmla="*/ 2147483647 h 16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68"/>
                  <a:gd name="T172" fmla="*/ 0 h 162"/>
                  <a:gd name="T173" fmla="*/ 768 w 768"/>
                  <a:gd name="T174" fmla="*/ 162 h 16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68" h="162">
                    <a:moveTo>
                      <a:pt x="521" y="130"/>
                    </a:moveTo>
                    <a:cubicBezTo>
                      <a:pt x="521" y="121"/>
                      <a:pt x="521" y="121"/>
                      <a:pt x="521" y="121"/>
                    </a:cubicBezTo>
                    <a:cubicBezTo>
                      <a:pt x="522" y="121"/>
                      <a:pt x="523" y="120"/>
                      <a:pt x="523" y="119"/>
                    </a:cubicBezTo>
                    <a:cubicBezTo>
                      <a:pt x="525" y="117"/>
                      <a:pt x="526" y="114"/>
                      <a:pt x="527" y="111"/>
                    </a:cubicBezTo>
                    <a:cubicBezTo>
                      <a:pt x="529" y="107"/>
                      <a:pt x="530" y="103"/>
                      <a:pt x="530" y="99"/>
                    </a:cubicBezTo>
                    <a:cubicBezTo>
                      <a:pt x="531" y="95"/>
                      <a:pt x="531" y="91"/>
                      <a:pt x="530" y="87"/>
                    </a:cubicBezTo>
                    <a:cubicBezTo>
                      <a:pt x="530" y="84"/>
                      <a:pt x="530" y="82"/>
                      <a:pt x="529" y="80"/>
                    </a:cubicBezTo>
                    <a:cubicBezTo>
                      <a:pt x="528" y="77"/>
                      <a:pt x="527" y="76"/>
                      <a:pt x="525" y="76"/>
                    </a:cubicBezTo>
                    <a:cubicBezTo>
                      <a:pt x="524" y="76"/>
                      <a:pt x="523" y="76"/>
                      <a:pt x="521" y="77"/>
                    </a:cubicBezTo>
                    <a:cubicBezTo>
                      <a:pt x="521" y="65"/>
                      <a:pt x="521" y="65"/>
                      <a:pt x="521" y="65"/>
                    </a:cubicBezTo>
                    <a:cubicBezTo>
                      <a:pt x="523" y="65"/>
                      <a:pt x="524" y="65"/>
                      <a:pt x="525" y="65"/>
                    </a:cubicBezTo>
                    <a:cubicBezTo>
                      <a:pt x="527" y="66"/>
                      <a:pt x="529" y="67"/>
                      <a:pt x="530" y="68"/>
                    </a:cubicBezTo>
                    <a:cubicBezTo>
                      <a:pt x="532" y="70"/>
                      <a:pt x="533" y="71"/>
                      <a:pt x="534" y="73"/>
                    </a:cubicBezTo>
                    <a:cubicBezTo>
                      <a:pt x="535" y="71"/>
                      <a:pt x="536" y="71"/>
                      <a:pt x="538" y="71"/>
                    </a:cubicBezTo>
                    <a:cubicBezTo>
                      <a:pt x="540" y="71"/>
                      <a:pt x="541" y="71"/>
                      <a:pt x="543" y="71"/>
                    </a:cubicBezTo>
                    <a:cubicBezTo>
                      <a:pt x="544" y="72"/>
                      <a:pt x="546" y="73"/>
                      <a:pt x="547" y="74"/>
                    </a:cubicBezTo>
                    <a:cubicBezTo>
                      <a:pt x="548" y="76"/>
                      <a:pt x="548" y="77"/>
                      <a:pt x="548" y="79"/>
                    </a:cubicBezTo>
                    <a:cubicBezTo>
                      <a:pt x="547" y="82"/>
                      <a:pt x="547" y="85"/>
                      <a:pt x="546" y="89"/>
                    </a:cubicBezTo>
                    <a:cubicBezTo>
                      <a:pt x="546" y="92"/>
                      <a:pt x="545" y="96"/>
                      <a:pt x="545" y="99"/>
                    </a:cubicBezTo>
                    <a:cubicBezTo>
                      <a:pt x="545" y="103"/>
                      <a:pt x="545" y="106"/>
                      <a:pt x="545" y="109"/>
                    </a:cubicBezTo>
                    <a:cubicBezTo>
                      <a:pt x="546" y="111"/>
                      <a:pt x="547" y="112"/>
                      <a:pt x="548" y="112"/>
                    </a:cubicBezTo>
                    <a:cubicBezTo>
                      <a:pt x="549" y="112"/>
                      <a:pt x="550" y="111"/>
                      <a:pt x="551" y="109"/>
                    </a:cubicBezTo>
                    <a:cubicBezTo>
                      <a:pt x="552" y="107"/>
                      <a:pt x="553" y="104"/>
                      <a:pt x="554" y="101"/>
                    </a:cubicBezTo>
                    <a:cubicBezTo>
                      <a:pt x="556" y="98"/>
                      <a:pt x="557" y="95"/>
                      <a:pt x="558" y="93"/>
                    </a:cubicBezTo>
                    <a:cubicBezTo>
                      <a:pt x="558" y="90"/>
                      <a:pt x="559" y="88"/>
                      <a:pt x="559" y="86"/>
                    </a:cubicBezTo>
                    <a:cubicBezTo>
                      <a:pt x="560" y="83"/>
                      <a:pt x="560" y="79"/>
                      <a:pt x="560" y="75"/>
                    </a:cubicBezTo>
                    <a:cubicBezTo>
                      <a:pt x="561" y="70"/>
                      <a:pt x="561" y="66"/>
                      <a:pt x="561" y="62"/>
                    </a:cubicBezTo>
                    <a:cubicBezTo>
                      <a:pt x="556" y="62"/>
                      <a:pt x="556" y="62"/>
                      <a:pt x="556" y="62"/>
                    </a:cubicBezTo>
                    <a:cubicBezTo>
                      <a:pt x="554" y="62"/>
                      <a:pt x="552" y="61"/>
                      <a:pt x="551" y="61"/>
                    </a:cubicBezTo>
                    <a:cubicBezTo>
                      <a:pt x="550" y="60"/>
                      <a:pt x="549" y="59"/>
                      <a:pt x="549" y="58"/>
                    </a:cubicBezTo>
                    <a:cubicBezTo>
                      <a:pt x="549" y="57"/>
                      <a:pt x="550" y="56"/>
                      <a:pt x="551" y="55"/>
                    </a:cubicBezTo>
                    <a:cubicBezTo>
                      <a:pt x="552" y="54"/>
                      <a:pt x="554" y="54"/>
                      <a:pt x="556" y="54"/>
                    </a:cubicBezTo>
                    <a:cubicBezTo>
                      <a:pt x="562" y="54"/>
                      <a:pt x="562" y="54"/>
                      <a:pt x="562" y="54"/>
                    </a:cubicBezTo>
                    <a:cubicBezTo>
                      <a:pt x="562" y="53"/>
                      <a:pt x="562" y="52"/>
                      <a:pt x="562" y="51"/>
                    </a:cubicBezTo>
                    <a:cubicBezTo>
                      <a:pt x="562" y="50"/>
                      <a:pt x="562" y="49"/>
                      <a:pt x="562" y="49"/>
                    </a:cubicBezTo>
                    <a:cubicBezTo>
                      <a:pt x="562" y="45"/>
                      <a:pt x="563" y="43"/>
                      <a:pt x="565" y="42"/>
                    </a:cubicBezTo>
                    <a:cubicBezTo>
                      <a:pt x="567" y="40"/>
                      <a:pt x="569" y="40"/>
                      <a:pt x="571" y="40"/>
                    </a:cubicBezTo>
                    <a:cubicBezTo>
                      <a:pt x="573" y="40"/>
                      <a:pt x="575" y="41"/>
                      <a:pt x="576" y="42"/>
                    </a:cubicBezTo>
                    <a:cubicBezTo>
                      <a:pt x="578" y="43"/>
                      <a:pt x="578" y="45"/>
                      <a:pt x="578" y="48"/>
                    </a:cubicBezTo>
                    <a:cubicBezTo>
                      <a:pt x="577" y="53"/>
                      <a:pt x="577" y="53"/>
                      <a:pt x="577" y="53"/>
                    </a:cubicBezTo>
                    <a:cubicBezTo>
                      <a:pt x="582" y="53"/>
                      <a:pt x="582" y="53"/>
                      <a:pt x="582" y="53"/>
                    </a:cubicBezTo>
                    <a:cubicBezTo>
                      <a:pt x="583" y="53"/>
                      <a:pt x="584" y="53"/>
                      <a:pt x="585" y="53"/>
                    </a:cubicBezTo>
                    <a:cubicBezTo>
                      <a:pt x="585" y="51"/>
                      <a:pt x="586" y="49"/>
                      <a:pt x="588" y="47"/>
                    </a:cubicBezTo>
                    <a:cubicBezTo>
                      <a:pt x="591" y="45"/>
                      <a:pt x="594" y="44"/>
                      <a:pt x="598" y="43"/>
                    </a:cubicBezTo>
                    <a:cubicBezTo>
                      <a:pt x="602" y="42"/>
                      <a:pt x="606" y="42"/>
                      <a:pt x="609" y="44"/>
                    </a:cubicBezTo>
                    <a:cubicBezTo>
                      <a:pt x="612" y="45"/>
                      <a:pt x="614" y="47"/>
                      <a:pt x="615" y="50"/>
                    </a:cubicBezTo>
                    <a:cubicBezTo>
                      <a:pt x="615" y="52"/>
                      <a:pt x="615" y="53"/>
                      <a:pt x="614" y="55"/>
                    </a:cubicBezTo>
                    <a:cubicBezTo>
                      <a:pt x="613" y="56"/>
                      <a:pt x="612" y="57"/>
                      <a:pt x="611" y="58"/>
                    </a:cubicBezTo>
                    <a:cubicBezTo>
                      <a:pt x="610" y="59"/>
                      <a:pt x="608" y="60"/>
                      <a:pt x="607" y="61"/>
                    </a:cubicBezTo>
                    <a:cubicBezTo>
                      <a:pt x="605" y="61"/>
                      <a:pt x="603" y="62"/>
                      <a:pt x="602" y="62"/>
                    </a:cubicBezTo>
                    <a:cubicBezTo>
                      <a:pt x="598" y="63"/>
                      <a:pt x="595" y="62"/>
                      <a:pt x="591" y="61"/>
                    </a:cubicBezTo>
                    <a:cubicBezTo>
                      <a:pt x="590" y="61"/>
                      <a:pt x="589" y="60"/>
                      <a:pt x="588" y="60"/>
                    </a:cubicBezTo>
                    <a:cubicBezTo>
                      <a:pt x="588" y="60"/>
                      <a:pt x="588" y="60"/>
                      <a:pt x="588" y="60"/>
                    </a:cubicBezTo>
                    <a:cubicBezTo>
                      <a:pt x="586" y="61"/>
                      <a:pt x="585" y="61"/>
                      <a:pt x="582" y="61"/>
                    </a:cubicBezTo>
                    <a:cubicBezTo>
                      <a:pt x="576" y="61"/>
                      <a:pt x="576" y="61"/>
                      <a:pt x="576" y="61"/>
                    </a:cubicBezTo>
                    <a:cubicBezTo>
                      <a:pt x="576" y="66"/>
                      <a:pt x="575" y="72"/>
                      <a:pt x="575" y="78"/>
                    </a:cubicBezTo>
                    <a:cubicBezTo>
                      <a:pt x="574" y="84"/>
                      <a:pt x="574" y="90"/>
                      <a:pt x="574" y="95"/>
                    </a:cubicBezTo>
                    <a:cubicBezTo>
                      <a:pt x="574" y="101"/>
                      <a:pt x="574" y="105"/>
                      <a:pt x="574" y="109"/>
                    </a:cubicBezTo>
                    <a:cubicBezTo>
                      <a:pt x="574" y="112"/>
                      <a:pt x="575" y="114"/>
                      <a:pt x="576" y="114"/>
                    </a:cubicBezTo>
                    <a:cubicBezTo>
                      <a:pt x="577" y="114"/>
                      <a:pt x="578" y="113"/>
                      <a:pt x="579" y="110"/>
                    </a:cubicBezTo>
                    <a:cubicBezTo>
                      <a:pt x="581" y="108"/>
                      <a:pt x="582" y="105"/>
                      <a:pt x="584" y="102"/>
                    </a:cubicBezTo>
                    <a:cubicBezTo>
                      <a:pt x="585" y="98"/>
                      <a:pt x="587" y="95"/>
                      <a:pt x="588" y="92"/>
                    </a:cubicBezTo>
                    <a:cubicBezTo>
                      <a:pt x="589" y="89"/>
                      <a:pt x="590" y="87"/>
                      <a:pt x="590" y="86"/>
                    </a:cubicBezTo>
                    <a:cubicBezTo>
                      <a:pt x="591" y="84"/>
                      <a:pt x="591" y="81"/>
                      <a:pt x="591" y="79"/>
                    </a:cubicBezTo>
                    <a:cubicBezTo>
                      <a:pt x="591" y="76"/>
                      <a:pt x="591" y="73"/>
                      <a:pt x="593" y="72"/>
                    </a:cubicBezTo>
                    <a:cubicBezTo>
                      <a:pt x="595" y="71"/>
                      <a:pt x="597" y="70"/>
                      <a:pt x="599" y="71"/>
                    </a:cubicBezTo>
                    <a:cubicBezTo>
                      <a:pt x="601" y="71"/>
                      <a:pt x="603" y="72"/>
                      <a:pt x="604" y="73"/>
                    </a:cubicBezTo>
                    <a:cubicBezTo>
                      <a:pt x="606" y="75"/>
                      <a:pt x="607" y="77"/>
                      <a:pt x="606" y="79"/>
                    </a:cubicBezTo>
                    <a:cubicBezTo>
                      <a:pt x="606" y="82"/>
                      <a:pt x="605" y="85"/>
                      <a:pt x="605" y="89"/>
                    </a:cubicBezTo>
                    <a:cubicBezTo>
                      <a:pt x="604" y="92"/>
                      <a:pt x="604" y="96"/>
                      <a:pt x="604" y="99"/>
                    </a:cubicBezTo>
                    <a:cubicBezTo>
                      <a:pt x="604" y="103"/>
                      <a:pt x="604" y="106"/>
                      <a:pt x="604" y="109"/>
                    </a:cubicBezTo>
                    <a:cubicBezTo>
                      <a:pt x="604" y="111"/>
                      <a:pt x="605" y="112"/>
                      <a:pt x="606" y="112"/>
                    </a:cubicBezTo>
                    <a:cubicBezTo>
                      <a:pt x="607" y="112"/>
                      <a:pt x="608" y="111"/>
                      <a:pt x="609" y="109"/>
                    </a:cubicBezTo>
                    <a:cubicBezTo>
                      <a:pt x="611" y="107"/>
                      <a:pt x="612" y="104"/>
                      <a:pt x="613" y="101"/>
                    </a:cubicBezTo>
                    <a:cubicBezTo>
                      <a:pt x="614" y="98"/>
                      <a:pt x="615" y="95"/>
                      <a:pt x="616" y="93"/>
                    </a:cubicBezTo>
                    <a:cubicBezTo>
                      <a:pt x="617" y="90"/>
                      <a:pt x="617" y="88"/>
                      <a:pt x="618" y="87"/>
                    </a:cubicBezTo>
                    <a:cubicBezTo>
                      <a:pt x="618" y="83"/>
                      <a:pt x="618" y="79"/>
                      <a:pt x="618" y="74"/>
                    </a:cubicBezTo>
                    <a:cubicBezTo>
                      <a:pt x="619" y="72"/>
                      <a:pt x="620" y="70"/>
                      <a:pt x="621" y="69"/>
                    </a:cubicBezTo>
                    <a:cubicBezTo>
                      <a:pt x="623" y="68"/>
                      <a:pt x="625" y="67"/>
                      <a:pt x="627" y="67"/>
                    </a:cubicBezTo>
                    <a:cubicBezTo>
                      <a:pt x="630" y="66"/>
                      <a:pt x="631" y="66"/>
                      <a:pt x="633" y="67"/>
                    </a:cubicBezTo>
                    <a:cubicBezTo>
                      <a:pt x="635" y="67"/>
                      <a:pt x="635" y="68"/>
                      <a:pt x="635" y="70"/>
                    </a:cubicBezTo>
                    <a:cubicBezTo>
                      <a:pt x="634" y="74"/>
                      <a:pt x="634" y="78"/>
                      <a:pt x="634" y="82"/>
                    </a:cubicBezTo>
                    <a:cubicBezTo>
                      <a:pt x="634" y="87"/>
                      <a:pt x="634" y="91"/>
                      <a:pt x="635" y="95"/>
                    </a:cubicBezTo>
                    <a:cubicBezTo>
                      <a:pt x="635" y="99"/>
                      <a:pt x="636" y="102"/>
                      <a:pt x="637" y="105"/>
                    </a:cubicBezTo>
                    <a:cubicBezTo>
                      <a:pt x="638" y="108"/>
                      <a:pt x="640" y="109"/>
                      <a:pt x="641" y="109"/>
                    </a:cubicBezTo>
                    <a:cubicBezTo>
                      <a:pt x="642" y="109"/>
                      <a:pt x="643" y="108"/>
                      <a:pt x="644" y="104"/>
                    </a:cubicBezTo>
                    <a:cubicBezTo>
                      <a:pt x="646" y="101"/>
                      <a:pt x="647" y="98"/>
                      <a:pt x="648" y="94"/>
                    </a:cubicBezTo>
                    <a:cubicBezTo>
                      <a:pt x="648" y="90"/>
                      <a:pt x="649" y="86"/>
                      <a:pt x="650" y="82"/>
                    </a:cubicBezTo>
                    <a:cubicBezTo>
                      <a:pt x="650" y="78"/>
                      <a:pt x="651" y="75"/>
                      <a:pt x="651" y="73"/>
                    </a:cubicBezTo>
                    <a:cubicBezTo>
                      <a:pt x="651" y="72"/>
                      <a:pt x="651" y="71"/>
                      <a:pt x="652" y="70"/>
                    </a:cubicBezTo>
                    <a:cubicBezTo>
                      <a:pt x="653" y="70"/>
                      <a:pt x="654" y="69"/>
                      <a:pt x="655" y="69"/>
                    </a:cubicBezTo>
                    <a:cubicBezTo>
                      <a:pt x="657" y="69"/>
                      <a:pt x="658" y="70"/>
                      <a:pt x="658" y="70"/>
                    </a:cubicBezTo>
                    <a:cubicBezTo>
                      <a:pt x="659" y="71"/>
                      <a:pt x="660" y="72"/>
                      <a:pt x="660" y="73"/>
                    </a:cubicBezTo>
                    <a:cubicBezTo>
                      <a:pt x="659" y="74"/>
                      <a:pt x="659" y="76"/>
                      <a:pt x="659" y="79"/>
                    </a:cubicBezTo>
                    <a:cubicBezTo>
                      <a:pt x="659" y="81"/>
                      <a:pt x="658" y="84"/>
                      <a:pt x="658" y="88"/>
                    </a:cubicBezTo>
                    <a:cubicBezTo>
                      <a:pt x="657" y="91"/>
                      <a:pt x="656" y="95"/>
                      <a:pt x="655" y="99"/>
                    </a:cubicBezTo>
                    <a:cubicBezTo>
                      <a:pt x="654" y="103"/>
                      <a:pt x="652" y="106"/>
                      <a:pt x="651" y="109"/>
                    </a:cubicBezTo>
                    <a:cubicBezTo>
                      <a:pt x="649" y="113"/>
                      <a:pt x="647" y="115"/>
                      <a:pt x="645" y="117"/>
                    </a:cubicBezTo>
                    <a:cubicBezTo>
                      <a:pt x="642" y="119"/>
                      <a:pt x="640" y="121"/>
                      <a:pt x="637" y="121"/>
                    </a:cubicBezTo>
                    <a:cubicBezTo>
                      <a:pt x="633" y="121"/>
                      <a:pt x="629" y="120"/>
                      <a:pt x="627" y="117"/>
                    </a:cubicBezTo>
                    <a:cubicBezTo>
                      <a:pt x="624" y="114"/>
                      <a:pt x="622" y="111"/>
                      <a:pt x="621" y="106"/>
                    </a:cubicBezTo>
                    <a:cubicBezTo>
                      <a:pt x="620" y="106"/>
                      <a:pt x="620" y="105"/>
                      <a:pt x="620" y="104"/>
                    </a:cubicBezTo>
                    <a:cubicBezTo>
                      <a:pt x="619" y="106"/>
                      <a:pt x="619" y="107"/>
                      <a:pt x="618" y="108"/>
                    </a:cubicBezTo>
                    <a:cubicBezTo>
                      <a:pt x="617" y="111"/>
                      <a:pt x="615" y="114"/>
                      <a:pt x="614" y="116"/>
                    </a:cubicBezTo>
                    <a:cubicBezTo>
                      <a:pt x="612" y="119"/>
                      <a:pt x="610" y="120"/>
                      <a:pt x="608" y="122"/>
                    </a:cubicBezTo>
                    <a:cubicBezTo>
                      <a:pt x="606" y="123"/>
                      <a:pt x="603" y="123"/>
                      <a:pt x="601" y="123"/>
                    </a:cubicBezTo>
                    <a:cubicBezTo>
                      <a:pt x="597" y="121"/>
                      <a:pt x="594" y="119"/>
                      <a:pt x="593" y="116"/>
                    </a:cubicBezTo>
                    <a:cubicBezTo>
                      <a:pt x="592" y="114"/>
                      <a:pt x="591" y="112"/>
                      <a:pt x="590" y="109"/>
                    </a:cubicBezTo>
                    <a:cubicBezTo>
                      <a:pt x="590" y="110"/>
                      <a:pt x="590" y="111"/>
                      <a:pt x="589" y="111"/>
                    </a:cubicBezTo>
                    <a:cubicBezTo>
                      <a:pt x="587" y="115"/>
                      <a:pt x="585" y="119"/>
                      <a:pt x="582" y="122"/>
                    </a:cubicBezTo>
                    <a:cubicBezTo>
                      <a:pt x="579" y="125"/>
                      <a:pt x="575" y="127"/>
                      <a:pt x="571" y="127"/>
                    </a:cubicBezTo>
                    <a:cubicBezTo>
                      <a:pt x="569" y="127"/>
                      <a:pt x="566" y="126"/>
                      <a:pt x="565" y="124"/>
                    </a:cubicBezTo>
                    <a:cubicBezTo>
                      <a:pt x="563" y="122"/>
                      <a:pt x="562" y="119"/>
                      <a:pt x="561" y="115"/>
                    </a:cubicBezTo>
                    <a:cubicBezTo>
                      <a:pt x="560" y="113"/>
                      <a:pt x="560" y="111"/>
                      <a:pt x="560" y="108"/>
                    </a:cubicBezTo>
                    <a:cubicBezTo>
                      <a:pt x="558" y="111"/>
                      <a:pt x="557" y="114"/>
                      <a:pt x="555" y="116"/>
                    </a:cubicBezTo>
                    <a:cubicBezTo>
                      <a:pt x="553" y="119"/>
                      <a:pt x="551" y="120"/>
                      <a:pt x="549" y="122"/>
                    </a:cubicBezTo>
                    <a:cubicBezTo>
                      <a:pt x="547" y="123"/>
                      <a:pt x="545" y="123"/>
                      <a:pt x="542" y="123"/>
                    </a:cubicBezTo>
                    <a:cubicBezTo>
                      <a:pt x="538" y="121"/>
                      <a:pt x="535" y="119"/>
                      <a:pt x="533" y="115"/>
                    </a:cubicBezTo>
                    <a:cubicBezTo>
                      <a:pt x="532" y="119"/>
                      <a:pt x="531" y="122"/>
                      <a:pt x="529" y="124"/>
                    </a:cubicBezTo>
                    <a:cubicBezTo>
                      <a:pt x="527" y="127"/>
                      <a:pt x="524" y="129"/>
                      <a:pt x="521" y="130"/>
                    </a:cubicBezTo>
                    <a:close/>
                    <a:moveTo>
                      <a:pt x="765" y="148"/>
                    </a:moveTo>
                    <a:cubicBezTo>
                      <a:pt x="765" y="151"/>
                      <a:pt x="764" y="154"/>
                      <a:pt x="762" y="156"/>
                    </a:cubicBezTo>
                    <a:cubicBezTo>
                      <a:pt x="760" y="158"/>
                      <a:pt x="758" y="160"/>
                      <a:pt x="756" y="161"/>
                    </a:cubicBezTo>
                    <a:cubicBezTo>
                      <a:pt x="754" y="162"/>
                      <a:pt x="752" y="162"/>
                      <a:pt x="750" y="162"/>
                    </a:cubicBezTo>
                    <a:cubicBezTo>
                      <a:pt x="749" y="162"/>
                      <a:pt x="748" y="161"/>
                      <a:pt x="748" y="158"/>
                    </a:cubicBezTo>
                    <a:cubicBezTo>
                      <a:pt x="748" y="156"/>
                      <a:pt x="748" y="154"/>
                      <a:pt x="749" y="150"/>
                    </a:cubicBezTo>
                    <a:cubicBezTo>
                      <a:pt x="749" y="147"/>
                      <a:pt x="749" y="143"/>
                      <a:pt x="749" y="139"/>
                    </a:cubicBezTo>
                    <a:cubicBezTo>
                      <a:pt x="750" y="135"/>
                      <a:pt x="750" y="130"/>
                      <a:pt x="750" y="125"/>
                    </a:cubicBezTo>
                    <a:cubicBezTo>
                      <a:pt x="750" y="121"/>
                      <a:pt x="751" y="116"/>
                      <a:pt x="751" y="111"/>
                    </a:cubicBezTo>
                    <a:cubicBezTo>
                      <a:pt x="749" y="115"/>
                      <a:pt x="748" y="118"/>
                      <a:pt x="745" y="120"/>
                    </a:cubicBezTo>
                    <a:cubicBezTo>
                      <a:pt x="744" y="122"/>
                      <a:pt x="742" y="123"/>
                      <a:pt x="740" y="123"/>
                    </a:cubicBezTo>
                    <a:cubicBezTo>
                      <a:pt x="738" y="123"/>
                      <a:pt x="736" y="123"/>
                      <a:pt x="735" y="122"/>
                    </a:cubicBezTo>
                    <a:cubicBezTo>
                      <a:pt x="733" y="121"/>
                      <a:pt x="731" y="120"/>
                      <a:pt x="730" y="118"/>
                    </a:cubicBezTo>
                    <a:cubicBezTo>
                      <a:pt x="728" y="116"/>
                      <a:pt x="728" y="115"/>
                      <a:pt x="727" y="113"/>
                    </a:cubicBezTo>
                    <a:cubicBezTo>
                      <a:pt x="727" y="111"/>
                      <a:pt x="727" y="110"/>
                      <a:pt x="727" y="108"/>
                    </a:cubicBezTo>
                    <a:cubicBezTo>
                      <a:pt x="726" y="109"/>
                      <a:pt x="726" y="110"/>
                      <a:pt x="725" y="111"/>
                    </a:cubicBezTo>
                    <a:cubicBezTo>
                      <a:pt x="723" y="115"/>
                      <a:pt x="720" y="119"/>
                      <a:pt x="717" y="122"/>
                    </a:cubicBezTo>
                    <a:cubicBezTo>
                      <a:pt x="715" y="125"/>
                      <a:pt x="711" y="127"/>
                      <a:pt x="707" y="127"/>
                    </a:cubicBezTo>
                    <a:cubicBezTo>
                      <a:pt x="704" y="127"/>
                      <a:pt x="702" y="126"/>
                      <a:pt x="700" y="124"/>
                    </a:cubicBezTo>
                    <a:cubicBezTo>
                      <a:pt x="699" y="122"/>
                      <a:pt x="697" y="119"/>
                      <a:pt x="697" y="115"/>
                    </a:cubicBezTo>
                    <a:cubicBezTo>
                      <a:pt x="696" y="113"/>
                      <a:pt x="696" y="111"/>
                      <a:pt x="695" y="108"/>
                    </a:cubicBezTo>
                    <a:cubicBezTo>
                      <a:pt x="694" y="111"/>
                      <a:pt x="693" y="114"/>
                      <a:pt x="691" y="116"/>
                    </a:cubicBezTo>
                    <a:cubicBezTo>
                      <a:pt x="689" y="119"/>
                      <a:pt x="687" y="120"/>
                      <a:pt x="685" y="122"/>
                    </a:cubicBezTo>
                    <a:cubicBezTo>
                      <a:pt x="683" y="123"/>
                      <a:pt x="681" y="123"/>
                      <a:pt x="678" y="123"/>
                    </a:cubicBezTo>
                    <a:cubicBezTo>
                      <a:pt x="674" y="121"/>
                      <a:pt x="672" y="119"/>
                      <a:pt x="670" y="116"/>
                    </a:cubicBezTo>
                    <a:cubicBezTo>
                      <a:pt x="668" y="113"/>
                      <a:pt x="667" y="110"/>
                      <a:pt x="667" y="106"/>
                    </a:cubicBezTo>
                    <a:cubicBezTo>
                      <a:pt x="667" y="102"/>
                      <a:pt x="667" y="98"/>
                      <a:pt x="667" y="93"/>
                    </a:cubicBezTo>
                    <a:cubicBezTo>
                      <a:pt x="668" y="88"/>
                      <a:pt x="668" y="84"/>
                      <a:pt x="668" y="79"/>
                    </a:cubicBezTo>
                    <a:cubicBezTo>
                      <a:pt x="668" y="76"/>
                      <a:pt x="669" y="73"/>
                      <a:pt x="670" y="72"/>
                    </a:cubicBezTo>
                    <a:cubicBezTo>
                      <a:pt x="672" y="71"/>
                      <a:pt x="674" y="70"/>
                      <a:pt x="676" y="71"/>
                    </a:cubicBezTo>
                    <a:cubicBezTo>
                      <a:pt x="678" y="71"/>
                      <a:pt x="680" y="72"/>
                      <a:pt x="682" y="73"/>
                    </a:cubicBezTo>
                    <a:cubicBezTo>
                      <a:pt x="683" y="75"/>
                      <a:pt x="684" y="77"/>
                      <a:pt x="683" y="79"/>
                    </a:cubicBezTo>
                    <a:cubicBezTo>
                      <a:pt x="683" y="82"/>
                      <a:pt x="682" y="85"/>
                      <a:pt x="682" y="89"/>
                    </a:cubicBezTo>
                    <a:cubicBezTo>
                      <a:pt x="681" y="92"/>
                      <a:pt x="681" y="96"/>
                      <a:pt x="681" y="99"/>
                    </a:cubicBezTo>
                    <a:cubicBezTo>
                      <a:pt x="681" y="103"/>
                      <a:pt x="681" y="106"/>
                      <a:pt x="681" y="109"/>
                    </a:cubicBezTo>
                    <a:cubicBezTo>
                      <a:pt x="682" y="111"/>
                      <a:pt x="682" y="112"/>
                      <a:pt x="684" y="112"/>
                    </a:cubicBezTo>
                    <a:cubicBezTo>
                      <a:pt x="684" y="112"/>
                      <a:pt x="685" y="111"/>
                      <a:pt x="687" y="109"/>
                    </a:cubicBezTo>
                    <a:cubicBezTo>
                      <a:pt x="688" y="107"/>
                      <a:pt x="689" y="104"/>
                      <a:pt x="690" y="101"/>
                    </a:cubicBezTo>
                    <a:cubicBezTo>
                      <a:pt x="691" y="98"/>
                      <a:pt x="692" y="95"/>
                      <a:pt x="693" y="93"/>
                    </a:cubicBezTo>
                    <a:cubicBezTo>
                      <a:pt x="694" y="90"/>
                      <a:pt x="695" y="88"/>
                      <a:pt x="695" y="86"/>
                    </a:cubicBezTo>
                    <a:cubicBezTo>
                      <a:pt x="695" y="83"/>
                      <a:pt x="695" y="79"/>
                      <a:pt x="696" y="75"/>
                    </a:cubicBezTo>
                    <a:cubicBezTo>
                      <a:pt x="696" y="70"/>
                      <a:pt x="697" y="66"/>
                      <a:pt x="697" y="62"/>
                    </a:cubicBezTo>
                    <a:cubicBezTo>
                      <a:pt x="692" y="62"/>
                      <a:pt x="692" y="62"/>
                      <a:pt x="692" y="62"/>
                    </a:cubicBezTo>
                    <a:cubicBezTo>
                      <a:pt x="690" y="62"/>
                      <a:pt x="688" y="61"/>
                      <a:pt x="687" y="61"/>
                    </a:cubicBezTo>
                    <a:cubicBezTo>
                      <a:pt x="686" y="60"/>
                      <a:pt x="686" y="60"/>
                      <a:pt x="686" y="60"/>
                    </a:cubicBezTo>
                    <a:cubicBezTo>
                      <a:pt x="685" y="60"/>
                      <a:pt x="685" y="60"/>
                      <a:pt x="684" y="61"/>
                    </a:cubicBezTo>
                    <a:cubicBezTo>
                      <a:pt x="682" y="61"/>
                      <a:pt x="681" y="62"/>
                      <a:pt x="679" y="62"/>
                    </a:cubicBezTo>
                    <a:cubicBezTo>
                      <a:pt x="675" y="63"/>
                      <a:pt x="672" y="62"/>
                      <a:pt x="668" y="61"/>
                    </a:cubicBezTo>
                    <a:cubicBezTo>
                      <a:pt x="665" y="60"/>
                      <a:pt x="663" y="58"/>
                      <a:pt x="663" y="55"/>
                    </a:cubicBezTo>
                    <a:cubicBezTo>
                      <a:pt x="662" y="52"/>
                      <a:pt x="663" y="49"/>
                      <a:pt x="666" y="47"/>
                    </a:cubicBezTo>
                    <a:cubicBezTo>
                      <a:pt x="668" y="45"/>
                      <a:pt x="671" y="44"/>
                      <a:pt x="675" y="43"/>
                    </a:cubicBezTo>
                    <a:cubicBezTo>
                      <a:pt x="679" y="42"/>
                      <a:pt x="683" y="42"/>
                      <a:pt x="686" y="44"/>
                    </a:cubicBezTo>
                    <a:cubicBezTo>
                      <a:pt x="690" y="45"/>
                      <a:pt x="691" y="47"/>
                      <a:pt x="692" y="50"/>
                    </a:cubicBezTo>
                    <a:cubicBezTo>
                      <a:pt x="692" y="52"/>
                      <a:pt x="692" y="53"/>
                      <a:pt x="692" y="54"/>
                    </a:cubicBezTo>
                    <a:cubicBezTo>
                      <a:pt x="692" y="54"/>
                      <a:pt x="692" y="54"/>
                      <a:pt x="692" y="54"/>
                    </a:cubicBezTo>
                    <a:cubicBezTo>
                      <a:pt x="697" y="54"/>
                      <a:pt x="697" y="54"/>
                      <a:pt x="697" y="54"/>
                    </a:cubicBezTo>
                    <a:cubicBezTo>
                      <a:pt x="697" y="53"/>
                      <a:pt x="698" y="52"/>
                      <a:pt x="698" y="51"/>
                    </a:cubicBezTo>
                    <a:cubicBezTo>
                      <a:pt x="698" y="50"/>
                      <a:pt x="698" y="49"/>
                      <a:pt x="698" y="49"/>
                    </a:cubicBezTo>
                    <a:cubicBezTo>
                      <a:pt x="698" y="45"/>
                      <a:pt x="699" y="43"/>
                      <a:pt x="700" y="42"/>
                    </a:cubicBezTo>
                    <a:cubicBezTo>
                      <a:pt x="702" y="40"/>
                      <a:pt x="704" y="40"/>
                      <a:pt x="706" y="40"/>
                    </a:cubicBezTo>
                    <a:cubicBezTo>
                      <a:pt x="708" y="40"/>
                      <a:pt x="710" y="41"/>
                      <a:pt x="712" y="42"/>
                    </a:cubicBezTo>
                    <a:cubicBezTo>
                      <a:pt x="713" y="43"/>
                      <a:pt x="714" y="45"/>
                      <a:pt x="714" y="48"/>
                    </a:cubicBezTo>
                    <a:cubicBezTo>
                      <a:pt x="713" y="53"/>
                      <a:pt x="713" y="53"/>
                      <a:pt x="713" y="53"/>
                    </a:cubicBezTo>
                    <a:cubicBezTo>
                      <a:pt x="718" y="53"/>
                      <a:pt x="718" y="53"/>
                      <a:pt x="718" y="53"/>
                    </a:cubicBezTo>
                    <a:cubicBezTo>
                      <a:pt x="720" y="53"/>
                      <a:pt x="722" y="53"/>
                      <a:pt x="723" y="54"/>
                    </a:cubicBezTo>
                    <a:cubicBezTo>
                      <a:pt x="725" y="55"/>
                      <a:pt x="725" y="56"/>
                      <a:pt x="725" y="57"/>
                    </a:cubicBezTo>
                    <a:cubicBezTo>
                      <a:pt x="725" y="58"/>
                      <a:pt x="725" y="59"/>
                      <a:pt x="723" y="60"/>
                    </a:cubicBezTo>
                    <a:cubicBezTo>
                      <a:pt x="722" y="61"/>
                      <a:pt x="720" y="61"/>
                      <a:pt x="718" y="61"/>
                    </a:cubicBezTo>
                    <a:cubicBezTo>
                      <a:pt x="712" y="61"/>
                      <a:pt x="712" y="61"/>
                      <a:pt x="712" y="61"/>
                    </a:cubicBezTo>
                    <a:cubicBezTo>
                      <a:pt x="711" y="66"/>
                      <a:pt x="711" y="72"/>
                      <a:pt x="710" y="78"/>
                    </a:cubicBezTo>
                    <a:cubicBezTo>
                      <a:pt x="710" y="84"/>
                      <a:pt x="710" y="90"/>
                      <a:pt x="709" y="95"/>
                    </a:cubicBezTo>
                    <a:cubicBezTo>
                      <a:pt x="709" y="101"/>
                      <a:pt x="709" y="105"/>
                      <a:pt x="710" y="109"/>
                    </a:cubicBezTo>
                    <a:cubicBezTo>
                      <a:pt x="710" y="112"/>
                      <a:pt x="711" y="114"/>
                      <a:pt x="712" y="114"/>
                    </a:cubicBezTo>
                    <a:cubicBezTo>
                      <a:pt x="712" y="114"/>
                      <a:pt x="714" y="113"/>
                      <a:pt x="715" y="110"/>
                    </a:cubicBezTo>
                    <a:cubicBezTo>
                      <a:pt x="717" y="108"/>
                      <a:pt x="718" y="105"/>
                      <a:pt x="720" y="102"/>
                    </a:cubicBezTo>
                    <a:cubicBezTo>
                      <a:pt x="721" y="98"/>
                      <a:pt x="722" y="95"/>
                      <a:pt x="724" y="92"/>
                    </a:cubicBezTo>
                    <a:cubicBezTo>
                      <a:pt x="725" y="89"/>
                      <a:pt x="726" y="87"/>
                      <a:pt x="726" y="86"/>
                    </a:cubicBezTo>
                    <a:cubicBezTo>
                      <a:pt x="726" y="84"/>
                      <a:pt x="726" y="82"/>
                      <a:pt x="726" y="80"/>
                    </a:cubicBezTo>
                    <a:cubicBezTo>
                      <a:pt x="726" y="76"/>
                      <a:pt x="726" y="72"/>
                      <a:pt x="726" y="68"/>
                    </a:cubicBezTo>
                    <a:cubicBezTo>
                      <a:pt x="727" y="65"/>
                      <a:pt x="728" y="64"/>
                      <a:pt x="729" y="62"/>
                    </a:cubicBezTo>
                    <a:cubicBezTo>
                      <a:pt x="731" y="61"/>
                      <a:pt x="733" y="60"/>
                      <a:pt x="735" y="60"/>
                    </a:cubicBezTo>
                    <a:cubicBezTo>
                      <a:pt x="737" y="60"/>
                      <a:pt x="739" y="60"/>
                      <a:pt x="741" y="61"/>
                    </a:cubicBezTo>
                    <a:cubicBezTo>
                      <a:pt x="743" y="62"/>
                      <a:pt x="743" y="63"/>
                      <a:pt x="743" y="65"/>
                    </a:cubicBezTo>
                    <a:cubicBezTo>
                      <a:pt x="743" y="69"/>
                      <a:pt x="743" y="74"/>
                      <a:pt x="742" y="79"/>
                    </a:cubicBezTo>
                    <a:cubicBezTo>
                      <a:pt x="742" y="84"/>
                      <a:pt x="741" y="89"/>
                      <a:pt x="741" y="94"/>
                    </a:cubicBezTo>
                    <a:cubicBezTo>
                      <a:pt x="741" y="98"/>
                      <a:pt x="741" y="102"/>
                      <a:pt x="741" y="105"/>
                    </a:cubicBezTo>
                    <a:cubicBezTo>
                      <a:pt x="741" y="108"/>
                      <a:pt x="741" y="110"/>
                      <a:pt x="742" y="110"/>
                    </a:cubicBezTo>
                    <a:cubicBezTo>
                      <a:pt x="743" y="111"/>
                      <a:pt x="744" y="110"/>
                      <a:pt x="744" y="109"/>
                    </a:cubicBezTo>
                    <a:cubicBezTo>
                      <a:pt x="745" y="107"/>
                      <a:pt x="746" y="105"/>
                      <a:pt x="747" y="103"/>
                    </a:cubicBezTo>
                    <a:cubicBezTo>
                      <a:pt x="748" y="101"/>
                      <a:pt x="748" y="98"/>
                      <a:pt x="749" y="95"/>
                    </a:cubicBezTo>
                    <a:cubicBezTo>
                      <a:pt x="750" y="92"/>
                      <a:pt x="750" y="89"/>
                      <a:pt x="751" y="87"/>
                    </a:cubicBezTo>
                    <a:cubicBezTo>
                      <a:pt x="751" y="84"/>
                      <a:pt x="752" y="82"/>
                      <a:pt x="752" y="79"/>
                    </a:cubicBezTo>
                    <a:cubicBezTo>
                      <a:pt x="752" y="78"/>
                      <a:pt x="752" y="78"/>
                      <a:pt x="752" y="77"/>
                    </a:cubicBezTo>
                    <a:cubicBezTo>
                      <a:pt x="753" y="72"/>
                      <a:pt x="753" y="72"/>
                      <a:pt x="753" y="72"/>
                    </a:cubicBezTo>
                    <a:cubicBezTo>
                      <a:pt x="753" y="71"/>
                      <a:pt x="753" y="69"/>
                      <a:pt x="755" y="68"/>
                    </a:cubicBezTo>
                    <a:cubicBezTo>
                      <a:pt x="757" y="68"/>
                      <a:pt x="759" y="67"/>
                      <a:pt x="761" y="67"/>
                    </a:cubicBezTo>
                    <a:cubicBezTo>
                      <a:pt x="763" y="67"/>
                      <a:pt x="764" y="67"/>
                      <a:pt x="766" y="68"/>
                    </a:cubicBezTo>
                    <a:cubicBezTo>
                      <a:pt x="767" y="69"/>
                      <a:pt x="768" y="70"/>
                      <a:pt x="768" y="72"/>
                    </a:cubicBezTo>
                    <a:cubicBezTo>
                      <a:pt x="768" y="75"/>
                      <a:pt x="767" y="79"/>
                      <a:pt x="767" y="83"/>
                    </a:cubicBezTo>
                    <a:cubicBezTo>
                      <a:pt x="767" y="88"/>
                      <a:pt x="766" y="93"/>
                      <a:pt x="766" y="98"/>
                    </a:cubicBezTo>
                    <a:cubicBezTo>
                      <a:pt x="766" y="103"/>
                      <a:pt x="766" y="109"/>
                      <a:pt x="766" y="114"/>
                    </a:cubicBezTo>
                    <a:cubicBezTo>
                      <a:pt x="765" y="119"/>
                      <a:pt x="765" y="124"/>
                      <a:pt x="765" y="129"/>
                    </a:cubicBezTo>
                    <a:cubicBezTo>
                      <a:pt x="765" y="134"/>
                      <a:pt x="765" y="138"/>
                      <a:pt x="765" y="141"/>
                    </a:cubicBezTo>
                    <a:cubicBezTo>
                      <a:pt x="765" y="145"/>
                      <a:pt x="765" y="147"/>
                      <a:pt x="765" y="148"/>
                    </a:cubicBezTo>
                    <a:close/>
                    <a:moveTo>
                      <a:pt x="521" y="65"/>
                    </a:moveTo>
                    <a:cubicBezTo>
                      <a:pt x="521" y="77"/>
                      <a:pt x="521" y="77"/>
                      <a:pt x="521" y="77"/>
                    </a:cubicBezTo>
                    <a:cubicBezTo>
                      <a:pt x="521" y="77"/>
                      <a:pt x="520" y="78"/>
                      <a:pt x="519" y="78"/>
                    </a:cubicBezTo>
                    <a:cubicBezTo>
                      <a:pt x="518" y="80"/>
                      <a:pt x="516" y="83"/>
                      <a:pt x="515" y="86"/>
                    </a:cubicBezTo>
                    <a:cubicBezTo>
                      <a:pt x="514" y="90"/>
                      <a:pt x="513" y="93"/>
                      <a:pt x="513" y="97"/>
                    </a:cubicBezTo>
                    <a:cubicBezTo>
                      <a:pt x="512" y="101"/>
                      <a:pt x="512" y="105"/>
                      <a:pt x="512" y="109"/>
                    </a:cubicBezTo>
                    <a:cubicBezTo>
                      <a:pt x="512" y="112"/>
                      <a:pt x="513" y="115"/>
                      <a:pt x="514" y="118"/>
                    </a:cubicBezTo>
                    <a:cubicBezTo>
                      <a:pt x="515" y="120"/>
                      <a:pt x="516" y="122"/>
                      <a:pt x="518" y="122"/>
                    </a:cubicBezTo>
                    <a:cubicBezTo>
                      <a:pt x="519" y="122"/>
                      <a:pt x="520" y="122"/>
                      <a:pt x="521" y="121"/>
                    </a:cubicBezTo>
                    <a:cubicBezTo>
                      <a:pt x="521" y="130"/>
                      <a:pt x="521" y="130"/>
                      <a:pt x="521" y="130"/>
                    </a:cubicBezTo>
                    <a:cubicBezTo>
                      <a:pt x="521" y="130"/>
                      <a:pt x="521" y="130"/>
                      <a:pt x="521" y="130"/>
                    </a:cubicBezTo>
                    <a:cubicBezTo>
                      <a:pt x="518" y="131"/>
                      <a:pt x="516" y="132"/>
                      <a:pt x="513" y="131"/>
                    </a:cubicBezTo>
                    <a:cubicBezTo>
                      <a:pt x="509" y="130"/>
                      <a:pt x="506" y="127"/>
                      <a:pt x="504" y="123"/>
                    </a:cubicBezTo>
                    <a:cubicBezTo>
                      <a:pt x="501" y="120"/>
                      <a:pt x="500" y="115"/>
                      <a:pt x="499" y="110"/>
                    </a:cubicBezTo>
                    <a:cubicBezTo>
                      <a:pt x="499" y="109"/>
                      <a:pt x="499" y="109"/>
                      <a:pt x="499" y="109"/>
                    </a:cubicBezTo>
                    <a:cubicBezTo>
                      <a:pt x="498" y="109"/>
                      <a:pt x="498" y="110"/>
                      <a:pt x="498" y="110"/>
                    </a:cubicBezTo>
                    <a:cubicBezTo>
                      <a:pt x="496" y="113"/>
                      <a:pt x="494" y="116"/>
                      <a:pt x="491" y="119"/>
                    </a:cubicBezTo>
                    <a:cubicBezTo>
                      <a:pt x="488" y="122"/>
                      <a:pt x="485" y="124"/>
                      <a:pt x="482" y="126"/>
                    </a:cubicBezTo>
                    <a:cubicBezTo>
                      <a:pt x="479" y="127"/>
                      <a:pt x="477" y="128"/>
                      <a:pt x="474" y="129"/>
                    </a:cubicBezTo>
                    <a:cubicBezTo>
                      <a:pt x="474" y="119"/>
                      <a:pt x="474" y="119"/>
                      <a:pt x="474" y="119"/>
                    </a:cubicBezTo>
                    <a:cubicBezTo>
                      <a:pt x="475" y="119"/>
                      <a:pt x="477" y="119"/>
                      <a:pt x="478" y="118"/>
                    </a:cubicBezTo>
                    <a:cubicBezTo>
                      <a:pt x="480" y="117"/>
                      <a:pt x="482" y="115"/>
                      <a:pt x="484" y="113"/>
                    </a:cubicBezTo>
                    <a:cubicBezTo>
                      <a:pt x="486" y="111"/>
                      <a:pt x="488" y="109"/>
                      <a:pt x="490" y="106"/>
                    </a:cubicBezTo>
                    <a:cubicBezTo>
                      <a:pt x="492" y="103"/>
                      <a:pt x="493" y="100"/>
                      <a:pt x="495" y="98"/>
                    </a:cubicBezTo>
                    <a:cubicBezTo>
                      <a:pt x="496" y="95"/>
                      <a:pt x="497" y="93"/>
                      <a:pt x="498" y="91"/>
                    </a:cubicBezTo>
                    <a:cubicBezTo>
                      <a:pt x="499" y="88"/>
                      <a:pt x="500" y="87"/>
                      <a:pt x="500" y="86"/>
                    </a:cubicBezTo>
                    <a:cubicBezTo>
                      <a:pt x="500" y="86"/>
                      <a:pt x="500" y="85"/>
                      <a:pt x="500" y="85"/>
                    </a:cubicBezTo>
                    <a:cubicBezTo>
                      <a:pt x="501" y="83"/>
                      <a:pt x="502" y="81"/>
                      <a:pt x="503" y="78"/>
                    </a:cubicBezTo>
                    <a:cubicBezTo>
                      <a:pt x="505" y="74"/>
                      <a:pt x="508" y="70"/>
                      <a:pt x="512" y="68"/>
                    </a:cubicBezTo>
                    <a:cubicBezTo>
                      <a:pt x="515" y="66"/>
                      <a:pt x="518" y="65"/>
                      <a:pt x="521" y="65"/>
                    </a:cubicBezTo>
                    <a:close/>
                    <a:moveTo>
                      <a:pt x="474" y="93"/>
                    </a:moveTo>
                    <a:cubicBezTo>
                      <a:pt x="476" y="93"/>
                      <a:pt x="477" y="93"/>
                      <a:pt x="479" y="92"/>
                    </a:cubicBezTo>
                    <a:cubicBezTo>
                      <a:pt x="481" y="92"/>
                      <a:pt x="483" y="91"/>
                      <a:pt x="484" y="90"/>
                    </a:cubicBezTo>
                    <a:cubicBezTo>
                      <a:pt x="486" y="89"/>
                      <a:pt x="487" y="88"/>
                      <a:pt x="489" y="86"/>
                    </a:cubicBezTo>
                    <a:cubicBezTo>
                      <a:pt x="490" y="84"/>
                      <a:pt x="491" y="82"/>
                      <a:pt x="490" y="78"/>
                    </a:cubicBezTo>
                    <a:cubicBezTo>
                      <a:pt x="490" y="75"/>
                      <a:pt x="489" y="72"/>
                      <a:pt x="488" y="69"/>
                    </a:cubicBezTo>
                    <a:cubicBezTo>
                      <a:pt x="487" y="66"/>
                      <a:pt x="485" y="63"/>
                      <a:pt x="482" y="61"/>
                    </a:cubicBezTo>
                    <a:cubicBezTo>
                      <a:pt x="480" y="59"/>
                      <a:pt x="477" y="58"/>
                      <a:pt x="474" y="57"/>
                    </a:cubicBezTo>
                    <a:cubicBezTo>
                      <a:pt x="474" y="69"/>
                      <a:pt x="474" y="69"/>
                      <a:pt x="474" y="69"/>
                    </a:cubicBezTo>
                    <a:cubicBezTo>
                      <a:pt x="474" y="68"/>
                      <a:pt x="475" y="68"/>
                      <a:pt x="476" y="67"/>
                    </a:cubicBezTo>
                    <a:cubicBezTo>
                      <a:pt x="476" y="67"/>
                      <a:pt x="477" y="67"/>
                      <a:pt x="477" y="69"/>
                    </a:cubicBezTo>
                    <a:cubicBezTo>
                      <a:pt x="478" y="70"/>
                      <a:pt x="478" y="71"/>
                      <a:pt x="478" y="73"/>
                    </a:cubicBezTo>
                    <a:cubicBezTo>
                      <a:pt x="478" y="74"/>
                      <a:pt x="478" y="76"/>
                      <a:pt x="478" y="78"/>
                    </a:cubicBezTo>
                    <a:cubicBezTo>
                      <a:pt x="478" y="79"/>
                      <a:pt x="478" y="81"/>
                      <a:pt x="477" y="81"/>
                    </a:cubicBezTo>
                    <a:cubicBezTo>
                      <a:pt x="477" y="82"/>
                      <a:pt x="475" y="83"/>
                      <a:pt x="474" y="84"/>
                    </a:cubicBezTo>
                    <a:cubicBezTo>
                      <a:pt x="474" y="84"/>
                      <a:pt x="474" y="84"/>
                      <a:pt x="474" y="84"/>
                    </a:cubicBezTo>
                    <a:lnTo>
                      <a:pt x="474" y="93"/>
                    </a:lnTo>
                    <a:close/>
                    <a:moveTo>
                      <a:pt x="474" y="57"/>
                    </a:moveTo>
                    <a:cubicBezTo>
                      <a:pt x="474" y="69"/>
                      <a:pt x="474" y="69"/>
                      <a:pt x="474" y="69"/>
                    </a:cubicBezTo>
                    <a:cubicBezTo>
                      <a:pt x="473" y="70"/>
                      <a:pt x="473" y="71"/>
                      <a:pt x="472" y="73"/>
                    </a:cubicBezTo>
                    <a:cubicBezTo>
                      <a:pt x="471" y="76"/>
                      <a:pt x="470" y="80"/>
                      <a:pt x="469" y="84"/>
                    </a:cubicBezTo>
                    <a:cubicBezTo>
                      <a:pt x="471" y="84"/>
                      <a:pt x="472" y="84"/>
                      <a:pt x="474" y="84"/>
                    </a:cubicBezTo>
                    <a:cubicBezTo>
                      <a:pt x="474" y="93"/>
                      <a:pt x="474" y="93"/>
                      <a:pt x="474" y="93"/>
                    </a:cubicBezTo>
                    <a:cubicBezTo>
                      <a:pt x="474" y="93"/>
                      <a:pt x="473" y="94"/>
                      <a:pt x="473" y="94"/>
                    </a:cubicBezTo>
                    <a:cubicBezTo>
                      <a:pt x="471" y="94"/>
                      <a:pt x="469" y="94"/>
                      <a:pt x="468" y="94"/>
                    </a:cubicBezTo>
                    <a:cubicBezTo>
                      <a:pt x="467" y="97"/>
                      <a:pt x="467" y="100"/>
                      <a:pt x="467" y="103"/>
                    </a:cubicBezTo>
                    <a:cubicBezTo>
                      <a:pt x="467" y="106"/>
                      <a:pt x="467" y="108"/>
                      <a:pt x="467" y="110"/>
                    </a:cubicBezTo>
                    <a:cubicBezTo>
                      <a:pt x="468" y="113"/>
                      <a:pt x="468" y="115"/>
                      <a:pt x="469" y="116"/>
                    </a:cubicBezTo>
                    <a:cubicBezTo>
                      <a:pt x="470" y="118"/>
                      <a:pt x="471" y="119"/>
                      <a:pt x="472" y="119"/>
                    </a:cubicBezTo>
                    <a:cubicBezTo>
                      <a:pt x="473" y="119"/>
                      <a:pt x="473" y="119"/>
                      <a:pt x="474" y="119"/>
                    </a:cubicBezTo>
                    <a:cubicBezTo>
                      <a:pt x="474" y="129"/>
                      <a:pt x="474" y="129"/>
                      <a:pt x="474" y="129"/>
                    </a:cubicBezTo>
                    <a:cubicBezTo>
                      <a:pt x="473" y="129"/>
                      <a:pt x="472" y="129"/>
                      <a:pt x="471" y="129"/>
                    </a:cubicBezTo>
                    <a:cubicBezTo>
                      <a:pt x="465" y="129"/>
                      <a:pt x="462" y="127"/>
                      <a:pt x="459" y="123"/>
                    </a:cubicBezTo>
                    <a:cubicBezTo>
                      <a:pt x="456" y="120"/>
                      <a:pt x="454" y="116"/>
                      <a:pt x="453" y="111"/>
                    </a:cubicBezTo>
                    <a:cubicBezTo>
                      <a:pt x="452" y="113"/>
                      <a:pt x="451" y="115"/>
                      <a:pt x="449" y="117"/>
                    </a:cubicBezTo>
                    <a:cubicBezTo>
                      <a:pt x="448" y="119"/>
                      <a:pt x="445" y="122"/>
                      <a:pt x="443" y="123"/>
                    </a:cubicBezTo>
                    <a:cubicBezTo>
                      <a:pt x="441" y="125"/>
                      <a:pt x="438" y="125"/>
                      <a:pt x="435" y="125"/>
                    </a:cubicBezTo>
                    <a:cubicBezTo>
                      <a:pt x="432" y="125"/>
                      <a:pt x="429" y="124"/>
                      <a:pt x="428" y="121"/>
                    </a:cubicBezTo>
                    <a:cubicBezTo>
                      <a:pt x="426" y="118"/>
                      <a:pt x="425" y="115"/>
                      <a:pt x="425" y="111"/>
                    </a:cubicBezTo>
                    <a:cubicBezTo>
                      <a:pt x="424" y="107"/>
                      <a:pt x="424" y="102"/>
                      <a:pt x="425" y="98"/>
                    </a:cubicBezTo>
                    <a:cubicBezTo>
                      <a:pt x="426" y="93"/>
                      <a:pt x="426" y="89"/>
                      <a:pt x="428" y="86"/>
                    </a:cubicBezTo>
                    <a:cubicBezTo>
                      <a:pt x="427" y="86"/>
                      <a:pt x="426" y="86"/>
                      <a:pt x="425" y="86"/>
                    </a:cubicBezTo>
                    <a:cubicBezTo>
                      <a:pt x="425" y="86"/>
                      <a:pt x="424" y="86"/>
                      <a:pt x="423" y="86"/>
                    </a:cubicBezTo>
                    <a:cubicBezTo>
                      <a:pt x="423" y="86"/>
                      <a:pt x="423" y="86"/>
                      <a:pt x="423" y="86"/>
                    </a:cubicBezTo>
                    <a:cubicBezTo>
                      <a:pt x="423" y="87"/>
                      <a:pt x="423" y="87"/>
                      <a:pt x="423" y="87"/>
                    </a:cubicBezTo>
                    <a:cubicBezTo>
                      <a:pt x="423" y="88"/>
                      <a:pt x="422" y="90"/>
                      <a:pt x="422" y="92"/>
                    </a:cubicBezTo>
                    <a:cubicBezTo>
                      <a:pt x="421" y="94"/>
                      <a:pt x="420" y="97"/>
                      <a:pt x="419" y="99"/>
                    </a:cubicBezTo>
                    <a:cubicBezTo>
                      <a:pt x="417" y="102"/>
                      <a:pt x="416" y="105"/>
                      <a:pt x="414" y="108"/>
                    </a:cubicBezTo>
                    <a:cubicBezTo>
                      <a:pt x="412" y="111"/>
                      <a:pt x="410" y="113"/>
                      <a:pt x="408" y="116"/>
                    </a:cubicBezTo>
                    <a:cubicBezTo>
                      <a:pt x="405" y="118"/>
                      <a:pt x="402" y="120"/>
                      <a:pt x="399" y="122"/>
                    </a:cubicBezTo>
                    <a:cubicBezTo>
                      <a:pt x="396" y="123"/>
                      <a:pt x="393" y="124"/>
                      <a:pt x="389" y="124"/>
                    </a:cubicBezTo>
                    <a:cubicBezTo>
                      <a:pt x="384" y="123"/>
                      <a:pt x="380" y="122"/>
                      <a:pt x="377" y="119"/>
                    </a:cubicBezTo>
                    <a:cubicBezTo>
                      <a:pt x="374" y="116"/>
                      <a:pt x="372" y="112"/>
                      <a:pt x="371" y="107"/>
                    </a:cubicBezTo>
                    <a:cubicBezTo>
                      <a:pt x="370" y="103"/>
                      <a:pt x="370" y="98"/>
                      <a:pt x="371" y="93"/>
                    </a:cubicBezTo>
                    <a:cubicBezTo>
                      <a:pt x="372" y="88"/>
                      <a:pt x="373" y="83"/>
                      <a:pt x="375" y="79"/>
                    </a:cubicBezTo>
                    <a:cubicBezTo>
                      <a:pt x="377" y="74"/>
                      <a:pt x="379" y="70"/>
                      <a:pt x="382" y="67"/>
                    </a:cubicBezTo>
                    <a:cubicBezTo>
                      <a:pt x="385" y="65"/>
                      <a:pt x="388" y="63"/>
                      <a:pt x="391" y="63"/>
                    </a:cubicBezTo>
                    <a:cubicBezTo>
                      <a:pt x="397" y="63"/>
                      <a:pt x="400" y="65"/>
                      <a:pt x="403" y="70"/>
                    </a:cubicBezTo>
                    <a:cubicBezTo>
                      <a:pt x="406" y="75"/>
                      <a:pt x="407" y="80"/>
                      <a:pt x="406" y="87"/>
                    </a:cubicBezTo>
                    <a:cubicBezTo>
                      <a:pt x="406" y="89"/>
                      <a:pt x="405" y="92"/>
                      <a:pt x="404" y="93"/>
                    </a:cubicBezTo>
                    <a:cubicBezTo>
                      <a:pt x="402" y="95"/>
                      <a:pt x="400" y="96"/>
                      <a:pt x="399" y="97"/>
                    </a:cubicBezTo>
                    <a:cubicBezTo>
                      <a:pt x="397" y="98"/>
                      <a:pt x="396" y="98"/>
                      <a:pt x="395" y="97"/>
                    </a:cubicBezTo>
                    <a:cubicBezTo>
                      <a:pt x="393" y="97"/>
                      <a:pt x="393" y="96"/>
                      <a:pt x="393" y="94"/>
                    </a:cubicBezTo>
                    <a:cubicBezTo>
                      <a:pt x="393" y="93"/>
                      <a:pt x="394" y="91"/>
                      <a:pt x="394" y="89"/>
                    </a:cubicBezTo>
                    <a:cubicBezTo>
                      <a:pt x="395" y="86"/>
                      <a:pt x="395" y="84"/>
                      <a:pt x="395" y="81"/>
                    </a:cubicBezTo>
                    <a:cubicBezTo>
                      <a:pt x="395" y="78"/>
                      <a:pt x="395" y="76"/>
                      <a:pt x="395" y="74"/>
                    </a:cubicBezTo>
                    <a:cubicBezTo>
                      <a:pt x="395" y="72"/>
                      <a:pt x="395" y="72"/>
                      <a:pt x="394" y="72"/>
                    </a:cubicBezTo>
                    <a:cubicBezTo>
                      <a:pt x="393" y="72"/>
                      <a:pt x="392" y="73"/>
                      <a:pt x="391" y="75"/>
                    </a:cubicBezTo>
                    <a:cubicBezTo>
                      <a:pt x="390" y="77"/>
                      <a:pt x="389" y="79"/>
                      <a:pt x="388" y="82"/>
                    </a:cubicBezTo>
                    <a:cubicBezTo>
                      <a:pt x="387" y="85"/>
                      <a:pt x="387" y="88"/>
                      <a:pt x="386" y="92"/>
                    </a:cubicBezTo>
                    <a:cubicBezTo>
                      <a:pt x="385" y="95"/>
                      <a:pt x="385" y="98"/>
                      <a:pt x="385" y="102"/>
                    </a:cubicBezTo>
                    <a:cubicBezTo>
                      <a:pt x="385" y="105"/>
                      <a:pt x="385" y="107"/>
                      <a:pt x="386" y="110"/>
                    </a:cubicBezTo>
                    <a:cubicBezTo>
                      <a:pt x="387" y="112"/>
                      <a:pt x="388" y="113"/>
                      <a:pt x="390" y="114"/>
                    </a:cubicBezTo>
                    <a:cubicBezTo>
                      <a:pt x="394" y="115"/>
                      <a:pt x="397" y="114"/>
                      <a:pt x="400" y="112"/>
                    </a:cubicBezTo>
                    <a:cubicBezTo>
                      <a:pt x="403" y="109"/>
                      <a:pt x="405" y="107"/>
                      <a:pt x="407" y="103"/>
                    </a:cubicBezTo>
                    <a:cubicBezTo>
                      <a:pt x="410" y="100"/>
                      <a:pt x="412" y="96"/>
                      <a:pt x="413" y="93"/>
                    </a:cubicBezTo>
                    <a:cubicBezTo>
                      <a:pt x="414" y="91"/>
                      <a:pt x="415" y="89"/>
                      <a:pt x="415" y="88"/>
                    </a:cubicBezTo>
                    <a:cubicBezTo>
                      <a:pt x="415" y="88"/>
                      <a:pt x="415" y="87"/>
                      <a:pt x="416" y="87"/>
                    </a:cubicBezTo>
                    <a:cubicBezTo>
                      <a:pt x="417" y="83"/>
                      <a:pt x="417" y="83"/>
                      <a:pt x="417" y="83"/>
                    </a:cubicBezTo>
                    <a:cubicBezTo>
                      <a:pt x="416" y="82"/>
                      <a:pt x="415" y="81"/>
                      <a:pt x="415" y="79"/>
                    </a:cubicBezTo>
                    <a:cubicBezTo>
                      <a:pt x="415" y="77"/>
                      <a:pt x="415" y="76"/>
                      <a:pt x="416" y="74"/>
                    </a:cubicBezTo>
                    <a:cubicBezTo>
                      <a:pt x="416" y="73"/>
                      <a:pt x="417" y="71"/>
                      <a:pt x="419" y="70"/>
                    </a:cubicBezTo>
                    <a:cubicBezTo>
                      <a:pt x="420" y="69"/>
                      <a:pt x="421" y="69"/>
                      <a:pt x="423" y="69"/>
                    </a:cubicBezTo>
                    <a:cubicBezTo>
                      <a:pt x="426" y="69"/>
                      <a:pt x="428" y="70"/>
                      <a:pt x="428" y="72"/>
                    </a:cubicBezTo>
                    <a:cubicBezTo>
                      <a:pt x="428" y="74"/>
                      <a:pt x="428" y="77"/>
                      <a:pt x="427" y="79"/>
                    </a:cubicBezTo>
                    <a:cubicBezTo>
                      <a:pt x="428" y="80"/>
                      <a:pt x="429" y="80"/>
                      <a:pt x="431" y="79"/>
                    </a:cubicBezTo>
                    <a:cubicBezTo>
                      <a:pt x="433" y="79"/>
                      <a:pt x="435" y="79"/>
                      <a:pt x="436" y="79"/>
                    </a:cubicBezTo>
                    <a:cubicBezTo>
                      <a:pt x="438" y="79"/>
                      <a:pt x="439" y="79"/>
                      <a:pt x="440" y="80"/>
                    </a:cubicBezTo>
                    <a:cubicBezTo>
                      <a:pt x="442" y="81"/>
                      <a:pt x="442" y="82"/>
                      <a:pt x="441" y="85"/>
                    </a:cubicBezTo>
                    <a:cubicBezTo>
                      <a:pt x="441" y="87"/>
                      <a:pt x="440" y="90"/>
                      <a:pt x="439" y="94"/>
                    </a:cubicBezTo>
                    <a:cubicBezTo>
                      <a:pt x="439" y="97"/>
                      <a:pt x="438" y="101"/>
                      <a:pt x="438" y="104"/>
                    </a:cubicBezTo>
                    <a:cubicBezTo>
                      <a:pt x="438" y="107"/>
                      <a:pt x="438" y="110"/>
                      <a:pt x="438" y="112"/>
                    </a:cubicBezTo>
                    <a:cubicBezTo>
                      <a:pt x="438" y="114"/>
                      <a:pt x="439" y="115"/>
                      <a:pt x="440" y="115"/>
                    </a:cubicBezTo>
                    <a:cubicBezTo>
                      <a:pt x="441" y="115"/>
                      <a:pt x="442" y="114"/>
                      <a:pt x="444" y="112"/>
                    </a:cubicBezTo>
                    <a:cubicBezTo>
                      <a:pt x="445" y="109"/>
                      <a:pt x="446" y="106"/>
                      <a:pt x="448" y="103"/>
                    </a:cubicBezTo>
                    <a:cubicBezTo>
                      <a:pt x="449" y="100"/>
                      <a:pt x="450" y="97"/>
                      <a:pt x="452" y="93"/>
                    </a:cubicBezTo>
                    <a:cubicBezTo>
                      <a:pt x="452" y="91"/>
                      <a:pt x="453" y="89"/>
                      <a:pt x="453" y="88"/>
                    </a:cubicBezTo>
                    <a:cubicBezTo>
                      <a:pt x="454" y="84"/>
                      <a:pt x="455" y="80"/>
                      <a:pt x="456" y="76"/>
                    </a:cubicBezTo>
                    <a:cubicBezTo>
                      <a:pt x="458" y="71"/>
                      <a:pt x="461" y="66"/>
                      <a:pt x="463" y="63"/>
                    </a:cubicBezTo>
                    <a:cubicBezTo>
                      <a:pt x="466" y="59"/>
                      <a:pt x="470" y="57"/>
                      <a:pt x="473" y="57"/>
                    </a:cubicBezTo>
                    <a:cubicBezTo>
                      <a:pt x="473" y="57"/>
                      <a:pt x="474" y="57"/>
                      <a:pt x="474" y="57"/>
                    </a:cubicBezTo>
                    <a:close/>
                    <a:moveTo>
                      <a:pt x="258" y="117"/>
                    </a:move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60" y="108"/>
                      <a:pt x="261" y="107"/>
                      <a:pt x="262" y="106"/>
                    </a:cubicBezTo>
                    <a:cubicBezTo>
                      <a:pt x="263" y="104"/>
                      <a:pt x="264" y="102"/>
                      <a:pt x="264" y="99"/>
                    </a:cubicBezTo>
                    <a:cubicBezTo>
                      <a:pt x="265" y="97"/>
                      <a:pt x="265" y="94"/>
                      <a:pt x="265" y="91"/>
                    </a:cubicBezTo>
                    <a:cubicBezTo>
                      <a:pt x="265" y="88"/>
                      <a:pt x="264" y="85"/>
                      <a:pt x="264" y="82"/>
                    </a:cubicBezTo>
                    <a:cubicBezTo>
                      <a:pt x="263" y="80"/>
                      <a:pt x="262" y="77"/>
                      <a:pt x="261" y="75"/>
                    </a:cubicBezTo>
                    <a:cubicBezTo>
                      <a:pt x="260" y="74"/>
                      <a:pt x="259" y="73"/>
                      <a:pt x="258" y="73"/>
                    </a:cubicBezTo>
                    <a:cubicBezTo>
                      <a:pt x="258" y="65"/>
                      <a:pt x="258" y="65"/>
                      <a:pt x="258" y="65"/>
                    </a:cubicBezTo>
                    <a:cubicBezTo>
                      <a:pt x="258" y="65"/>
                      <a:pt x="258" y="65"/>
                      <a:pt x="258" y="65"/>
                    </a:cubicBezTo>
                    <a:cubicBezTo>
                      <a:pt x="263" y="65"/>
                      <a:pt x="267" y="67"/>
                      <a:pt x="270" y="69"/>
                    </a:cubicBezTo>
                    <a:cubicBezTo>
                      <a:pt x="273" y="72"/>
                      <a:pt x="275" y="75"/>
                      <a:pt x="276" y="79"/>
                    </a:cubicBezTo>
                    <a:cubicBezTo>
                      <a:pt x="278" y="83"/>
                      <a:pt x="278" y="87"/>
                      <a:pt x="278" y="92"/>
                    </a:cubicBezTo>
                    <a:cubicBezTo>
                      <a:pt x="278" y="96"/>
                      <a:pt x="277" y="100"/>
                      <a:pt x="275" y="104"/>
                    </a:cubicBezTo>
                    <a:cubicBezTo>
                      <a:pt x="273" y="108"/>
                      <a:pt x="271" y="111"/>
                      <a:pt x="267" y="114"/>
                    </a:cubicBezTo>
                    <a:cubicBezTo>
                      <a:pt x="265" y="116"/>
                      <a:pt x="261" y="117"/>
                      <a:pt x="258" y="117"/>
                    </a:cubicBezTo>
                    <a:close/>
                    <a:moveTo>
                      <a:pt x="322" y="148"/>
                    </a:moveTo>
                    <a:cubicBezTo>
                      <a:pt x="322" y="151"/>
                      <a:pt x="321" y="154"/>
                      <a:pt x="319" y="156"/>
                    </a:cubicBezTo>
                    <a:cubicBezTo>
                      <a:pt x="318" y="158"/>
                      <a:pt x="316" y="160"/>
                      <a:pt x="313" y="161"/>
                    </a:cubicBezTo>
                    <a:cubicBezTo>
                      <a:pt x="311" y="162"/>
                      <a:pt x="309" y="162"/>
                      <a:pt x="308" y="162"/>
                    </a:cubicBezTo>
                    <a:cubicBezTo>
                      <a:pt x="306" y="162"/>
                      <a:pt x="305" y="161"/>
                      <a:pt x="305" y="158"/>
                    </a:cubicBezTo>
                    <a:cubicBezTo>
                      <a:pt x="306" y="156"/>
                      <a:pt x="306" y="154"/>
                      <a:pt x="306" y="150"/>
                    </a:cubicBezTo>
                    <a:cubicBezTo>
                      <a:pt x="306" y="147"/>
                      <a:pt x="306" y="143"/>
                      <a:pt x="307" y="139"/>
                    </a:cubicBezTo>
                    <a:cubicBezTo>
                      <a:pt x="307" y="135"/>
                      <a:pt x="307" y="130"/>
                      <a:pt x="307" y="125"/>
                    </a:cubicBezTo>
                    <a:cubicBezTo>
                      <a:pt x="308" y="121"/>
                      <a:pt x="308" y="116"/>
                      <a:pt x="308" y="111"/>
                    </a:cubicBezTo>
                    <a:cubicBezTo>
                      <a:pt x="307" y="115"/>
                      <a:pt x="305" y="118"/>
                      <a:pt x="302" y="120"/>
                    </a:cubicBezTo>
                    <a:cubicBezTo>
                      <a:pt x="301" y="122"/>
                      <a:pt x="299" y="123"/>
                      <a:pt x="297" y="123"/>
                    </a:cubicBezTo>
                    <a:cubicBezTo>
                      <a:pt x="295" y="123"/>
                      <a:pt x="294" y="123"/>
                      <a:pt x="292" y="122"/>
                    </a:cubicBezTo>
                    <a:cubicBezTo>
                      <a:pt x="290" y="121"/>
                      <a:pt x="288" y="120"/>
                      <a:pt x="287" y="118"/>
                    </a:cubicBezTo>
                    <a:cubicBezTo>
                      <a:pt x="286" y="116"/>
                      <a:pt x="285" y="115"/>
                      <a:pt x="284" y="113"/>
                    </a:cubicBezTo>
                    <a:cubicBezTo>
                      <a:pt x="284" y="110"/>
                      <a:pt x="284" y="108"/>
                      <a:pt x="284" y="104"/>
                    </a:cubicBezTo>
                    <a:cubicBezTo>
                      <a:pt x="283" y="101"/>
                      <a:pt x="283" y="97"/>
                      <a:pt x="283" y="93"/>
                    </a:cubicBezTo>
                    <a:cubicBezTo>
                      <a:pt x="283" y="89"/>
                      <a:pt x="283" y="84"/>
                      <a:pt x="284" y="80"/>
                    </a:cubicBezTo>
                    <a:cubicBezTo>
                      <a:pt x="284" y="76"/>
                      <a:pt x="284" y="72"/>
                      <a:pt x="284" y="68"/>
                    </a:cubicBezTo>
                    <a:cubicBezTo>
                      <a:pt x="284" y="65"/>
                      <a:pt x="285" y="64"/>
                      <a:pt x="287" y="62"/>
                    </a:cubicBezTo>
                    <a:cubicBezTo>
                      <a:pt x="288" y="61"/>
                      <a:pt x="290" y="60"/>
                      <a:pt x="292" y="60"/>
                    </a:cubicBezTo>
                    <a:cubicBezTo>
                      <a:pt x="294" y="60"/>
                      <a:pt x="296" y="60"/>
                      <a:pt x="298" y="61"/>
                    </a:cubicBezTo>
                    <a:cubicBezTo>
                      <a:pt x="300" y="62"/>
                      <a:pt x="301" y="63"/>
                      <a:pt x="301" y="65"/>
                    </a:cubicBezTo>
                    <a:cubicBezTo>
                      <a:pt x="300" y="69"/>
                      <a:pt x="300" y="74"/>
                      <a:pt x="299" y="79"/>
                    </a:cubicBezTo>
                    <a:cubicBezTo>
                      <a:pt x="299" y="84"/>
                      <a:pt x="299" y="89"/>
                      <a:pt x="298" y="94"/>
                    </a:cubicBezTo>
                    <a:cubicBezTo>
                      <a:pt x="298" y="98"/>
                      <a:pt x="298" y="102"/>
                      <a:pt x="298" y="105"/>
                    </a:cubicBezTo>
                    <a:cubicBezTo>
                      <a:pt x="298" y="108"/>
                      <a:pt x="298" y="110"/>
                      <a:pt x="299" y="110"/>
                    </a:cubicBezTo>
                    <a:cubicBezTo>
                      <a:pt x="300" y="111"/>
                      <a:pt x="301" y="110"/>
                      <a:pt x="302" y="109"/>
                    </a:cubicBezTo>
                    <a:cubicBezTo>
                      <a:pt x="302" y="107"/>
                      <a:pt x="303" y="105"/>
                      <a:pt x="304" y="103"/>
                    </a:cubicBezTo>
                    <a:cubicBezTo>
                      <a:pt x="305" y="101"/>
                      <a:pt x="306" y="98"/>
                      <a:pt x="306" y="95"/>
                    </a:cubicBezTo>
                    <a:cubicBezTo>
                      <a:pt x="307" y="92"/>
                      <a:pt x="308" y="89"/>
                      <a:pt x="308" y="87"/>
                    </a:cubicBezTo>
                    <a:cubicBezTo>
                      <a:pt x="309" y="84"/>
                      <a:pt x="309" y="82"/>
                      <a:pt x="309" y="79"/>
                    </a:cubicBezTo>
                    <a:cubicBezTo>
                      <a:pt x="309" y="78"/>
                      <a:pt x="310" y="78"/>
                      <a:pt x="310" y="77"/>
                    </a:cubicBezTo>
                    <a:cubicBezTo>
                      <a:pt x="310" y="72"/>
                      <a:pt x="310" y="72"/>
                      <a:pt x="310" y="72"/>
                    </a:cubicBezTo>
                    <a:cubicBezTo>
                      <a:pt x="310" y="71"/>
                      <a:pt x="311" y="69"/>
                      <a:pt x="312" y="68"/>
                    </a:cubicBezTo>
                    <a:cubicBezTo>
                      <a:pt x="314" y="68"/>
                      <a:pt x="316" y="67"/>
                      <a:pt x="318" y="67"/>
                    </a:cubicBezTo>
                    <a:cubicBezTo>
                      <a:pt x="320" y="67"/>
                      <a:pt x="322" y="67"/>
                      <a:pt x="323" y="68"/>
                    </a:cubicBezTo>
                    <a:cubicBezTo>
                      <a:pt x="325" y="69"/>
                      <a:pt x="325" y="70"/>
                      <a:pt x="325" y="72"/>
                    </a:cubicBezTo>
                    <a:cubicBezTo>
                      <a:pt x="325" y="75"/>
                      <a:pt x="324" y="79"/>
                      <a:pt x="324" y="83"/>
                    </a:cubicBezTo>
                    <a:cubicBezTo>
                      <a:pt x="324" y="88"/>
                      <a:pt x="324" y="93"/>
                      <a:pt x="323" y="98"/>
                    </a:cubicBezTo>
                    <a:cubicBezTo>
                      <a:pt x="323" y="103"/>
                      <a:pt x="323" y="109"/>
                      <a:pt x="323" y="114"/>
                    </a:cubicBezTo>
                    <a:cubicBezTo>
                      <a:pt x="323" y="119"/>
                      <a:pt x="323" y="124"/>
                      <a:pt x="323" y="129"/>
                    </a:cubicBezTo>
                    <a:cubicBezTo>
                      <a:pt x="322" y="134"/>
                      <a:pt x="322" y="138"/>
                      <a:pt x="322" y="141"/>
                    </a:cubicBezTo>
                    <a:cubicBezTo>
                      <a:pt x="322" y="145"/>
                      <a:pt x="322" y="147"/>
                      <a:pt x="322" y="148"/>
                    </a:cubicBezTo>
                    <a:close/>
                    <a:moveTo>
                      <a:pt x="130" y="96"/>
                    </a:moveTo>
                    <a:cubicBezTo>
                      <a:pt x="132" y="94"/>
                      <a:pt x="133" y="92"/>
                      <a:pt x="134" y="89"/>
                    </a:cubicBezTo>
                    <a:cubicBezTo>
                      <a:pt x="134" y="86"/>
                      <a:pt x="135" y="83"/>
                      <a:pt x="136" y="81"/>
                    </a:cubicBezTo>
                    <a:cubicBezTo>
                      <a:pt x="136" y="78"/>
                      <a:pt x="137" y="76"/>
                      <a:pt x="137" y="74"/>
                    </a:cubicBezTo>
                    <a:cubicBezTo>
                      <a:pt x="138" y="72"/>
                      <a:pt x="139" y="71"/>
                      <a:pt x="140" y="71"/>
                    </a:cubicBezTo>
                    <a:cubicBezTo>
                      <a:pt x="142" y="71"/>
                      <a:pt x="143" y="72"/>
                      <a:pt x="144" y="73"/>
                    </a:cubicBezTo>
                    <a:cubicBezTo>
                      <a:pt x="145" y="74"/>
                      <a:pt x="146" y="76"/>
                      <a:pt x="147" y="77"/>
                    </a:cubicBezTo>
                    <a:cubicBezTo>
                      <a:pt x="148" y="79"/>
                      <a:pt x="148" y="81"/>
                      <a:pt x="149" y="83"/>
                    </a:cubicBezTo>
                    <a:cubicBezTo>
                      <a:pt x="149" y="85"/>
                      <a:pt x="149" y="87"/>
                      <a:pt x="149" y="88"/>
                    </a:cubicBezTo>
                    <a:cubicBezTo>
                      <a:pt x="149" y="96"/>
                      <a:pt x="147" y="103"/>
                      <a:pt x="141" y="109"/>
                    </a:cubicBezTo>
                    <a:cubicBezTo>
                      <a:pt x="136" y="114"/>
                      <a:pt x="130" y="119"/>
                      <a:pt x="122" y="123"/>
                    </a:cubicBezTo>
                    <a:cubicBezTo>
                      <a:pt x="114" y="127"/>
                      <a:pt x="105" y="130"/>
                      <a:pt x="96" y="132"/>
                    </a:cubicBezTo>
                    <a:cubicBezTo>
                      <a:pt x="86" y="133"/>
                      <a:pt x="78" y="134"/>
                      <a:pt x="69" y="134"/>
                    </a:cubicBezTo>
                    <a:cubicBezTo>
                      <a:pt x="63" y="134"/>
                      <a:pt x="57" y="134"/>
                      <a:pt x="49" y="133"/>
                    </a:cubicBezTo>
                    <a:cubicBezTo>
                      <a:pt x="42" y="132"/>
                      <a:pt x="34" y="130"/>
                      <a:pt x="28" y="127"/>
                    </a:cubicBezTo>
                    <a:cubicBezTo>
                      <a:pt x="21" y="125"/>
                      <a:pt x="15" y="121"/>
                      <a:pt x="11" y="116"/>
                    </a:cubicBezTo>
                    <a:cubicBezTo>
                      <a:pt x="6" y="111"/>
                      <a:pt x="4" y="104"/>
                      <a:pt x="4" y="96"/>
                    </a:cubicBezTo>
                    <a:cubicBezTo>
                      <a:pt x="4" y="89"/>
                      <a:pt x="6" y="83"/>
                      <a:pt x="11" y="79"/>
                    </a:cubicBezTo>
                    <a:cubicBezTo>
                      <a:pt x="15" y="75"/>
                      <a:pt x="21" y="71"/>
                      <a:pt x="27" y="68"/>
                    </a:cubicBezTo>
                    <a:cubicBezTo>
                      <a:pt x="24" y="67"/>
                      <a:pt x="20" y="66"/>
                      <a:pt x="17" y="65"/>
                    </a:cubicBezTo>
                    <a:cubicBezTo>
                      <a:pt x="14" y="63"/>
                      <a:pt x="11" y="61"/>
                      <a:pt x="8" y="59"/>
                    </a:cubicBezTo>
                    <a:cubicBezTo>
                      <a:pt x="6" y="57"/>
                      <a:pt x="4" y="54"/>
                      <a:pt x="2" y="51"/>
                    </a:cubicBezTo>
                    <a:cubicBezTo>
                      <a:pt x="1" y="48"/>
                      <a:pt x="0" y="45"/>
                      <a:pt x="0" y="41"/>
                    </a:cubicBezTo>
                    <a:cubicBezTo>
                      <a:pt x="0" y="35"/>
                      <a:pt x="1" y="31"/>
                      <a:pt x="4" y="27"/>
                    </a:cubicBezTo>
                    <a:cubicBezTo>
                      <a:pt x="7" y="23"/>
                      <a:pt x="11" y="19"/>
                      <a:pt x="15" y="16"/>
                    </a:cubicBezTo>
                    <a:cubicBezTo>
                      <a:pt x="20" y="13"/>
                      <a:pt x="25" y="11"/>
                      <a:pt x="30" y="9"/>
                    </a:cubicBezTo>
                    <a:cubicBezTo>
                      <a:pt x="36" y="7"/>
                      <a:pt x="42" y="5"/>
                      <a:pt x="48" y="4"/>
                    </a:cubicBezTo>
                    <a:cubicBezTo>
                      <a:pt x="54" y="2"/>
                      <a:pt x="59" y="2"/>
                      <a:pt x="65" y="1"/>
                    </a:cubicBezTo>
                    <a:cubicBezTo>
                      <a:pt x="70" y="1"/>
                      <a:pt x="75" y="0"/>
                      <a:pt x="79" y="0"/>
                    </a:cubicBezTo>
                    <a:cubicBezTo>
                      <a:pt x="86" y="0"/>
                      <a:pt x="93" y="1"/>
                      <a:pt x="101" y="2"/>
                    </a:cubicBezTo>
                    <a:cubicBezTo>
                      <a:pt x="109" y="4"/>
                      <a:pt x="117" y="5"/>
                      <a:pt x="123" y="8"/>
                    </a:cubicBezTo>
                    <a:cubicBezTo>
                      <a:pt x="130" y="10"/>
                      <a:pt x="136" y="13"/>
                      <a:pt x="141" y="17"/>
                    </a:cubicBezTo>
                    <a:cubicBezTo>
                      <a:pt x="145" y="20"/>
                      <a:pt x="147" y="24"/>
                      <a:pt x="147" y="29"/>
                    </a:cubicBezTo>
                    <a:cubicBezTo>
                      <a:pt x="147" y="31"/>
                      <a:pt x="146" y="32"/>
                      <a:pt x="144" y="32"/>
                    </a:cubicBezTo>
                    <a:cubicBezTo>
                      <a:pt x="142" y="32"/>
                      <a:pt x="140" y="32"/>
                      <a:pt x="136" y="31"/>
                    </a:cubicBezTo>
                    <a:cubicBezTo>
                      <a:pt x="133" y="30"/>
                      <a:pt x="130" y="29"/>
                      <a:pt x="127" y="28"/>
                    </a:cubicBezTo>
                    <a:cubicBezTo>
                      <a:pt x="123" y="26"/>
                      <a:pt x="120" y="25"/>
                      <a:pt x="117" y="25"/>
                    </a:cubicBezTo>
                    <a:cubicBezTo>
                      <a:pt x="110" y="23"/>
                      <a:pt x="103" y="21"/>
                      <a:pt x="97" y="20"/>
                    </a:cubicBezTo>
                    <a:cubicBezTo>
                      <a:pt x="90" y="19"/>
                      <a:pt x="83" y="18"/>
                      <a:pt x="76" y="18"/>
                    </a:cubicBezTo>
                    <a:cubicBezTo>
                      <a:pt x="71" y="18"/>
                      <a:pt x="65" y="19"/>
                      <a:pt x="58" y="20"/>
                    </a:cubicBezTo>
                    <a:cubicBezTo>
                      <a:pt x="51" y="21"/>
                      <a:pt x="45" y="22"/>
                      <a:pt x="39" y="24"/>
                    </a:cubicBezTo>
                    <a:cubicBezTo>
                      <a:pt x="33" y="26"/>
                      <a:pt x="28" y="28"/>
                      <a:pt x="23" y="31"/>
                    </a:cubicBezTo>
                    <a:cubicBezTo>
                      <a:pt x="19" y="34"/>
                      <a:pt x="17" y="37"/>
                      <a:pt x="17" y="41"/>
                    </a:cubicBezTo>
                    <a:cubicBezTo>
                      <a:pt x="17" y="45"/>
                      <a:pt x="19" y="48"/>
                      <a:pt x="22" y="50"/>
                    </a:cubicBezTo>
                    <a:cubicBezTo>
                      <a:pt x="25" y="52"/>
                      <a:pt x="29" y="54"/>
                      <a:pt x="34" y="55"/>
                    </a:cubicBezTo>
                    <a:cubicBezTo>
                      <a:pt x="38" y="56"/>
                      <a:pt x="44" y="57"/>
                      <a:pt x="51" y="57"/>
                    </a:cubicBezTo>
                    <a:cubicBezTo>
                      <a:pt x="57" y="57"/>
                      <a:pt x="64" y="58"/>
                      <a:pt x="71" y="58"/>
                    </a:cubicBezTo>
                    <a:cubicBezTo>
                      <a:pt x="78" y="58"/>
                      <a:pt x="85" y="57"/>
                      <a:pt x="92" y="57"/>
                    </a:cubicBezTo>
                    <a:cubicBezTo>
                      <a:pt x="99" y="57"/>
                      <a:pt x="106" y="57"/>
                      <a:pt x="112" y="57"/>
                    </a:cubicBezTo>
                    <a:cubicBezTo>
                      <a:pt x="118" y="57"/>
                      <a:pt x="123" y="58"/>
                      <a:pt x="128" y="59"/>
                    </a:cubicBezTo>
                    <a:cubicBezTo>
                      <a:pt x="133" y="60"/>
                      <a:pt x="136" y="61"/>
                      <a:pt x="138" y="63"/>
                    </a:cubicBezTo>
                    <a:cubicBezTo>
                      <a:pt x="138" y="62"/>
                      <a:pt x="138" y="62"/>
                      <a:pt x="138" y="62"/>
                    </a:cubicBezTo>
                    <a:cubicBezTo>
                      <a:pt x="139" y="63"/>
                      <a:pt x="140" y="63"/>
                      <a:pt x="140" y="64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39" y="66"/>
                      <a:pt x="138" y="66"/>
                      <a:pt x="137" y="66"/>
                    </a:cubicBezTo>
                    <a:cubicBezTo>
                      <a:pt x="136" y="67"/>
                      <a:pt x="135" y="67"/>
                      <a:pt x="135" y="67"/>
                    </a:cubicBezTo>
                    <a:cubicBezTo>
                      <a:pt x="125" y="68"/>
                      <a:pt x="115" y="69"/>
                      <a:pt x="107" y="69"/>
                    </a:cubicBezTo>
                    <a:cubicBezTo>
                      <a:pt x="98" y="69"/>
                      <a:pt x="90" y="69"/>
                      <a:pt x="84" y="70"/>
                    </a:cubicBezTo>
                    <a:cubicBezTo>
                      <a:pt x="77" y="70"/>
                      <a:pt x="71" y="70"/>
                      <a:pt x="66" y="70"/>
                    </a:cubicBezTo>
                    <a:cubicBezTo>
                      <a:pt x="61" y="71"/>
                      <a:pt x="57" y="71"/>
                      <a:pt x="53" y="72"/>
                    </a:cubicBezTo>
                    <a:cubicBezTo>
                      <a:pt x="49" y="73"/>
                      <a:pt x="45" y="74"/>
                      <a:pt x="40" y="76"/>
                    </a:cubicBezTo>
                    <a:cubicBezTo>
                      <a:pt x="36" y="77"/>
                      <a:pt x="32" y="79"/>
                      <a:pt x="28" y="81"/>
                    </a:cubicBezTo>
                    <a:cubicBezTo>
                      <a:pt x="25" y="82"/>
                      <a:pt x="22" y="84"/>
                      <a:pt x="20" y="87"/>
                    </a:cubicBezTo>
                    <a:cubicBezTo>
                      <a:pt x="17" y="89"/>
                      <a:pt x="16" y="92"/>
                      <a:pt x="16" y="95"/>
                    </a:cubicBezTo>
                    <a:cubicBezTo>
                      <a:pt x="16" y="100"/>
                      <a:pt x="18" y="104"/>
                      <a:pt x="21" y="107"/>
                    </a:cubicBezTo>
                    <a:cubicBezTo>
                      <a:pt x="24" y="110"/>
                      <a:pt x="28" y="113"/>
                      <a:pt x="33" y="114"/>
                    </a:cubicBezTo>
                    <a:cubicBezTo>
                      <a:pt x="37" y="116"/>
                      <a:pt x="42" y="117"/>
                      <a:pt x="47" y="118"/>
                    </a:cubicBezTo>
                    <a:cubicBezTo>
                      <a:pt x="52" y="118"/>
                      <a:pt x="57" y="119"/>
                      <a:pt x="61" y="119"/>
                    </a:cubicBezTo>
                    <a:cubicBezTo>
                      <a:pt x="66" y="119"/>
                      <a:pt x="72" y="118"/>
                      <a:pt x="78" y="118"/>
                    </a:cubicBezTo>
                    <a:cubicBezTo>
                      <a:pt x="84" y="117"/>
                      <a:pt x="91" y="116"/>
                      <a:pt x="97" y="115"/>
                    </a:cubicBezTo>
                    <a:cubicBezTo>
                      <a:pt x="104" y="113"/>
                      <a:pt x="110" y="111"/>
                      <a:pt x="116" y="108"/>
                    </a:cubicBezTo>
                    <a:cubicBezTo>
                      <a:pt x="122" y="105"/>
                      <a:pt x="127" y="101"/>
                      <a:pt x="130" y="96"/>
                    </a:cubicBezTo>
                    <a:close/>
                    <a:moveTo>
                      <a:pt x="258" y="65"/>
                    </a:moveTo>
                    <a:cubicBezTo>
                      <a:pt x="258" y="73"/>
                      <a:pt x="258" y="73"/>
                      <a:pt x="258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6" y="73"/>
                      <a:pt x="254" y="74"/>
                      <a:pt x="253" y="75"/>
                    </a:cubicBezTo>
                    <a:cubicBezTo>
                      <a:pt x="252" y="77"/>
                      <a:pt x="252" y="79"/>
                      <a:pt x="251" y="82"/>
                    </a:cubicBezTo>
                    <a:cubicBezTo>
                      <a:pt x="251" y="84"/>
                      <a:pt x="250" y="87"/>
                      <a:pt x="250" y="90"/>
                    </a:cubicBezTo>
                    <a:cubicBezTo>
                      <a:pt x="250" y="93"/>
                      <a:pt x="251" y="96"/>
                      <a:pt x="251" y="98"/>
                    </a:cubicBezTo>
                    <a:cubicBezTo>
                      <a:pt x="252" y="101"/>
                      <a:pt x="253" y="103"/>
                      <a:pt x="254" y="105"/>
                    </a:cubicBezTo>
                    <a:cubicBezTo>
                      <a:pt x="255" y="107"/>
                      <a:pt x="256" y="107"/>
                      <a:pt x="258" y="108"/>
                    </a:cubicBezTo>
                    <a:cubicBezTo>
                      <a:pt x="258" y="117"/>
                      <a:pt x="258" y="117"/>
                      <a:pt x="258" y="117"/>
                    </a:cubicBezTo>
                    <a:cubicBezTo>
                      <a:pt x="257" y="117"/>
                      <a:pt x="256" y="117"/>
                      <a:pt x="256" y="117"/>
                    </a:cubicBezTo>
                    <a:cubicBezTo>
                      <a:pt x="250" y="117"/>
                      <a:pt x="246" y="116"/>
                      <a:pt x="243" y="113"/>
                    </a:cubicBezTo>
                    <a:cubicBezTo>
                      <a:pt x="240" y="111"/>
                      <a:pt x="238" y="107"/>
                      <a:pt x="237" y="103"/>
                    </a:cubicBezTo>
                    <a:cubicBezTo>
                      <a:pt x="236" y="100"/>
                      <a:pt x="235" y="95"/>
                      <a:pt x="236" y="91"/>
                    </a:cubicBezTo>
                    <a:cubicBezTo>
                      <a:pt x="236" y="86"/>
                      <a:pt x="237" y="82"/>
                      <a:pt x="239" y="78"/>
                    </a:cubicBezTo>
                    <a:cubicBezTo>
                      <a:pt x="241" y="74"/>
                      <a:pt x="244" y="71"/>
                      <a:pt x="247" y="68"/>
                    </a:cubicBezTo>
                    <a:cubicBezTo>
                      <a:pt x="250" y="66"/>
                      <a:pt x="253" y="65"/>
                      <a:pt x="258" y="65"/>
                    </a:cubicBezTo>
                    <a:close/>
                    <a:moveTo>
                      <a:pt x="234" y="51"/>
                    </a:moveTo>
                    <a:cubicBezTo>
                      <a:pt x="234" y="54"/>
                      <a:pt x="232" y="56"/>
                      <a:pt x="229" y="58"/>
                    </a:cubicBezTo>
                    <a:cubicBezTo>
                      <a:pt x="226" y="59"/>
                      <a:pt x="222" y="60"/>
                      <a:pt x="219" y="60"/>
                    </a:cubicBezTo>
                    <a:cubicBezTo>
                      <a:pt x="217" y="60"/>
                      <a:pt x="215" y="59"/>
                      <a:pt x="213" y="59"/>
                    </a:cubicBezTo>
                    <a:cubicBezTo>
                      <a:pt x="211" y="58"/>
                      <a:pt x="210" y="58"/>
                      <a:pt x="209" y="57"/>
                    </a:cubicBezTo>
                    <a:cubicBezTo>
                      <a:pt x="207" y="56"/>
                      <a:pt x="206" y="55"/>
                      <a:pt x="205" y="53"/>
                    </a:cubicBezTo>
                    <a:cubicBezTo>
                      <a:pt x="204" y="52"/>
                      <a:pt x="204" y="51"/>
                      <a:pt x="204" y="49"/>
                    </a:cubicBezTo>
                    <a:cubicBezTo>
                      <a:pt x="204" y="46"/>
                      <a:pt x="206" y="44"/>
                      <a:pt x="209" y="42"/>
                    </a:cubicBezTo>
                    <a:cubicBezTo>
                      <a:pt x="212" y="41"/>
                      <a:pt x="215" y="40"/>
                      <a:pt x="219" y="40"/>
                    </a:cubicBezTo>
                    <a:cubicBezTo>
                      <a:pt x="223" y="40"/>
                      <a:pt x="227" y="42"/>
                      <a:pt x="230" y="43"/>
                    </a:cubicBezTo>
                    <a:cubicBezTo>
                      <a:pt x="233" y="45"/>
                      <a:pt x="234" y="48"/>
                      <a:pt x="234" y="51"/>
                    </a:cubicBezTo>
                    <a:close/>
                    <a:moveTo>
                      <a:pt x="223" y="151"/>
                    </a:moveTo>
                    <a:cubicBezTo>
                      <a:pt x="223" y="154"/>
                      <a:pt x="222" y="156"/>
                      <a:pt x="220" y="158"/>
                    </a:cubicBezTo>
                    <a:cubicBezTo>
                      <a:pt x="218" y="160"/>
                      <a:pt x="216" y="161"/>
                      <a:pt x="214" y="162"/>
                    </a:cubicBezTo>
                    <a:cubicBezTo>
                      <a:pt x="212" y="162"/>
                      <a:pt x="210" y="162"/>
                      <a:pt x="208" y="162"/>
                    </a:cubicBezTo>
                    <a:cubicBezTo>
                      <a:pt x="206" y="161"/>
                      <a:pt x="205" y="160"/>
                      <a:pt x="206" y="158"/>
                    </a:cubicBezTo>
                    <a:cubicBezTo>
                      <a:pt x="206" y="156"/>
                      <a:pt x="207" y="153"/>
                      <a:pt x="207" y="148"/>
                    </a:cubicBezTo>
                    <a:cubicBezTo>
                      <a:pt x="207" y="144"/>
                      <a:pt x="208" y="139"/>
                      <a:pt x="208" y="134"/>
                    </a:cubicBezTo>
                    <a:cubicBezTo>
                      <a:pt x="208" y="129"/>
                      <a:pt x="209" y="123"/>
                      <a:pt x="209" y="117"/>
                    </a:cubicBezTo>
                    <a:cubicBezTo>
                      <a:pt x="209" y="113"/>
                      <a:pt x="209" y="108"/>
                      <a:pt x="209" y="104"/>
                    </a:cubicBezTo>
                    <a:cubicBezTo>
                      <a:pt x="209" y="104"/>
                      <a:pt x="209" y="105"/>
                      <a:pt x="208" y="105"/>
                    </a:cubicBezTo>
                    <a:cubicBezTo>
                      <a:pt x="206" y="108"/>
                      <a:pt x="204" y="111"/>
                      <a:pt x="201" y="114"/>
                    </a:cubicBezTo>
                    <a:cubicBezTo>
                      <a:pt x="199" y="116"/>
                      <a:pt x="196" y="117"/>
                      <a:pt x="194" y="117"/>
                    </a:cubicBezTo>
                    <a:cubicBezTo>
                      <a:pt x="190" y="117"/>
                      <a:pt x="187" y="116"/>
                      <a:pt x="185" y="114"/>
                    </a:cubicBezTo>
                    <a:cubicBezTo>
                      <a:pt x="184" y="112"/>
                      <a:pt x="182" y="109"/>
                      <a:pt x="182" y="107"/>
                    </a:cubicBezTo>
                    <a:cubicBezTo>
                      <a:pt x="181" y="104"/>
                      <a:pt x="181" y="101"/>
                      <a:pt x="181" y="99"/>
                    </a:cubicBezTo>
                    <a:cubicBezTo>
                      <a:pt x="181" y="96"/>
                      <a:pt x="181" y="94"/>
                      <a:pt x="181" y="94"/>
                    </a:cubicBezTo>
                    <a:cubicBezTo>
                      <a:pt x="180" y="94"/>
                      <a:pt x="180" y="95"/>
                      <a:pt x="179" y="97"/>
                    </a:cubicBezTo>
                    <a:cubicBezTo>
                      <a:pt x="178" y="98"/>
                      <a:pt x="177" y="100"/>
                      <a:pt x="177" y="103"/>
                    </a:cubicBezTo>
                    <a:cubicBezTo>
                      <a:pt x="176" y="105"/>
                      <a:pt x="175" y="107"/>
                      <a:pt x="175" y="110"/>
                    </a:cubicBezTo>
                    <a:cubicBezTo>
                      <a:pt x="174" y="112"/>
                      <a:pt x="174" y="114"/>
                      <a:pt x="174" y="116"/>
                    </a:cubicBezTo>
                    <a:cubicBezTo>
                      <a:pt x="173" y="118"/>
                      <a:pt x="172" y="119"/>
                      <a:pt x="171" y="120"/>
                    </a:cubicBezTo>
                    <a:cubicBezTo>
                      <a:pt x="169" y="121"/>
                      <a:pt x="168" y="121"/>
                      <a:pt x="166" y="121"/>
                    </a:cubicBezTo>
                    <a:cubicBezTo>
                      <a:pt x="164" y="121"/>
                      <a:pt x="162" y="121"/>
                      <a:pt x="160" y="120"/>
                    </a:cubicBezTo>
                    <a:cubicBezTo>
                      <a:pt x="159" y="119"/>
                      <a:pt x="158" y="117"/>
                      <a:pt x="158" y="115"/>
                    </a:cubicBezTo>
                    <a:cubicBezTo>
                      <a:pt x="158" y="113"/>
                      <a:pt x="158" y="110"/>
                      <a:pt x="158" y="107"/>
                    </a:cubicBezTo>
                    <a:cubicBezTo>
                      <a:pt x="158" y="103"/>
                      <a:pt x="158" y="100"/>
                      <a:pt x="158" y="96"/>
                    </a:cubicBezTo>
                    <a:cubicBezTo>
                      <a:pt x="158" y="92"/>
                      <a:pt x="158" y="89"/>
                      <a:pt x="158" y="85"/>
                    </a:cubicBezTo>
                    <a:cubicBezTo>
                      <a:pt x="158" y="82"/>
                      <a:pt x="158" y="78"/>
                      <a:pt x="159" y="76"/>
                    </a:cubicBezTo>
                    <a:cubicBezTo>
                      <a:pt x="159" y="73"/>
                      <a:pt x="160" y="71"/>
                      <a:pt x="162" y="69"/>
                    </a:cubicBezTo>
                    <a:cubicBezTo>
                      <a:pt x="164" y="68"/>
                      <a:pt x="166" y="67"/>
                      <a:pt x="168" y="67"/>
                    </a:cubicBezTo>
                    <a:cubicBezTo>
                      <a:pt x="170" y="67"/>
                      <a:pt x="172" y="67"/>
                      <a:pt x="173" y="68"/>
                    </a:cubicBezTo>
                    <a:cubicBezTo>
                      <a:pt x="175" y="69"/>
                      <a:pt x="176" y="71"/>
                      <a:pt x="175" y="73"/>
                    </a:cubicBezTo>
                    <a:cubicBezTo>
                      <a:pt x="175" y="75"/>
                      <a:pt x="175" y="77"/>
                      <a:pt x="174" y="80"/>
                    </a:cubicBezTo>
                    <a:cubicBezTo>
                      <a:pt x="174" y="82"/>
                      <a:pt x="173" y="84"/>
                      <a:pt x="173" y="87"/>
                    </a:cubicBezTo>
                    <a:cubicBezTo>
                      <a:pt x="172" y="89"/>
                      <a:pt x="172" y="92"/>
                      <a:pt x="172" y="94"/>
                    </a:cubicBezTo>
                    <a:cubicBezTo>
                      <a:pt x="172" y="96"/>
                      <a:pt x="172" y="98"/>
                      <a:pt x="172" y="99"/>
                    </a:cubicBezTo>
                    <a:cubicBezTo>
                      <a:pt x="173" y="95"/>
                      <a:pt x="174" y="92"/>
                      <a:pt x="176" y="89"/>
                    </a:cubicBezTo>
                    <a:cubicBezTo>
                      <a:pt x="177" y="86"/>
                      <a:pt x="179" y="83"/>
                      <a:pt x="180" y="81"/>
                    </a:cubicBezTo>
                    <a:cubicBezTo>
                      <a:pt x="181" y="80"/>
                      <a:pt x="183" y="79"/>
                      <a:pt x="185" y="78"/>
                    </a:cubicBezTo>
                    <a:cubicBezTo>
                      <a:pt x="187" y="77"/>
                      <a:pt x="189" y="77"/>
                      <a:pt x="191" y="77"/>
                    </a:cubicBezTo>
                    <a:cubicBezTo>
                      <a:pt x="192" y="77"/>
                      <a:pt x="194" y="78"/>
                      <a:pt x="195" y="79"/>
                    </a:cubicBezTo>
                    <a:cubicBezTo>
                      <a:pt x="196" y="80"/>
                      <a:pt x="196" y="81"/>
                      <a:pt x="196" y="83"/>
                    </a:cubicBezTo>
                    <a:cubicBezTo>
                      <a:pt x="195" y="84"/>
                      <a:pt x="195" y="86"/>
                      <a:pt x="194" y="89"/>
                    </a:cubicBezTo>
                    <a:cubicBezTo>
                      <a:pt x="194" y="91"/>
                      <a:pt x="194" y="94"/>
                      <a:pt x="194" y="97"/>
                    </a:cubicBezTo>
                    <a:cubicBezTo>
                      <a:pt x="194" y="100"/>
                      <a:pt x="194" y="102"/>
                      <a:pt x="194" y="104"/>
                    </a:cubicBezTo>
                    <a:cubicBezTo>
                      <a:pt x="195" y="106"/>
                      <a:pt x="195" y="107"/>
                      <a:pt x="196" y="107"/>
                    </a:cubicBezTo>
                    <a:cubicBezTo>
                      <a:pt x="197" y="107"/>
                      <a:pt x="198" y="106"/>
                      <a:pt x="199" y="105"/>
                    </a:cubicBezTo>
                    <a:cubicBezTo>
                      <a:pt x="201" y="103"/>
                      <a:pt x="202" y="101"/>
                      <a:pt x="203" y="99"/>
                    </a:cubicBezTo>
                    <a:cubicBezTo>
                      <a:pt x="205" y="97"/>
                      <a:pt x="206" y="95"/>
                      <a:pt x="207" y="92"/>
                    </a:cubicBezTo>
                    <a:cubicBezTo>
                      <a:pt x="208" y="90"/>
                      <a:pt x="209" y="88"/>
                      <a:pt x="210" y="86"/>
                    </a:cubicBezTo>
                    <a:cubicBezTo>
                      <a:pt x="210" y="85"/>
                      <a:pt x="210" y="85"/>
                      <a:pt x="210" y="85"/>
                    </a:cubicBezTo>
                    <a:cubicBezTo>
                      <a:pt x="210" y="84"/>
                      <a:pt x="210" y="84"/>
                      <a:pt x="210" y="84"/>
                    </a:cubicBezTo>
                    <a:cubicBezTo>
                      <a:pt x="210" y="79"/>
                      <a:pt x="210" y="75"/>
                      <a:pt x="210" y="72"/>
                    </a:cubicBezTo>
                    <a:cubicBezTo>
                      <a:pt x="210" y="71"/>
                      <a:pt x="211" y="69"/>
                      <a:pt x="213" y="68"/>
                    </a:cubicBezTo>
                    <a:cubicBezTo>
                      <a:pt x="215" y="68"/>
                      <a:pt x="216" y="67"/>
                      <a:pt x="218" y="67"/>
                    </a:cubicBezTo>
                    <a:cubicBezTo>
                      <a:pt x="220" y="67"/>
                      <a:pt x="222" y="67"/>
                      <a:pt x="224" y="68"/>
                    </a:cubicBezTo>
                    <a:cubicBezTo>
                      <a:pt x="225" y="69"/>
                      <a:pt x="226" y="70"/>
                      <a:pt x="226" y="72"/>
                    </a:cubicBezTo>
                    <a:cubicBezTo>
                      <a:pt x="225" y="75"/>
                      <a:pt x="225" y="79"/>
                      <a:pt x="225" y="83"/>
                    </a:cubicBezTo>
                    <a:cubicBezTo>
                      <a:pt x="224" y="88"/>
                      <a:pt x="224" y="93"/>
                      <a:pt x="224" y="99"/>
                    </a:cubicBezTo>
                    <a:cubicBezTo>
                      <a:pt x="224" y="104"/>
                      <a:pt x="223" y="110"/>
                      <a:pt x="223" y="115"/>
                    </a:cubicBezTo>
                    <a:cubicBezTo>
                      <a:pt x="223" y="121"/>
                      <a:pt x="223" y="126"/>
                      <a:pt x="223" y="131"/>
                    </a:cubicBezTo>
                    <a:cubicBezTo>
                      <a:pt x="223" y="136"/>
                      <a:pt x="223" y="140"/>
                      <a:pt x="223" y="144"/>
                    </a:cubicBezTo>
                    <a:cubicBezTo>
                      <a:pt x="223" y="148"/>
                      <a:pt x="223" y="150"/>
                      <a:pt x="223" y="15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8" name="Freeform 65"/>
              <p:cNvSpPr>
                <a:spLocks noChangeArrowheads="1"/>
              </p:cNvSpPr>
              <p:nvPr/>
            </p:nvSpPr>
            <p:spPr bwMode="auto">
              <a:xfrm>
                <a:off x="10277476" y="3590926"/>
                <a:ext cx="90488" cy="87313"/>
              </a:xfrm>
              <a:custGeom>
                <a:avLst/>
                <a:gdLst>
                  <a:gd name="T0" fmla="*/ 2147483647 w 24"/>
                  <a:gd name="T1" fmla="*/ 2147483647 h 23"/>
                  <a:gd name="T2" fmla="*/ 2147483647 w 24"/>
                  <a:gd name="T3" fmla="*/ 2147483647 h 23"/>
                  <a:gd name="T4" fmla="*/ 2147483647 w 24"/>
                  <a:gd name="T5" fmla="*/ 2147483647 h 23"/>
                  <a:gd name="T6" fmla="*/ 2147483647 w 24"/>
                  <a:gd name="T7" fmla="*/ 2147483647 h 23"/>
                  <a:gd name="T8" fmla="*/ 0 w 24"/>
                  <a:gd name="T9" fmla="*/ 2147483647 h 23"/>
                  <a:gd name="T10" fmla="*/ 2147483647 w 24"/>
                  <a:gd name="T11" fmla="*/ 2147483647 h 23"/>
                  <a:gd name="T12" fmla="*/ 2147483647 w 24"/>
                  <a:gd name="T13" fmla="*/ 2147483647 h 23"/>
                  <a:gd name="T14" fmla="*/ 2147483647 w 24"/>
                  <a:gd name="T15" fmla="*/ 2147483647 h 23"/>
                  <a:gd name="T16" fmla="*/ 2147483647 w 24"/>
                  <a:gd name="T17" fmla="*/ 2147483647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23"/>
                  <a:gd name="T29" fmla="*/ 24 w 24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23">
                    <a:moveTo>
                      <a:pt x="24" y="14"/>
                    </a:moveTo>
                    <a:cubicBezTo>
                      <a:pt x="23" y="17"/>
                      <a:pt x="22" y="20"/>
                      <a:pt x="19" y="21"/>
                    </a:cubicBezTo>
                    <a:cubicBezTo>
                      <a:pt x="16" y="23"/>
                      <a:pt x="14" y="23"/>
                      <a:pt x="11" y="22"/>
                    </a:cubicBezTo>
                    <a:cubicBezTo>
                      <a:pt x="8" y="22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6"/>
                      <a:pt x="2" y="4"/>
                      <a:pt x="4" y="2"/>
                    </a:cubicBezTo>
                    <a:cubicBezTo>
                      <a:pt x="7" y="1"/>
                      <a:pt x="9" y="0"/>
                      <a:pt x="13" y="1"/>
                    </a:cubicBezTo>
                    <a:cubicBezTo>
                      <a:pt x="16" y="1"/>
                      <a:pt x="19" y="3"/>
                      <a:pt x="21" y="5"/>
                    </a:cubicBezTo>
                    <a:cubicBezTo>
                      <a:pt x="23" y="8"/>
                      <a:pt x="24" y="11"/>
                      <a:pt x="24" y="14"/>
                    </a:cubicBezTo>
                    <a:close/>
                  </a:path>
                </a:pathLst>
              </a:custGeom>
              <a:solidFill>
                <a:srgbClr val="84B9C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09" name="Freeform 66"/>
              <p:cNvSpPr>
                <a:spLocks noChangeArrowheads="1"/>
              </p:cNvSpPr>
              <p:nvPr/>
            </p:nvSpPr>
            <p:spPr bwMode="auto">
              <a:xfrm>
                <a:off x="10415588" y="3590926"/>
                <a:ext cx="90488" cy="87313"/>
              </a:xfrm>
              <a:custGeom>
                <a:avLst/>
                <a:gdLst>
                  <a:gd name="T0" fmla="*/ 2147483647 w 24"/>
                  <a:gd name="T1" fmla="*/ 2147483647 h 23"/>
                  <a:gd name="T2" fmla="*/ 2147483647 w 24"/>
                  <a:gd name="T3" fmla="*/ 2147483647 h 23"/>
                  <a:gd name="T4" fmla="*/ 2147483647 w 24"/>
                  <a:gd name="T5" fmla="*/ 2147483647 h 23"/>
                  <a:gd name="T6" fmla="*/ 2147483647 w 24"/>
                  <a:gd name="T7" fmla="*/ 2147483647 h 23"/>
                  <a:gd name="T8" fmla="*/ 0 w 24"/>
                  <a:gd name="T9" fmla="*/ 2147483647 h 23"/>
                  <a:gd name="T10" fmla="*/ 2147483647 w 24"/>
                  <a:gd name="T11" fmla="*/ 2147483647 h 23"/>
                  <a:gd name="T12" fmla="*/ 2147483647 w 24"/>
                  <a:gd name="T13" fmla="*/ 2147483647 h 23"/>
                  <a:gd name="T14" fmla="*/ 2147483647 w 24"/>
                  <a:gd name="T15" fmla="*/ 2147483647 h 23"/>
                  <a:gd name="T16" fmla="*/ 2147483647 w 24"/>
                  <a:gd name="T17" fmla="*/ 2147483647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23"/>
                  <a:gd name="T29" fmla="*/ 24 w 24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23">
                    <a:moveTo>
                      <a:pt x="24" y="14"/>
                    </a:moveTo>
                    <a:cubicBezTo>
                      <a:pt x="24" y="17"/>
                      <a:pt x="22" y="20"/>
                      <a:pt x="19" y="21"/>
                    </a:cubicBezTo>
                    <a:cubicBezTo>
                      <a:pt x="17" y="23"/>
                      <a:pt x="14" y="23"/>
                      <a:pt x="11" y="22"/>
                    </a:cubicBezTo>
                    <a:cubicBezTo>
                      <a:pt x="8" y="22"/>
                      <a:pt x="6" y="20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6"/>
                      <a:pt x="2" y="4"/>
                      <a:pt x="4" y="2"/>
                    </a:cubicBezTo>
                    <a:cubicBezTo>
                      <a:pt x="7" y="1"/>
                      <a:pt x="10" y="0"/>
                      <a:pt x="13" y="1"/>
                    </a:cubicBezTo>
                    <a:cubicBezTo>
                      <a:pt x="16" y="1"/>
                      <a:pt x="19" y="3"/>
                      <a:pt x="21" y="5"/>
                    </a:cubicBezTo>
                    <a:cubicBezTo>
                      <a:pt x="23" y="8"/>
                      <a:pt x="24" y="11"/>
                      <a:pt x="24" y="14"/>
                    </a:cubicBez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0" name="Freeform 67"/>
              <p:cNvSpPr>
                <a:spLocks noChangeArrowheads="1"/>
              </p:cNvSpPr>
              <p:nvPr/>
            </p:nvSpPr>
            <p:spPr bwMode="auto">
              <a:xfrm>
                <a:off x="10555288" y="3590926"/>
                <a:ext cx="90488" cy="87313"/>
              </a:xfrm>
              <a:custGeom>
                <a:avLst/>
                <a:gdLst>
                  <a:gd name="T0" fmla="*/ 2147483647 w 24"/>
                  <a:gd name="T1" fmla="*/ 2147483647 h 23"/>
                  <a:gd name="T2" fmla="*/ 2147483647 w 24"/>
                  <a:gd name="T3" fmla="*/ 2147483647 h 23"/>
                  <a:gd name="T4" fmla="*/ 2147483647 w 24"/>
                  <a:gd name="T5" fmla="*/ 2147483647 h 23"/>
                  <a:gd name="T6" fmla="*/ 2147483647 w 24"/>
                  <a:gd name="T7" fmla="*/ 2147483647 h 23"/>
                  <a:gd name="T8" fmla="*/ 0 w 24"/>
                  <a:gd name="T9" fmla="*/ 2147483647 h 23"/>
                  <a:gd name="T10" fmla="*/ 2147483647 w 24"/>
                  <a:gd name="T11" fmla="*/ 2147483647 h 23"/>
                  <a:gd name="T12" fmla="*/ 2147483647 w 24"/>
                  <a:gd name="T13" fmla="*/ 2147483647 h 23"/>
                  <a:gd name="T14" fmla="*/ 2147483647 w 24"/>
                  <a:gd name="T15" fmla="*/ 2147483647 h 23"/>
                  <a:gd name="T16" fmla="*/ 2147483647 w 24"/>
                  <a:gd name="T17" fmla="*/ 2147483647 h 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23"/>
                  <a:gd name="T29" fmla="*/ 24 w 24"/>
                  <a:gd name="T30" fmla="*/ 23 h 2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23">
                    <a:moveTo>
                      <a:pt x="24" y="14"/>
                    </a:moveTo>
                    <a:cubicBezTo>
                      <a:pt x="24" y="17"/>
                      <a:pt x="22" y="20"/>
                      <a:pt x="20" y="21"/>
                    </a:cubicBezTo>
                    <a:cubicBezTo>
                      <a:pt x="17" y="23"/>
                      <a:pt x="14" y="23"/>
                      <a:pt x="11" y="22"/>
                    </a:cubicBezTo>
                    <a:cubicBezTo>
                      <a:pt x="8" y="22"/>
                      <a:pt x="6" y="20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1" y="6"/>
                      <a:pt x="2" y="4"/>
                      <a:pt x="5" y="2"/>
                    </a:cubicBezTo>
                    <a:cubicBezTo>
                      <a:pt x="7" y="1"/>
                      <a:pt x="10" y="0"/>
                      <a:pt x="13" y="1"/>
                    </a:cubicBezTo>
                    <a:cubicBezTo>
                      <a:pt x="16" y="1"/>
                      <a:pt x="19" y="3"/>
                      <a:pt x="21" y="5"/>
                    </a:cubicBezTo>
                    <a:cubicBezTo>
                      <a:pt x="23" y="8"/>
                      <a:pt x="24" y="11"/>
                      <a:pt x="24" y="14"/>
                    </a:cubicBez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1" name="Freeform 68"/>
              <p:cNvSpPr>
                <a:spLocks noChangeArrowheads="1"/>
              </p:cNvSpPr>
              <p:nvPr/>
            </p:nvSpPr>
            <p:spPr bwMode="auto">
              <a:xfrm>
                <a:off x="7926388" y="1978026"/>
                <a:ext cx="495300" cy="139700"/>
              </a:xfrm>
              <a:custGeom>
                <a:avLst/>
                <a:gdLst>
                  <a:gd name="T0" fmla="*/ 2147483647 w 132"/>
                  <a:gd name="T1" fmla="*/ 2147483647 h 37"/>
                  <a:gd name="T2" fmla="*/ 2147483647 w 132"/>
                  <a:gd name="T3" fmla="*/ 2147483647 h 37"/>
                  <a:gd name="T4" fmla="*/ 2147483647 w 132"/>
                  <a:gd name="T5" fmla="*/ 2147483647 h 37"/>
                  <a:gd name="T6" fmla="*/ 2147483647 w 132"/>
                  <a:gd name="T7" fmla="*/ 2147483647 h 37"/>
                  <a:gd name="T8" fmla="*/ 2147483647 w 132"/>
                  <a:gd name="T9" fmla="*/ 2147483647 h 37"/>
                  <a:gd name="T10" fmla="*/ 2147483647 w 132"/>
                  <a:gd name="T11" fmla="*/ 2147483647 h 37"/>
                  <a:gd name="T12" fmla="*/ 2147483647 w 132"/>
                  <a:gd name="T13" fmla="*/ 0 h 37"/>
                  <a:gd name="T14" fmla="*/ 2147483647 w 132"/>
                  <a:gd name="T15" fmla="*/ 2147483647 h 37"/>
                  <a:gd name="T16" fmla="*/ 2147483647 w 132"/>
                  <a:gd name="T17" fmla="*/ 2147483647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2"/>
                  <a:gd name="T28" fmla="*/ 0 h 37"/>
                  <a:gd name="T29" fmla="*/ 132 w 132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2" h="37">
                    <a:moveTo>
                      <a:pt x="127" y="24"/>
                    </a:moveTo>
                    <a:cubicBezTo>
                      <a:pt x="132" y="25"/>
                      <a:pt x="132" y="29"/>
                      <a:pt x="127" y="32"/>
                    </a:cubicBezTo>
                    <a:cubicBezTo>
                      <a:pt x="122" y="35"/>
                      <a:pt x="114" y="37"/>
                      <a:pt x="110" y="37"/>
                    </a:cubicBezTo>
                    <a:cubicBezTo>
                      <a:pt x="93" y="34"/>
                      <a:pt x="75" y="29"/>
                      <a:pt x="56" y="24"/>
                    </a:cubicBezTo>
                    <a:cubicBezTo>
                      <a:pt x="38" y="20"/>
                      <a:pt x="20" y="15"/>
                      <a:pt x="5" y="13"/>
                    </a:cubicBezTo>
                    <a:cubicBezTo>
                      <a:pt x="0" y="12"/>
                      <a:pt x="0" y="8"/>
                      <a:pt x="5" y="5"/>
                    </a:cubicBezTo>
                    <a:cubicBezTo>
                      <a:pt x="10" y="2"/>
                      <a:pt x="17" y="0"/>
                      <a:pt x="22" y="0"/>
                    </a:cubicBezTo>
                    <a:cubicBezTo>
                      <a:pt x="38" y="3"/>
                      <a:pt x="57" y="8"/>
                      <a:pt x="76" y="13"/>
                    </a:cubicBezTo>
                    <a:cubicBezTo>
                      <a:pt x="94" y="17"/>
                      <a:pt x="111" y="22"/>
                      <a:pt x="127" y="24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2" name="Freeform 69"/>
              <p:cNvSpPr>
                <a:spLocks noChangeArrowheads="1"/>
              </p:cNvSpPr>
              <p:nvPr/>
            </p:nvSpPr>
            <p:spPr bwMode="auto">
              <a:xfrm>
                <a:off x="7881938" y="2312988"/>
                <a:ext cx="498475" cy="79375"/>
              </a:xfrm>
              <a:custGeom>
                <a:avLst/>
                <a:gdLst>
                  <a:gd name="T0" fmla="*/ 2147483647 w 133"/>
                  <a:gd name="T1" fmla="*/ 2147483647 h 21"/>
                  <a:gd name="T2" fmla="*/ 2147483647 w 133"/>
                  <a:gd name="T3" fmla="*/ 2147483647 h 21"/>
                  <a:gd name="T4" fmla="*/ 2147483647 w 133"/>
                  <a:gd name="T5" fmla="*/ 2147483647 h 21"/>
                  <a:gd name="T6" fmla="*/ 2147483647 w 133"/>
                  <a:gd name="T7" fmla="*/ 2147483647 h 21"/>
                  <a:gd name="T8" fmla="*/ 2147483647 w 133"/>
                  <a:gd name="T9" fmla="*/ 2147483647 h 21"/>
                  <a:gd name="T10" fmla="*/ 2147483647 w 133"/>
                  <a:gd name="T11" fmla="*/ 2147483647 h 21"/>
                  <a:gd name="T12" fmla="*/ 2147483647 w 133"/>
                  <a:gd name="T13" fmla="*/ 2147483647 h 21"/>
                  <a:gd name="T14" fmla="*/ 2147483647 w 133"/>
                  <a:gd name="T15" fmla="*/ 2147483647 h 21"/>
                  <a:gd name="T16" fmla="*/ 2147483647 w 133"/>
                  <a:gd name="T17" fmla="*/ 2147483647 h 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"/>
                  <a:gd name="T28" fmla="*/ 0 h 21"/>
                  <a:gd name="T29" fmla="*/ 133 w 133"/>
                  <a:gd name="T30" fmla="*/ 21 h 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" h="21">
                    <a:moveTo>
                      <a:pt x="127" y="1"/>
                    </a:moveTo>
                    <a:cubicBezTo>
                      <a:pt x="132" y="0"/>
                      <a:pt x="133" y="4"/>
                      <a:pt x="129" y="8"/>
                    </a:cubicBezTo>
                    <a:cubicBezTo>
                      <a:pt x="125" y="13"/>
                      <a:pt x="118" y="17"/>
                      <a:pt x="113" y="17"/>
                    </a:cubicBezTo>
                    <a:cubicBezTo>
                      <a:pt x="97" y="19"/>
                      <a:pt x="78" y="19"/>
                      <a:pt x="59" y="19"/>
                    </a:cubicBezTo>
                    <a:cubicBezTo>
                      <a:pt x="40" y="19"/>
                      <a:pt x="21" y="19"/>
                      <a:pt x="6" y="20"/>
                    </a:cubicBezTo>
                    <a:cubicBezTo>
                      <a:pt x="1" y="21"/>
                      <a:pt x="0" y="17"/>
                      <a:pt x="4" y="13"/>
                    </a:cubicBezTo>
                    <a:cubicBezTo>
                      <a:pt x="8" y="8"/>
                      <a:pt x="15" y="4"/>
                      <a:pt x="20" y="4"/>
                    </a:cubicBezTo>
                    <a:cubicBezTo>
                      <a:pt x="36" y="2"/>
                      <a:pt x="55" y="2"/>
                      <a:pt x="74" y="2"/>
                    </a:cubicBezTo>
                    <a:cubicBezTo>
                      <a:pt x="93" y="2"/>
                      <a:pt x="111" y="2"/>
                      <a:pt x="1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3" name="Freeform 70"/>
              <p:cNvSpPr>
                <a:spLocks noChangeArrowheads="1"/>
              </p:cNvSpPr>
              <p:nvPr/>
            </p:nvSpPr>
            <p:spPr bwMode="auto">
              <a:xfrm>
                <a:off x="8520113" y="1914526"/>
                <a:ext cx="731838" cy="868363"/>
              </a:xfrm>
              <a:custGeom>
                <a:avLst/>
                <a:gdLst>
                  <a:gd name="T0" fmla="*/ 2147483647 w 195"/>
                  <a:gd name="T1" fmla="*/ 2147483647 h 231"/>
                  <a:gd name="T2" fmla="*/ 2147483647 w 195"/>
                  <a:gd name="T3" fmla="*/ 2147483647 h 231"/>
                  <a:gd name="T4" fmla="*/ 2147483647 w 195"/>
                  <a:gd name="T5" fmla="*/ 2147483647 h 231"/>
                  <a:gd name="T6" fmla="*/ 2147483647 w 195"/>
                  <a:gd name="T7" fmla="*/ 2147483647 h 231"/>
                  <a:gd name="T8" fmla="*/ 2147483647 w 195"/>
                  <a:gd name="T9" fmla="*/ 2147483647 h 231"/>
                  <a:gd name="T10" fmla="*/ 2147483647 w 195"/>
                  <a:gd name="T11" fmla="*/ 2147483647 h 231"/>
                  <a:gd name="T12" fmla="*/ 2147483647 w 195"/>
                  <a:gd name="T13" fmla="*/ 0 h 231"/>
                  <a:gd name="T14" fmla="*/ 2147483647 w 195"/>
                  <a:gd name="T15" fmla="*/ 2147483647 h 231"/>
                  <a:gd name="T16" fmla="*/ 2147483647 w 195"/>
                  <a:gd name="T17" fmla="*/ 2147483647 h 231"/>
                  <a:gd name="T18" fmla="*/ 2147483647 w 195"/>
                  <a:gd name="T19" fmla="*/ 2147483647 h 231"/>
                  <a:gd name="T20" fmla="*/ 2147483647 w 195"/>
                  <a:gd name="T21" fmla="*/ 2147483647 h 231"/>
                  <a:gd name="T22" fmla="*/ 2147483647 w 195"/>
                  <a:gd name="T23" fmla="*/ 2147483647 h 231"/>
                  <a:gd name="T24" fmla="*/ 2147483647 w 195"/>
                  <a:gd name="T25" fmla="*/ 2147483647 h 231"/>
                  <a:gd name="T26" fmla="*/ 2147483647 w 195"/>
                  <a:gd name="T27" fmla="*/ 2147483647 h 231"/>
                  <a:gd name="T28" fmla="*/ 2147483647 w 195"/>
                  <a:gd name="T29" fmla="*/ 2147483647 h 231"/>
                  <a:gd name="T30" fmla="*/ 2147483647 w 195"/>
                  <a:gd name="T31" fmla="*/ 2147483647 h 231"/>
                  <a:gd name="T32" fmla="*/ 2147483647 w 195"/>
                  <a:gd name="T33" fmla="*/ 2147483647 h 231"/>
                  <a:gd name="T34" fmla="*/ 2147483647 w 195"/>
                  <a:gd name="T35" fmla="*/ 2147483647 h 231"/>
                  <a:gd name="T36" fmla="*/ 2147483647 w 195"/>
                  <a:gd name="T37" fmla="*/ 2147483647 h 231"/>
                  <a:gd name="T38" fmla="*/ 2147483647 w 195"/>
                  <a:gd name="T39" fmla="*/ 2147483647 h 231"/>
                  <a:gd name="T40" fmla="*/ 2147483647 w 195"/>
                  <a:gd name="T41" fmla="*/ 2147483647 h 2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5"/>
                  <a:gd name="T64" fmla="*/ 0 h 231"/>
                  <a:gd name="T65" fmla="*/ 195 w 195"/>
                  <a:gd name="T66" fmla="*/ 231 h 2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5" h="231">
                    <a:moveTo>
                      <a:pt x="81" y="213"/>
                    </a:moveTo>
                    <a:cubicBezTo>
                      <a:pt x="81" y="218"/>
                      <a:pt x="77" y="224"/>
                      <a:pt x="72" y="228"/>
                    </a:cubicBezTo>
                    <a:cubicBezTo>
                      <a:pt x="66" y="231"/>
                      <a:pt x="62" y="230"/>
                      <a:pt x="62" y="225"/>
                    </a:cubicBezTo>
                    <a:cubicBezTo>
                      <a:pt x="62" y="210"/>
                      <a:pt x="52" y="198"/>
                      <a:pt x="40" y="184"/>
                    </a:cubicBezTo>
                    <a:cubicBezTo>
                      <a:pt x="23" y="164"/>
                      <a:pt x="2" y="140"/>
                      <a:pt x="1" y="95"/>
                    </a:cubicBezTo>
                    <a:cubicBezTo>
                      <a:pt x="0" y="52"/>
                      <a:pt x="28" y="22"/>
                      <a:pt x="64" y="8"/>
                    </a:cubicBezTo>
                    <a:cubicBezTo>
                      <a:pt x="77" y="3"/>
                      <a:pt x="91" y="0"/>
                      <a:pt x="105" y="0"/>
                    </a:cubicBezTo>
                    <a:cubicBezTo>
                      <a:pt x="119" y="0"/>
                      <a:pt x="133" y="2"/>
                      <a:pt x="145" y="7"/>
                    </a:cubicBezTo>
                    <a:cubicBezTo>
                      <a:pt x="174" y="19"/>
                      <a:pt x="195" y="45"/>
                      <a:pt x="193" y="88"/>
                    </a:cubicBezTo>
                    <a:cubicBezTo>
                      <a:pt x="191" y="137"/>
                      <a:pt x="170" y="160"/>
                      <a:pt x="152" y="180"/>
                    </a:cubicBezTo>
                    <a:cubicBezTo>
                      <a:pt x="143" y="190"/>
                      <a:pt x="135" y="198"/>
                      <a:pt x="135" y="211"/>
                    </a:cubicBezTo>
                    <a:cubicBezTo>
                      <a:pt x="135" y="216"/>
                      <a:pt x="131" y="222"/>
                      <a:pt x="126" y="226"/>
                    </a:cubicBezTo>
                    <a:cubicBezTo>
                      <a:pt x="121" y="229"/>
                      <a:pt x="117" y="228"/>
                      <a:pt x="117" y="223"/>
                    </a:cubicBezTo>
                    <a:cubicBezTo>
                      <a:pt x="117" y="199"/>
                      <a:pt x="129" y="186"/>
                      <a:pt x="144" y="170"/>
                    </a:cubicBezTo>
                    <a:cubicBezTo>
                      <a:pt x="157" y="155"/>
                      <a:pt x="173" y="138"/>
                      <a:pt x="174" y="99"/>
                    </a:cubicBezTo>
                    <a:cubicBezTo>
                      <a:pt x="176" y="62"/>
                      <a:pt x="157" y="38"/>
                      <a:pt x="131" y="28"/>
                    </a:cubicBezTo>
                    <a:cubicBezTo>
                      <a:pt x="120" y="23"/>
                      <a:pt x="107" y="21"/>
                      <a:pt x="95" y="21"/>
                    </a:cubicBezTo>
                    <a:cubicBezTo>
                      <a:pt x="82" y="21"/>
                      <a:pt x="70" y="23"/>
                      <a:pt x="59" y="28"/>
                    </a:cubicBezTo>
                    <a:cubicBezTo>
                      <a:pt x="36" y="36"/>
                      <a:pt x="19" y="55"/>
                      <a:pt x="20" y="82"/>
                    </a:cubicBezTo>
                    <a:cubicBezTo>
                      <a:pt x="21" y="123"/>
                      <a:pt x="40" y="146"/>
                      <a:pt x="57" y="166"/>
                    </a:cubicBezTo>
                    <a:cubicBezTo>
                      <a:pt x="70" y="181"/>
                      <a:pt x="81" y="194"/>
                      <a:pt x="81" y="213"/>
                    </a:cubicBezTo>
                    <a:close/>
                  </a:path>
                </a:pathLst>
              </a:custGeom>
              <a:solidFill>
                <a:srgbClr val="FFCE5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4" name="Freeform 71"/>
              <p:cNvSpPr>
                <a:spLocks noChangeArrowheads="1"/>
              </p:cNvSpPr>
              <p:nvPr/>
            </p:nvSpPr>
            <p:spPr bwMode="auto">
              <a:xfrm>
                <a:off x="8696326" y="2798763"/>
                <a:ext cx="376238" cy="142875"/>
              </a:xfrm>
              <a:custGeom>
                <a:avLst/>
                <a:gdLst>
                  <a:gd name="T0" fmla="*/ 2147483647 w 100"/>
                  <a:gd name="T1" fmla="*/ 2147483647 h 38"/>
                  <a:gd name="T2" fmla="*/ 2147483647 w 100"/>
                  <a:gd name="T3" fmla="*/ 2147483647 h 38"/>
                  <a:gd name="T4" fmla="*/ 2147483647 w 100"/>
                  <a:gd name="T5" fmla="*/ 2147483647 h 38"/>
                  <a:gd name="T6" fmla="*/ 2147483647 w 100"/>
                  <a:gd name="T7" fmla="*/ 2147483647 h 38"/>
                  <a:gd name="T8" fmla="*/ 2147483647 w 100"/>
                  <a:gd name="T9" fmla="*/ 2147483647 h 38"/>
                  <a:gd name="T10" fmla="*/ 2147483647 w 100"/>
                  <a:gd name="T11" fmla="*/ 2147483647 h 38"/>
                  <a:gd name="T12" fmla="*/ 2147483647 w 100"/>
                  <a:gd name="T13" fmla="*/ 2147483647 h 38"/>
                  <a:gd name="T14" fmla="*/ 2147483647 w 100"/>
                  <a:gd name="T15" fmla="*/ 2147483647 h 38"/>
                  <a:gd name="T16" fmla="*/ 2147483647 w 100"/>
                  <a:gd name="T17" fmla="*/ 2147483647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0"/>
                  <a:gd name="T28" fmla="*/ 0 h 38"/>
                  <a:gd name="T29" fmla="*/ 100 w 100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0" h="38">
                    <a:moveTo>
                      <a:pt x="2" y="15"/>
                    </a:moveTo>
                    <a:cubicBezTo>
                      <a:pt x="0" y="14"/>
                      <a:pt x="1" y="10"/>
                      <a:pt x="4" y="6"/>
                    </a:cubicBezTo>
                    <a:cubicBezTo>
                      <a:pt x="7" y="2"/>
                      <a:pt x="11" y="0"/>
                      <a:pt x="13" y="1"/>
                    </a:cubicBezTo>
                    <a:cubicBezTo>
                      <a:pt x="22" y="7"/>
                      <a:pt x="36" y="13"/>
                      <a:pt x="53" y="17"/>
                    </a:cubicBezTo>
                    <a:cubicBezTo>
                      <a:pt x="67" y="21"/>
                      <a:pt x="82" y="23"/>
                      <a:pt x="97" y="23"/>
                    </a:cubicBezTo>
                    <a:cubicBezTo>
                      <a:pt x="100" y="23"/>
                      <a:pt x="100" y="26"/>
                      <a:pt x="98" y="31"/>
                    </a:cubicBezTo>
                    <a:cubicBezTo>
                      <a:pt x="96" y="35"/>
                      <a:pt x="92" y="38"/>
                      <a:pt x="89" y="38"/>
                    </a:cubicBezTo>
                    <a:cubicBezTo>
                      <a:pt x="74" y="38"/>
                      <a:pt x="58" y="35"/>
                      <a:pt x="43" y="32"/>
                    </a:cubicBezTo>
                    <a:cubicBezTo>
                      <a:pt x="27" y="27"/>
                      <a:pt x="12" y="21"/>
                      <a:pt x="2" y="15"/>
                    </a:cubicBezTo>
                    <a:close/>
                  </a:path>
                </a:pathLst>
              </a:custGeom>
              <a:solidFill>
                <a:srgbClr val="84B9C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5" name="Freeform 72"/>
              <p:cNvSpPr>
                <a:spLocks noChangeArrowheads="1"/>
              </p:cNvSpPr>
              <p:nvPr/>
            </p:nvSpPr>
            <p:spPr bwMode="auto">
              <a:xfrm>
                <a:off x="8726488" y="2906713"/>
                <a:ext cx="319088" cy="128588"/>
              </a:xfrm>
              <a:custGeom>
                <a:avLst/>
                <a:gdLst>
                  <a:gd name="T0" fmla="*/ 2147483647 w 85"/>
                  <a:gd name="T1" fmla="*/ 2147483647 h 34"/>
                  <a:gd name="T2" fmla="*/ 2147483647 w 85"/>
                  <a:gd name="T3" fmla="*/ 2147483647 h 34"/>
                  <a:gd name="T4" fmla="*/ 2147483647 w 85"/>
                  <a:gd name="T5" fmla="*/ 2147483647 h 34"/>
                  <a:gd name="T6" fmla="*/ 2147483647 w 85"/>
                  <a:gd name="T7" fmla="*/ 2147483647 h 34"/>
                  <a:gd name="T8" fmla="*/ 2147483647 w 85"/>
                  <a:gd name="T9" fmla="*/ 2147483647 h 34"/>
                  <a:gd name="T10" fmla="*/ 2147483647 w 85"/>
                  <a:gd name="T11" fmla="*/ 2147483647 h 34"/>
                  <a:gd name="T12" fmla="*/ 2147483647 w 85"/>
                  <a:gd name="T13" fmla="*/ 2147483647 h 34"/>
                  <a:gd name="T14" fmla="*/ 2147483647 w 85"/>
                  <a:gd name="T15" fmla="*/ 2147483647 h 34"/>
                  <a:gd name="T16" fmla="*/ 2147483647 w 85"/>
                  <a:gd name="T17" fmla="*/ 2147483647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5"/>
                  <a:gd name="T28" fmla="*/ 0 h 34"/>
                  <a:gd name="T29" fmla="*/ 85 w 8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5" h="34">
                    <a:moveTo>
                      <a:pt x="2" y="16"/>
                    </a:moveTo>
                    <a:cubicBezTo>
                      <a:pt x="0" y="14"/>
                      <a:pt x="0" y="10"/>
                      <a:pt x="3" y="6"/>
                    </a:cubicBezTo>
                    <a:cubicBezTo>
                      <a:pt x="6" y="2"/>
                      <a:pt x="10" y="0"/>
                      <a:pt x="12" y="2"/>
                    </a:cubicBezTo>
                    <a:cubicBezTo>
                      <a:pt x="20" y="6"/>
                      <a:pt x="32" y="11"/>
                      <a:pt x="45" y="14"/>
                    </a:cubicBezTo>
                    <a:cubicBezTo>
                      <a:pt x="57" y="17"/>
                      <a:pt x="70" y="20"/>
                      <a:pt x="81" y="20"/>
                    </a:cubicBezTo>
                    <a:cubicBezTo>
                      <a:pt x="84" y="20"/>
                      <a:pt x="85" y="23"/>
                      <a:pt x="83" y="27"/>
                    </a:cubicBezTo>
                    <a:cubicBezTo>
                      <a:pt x="81" y="31"/>
                      <a:pt x="77" y="34"/>
                      <a:pt x="74" y="34"/>
                    </a:cubicBezTo>
                    <a:cubicBezTo>
                      <a:pt x="61" y="34"/>
                      <a:pt x="48" y="32"/>
                      <a:pt x="36" y="29"/>
                    </a:cubicBezTo>
                    <a:cubicBezTo>
                      <a:pt x="22" y="26"/>
                      <a:pt x="10" y="20"/>
                      <a:pt x="2" y="16"/>
                    </a:cubicBezTo>
                    <a:close/>
                  </a:path>
                </a:pathLst>
              </a:custGeom>
              <a:solidFill>
                <a:srgbClr val="84B9C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6" name="Freeform 73"/>
              <p:cNvSpPr>
                <a:spLocks noChangeArrowheads="1"/>
              </p:cNvSpPr>
              <p:nvPr/>
            </p:nvSpPr>
            <p:spPr bwMode="auto">
              <a:xfrm>
                <a:off x="8756651" y="3038476"/>
                <a:ext cx="261938" cy="90488"/>
              </a:xfrm>
              <a:custGeom>
                <a:avLst/>
                <a:gdLst>
                  <a:gd name="T0" fmla="*/ 2147483647 w 70"/>
                  <a:gd name="T1" fmla="*/ 2147483647 h 24"/>
                  <a:gd name="T2" fmla="*/ 2147483647 w 70"/>
                  <a:gd name="T3" fmla="*/ 2147483647 h 24"/>
                  <a:gd name="T4" fmla="*/ 2147483647 w 70"/>
                  <a:gd name="T5" fmla="*/ 2147483647 h 24"/>
                  <a:gd name="T6" fmla="*/ 2147483647 w 70"/>
                  <a:gd name="T7" fmla="*/ 2147483647 h 24"/>
                  <a:gd name="T8" fmla="*/ 2147483647 w 70"/>
                  <a:gd name="T9" fmla="*/ 2147483647 h 24"/>
                  <a:gd name="T10" fmla="*/ 2147483647 w 70"/>
                  <a:gd name="T11" fmla="*/ 2147483647 h 24"/>
                  <a:gd name="T12" fmla="*/ 2147483647 w 70"/>
                  <a:gd name="T13" fmla="*/ 2147483647 h 24"/>
                  <a:gd name="T14" fmla="*/ 2147483647 w 70"/>
                  <a:gd name="T15" fmla="*/ 2147483647 h 24"/>
                  <a:gd name="T16" fmla="*/ 2147483647 w 70"/>
                  <a:gd name="T17" fmla="*/ 2147483647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24"/>
                  <a:gd name="T29" fmla="*/ 70 w 70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24">
                    <a:moveTo>
                      <a:pt x="2" y="15"/>
                    </a:moveTo>
                    <a:cubicBezTo>
                      <a:pt x="0" y="14"/>
                      <a:pt x="0" y="10"/>
                      <a:pt x="3" y="6"/>
                    </a:cubicBezTo>
                    <a:cubicBezTo>
                      <a:pt x="6" y="2"/>
                      <a:pt x="10" y="0"/>
                      <a:pt x="12" y="1"/>
                    </a:cubicBezTo>
                    <a:cubicBezTo>
                      <a:pt x="18" y="4"/>
                      <a:pt x="28" y="7"/>
                      <a:pt x="38" y="8"/>
                    </a:cubicBezTo>
                    <a:cubicBezTo>
                      <a:pt x="47" y="9"/>
                      <a:pt x="57" y="9"/>
                      <a:pt x="65" y="7"/>
                    </a:cubicBezTo>
                    <a:cubicBezTo>
                      <a:pt x="69" y="6"/>
                      <a:pt x="70" y="9"/>
                      <a:pt x="69" y="13"/>
                    </a:cubicBezTo>
                    <a:cubicBezTo>
                      <a:pt x="67" y="17"/>
                      <a:pt x="63" y="21"/>
                      <a:pt x="60" y="21"/>
                    </a:cubicBezTo>
                    <a:cubicBezTo>
                      <a:pt x="50" y="23"/>
                      <a:pt x="40" y="24"/>
                      <a:pt x="30" y="23"/>
                    </a:cubicBezTo>
                    <a:cubicBezTo>
                      <a:pt x="19" y="21"/>
                      <a:pt x="9" y="18"/>
                      <a:pt x="2" y="15"/>
                    </a:cubicBezTo>
                    <a:close/>
                  </a:path>
                </a:pathLst>
              </a:custGeom>
              <a:solidFill>
                <a:srgbClr val="84B9C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7" name="Freeform 74"/>
              <p:cNvSpPr>
                <a:spLocks noChangeArrowheads="1"/>
              </p:cNvSpPr>
              <p:nvPr/>
            </p:nvSpPr>
            <p:spPr bwMode="auto">
              <a:xfrm>
                <a:off x="9331326" y="1892301"/>
                <a:ext cx="390525" cy="222250"/>
              </a:xfrm>
              <a:custGeom>
                <a:avLst/>
                <a:gdLst>
                  <a:gd name="T0" fmla="*/ 2147483647 w 104"/>
                  <a:gd name="T1" fmla="*/ 2147483647 h 59"/>
                  <a:gd name="T2" fmla="*/ 2147483647 w 104"/>
                  <a:gd name="T3" fmla="*/ 2147483647 h 59"/>
                  <a:gd name="T4" fmla="*/ 2147483647 w 104"/>
                  <a:gd name="T5" fmla="*/ 2147483647 h 59"/>
                  <a:gd name="T6" fmla="*/ 2147483647 w 104"/>
                  <a:gd name="T7" fmla="*/ 2147483647 h 59"/>
                  <a:gd name="T8" fmla="*/ 2147483647 w 104"/>
                  <a:gd name="T9" fmla="*/ 2147483647 h 59"/>
                  <a:gd name="T10" fmla="*/ 2147483647 w 104"/>
                  <a:gd name="T11" fmla="*/ 2147483647 h 59"/>
                  <a:gd name="T12" fmla="*/ 2147483647 w 104"/>
                  <a:gd name="T13" fmla="*/ 2147483647 h 59"/>
                  <a:gd name="T14" fmla="*/ 2147483647 w 104"/>
                  <a:gd name="T15" fmla="*/ 2147483647 h 59"/>
                  <a:gd name="T16" fmla="*/ 2147483647 w 104"/>
                  <a:gd name="T17" fmla="*/ 2147483647 h 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4"/>
                  <a:gd name="T28" fmla="*/ 0 h 59"/>
                  <a:gd name="T29" fmla="*/ 104 w 104"/>
                  <a:gd name="T30" fmla="*/ 59 h 5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4" h="59">
                    <a:moveTo>
                      <a:pt x="5" y="57"/>
                    </a:moveTo>
                    <a:cubicBezTo>
                      <a:pt x="1" y="59"/>
                      <a:pt x="0" y="57"/>
                      <a:pt x="1" y="52"/>
                    </a:cubicBezTo>
                    <a:cubicBezTo>
                      <a:pt x="3" y="47"/>
                      <a:pt x="7" y="41"/>
                      <a:pt x="11" y="39"/>
                    </a:cubicBezTo>
                    <a:cubicBezTo>
                      <a:pt x="24" y="33"/>
                      <a:pt x="40" y="26"/>
                      <a:pt x="55" y="20"/>
                    </a:cubicBezTo>
                    <a:cubicBezTo>
                      <a:pt x="71" y="14"/>
                      <a:pt x="86" y="8"/>
                      <a:pt x="98" y="2"/>
                    </a:cubicBezTo>
                    <a:cubicBezTo>
                      <a:pt x="102" y="0"/>
                      <a:pt x="104" y="2"/>
                      <a:pt x="102" y="7"/>
                    </a:cubicBezTo>
                    <a:cubicBezTo>
                      <a:pt x="100" y="12"/>
                      <a:pt x="96" y="18"/>
                      <a:pt x="92" y="20"/>
                    </a:cubicBezTo>
                    <a:cubicBezTo>
                      <a:pt x="79" y="26"/>
                      <a:pt x="64" y="32"/>
                      <a:pt x="48" y="39"/>
                    </a:cubicBezTo>
                    <a:cubicBezTo>
                      <a:pt x="33" y="45"/>
                      <a:pt x="18" y="51"/>
                      <a:pt x="5" y="57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8" name="Freeform 75"/>
              <p:cNvSpPr>
                <a:spLocks noChangeArrowheads="1"/>
              </p:cNvSpPr>
              <p:nvPr/>
            </p:nvSpPr>
            <p:spPr bwMode="auto">
              <a:xfrm>
                <a:off x="9337676" y="2276476"/>
                <a:ext cx="420688" cy="112713"/>
              </a:xfrm>
              <a:custGeom>
                <a:avLst/>
                <a:gdLst>
                  <a:gd name="T0" fmla="*/ 2147483647 w 112"/>
                  <a:gd name="T1" fmla="*/ 2147483647 h 30"/>
                  <a:gd name="T2" fmla="*/ 2147483647 w 112"/>
                  <a:gd name="T3" fmla="*/ 2147483647 h 30"/>
                  <a:gd name="T4" fmla="*/ 2147483647 w 112"/>
                  <a:gd name="T5" fmla="*/ 2147483647 h 30"/>
                  <a:gd name="T6" fmla="*/ 2147483647 w 112"/>
                  <a:gd name="T7" fmla="*/ 2147483647 h 30"/>
                  <a:gd name="T8" fmla="*/ 2147483647 w 112"/>
                  <a:gd name="T9" fmla="*/ 2147483647 h 30"/>
                  <a:gd name="T10" fmla="*/ 2147483647 w 112"/>
                  <a:gd name="T11" fmla="*/ 0 h 30"/>
                  <a:gd name="T12" fmla="*/ 2147483647 w 112"/>
                  <a:gd name="T13" fmla="*/ 2147483647 h 30"/>
                  <a:gd name="T14" fmla="*/ 2147483647 w 112"/>
                  <a:gd name="T15" fmla="*/ 2147483647 h 30"/>
                  <a:gd name="T16" fmla="*/ 2147483647 w 112"/>
                  <a:gd name="T17" fmla="*/ 2147483647 h 30"/>
                  <a:gd name="T18" fmla="*/ 2147483647 w 112"/>
                  <a:gd name="T19" fmla="*/ 2147483647 h 30"/>
                  <a:gd name="T20" fmla="*/ 2147483647 w 112"/>
                  <a:gd name="T21" fmla="*/ 2147483647 h 30"/>
                  <a:gd name="T22" fmla="*/ 2147483647 w 112"/>
                  <a:gd name="T23" fmla="*/ 2147483647 h 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2"/>
                  <a:gd name="T37" fmla="*/ 0 h 30"/>
                  <a:gd name="T38" fmla="*/ 112 w 112"/>
                  <a:gd name="T39" fmla="*/ 30 h 3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2" h="30">
                    <a:moveTo>
                      <a:pt x="4" y="30"/>
                    </a:moveTo>
                    <a:cubicBezTo>
                      <a:pt x="1" y="30"/>
                      <a:pt x="0" y="27"/>
                      <a:pt x="3" y="22"/>
                    </a:cubicBezTo>
                    <a:cubicBezTo>
                      <a:pt x="6" y="17"/>
                      <a:pt x="11" y="12"/>
                      <a:pt x="14" y="12"/>
                    </a:cubicBezTo>
                    <a:cubicBezTo>
                      <a:pt x="28" y="9"/>
                      <a:pt x="45" y="7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78" y="4"/>
                      <a:pt x="95" y="3"/>
                      <a:pt x="109" y="0"/>
                    </a:cubicBezTo>
                    <a:cubicBezTo>
                      <a:pt x="112" y="0"/>
                      <a:pt x="112" y="3"/>
                      <a:pt x="110" y="8"/>
                    </a:cubicBezTo>
                    <a:cubicBezTo>
                      <a:pt x="107" y="13"/>
                      <a:pt x="102" y="18"/>
                      <a:pt x="98" y="18"/>
                    </a:cubicBezTo>
                    <a:cubicBezTo>
                      <a:pt x="84" y="21"/>
                      <a:pt x="67" y="23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34" y="26"/>
                      <a:pt x="18" y="27"/>
                      <a:pt x="4" y="30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19" name="Freeform 76"/>
              <p:cNvSpPr>
                <a:spLocks noChangeArrowheads="1"/>
              </p:cNvSpPr>
              <p:nvPr/>
            </p:nvSpPr>
            <p:spPr bwMode="auto">
              <a:xfrm>
                <a:off x="9267826" y="2560638"/>
                <a:ext cx="344488" cy="114300"/>
              </a:xfrm>
              <a:custGeom>
                <a:avLst/>
                <a:gdLst>
                  <a:gd name="T0" fmla="*/ 2147483647 w 92"/>
                  <a:gd name="T1" fmla="*/ 2147483647 h 30"/>
                  <a:gd name="T2" fmla="*/ 2147483647 w 92"/>
                  <a:gd name="T3" fmla="*/ 2147483647 h 30"/>
                  <a:gd name="T4" fmla="*/ 2147483647 w 92"/>
                  <a:gd name="T5" fmla="*/ 0 h 30"/>
                  <a:gd name="T6" fmla="*/ 2147483647 w 92"/>
                  <a:gd name="T7" fmla="*/ 2147483647 h 30"/>
                  <a:gd name="T8" fmla="*/ 2147483647 w 92"/>
                  <a:gd name="T9" fmla="*/ 2147483647 h 30"/>
                  <a:gd name="T10" fmla="*/ 2147483647 w 92"/>
                  <a:gd name="T11" fmla="*/ 2147483647 h 30"/>
                  <a:gd name="T12" fmla="*/ 2147483647 w 92"/>
                  <a:gd name="T13" fmla="*/ 2147483647 h 30"/>
                  <a:gd name="T14" fmla="*/ 2147483647 w 92"/>
                  <a:gd name="T15" fmla="*/ 2147483647 h 30"/>
                  <a:gd name="T16" fmla="*/ 2147483647 w 92"/>
                  <a:gd name="T17" fmla="*/ 2147483647 h 30"/>
                  <a:gd name="T18" fmla="*/ 2147483647 w 92"/>
                  <a:gd name="T19" fmla="*/ 2147483647 h 30"/>
                  <a:gd name="T20" fmla="*/ 2147483647 w 92"/>
                  <a:gd name="T21" fmla="*/ 2147483647 h 30"/>
                  <a:gd name="T22" fmla="*/ 2147483647 w 92"/>
                  <a:gd name="T23" fmla="*/ 2147483647 h 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2"/>
                  <a:gd name="T37" fmla="*/ 0 h 30"/>
                  <a:gd name="T38" fmla="*/ 92 w 92"/>
                  <a:gd name="T39" fmla="*/ 30 h 3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2" h="30">
                    <a:moveTo>
                      <a:pt x="2" y="11"/>
                    </a:moveTo>
                    <a:cubicBezTo>
                      <a:pt x="0" y="11"/>
                      <a:pt x="0" y="8"/>
                      <a:pt x="4" y="5"/>
                    </a:cubicBezTo>
                    <a:cubicBezTo>
                      <a:pt x="7" y="2"/>
                      <a:pt x="12" y="0"/>
                      <a:pt x="15" y="0"/>
                    </a:cubicBezTo>
                    <a:cubicBezTo>
                      <a:pt x="27" y="2"/>
                      <a:pt x="40" y="6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65" y="13"/>
                      <a:pt x="78" y="17"/>
                      <a:pt x="89" y="19"/>
                    </a:cubicBezTo>
                    <a:cubicBezTo>
                      <a:pt x="92" y="19"/>
                      <a:pt x="91" y="22"/>
                      <a:pt x="88" y="25"/>
                    </a:cubicBezTo>
                    <a:cubicBezTo>
                      <a:pt x="84" y="28"/>
                      <a:pt x="79" y="30"/>
                      <a:pt x="77" y="29"/>
                    </a:cubicBezTo>
                    <a:cubicBezTo>
                      <a:pt x="65" y="27"/>
                      <a:pt x="52" y="24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26" y="17"/>
                      <a:pt x="14" y="13"/>
                      <a:pt x="2" y="1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0" name="Freeform 77"/>
              <p:cNvSpPr>
                <a:spLocks noChangeArrowheads="1"/>
              </p:cNvSpPr>
              <p:nvPr/>
            </p:nvSpPr>
            <p:spPr bwMode="auto">
              <a:xfrm>
                <a:off x="9224963" y="1546226"/>
                <a:ext cx="263525" cy="373063"/>
              </a:xfrm>
              <a:custGeom>
                <a:avLst/>
                <a:gdLst>
                  <a:gd name="T0" fmla="*/ 2147483647 w 70"/>
                  <a:gd name="T1" fmla="*/ 2147483647 h 99"/>
                  <a:gd name="T2" fmla="*/ 2147483647 w 70"/>
                  <a:gd name="T3" fmla="*/ 2147483647 h 99"/>
                  <a:gd name="T4" fmla="*/ 2147483647 w 70"/>
                  <a:gd name="T5" fmla="*/ 2147483647 h 99"/>
                  <a:gd name="T6" fmla="*/ 2147483647 w 70"/>
                  <a:gd name="T7" fmla="*/ 2147483647 h 99"/>
                  <a:gd name="T8" fmla="*/ 2147483647 w 70"/>
                  <a:gd name="T9" fmla="*/ 2147483647 h 99"/>
                  <a:gd name="T10" fmla="*/ 2147483647 w 70"/>
                  <a:gd name="T11" fmla="*/ 2147483647 h 99"/>
                  <a:gd name="T12" fmla="*/ 2147483647 w 70"/>
                  <a:gd name="T13" fmla="*/ 2147483647 h 99"/>
                  <a:gd name="T14" fmla="*/ 2147483647 w 70"/>
                  <a:gd name="T15" fmla="*/ 2147483647 h 99"/>
                  <a:gd name="T16" fmla="*/ 2147483647 w 70"/>
                  <a:gd name="T17" fmla="*/ 2147483647 h 9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99"/>
                  <a:gd name="T29" fmla="*/ 70 w 70"/>
                  <a:gd name="T30" fmla="*/ 99 h 9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99">
                    <a:moveTo>
                      <a:pt x="7" y="96"/>
                    </a:moveTo>
                    <a:cubicBezTo>
                      <a:pt x="5" y="99"/>
                      <a:pt x="2" y="98"/>
                      <a:pt x="1" y="93"/>
                    </a:cubicBezTo>
                    <a:cubicBezTo>
                      <a:pt x="0" y="88"/>
                      <a:pt x="2" y="81"/>
                      <a:pt x="4" y="77"/>
                    </a:cubicBezTo>
                    <a:cubicBezTo>
                      <a:pt x="12" y="65"/>
                      <a:pt x="23" y="52"/>
                      <a:pt x="34" y="39"/>
                    </a:cubicBezTo>
                    <a:cubicBezTo>
                      <a:pt x="45" y="27"/>
                      <a:pt x="56" y="15"/>
                      <a:pt x="64" y="3"/>
                    </a:cubicBezTo>
                    <a:cubicBezTo>
                      <a:pt x="66" y="0"/>
                      <a:pt x="69" y="1"/>
                      <a:pt x="69" y="6"/>
                    </a:cubicBezTo>
                    <a:cubicBezTo>
                      <a:pt x="70" y="11"/>
                      <a:pt x="69" y="18"/>
                      <a:pt x="66" y="22"/>
                    </a:cubicBezTo>
                    <a:cubicBezTo>
                      <a:pt x="58" y="34"/>
                      <a:pt x="47" y="46"/>
                      <a:pt x="36" y="59"/>
                    </a:cubicBezTo>
                    <a:cubicBezTo>
                      <a:pt x="26" y="72"/>
                      <a:pt x="15" y="84"/>
                      <a:pt x="7" y="96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1" name="Freeform 78"/>
              <p:cNvSpPr>
                <a:spLocks noChangeArrowheads="1"/>
              </p:cNvSpPr>
              <p:nvPr/>
            </p:nvSpPr>
            <p:spPr bwMode="auto">
              <a:xfrm>
                <a:off x="8974138" y="1408113"/>
                <a:ext cx="150813" cy="431800"/>
              </a:xfrm>
              <a:custGeom>
                <a:avLst/>
                <a:gdLst>
                  <a:gd name="T0" fmla="*/ 2147483647 w 40"/>
                  <a:gd name="T1" fmla="*/ 2147483647 h 115"/>
                  <a:gd name="T2" fmla="*/ 2147483647 w 40"/>
                  <a:gd name="T3" fmla="*/ 2147483647 h 115"/>
                  <a:gd name="T4" fmla="*/ 2147483647 w 40"/>
                  <a:gd name="T5" fmla="*/ 2147483647 h 115"/>
                  <a:gd name="T6" fmla="*/ 2147483647 w 40"/>
                  <a:gd name="T7" fmla="*/ 2147483647 h 115"/>
                  <a:gd name="T8" fmla="*/ 2147483647 w 40"/>
                  <a:gd name="T9" fmla="*/ 2147483647 h 115"/>
                  <a:gd name="T10" fmla="*/ 2147483647 w 40"/>
                  <a:gd name="T11" fmla="*/ 2147483647 h 115"/>
                  <a:gd name="T12" fmla="*/ 2147483647 w 40"/>
                  <a:gd name="T13" fmla="*/ 2147483647 h 115"/>
                  <a:gd name="T14" fmla="*/ 2147483647 w 40"/>
                  <a:gd name="T15" fmla="*/ 2147483647 h 115"/>
                  <a:gd name="T16" fmla="*/ 2147483647 w 40"/>
                  <a:gd name="T17" fmla="*/ 2147483647 h 1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"/>
                  <a:gd name="T28" fmla="*/ 0 h 115"/>
                  <a:gd name="T29" fmla="*/ 40 w 40"/>
                  <a:gd name="T30" fmla="*/ 115 h 1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" h="115">
                    <a:moveTo>
                      <a:pt x="11" y="111"/>
                    </a:moveTo>
                    <a:cubicBezTo>
                      <a:pt x="10" y="115"/>
                      <a:pt x="7" y="115"/>
                      <a:pt x="4" y="110"/>
                    </a:cubicBezTo>
                    <a:cubicBezTo>
                      <a:pt x="2" y="106"/>
                      <a:pt x="0" y="99"/>
                      <a:pt x="1" y="95"/>
                    </a:cubicBezTo>
                    <a:cubicBezTo>
                      <a:pt x="5" y="80"/>
                      <a:pt x="10" y="64"/>
                      <a:pt x="15" y="48"/>
                    </a:cubicBezTo>
                    <a:cubicBezTo>
                      <a:pt x="21" y="33"/>
                      <a:pt x="26" y="17"/>
                      <a:pt x="29" y="4"/>
                    </a:cubicBezTo>
                    <a:cubicBezTo>
                      <a:pt x="30" y="0"/>
                      <a:pt x="33" y="0"/>
                      <a:pt x="36" y="4"/>
                    </a:cubicBezTo>
                    <a:cubicBezTo>
                      <a:pt x="38" y="9"/>
                      <a:pt x="40" y="16"/>
                      <a:pt x="39" y="20"/>
                    </a:cubicBezTo>
                    <a:cubicBezTo>
                      <a:pt x="35" y="34"/>
                      <a:pt x="30" y="50"/>
                      <a:pt x="25" y="66"/>
                    </a:cubicBezTo>
                    <a:cubicBezTo>
                      <a:pt x="19" y="82"/>
                      <a:pt x="14" y="97"/>
                      <a:pt x="11" y="11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2" name="Freeform 79"/>
              <p:cNvSpPr>
                <a:spLocks noChangeArrowheads="1"/>
              </p:cNvSpPr>
              <p:nvPr/>
            </p:nvSpPr>
            <p:spPr bwMode="auto">
              <a:xfrm>
                <a:off x="8640763" y="1430338"/>
                <a:ext cx="119063" cy="428625"/>
              </a:xfrm>
              <a:custGeom>
                <a:avLst/>
                <a:gdLst>
                  <a:gd name="T0" fmla="*/ 2147483647 w 32"/>
                  <a:gd name="T1" fmla="*/ 2147483647 h 114"/>
                  <a:gd name="T2" fmla="*/ 2147483647 w 32"/>
                  <a:gd name="T3" fmla="*/ 2147483647 h 114"/>
                  <a:gd name="T4" fmla="*/ 2147483647 w 32"/>
                  <a:gd name="T5" fmla="*/ 2147483647 h 114"/>
                  <a:gd name="T6" fmla="*/ 2147483647 w 32"/>
                  <a:gd name="T7" fmla="*/ 2147483647 h 114"/>
                  <a:gd name="T8" fmla="*/ 2147483647 w 32"/>
                  <a:gd name="T9" fmla="*/ 2147483647 h 114"/>
                  <a:gd name="T10" fmla="*/ 2147483647 w 32"/>
                  <a:gd name="T11" fmla="*/ 2147483647 h 114"/>
                  <a:gd name="T12" fmla="*/ 2147483647 w 32"/>
                  <a:gd name="T13" fmla="*/ 2147483647 h 114"/>
                  <a:gd name="T14" fmla="*/ 2147483647 w 32"/>
                  <a:gd name="T15" fmla="*/ 2147483647 h 114"/>
                  <a:gd name="T16" fmla="*/ 2147483647 w 32"/>
                  <a:gd name="T17" fmla="*/ 2147483647 h 1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114"/>
                  <a:gd name="T29" fmla="*/ 32 w 32"/>
                  <a:gd name="T30" fmla="*/ 114 h 1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114">
                    <a:moveTo>
                      <a:pt x="31" y="109"/>
                    </a:moveTo>
                    <a:cubicBezTo>
                      <a:pt x="32" y="113"/>
                      <a:pt x="29" y="114"/>
                      <a:pt x="25" y="111"/>
                    </a:cubicBezTo>
                    <a:cubicBezTo>
                      <a:pt x="21" y="109"/>
                      <a:pt x="16" y="103"/>
                      <a:pt x="15" y="99"/>
                    </a:cubicBezTo>
                    <a:cubicBezTo>
                      <a:pt x="12" y="85"/>
                      <a:pt x="10" y="68"/>
                      <a:pt x="8" y="51"/>
                    </a:cubicBezTo>
                    <a:cubicBezTo>
                      <a:pt x="6" y="35"/>
                      <a:pt x="4" y="18"/>
                      <a:pt x="1" y="5"/>
                    </a:cubicBezTo>
                    <a:cubicBezTo>
                      <a:pt x="0" y="1"/>
                      <a:pt x="3" y="0"/>
                      <a:pt x="7" y="3"/>
                    </a:cubicBezTo>
                    <a:cubicBezTo>
                      <a:pt x="12" y="5"/>
                      <a:pt x="16" y="11"/>
                      <a:pt x="17" y="15"/>
                    </a:cubicBezTo>
                    <a:cubicBezTo>
                      <a:pt x="20" y="29"/>
                      <a:pt x="22" y="46"/>
                      <a:pt x="24" y="63"/>
                    </a:cubicBezTo>
                    <a:cubicBezTo>
                      <a:pt x="26" y="79"/>
                      <a:pt x="28" y="95"/>
                      <a:pt x="31" y="109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3" name="Freeform 80"/>
              <p:cNvSpPr>
                <a:spLocks noChangeArrowheads="1"/>
              </p:cNvSpPr>
              <p:nvPr/>
            </p:nvSpPr>
            <p:spPr bwMode="auto">
              <a:xfrm>
                <a:off x="8231188" y="1598613"/>
                <a:ext cx="303213" cy="334963"/>
              </a:xfrm>
              <a:custGeom>
                <a:avLst/>
                <a:gdLst>
                  <a:gd name="T0" fmla="*/ 2147483647 w 81"/>
                  <a:gd name="T1" fmla="*/ 2147483647 h 89"/>
                  <a:gd name="T2" fmla="*/ 2147483647 w 81"/>
                  <a:gd name="T3" fmla="*/ 2147483647 h 89"/>
                  <a:gd name="T4" fmla="*/ 2147483647 w 81"/>
                  <a:gd name="T5" fmla="*/ 2147483647 h 89"/>
                  <a:gd name="T6" fmla="*/ 2147483647 w 81"/>
                  <a:gd name="T7" fmla="*/ 2147483647 h 89"/>
                  <a:gd name="T8" fmla="*/ 2147483647 w 81"/>
                  <a:gd name="T9" fmla="*/ 2147483647 h 89"/>
                  <a:gd name="T10" fmla="*/ 2147483647 w 81"/>
                  <a:gd name="T11" fmla="*/ 2147483647 h 89"/>
                  <a:gd name="T12" fmla="*/ 2147483647 w 81"/>
                  <a:gd name="T13" fmla="*/ 2147483647 h 89"/>
                  <a:gd name="T14" fmla="*/ 2147483647 w 81"/>
                  <a:gd name="T15" fmla="*/ 2147483647 h 89"/>
                  <a:gd name="T16" fmla="*/ 2147483647 w 81"/>
                  <a:gd name="T17" fmla="*/ 2147483647 h 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1"/>
                  <a:gd name="T28" fmla="*/ 0 h 89"/>
                  <a:gd name="T29" fmla="*/ 81 w 81"/>
                  <a:gd name="T30" fmla="*/ 89 h 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1" h="89">
                    <a:moveTo>
                      <a:pt x="78" y="84"/>
                    </a:moveTo>
                    <a:cubicBezTo>
                      <a:pt x="81" y="87"/>
                      <a:pt x="79" y="89"/>
                      <a:pt x="74" y="89"/>
                    </a:cubicBezTo>
                    <a:cubicBezTo>
                      <a:pt x="69" y="88"/>
                      <a:pt x="62" y="85"/>
                      <a:pt x="60" y="82"/>
                    </a:cubicBezTo>
                    <a:cubicBezTo>
                      <a:pt x="50" y="71"/>
                      <a:pt x="41" y="57"/>
                      <a:pt x="31" y="43"/>
                    </a:cubicBezTo>
                    <a:cubicBezTo>
                      <a:pt x="21" y="30"/>
                      <a:pt x="12" y="16"/>
                      <a:pt x="3" y="5"/>
                    </a:cubicBezTo>
                    <a:cubicBezTo>
                      <a:pt x="0" y="2"/>
                      <a:pt x="2" y="0"/>
                      <a:pt x="7" y="1"/>
                    </a:cubicBezTo>
                    <a:cubicBezTo>
                      <a:pt x="13" y="1"/>
                      <a:pt x="19" y="4"/>
                      <a:pt x="22" y="7"/>
                    </a:cubicBezTo>
                    <a:cubicBezTo>
                      <a:pt x="31" y="18"/>
                      <a:pt x="41" y="32"/>
                      <a:pt x="51" y="46"/>
                    </a:cubicBezTo>
                    <a:cubicBezTo>
                      <a:pt x="60" y="60"/>
                      <a:pt x="69" y="73"/>
                      <a:pt x="78" y="84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7624" name="Freeform 81"/>
              <p:cNvSpPr>
                <a:spLocks noChangeArrowheads="1"/>
              </p:cNvSpPr>
              <p:nvPr/>
            </p:nvSpPr>
            <p:spPr bwMode="auto">
              <a:xfrm>
                <a:off x="8110538" y="2609851"/>
                <a:ext cx="382588" cy="123825"/>
              </a:xfrm>
              <a:custGeom>
                <a:avLst/>
                <a:gdLst>
                  <a:gd name="T0" fmla="*/ 2147483647 w 102"/>
                  <a:gd name="T1" fmla="*/ 2147483647 h 33"/>
                  <a:gd name="T2" fmla="*/ 2147483647 w 102"/>
                  <a:gd name="T3" fmla="*/ 2147483647 h 33"/>
                  <a:gd name="T4" fmla="*/ 2147483647 w 102"/>
                  <a:gd name="T5" fmla="*/ 2147483647 h 33"/>
                  <a:gd name="T6" fmla="*/ 2147483647 w 102"/>
                  <a:gd name="T7" fmla="*/ 2147483647 h 33"/>
                  <a:gd name="T8" fmla="*/ 2147483647 w 102"/>
                  <a:gd name="T9" fmla="*/ 2147483647 h 33"/>
                  <a:gd name="T10" fmla="*/ 2147483647 w 102"/>
                  <a:gd name="T11" fmla="*/ 2147483647 h 33"/>
                  <a:gd name="T12" fmla="*/ 2147483647 w 102"/>
                  <a:gd name="T13" fmla="*/ 2147483647 h 33"/>
                  <a:gd name="T14" fmla="*/ 2147483647 w 102"/>
                  <a:gd name="T15" fmla="*/ 2147483647 h 33"/>
                  <a:gd name="T16" fmla="*/ 2147483647 w 102"/>
                  <a:gd name="T17" fmla="*/ 2147483647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2"/>
                  <a:gd name="T28" fmla="*/ 0 h 33"/>
                  <a:gd name="T29" fmla="*/ 102 w 102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2" h="33">
                    <a:moveTo>
                      <a:pt x="97" y="1"/>
                    </a:moveTo>
                    <a:cubicBezTo>
                      <a:pt x="101" y="0"/>
                      <a:pt x="102" y="2"/>
                      <a:pt x="100" y="6"/>
                    </a:cubicBezTo>
                    <a:cubicBezTo>
                      <a:pt x="97" y="10"/>
                      <a:pt x="92" y="14"/>
                      <a:pt x="89" y="15"/>
                    </a:cubicBezTo>
                    <a:cubicBezTo>
                      <a:pt x="76" y="19"/>
                      <a:pt x="61" y="21"/>
                      <a:pt x="46" y="24"/>
                    </a:cubicBezTo>
                    <a:cubicBezTo>
                      <a:pt x="32" y="26"/>
                      <a:pt x="17" y="28"/>
                      <a:pt x="5" y="32"/>
                    </a:cubicBezTo>
                    <a:cubicBezTo>
                      <a:pt x="1" y="33"/>
                      <a:pt x="0" y="30"/>
                      <a:pt x="3" y="26"/>
                    </a:cubicBezTo>
                    <a:cubicBezTo>
                      <a:pt x="5" y="22"/>
                      <a:pt x="10" y="18"/>
                      <a:pt x="14" y="17"/>
                    </a:cubicBezTo>
                    <a:cubicBezTo>
                      <a:pt x="26" y="14"/>
                      <a:pt x="41" y="11"/>
                      <a:pt x="56" y="9"/>
                    </a:cubicBezTo>
                    <a:cubicBezTo>
                      <a:pt x="71" y="6"/>
                      <a:pt x="85" y="4"/>
                      <a:pt x="9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67595" name="Freeform 82"/>
            <p:cNvSpPr>
              <a:spLocks noChangeArrowheads="1"/>
            </p:cNvSpPr>
            <p:nvPr/>
          </p:nvSpPr>
          <p:spPr bwMode="auto">
            <a:xfrm>
              <a:off x="3957638" y="3640138"/>
              <a:ext cx="52388" cy="90488"/>
            </a:xfrm>
            <a:custGeom>
              <a:avLst/>
              <a:gdLst>
                <a:gd name="T0" fmla="*/ 2147483647 w 33"/>
                <a:gd name="T1" fmla="*/ 2147483647 h 57"/>
                <a:gd name="T2" fmla="*/ 0 w 33"/>
                <a:gd name="T3" fmla="*/ 2147483647 h 57"/>
                <a:gd name="T4" fmla="*/ 2147483647 w 33"/>
                <a:gd name="T5" fmla="*/ 0 h 57"/>
                <a:gd name="T6" fmla="*/ 2147483647 w 33"/>
                <a:gd name="T7" fmla="*/ 2147483647 h 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57"/>
                <a:gd name="T14" fmla="*/ 33 w 33"/>
                <a:gd name="T15" fmla="*/ 57 h 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57">
                  <a:moveTo>
                    <a:pt x="31" y="57"/>
                  </a:moveTo>
                  <a:lnTo>
                    <a:pt x="0" y="45"/>
                  </a:lnTo>
                  <a:lnTo>
                    <a:pt x="33" y="0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E9F2D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27428" y="1860585"/>
          <a:ext cx="6120675" cy="5040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表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16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17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19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7486" name="Rectangle 142"/>
          <p:cNvSpPr>
            <a:spLocks noChangeArrowheads="1"/>
          </p:cNvSpPr>
          <p:nvPr/>
        </p:nvSpPr>
        <p:spPr bwMode="auto">
          <a:xfrm>
            <a:off x="3422650" y="2830513"/>
            <a:ext cx="457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查找算法：顺序查找</a:t>
            </a:r>
            <a:endParaRPr lang="en-US" altLang="zh-CN" sz="2800" b="1"/>
          </a:p>
          <a:p>
            <a:r>
              <a:rPr lang="zh-CN" altLang="en-US" sz="2800" b="1"/>
              <a:t>查找次数：</a:t>
            </a:r>
            <a:r>
              <a:rPr lang="en-US" altLang="zh-CN" sz="2800" b="1">
                <a:solidFill>
                  <a:srgbClr val="FC2222"/>
                </a:solidFill>
              </a:rPr>
              <a:t>9</a:t>
            </a:r>
            <a:r>
              <a:rPr lang="zh-CN" altLang="en-US" sz="2800" b="1"/>
              <a:t>次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8063" y="3975100"/>
            <a:ext cx="43195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Gill Sans MT"/>
                <a:ea typeface="华文中宋"/>
                <a:cs typeface="华文中宋"/>
              </a:rPr>
              <a:t>查找算法：对分查找</a:t>
            </a:r>
            <a:endParaRPr lang="en-US" altLang="zh-CN" sz="2800">
              <a:latin typeface="Gill Sans MT"/>
              <a:ea typeface="华文中宋"/>
              <a:cs typeface="华文中宋"/>
            </a:endParaRPr>
          </a:p>
          <a:p>
            <a:r>
              <a:rPr lang="zh-CN" altLang="en-US" sz="2800">
                <a:latin typeface="Gill Sans MT"/>
                <a:ea typeface="华文中宋"/>
                <a:cs typeface="华文中宋"/>
              </a:rPr>
              <a:t>查找次数：对分</a:t>
            </a:r>
            <a:r>
              <a:rPr lang="en-US" altLang="zh-CN" sz="2800">
                <a:solidFill>
                  <a:srgbClr val="FC2222"/>
                </a:solidFill>
                <a:latin typeface="Gill Sans MT"/>
                <a:ea typeface="华文中宋"/>
                <a:cs typeface="华文中宋"/>
              </a:rPr>
              <a:t>3</a:t>
            </a:r>
            <a:r>
              <a:rPr lang="zh-CN" altLang="en-US" sz="2800">
                <a:latin typeface="Gill Sans MT"/>
                <a:ea typeface="华文中宋"/>
                <a:cs typeface="华文中宋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8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组合 4"/>
          <p:cNvGrpSpPr>
            <a:grpSpLocks/>
          </p:cNvGrpSpPr>
          <p:nvPr/>
        </p:nvGrpSpPr>
        <p:grpSpPr bwMode="auto">
          <a:xfrm>
            <a:off x="0" y="95250"/>
            <a:ext cx="9144000" cy="1138238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8612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68614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15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16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17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18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19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0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1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2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3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4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5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6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7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8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29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30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31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32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33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34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5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6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8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9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0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1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2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3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4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5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6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47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48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49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50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51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52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3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4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5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6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7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8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59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60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68661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2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3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4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5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6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7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8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69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13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对分查找</a:t>
              </a:r>
            </a:p>
          </p:txBody>
        </p:sp>
      </p:grpSp>
      <p:sp>
        <p:nvSpPr>
          <p:cNvPr id="68610" name="Rectangle 14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kumimoji="1" lang="zh-CN" altLang="en-US" b="1" smtClean="0"/>
              <a:t>对分查找的</a:t>
            </a:r>
            <a:r>
              <a:rPr kumimoji="1" lang="zh-CN" altLang="en-US" b="1" smtClean="0">
                <a:solidFill>
                  <a:srgbClr val="FF5050"/>
                </a:solidFill>
              </a:rPr>
              <a:t>前提是数据已经有序</a:t>
            </a:r>
            <a:r>
              <a:rPr kumimoji="1" lang="zh-CN" altLang="en-US" b="1" smtClean="0"/>
              <a:t>（以递增为例），然后把</a:t>
            </a:r>
            <a:r>
              <a:rPr kumimoji="1" lang="zh-CN" altLang="en-US" b="1" smtClean="0">
                <a:solidFill>
                  <a:srgbClr val="FF5050"/>
                </a:solidFill>
              </a:rPr>
              <a:t>待查找的数据</a:t>
            </a:r>
            <a:r>
              <a:rPr kumimoji="1" lang="zh-CN" altLang="en-US" b="1" smtClean="0"/>
              <a:t>与</a:t>
            </a:r>
            <a:r>
              <a:rPr kumimoji="1" lang="zh-CN" altLang="en-US" b="1" smtClean="0">
                <a:solidFill>
                  <a:srgbClr val="FF5050"/>
                </a:solidFill>
              </a:rPr>
              <a:t>数组中间位置的数比较</a:t>
            </a:r>
            <a:r>
              <a:rPr kumimoji="1" lang="zh-CN" altLang="en-US" b="1" smtClean="0"/>
              <a:t>，如果比中间位置的数大，在数组的后半部分继续查找，否则在数组的前半部分查找，继续对分查找，直到找到待查找的数在数组中的位置或数组已无法对分。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4"/>
          <p:cNvSpPr>
            <a:spLocks noChangeArrowheads="1"/>
          </p:cNvSpPr>
          <p:nvPr/>
        </p:nvSpPr>
        <p:spPr bwMode="auto">
          <a:xfrm>
            <a:off x="2438400" y="64357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charset="0"/>
            </a:endParaRPr>
          </a:p>
        </p:txBody>
      </p:sp>
      <p:grpSp>
        <p:nvGrpSpPr>
          <p:cNvPr id="69634" name="Group 105"/>
          <p:cNvGrpSpPr>
            <a:grpSpLocks/>
          </p:cNvGrpSpPr>
          <p:nvPr/>
        </p:nvGrpSpPr>
        <p:grpSpPr bwMode="auto">
          <a:xfrm>
            <a:off x="1979613" y="449263"/>
            <a:ext cx="1181100" cy="6408737"/>
            <a:chOff x="1828" y="210"/>
            <a:chExt cx="744" cy="4037"/>
          </a:xfrm>
        </p:grpSpPr>
        <p:grpSp>
          <p:nvGrpSpPr>
            <p:cNvPr id="69826" name="Group 25"/>
            <p:cNvGrpSpPr>
              <a:grpSpLocks/>
            </p:cNvGrpSpPr>
            <p:nvPr/>
          </p:nvGrpSpPr>
          <p:grpSpPr bwMode="auto">
            <a:xfrm>
              <a:off x="1882" y="416"/>
              <a:ext cx="336" cy="3831"/>
              <a:chOff x="1488" y="384"/>
              <a:chExt cx="336" cy="3831"/>
            </a:xfrm>
          </p:grpSpPr>
          <p:grpSp>
            <p:nvGrpSpPr>
              <p:cNvPr id="69829" name="Group 26"/>
              <p:cNvGrpSpPr>
                <a:grpSpLocks/>
              </p:cNvGrpSpPr>
              <p:nvPr/>
            </p:nvGrpSpPr>
            <p:grpSpPr bwMode="auto">
              <a:xfrm>
                <a:off x="1488" y="384"/>
                <a:ext cx="298" cy="1191"/>
                <a:chOff x="912" y="466"/>
                <a:chExt cx="298" cy="1191"/>
              </a:xfrm>
            </p:grpSpPr>
            <p:sp>
              <p:nvSpPr>
                <p:cNvPr id="698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98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98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984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98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69830" name="Group 32"/>
              <p:cNvGrpSpPr>
                <a:grpSpLocks/>
              </p:cNvGrpSpPr>
              <p:nvPr/>
            </p:nvGrpSpPr>
            <p:grpSpPr bwMode="auto">
              <a:xfrm>
                <a:off x="1488" y="1584"/>
                <a:ext cx="298" cy="1191"/>
                <a:chOff x="912" y="466"/>
                <a:chExt cx="298" cy="1191"/>
              </a:xfrm>
            </p:grpSpPr>
            <p:sp>
              <p:nvSpPr>
                <p:cNvPr id="6983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698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6984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98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698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69831" name="Group 38"/>
              <p:cNvGrpSpPr>
                <a:grpSpLocks/>
              </p:cNvGrpSpPr>
              <p:nvPr/>
            </p:nvGrpSpPr>
            <p:grpSpPr bwMode="auto">
              <a:xfrm>
                <a:off x="1488" y="2784"/>
                <a:ext cx="298" cy="1191"/>
                <a:chOff x="912" y="466"/>
                <a:chExt cx="298" cy="1191"/>
              </a:xfrm>
            </p:grpSpPr>
            <p:sp>
              <p:nvSpPr>
                <p:cNvPr id="6983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11</a:t>
                  </a:r>
                </a:p>
              </p:txBody>
            </p:sp>
            <p:sp>
              <p:nvSpPr>
                <p:cNvPr id="6983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12</a:t>
                  </a:r>
                </a:p>
              </p:txBody>
            </p:sp>
            <p:sp>
              <p:nvSpPr>
                <p:cNvPr id="6983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13</a:t>
                  </a:r>
                </a:p>
              </p:txBody>
            </p:sp>
            <p:sp>
              <p:nvSpPr>
                <p:cNvPr id="698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14</a:t>
                  </a:r>
                </a:p>
              </p:txBody>
            </p:sp>
            <p:sp>
              <p:nvSpPr>
                <p:cNvPr id="6983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15</a:t>
                  </a:r>
                </a:p>
              </p:txBody>
            </p:sp>
          </p:grpSp>
          <p:sp>
            <p:nvSpPr>
              <p:cNvPr id="69832" name="Text Box 44"/>
              <p:cNvSpPr txBox="1">
                <a:spLocks noChangeArrowheads="1"/>
              </p:cNvSpPr>
              <p:nvPr/>
            </p:nvSpPr>
            <p:spPr bwMode="auto">
              <a:xfrm>
                <a:off x="1488" y="398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Arial" charset="0"/>
                  </a:rPr>
                  <a:t>1</a:t>
                </a:r>
                <a:r>
                  <a:rPr lang="en-US" altLang="zh-CN" b="1">
                    <a:latin typeface="Arial" charset="0"/>
                  </a:rPr>
                  <a:t>6</a:t>
                </a:r>
              </a:p>
            </p:txBody>
          </p:sp>
        </p:grpSp>
        <p:sp>
          <p:nvSpPr>
            <p:cNvPr id="69827" name="Text Box 45"/>
            <p:cNvSpPr txBox="1">
              <a:spLocks noChangeArrowheads="1"/>
            </p:cNvSpPr>
            <p:nvPr/>
          </p:nvSpPr>
          <p:spPr bwMode="auto">
            <a:xfrm>
              <a:off x="1828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下标</a:t>
              </a:r>
            </a:p>
          </p:txBody>
        </p:sp>
        <p:sp>
          <p:nvSpPr>
            <p:cNvPr id="69828" name="Text Box 46"/>
            <p:cNvSpPr txBox="1">
              <a:spLocks noChangeArrowheads="1"/>
            </p:cNvSpPr>
            <p:nvPr/>
          </p:nvSpPr>
          <p:spPr bwMode="auto">
            <a:xfrm>
              <a:off x="2200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元素</a:t>
              </a:r>
            </a:p>
          </p:txBody>
        </p:sp>
      </p:grpSp>
      <p:grpSp>
        <p:nvGrpSpPr>
          <p:cNvPr id="59559" name="Group 167"/>
          <p:cNvGrpSpPr>
            <a:grpSpLocks/>
          </p:cNvGrpSpPr>
          <p:nvPr/>
        </p:nvGrpSpPr>
        <p:grpSpPr bwMode="auto">
          <a:xfrm>
            <a:off x="3349625" y="3403600"/>
            <a:ext cx="3741738" cy="457200"/>
            <a:chOff x="2110" y="2024"/>
            <a:chExt cx="2357" cy="288"/>
          </a:xfrm>
        </p:grpSpPr>
        <p:sp>
          <p:nvSpPr>
            <p:cNvPr id="69824" name="Text Box 50"/>
            <p:cNvSpPr txBox="1">
              <a:spLocks noChangeArrowheads="1"/>
            </p:cNvSpPr>
            <p:nvPr/>
          </p:nvSpPr>
          <p:spPr bwMode="auto">
            <a:xfrm>
              <a:off x="2426" y="2024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M=fix(</a:t>
              </a:r>
              <a:r>
                <a:rPr kumimoji="1" lang="en-US" altLang="zh-CN" sz="2400" b="1">
                  <a:solidFill>
                    <a:srgbClr val="FF5050"/>
                  </a:solidFill>
                  <a:latin typeface="Times New Roman" pitchFamily="18" charset="0"/>
                </a:rPr>
                <a:t>(i+j)/2</a:t>
              </a:r>
              <a:r>
                <a:rPr kumimoji="1" lang="en-US" altLang="zh-CN" sz="2400" b="1">
                  <a:latin typeface="Times New Roman" pitchFamily="18" charset="0"/>
                </a:rPr>
                <a:t>)       =8</a:t>
              </a:r>
            </a:p>
          </p:txBody>
        </p:sp>
        <p:sp>
          <p:nvSpPr>
            <p:cNvPr id="69825" name="Line 51"/>
            <p:cNvSpPr>
              <a:spLocks noChangeShapeType="1"/>
            </p:cNvSpPr>
            <p:nvPr/>
          </p:nvSpPr>
          <p:spPr bwMode="auto">
            <a:xfrm flipH="1">
              <a:off x="2110" y="218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558" name="Group 166"/>
          <p:cNvGrpSpPr>
            <a:grpSpLocks/>
          </p:cNvGrpSpPr>
          <p:nvPr/>
        </p:nvGrpSpPr>
        <p:grpSpPr bwMode="auto">
          <a:xfrm>
            <a:off x="3421063" y="811213"/>
            <a:ext cx="1727200" cy="457200"/>
            <a:chOff x="2155" y="511"/>
            <a:chExt cx="1088" cy="288"/>
          </a:xfrm>
        </p:grpSpPr>
        <p:sp>
          <p:nvSpPr>
            <p:cNvPr id="69822" name="Text Box 48"/>
            <p:cNvSpPr txBox="1">
              <a:spLocks noChangeArrowheads="1"/>
            </p:cNvSpPr>
            <p:nvPr/>
          </p:nvSpPr>
          <p:spPr bwMode="auto">
            <a:xfrm>
              <a:off x="2471" y="511"/>
              <a:ext cx="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69823" name="Line 52"/>
            <p:cNvSpPr>
              <a:spLocks noChangeShapeType="1"/>
            </p:cNvSpPr>
            <p:nvPr/>
          </p:nvSpPr>
          <p:spPr bwMode="auto">
            <a:xfrm flipH="1">
              <a:off x="2155" y="66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557" name="Group 165"/>
          <p:cNvGrpSpPr>
            <a:grpSpLocks/>
          </p:cNvGrpSpPr>
          <p:nvPr/>
        </p:nvGrpSpPr>
        <p:grpSpPr bwMode="auto">
          <a:xfrm>
            <a:off x="3397250" y="6427788"/>
            <a:ext cx="1390650" cy="457200"/>
            <a:chOff x="2110" y="3954"/>
            <a:chExt cx="876" cy="288"/>
          </a:xfrm>
        </p:grpSpPr>
        <p:sp>
          <p:nvSpPr>
            <p:cNvPr id="69820" name="Text Box 49"/>
            <p:cNvSpPr txBox="1">
              <a:spLocks noChangeArrowheads="1"/>
            </p:cNvSpPr>
            <p:nvPr/>
          </p:nvSpPr>
          <p:spPr bwMode="auto">
            <a:xfrm>
              <a:off x="2473" y="3954"/>
              <a:ext cx="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J=16</a:t>
              </a:r>
            </a:p>
          </p:txBody>
        </p:sp>
        <p:sp>
          <p:nvSpPr>
            <p:cNvPr id="69821" name="Line 53"/>
            <p:cNvSpPr>
              <a:spLocks noChangeShapeType="1"/>
            </p:cNvSpPr>
            <p:nvPr/>
          </p:nvSpPr>
          <p:spPr bwMode="auto">
            <a:xfrm flipH="1">
              <a:off x="2110" y="409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5219700" y="1589088"/>
            <a:ext cx="26654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第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次比较：</a:t>
            </a:r>
          </a:p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Key&gt;d(m)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查找范围应该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变成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d(9)~d(16)</a:t>
            </a:r>
          </a:p>
        </p:txBody>
      </p:sp>
      <p:sp>
        <p:nvSpPr>
          <p:cNvPr id="69639" name="Text Box 55"/>
          <p:cNvSpPr txBox="1">
            <a:spLocks noChangeArrowheads="1"/>
          </p:cNvSpPr>
          <p:nvPr/>
        </p:nvSpPr>
        <p:spPr bwMode="auto">
          <a:xfrm>
            <a:off x="468313" y="1557338"/>
            <a:ext cx="1185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Key=52</a:t>
            </a: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0" y="2205038"/>
            <a:ext cx="2051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>
                <a:latin typeface="Arial" charset="0"/>
              </a:rPr>
              <a:t>①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变量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 I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记录所要查找范围的起始和终止位置</a:t>
            </a:r>
          </a:p>
        </p:txBody>
      </p:sp>
      <p:sp>
        <p:nvSpPr>
          <p:cNvPr id="69641" name="Text Box 57"/>
          <p:cNvSpPr txBox="1">
            <a:spLocks noChangeArrowheads="1"/>
          </p:cNvSpPr>
          <p:nvPr/>
        </p:nvSpPr>
        <p:spPr bwMode="auto">
          <a:xfrm>
            <a:off x="468313" y="1052513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过程：</a:t>
            </a:r>
          </a:p>
        </p:txBody>
      </p:sp>
      <p:graphicFrame>
        <p:nvGraphicFramePr>
          <p:cNvPr id="59489" name="Group 97"/>
          <p:cNvGraphicFramePr>
            <a:graphicFrameLocks noGrp="1"/>
          </p:cNvGraphicFramePr>
          <p:nvPr/>
        </p:nvGraphicFramePr>
        <p:xfrm>
          <a:off x="2484438" y="836613"/>
          <a:ext cx="865187" cy="5976943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9498" name="Group 106"/>
          <p:cNvGrpSpPr>
            <a:grpSpLocks/>
          </p:cNvGrpSpPr>
          <p:nvPr/>
        </p:nvGrpSpPr>
        <p:grpSpPr bwMode="auto">
          <a:xfrm>
            <a:off x="3895725" y="449263"/>
            <a:ext cx="1181100" cy="6408737"/>
            <a:chOff x="1828" y="210"/>
            <a:chExt cx="744" cy="4037"/>
          </a:xfrm>
        </p:grpSpPr>
        <p:grpSp>
          <p:nvGrpSpPr>
            <p:cNvPr id="69798" name="Group 107"/>
            <p:cNvGrpSpPr>
              <a:grpSpLocks/>
            </p:cNvGrpSpPr>
            <p:nvPr/>
          </p:nvGrpSpPr>
          <p:grpSpPr bwMode="auto">
            <a:xfrm>
              <a:off x="1882" y="416"/>
              <a:ext cx="336" cy="3831"/>
              <a:chOff x="1488" y="384"/>
              <a:chExt cx="336" cy="3831"/>
            </a:xfrm>
          </p:grpSpPr>
          <p:grpSp>
            <p:nvGrpSpPr>
              <p:cNvPr id="69801" name="Group 108"/>
              <p:cNvGrpSpPr>
                <a:grpSpLocks/>
              </p:cNvGrpSpPr>
              <p:nvPr/>
            </p:nvGrpSpPr>
            <p:grpSpPr bwMode="auto">
              <a:xfrm>
                <a:off x="1488" y="384"/>
                <a:ext cx="298" cy="1191"/>
                <a:chOff x="912" y="466"/>
                <a:chExt cx="298" cy="1191"/>
              </a:xfrm>
            </p:grpSpPr>
            <p:sp>
              <p:nvSpPr>
                <p:cNvPr id="6981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981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981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981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981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69802" name="Group 114"/>
              <p:cNvGrpSpPr>
                <a:grpSpLocks/>
              </p:cNvGrpSpPr>
              <p:nvPr/>
            </p:nvGrpSpPr>
            <p:grpSpPr bwMode="auto">
              <a:xfrm>
                <a:off x="1488" y="1584"/>
                <a:ext cx="298" cy="1191"/>
                <a:chOff x="912" y="466"/>
                <a:chExt cx="298" cy="1191"/>
              </a:xfrm>
            </p:grpSpPr>
            <p:sp>
              <p:nvSpPr>
                <p:cNvPr id="6981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6981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6981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981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6981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69803" name="Group 120"/>
              <p:cNvGrpSpPr>
                <a:grpSpLocks/>
              </p:cNvGrpSpPr>
              <p:nvPr/>
            </p:nvGrpSpPr>
            <p:grpSpPr bwMode="auto">
              <a:xfrm>
                <a:off x="1488" y="2784"/>
                <a:ext cx="298" cy="1191"/>
                <a:chOff x="912" y="466"/>
                <a:chExt cx="298" cy="1191"/>
              </a:xfrm>
            </p:grpSpPr>
            <p:sp>
              <p:nvSpPr>
                <p:cNvPr id="6980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11</a:t>
                  </a:r>
                </a:p>
              </p:txBody>
            </p:sp>
            <p:sp>
              <p:nvSpPr>
                <p:cNvPr id="69806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12</a:t>
                  </a:r>
                </a:p>
              </p:txBody>
            </p:sp>
            <p:sp>
              <p:nvSpPr>
                <p:cNvPr id="6980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13</a:t>
                  </a:r>
                </a:p>
              </p:txBody>
            </p:sp>
            <p:sp>
              <p:nvSpPr>
                <p:cNvPr id="69808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14</a:t>
                  </a:r>
                </a:p>
              </p:txBody>
            </p:sp>
            <p:sp>
              <p:nvSpPr>
                <p:cNvPr id="6980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15</a:t>
                  </a:r>
                </a:p>
              </p:txBody>
            </p:sp>
          </p:grpSp>
          <p:sp>
            <p:nvSpPr>
              <p:cNvPr id="69804" name="Text Box 126"/>
              <p:cNvSpPr txBox="1">
                <a:spLocks noChangeArrowheads="1"/>
              </p:cNvSpPr>
              <p:nvPr/>
            </p:nvSpPr>
            <p:spPr bwMode="auto">
              <a:xfrm>
                <a:off x="1488" y="398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Arial" charset="0"/>
                  </a:rPr>
                  <a:t>1</a:t>
                </a:r>
                <a:r>
                  <a:rPr lang="en-US" altLang="zh-CN" b="1">
                    <a:latin typeface="Arial" charset="0"/>
                  </a:rPr>
                  <a:t>6</a:t>
                </a:r>
              </a:p>
            </p:txBody>
          </p:sp>
        </p:grpSp>
        <p:sp>
          <p:nvSpPr>
            <p:cNvPr id="69799" name="Text Box 127"/>
            <p:cNvSpPr txBox="1">
              <a:spLocks noChangeArrowheads="1"/>
            </p:cNvSpPr>
            <p:nvPr/>
          </p:nvSpPr>
          <p:spPr bwMode="auto">
            <a:xfrm>
              <a:off x="1828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下标</a:t>
              </a:r>
            </a:p>
          </p:txBody>
        </p:sp>
        <p:sp>
          <p:nvSpPr>
            <p:cNvPr id="69800" name="Text Box 128"/>
            <p:cNvSpPr txBox="1">
              <a:spLocks noChangeArrowheads="1"/>
            </p:cNvSpPr>
            <p:nvPr/>
          </p:nvSpPr>
          <p:spPr bwMode="auto">
            <a:xfrm>
              <a:off x="2200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元素</a:t>
              </a:r>
            </a:p>
          </p:txBody>
        </p:sp>
      </p:grpSp>
      <p:graphicFrame>
        <p:nvGraphicFramePr>
          <p:cNvPr id="59562" name="Group 170"/>
          <p:cNvGraphicFramePr>
            <a:graphicFrameLocks noGrp="1"/>
          </p:cNvGraphicFramePr>
          <p:nvPr/>
        </p:nvGraphicFramePr>
        <p:xfrm>
          <a:off x="4354513" y="836613"/>
          <a:ext cx="865187" cy="5969630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9566" name="Group 174"/>
          <p:cNvGrpSpPr>
            <a:grpSpLocks/>
          </p:cNvGrpSpPr>
          <p:nvPr/>
        </p:nvGrpSpPr>
        <p:grpSpPr bwMode="auto">
          <a:xfrm>
            <a:off x="5219700" y="6427788"/>
            <a:ext cx="1390650" cy="457200"/>
            <a:chOff x="2110" y="3954"/>
            <a:chExt cx="876" cy="288"/>
          </a:xfrm>
        </p:grpSpPr>
        <p:sp>
          <p:nvSpPr>
            <p:cNvPr id="69796" name="Text Box 175"/>
            <p:cNvSpPr txBox="1">
              <a:spLocks noChangeArrowheads="1"/>
            </p:cNvSpPr>
            <p:nvPr/>
          </p:nvSpPr>
          <p:spPr bwMode="auto">
            <a:xfrm>
              <a:off x="2473" y="3954"/>
              <a:ext cx="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J=16</a:t>
              </a:r>
            </a:p>
          </p:txBody>
        </p:sp>
        <p:sp>
          <p:nvSpPr>
            <p:cNvPr id="69797" name="Line 176"/>
            <p:cNvSpPr>
              <a:spLocks noChangeShapeType="1"/>
            </p:cNvSpPr>
            <p:nvPr/>
          </p:nvSpPr>
          <p:spPr bwMode="auto">
            <a:xfrm flipH="1">
              <a:off x="2110" y="409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569" name="Group 177"/>
          <p:cNvGrpSpPr>
            <a:grpSpLocks/>
          </p:cNvGrpSpPr>
          <p:nvPr/>
        </p:nvGrpSpPr>
        <p:grpSpPr bwMode="auto">
          <a:xfrm>
            <a:off x="5219700" y="4843463"/>
            <a:ext cx="3741738" cy="457200"/>
            <a:chOff x="2110" y="2024"/>
            <a:chExt cx="2357" cy="288"/>
          </a:xfrm>
        </p:grpSpPr>
        <p:sp>
          <p:nvSpPr>
            <p:cNvPr id="69794" name="Text Box 178"/>
            <p:cNvSpPr txBox="1">
              <a:spLocks noChangeArrowheads="1"/>
            </p:cNvSpPr>
            <p:nvPr/>
          </p:nvSpPr>
          <p:spPr bwMode="auto">
            <a:xfrm>
              <a:off x="2426" y="2024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M=fix(</a:t>
              </a:r>
              <a:r>
                <a:rPr kumimoji="1" lang="en-US" altLang="zh-CN" sz="2400" b="1">
                  <a:solidFill>
                    <a:srgbClr val="FF5050"/>
                  </a:solidFill>
                  <a:latin typeface="Times New Roman" pitchFamily="18" charset="0"/>
                </a:rPr>
                <a:t>(i+j)/2</a:t>
              </a:r>
              <a:r>
                <a:rPr kumimoji="1" lang="en-US" altLang="zh-CN" sz="2400" b="1">
                  <a:latin typeface="Times New Roman" pitchFamily="18" charset="0"/>
                </a:rPr>
                <a:t>)       =12</a:t>
              </a:r>
            </a:p>
          </p:txBody>
        </p:sp>
        <p:sp>
          <p:nvSpPr>
            <p:cNvPr id="69795" name="Line 179"/>
            <p:cNvSpPr>
              <a:spLocks noChangeShapeType="1"/>
            </p:cNvSpPr>
            <p:nvPr/>
          </p:nvSpPr>
          <p:spPr bwMode="auto">
            <a:xfrm flipH="1">
              <a:off x="2110" y="218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72" name="Text Box 180"/>
          <p:cNvSpPr txBox="1">
            <a:spLocks noChangeArrowheads="1"/>
          </p:cNvSpPr>
          <p:nvPr/>
        </p:nvSpPr>
        <p:spPr bwMode="auto">
          <a:xfrm>
            <a:off x="6010275" y="1557338"/>
            <a:ext cx="26654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第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次比较：</a:t>
            </a:r>
          </a:p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Key&lt;d(m)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查找范围应该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变成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d(9)~d(11)</a:t>
            </a:r>
          </a:p>
        </p:txBody>
      </p:sp>
      <p:grpSp>
        <p:nvGrpSpPr>
          <p:cNvPr id="59573" name="Group 181"/>
          <p:cNvGrpSpPr>
            <a:grpSpLocks/>
          </p:cNvGrpSpPr>
          <p:nvPr/>
        </p:nvGrpSpPr>
        <p:grpSpPr bwMode="auto">
          <a:xfrm>
            <a:off x="5651500" y="449263"/>
            <a:ext cx="1181100" cy="6408737"/>
            <a:chOff x="1828" y="210"/>
            <a:chExt cx="744" cy="4037"/>
          </a:xfrm>
        </p:grpSpPr>
        <p:grpSp>
          <p:nvGrpSpPr>
            <p:cNvPr id="69772" name="Group 182"/>
            <p:cNvGrpSpPr>
              <a:grpSpLocks/>
            </p:cNvGrpSpPr>
            <p:nvPr/>
          </p:nvGrpSpPr>
          <p:grpSpPr bwMode="auto">
            <a:xfrm>
              <a:off x="1882" y="416"/>
              <a:ext cx="336" cy="3831"/>
              <a:chOff x="1488" y="384"/>
              <a:chExt cx="336" cy="3831"/>
            </a:xfrm>
          </p:grpSpPr>
          <p:grpSp>
            <p:nvGrpSpPr>
              <p:cNvPr id="69775" name="Group 183"/>
              <p:cNvGrpSpPr>
                <a:grpSpLocks/>
              </p:cNvGrpSpPr>
              <p:nvPr/>
            </p:nvGrpSpPr>
            <p:grpSpPr bwMode="auto">
              <a:xfrm>
                <a:off x="1488" y="384"/>
                <a:ext cx="298" cy="1191"/>
                <a:chOff x="912" y="466"/>
                <a:chExt cx="298" cy="1191"/>
              </a:xfrm>
            </p:grpSpPr>
            <p:sp>
              <p:nvSpPr>
                <p:cNvPr id="69789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9790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9791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3</a:t>
                  </a:r>
                </a:p>
              </p:txBody>
            </p:sp>
            <p:sp>
              <p:nvSpPr>
                <p:cNvPr id="69792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4</a:t>
                  </a:r>
                </a:p>
              </p:txBody>
            </p:sp>
            <p:sp>
              <p:nvSpPr>
                <p:cNvPr id="69793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5</a:t>
                  </a:r>
                </a:p>
              </p:txBody>
            </p:sp>
          </p:grpSp>
          <p:grpSp>
            <p:nvGrpSpPr>
              <p:cNvPr id="69776" name="Group 189"/>
              <p:cNvGrpSpPr>
                <a:grpSpLocks/>
              </p:cNvGrpSpPr>
              <p:nvPr/>
            </p:nvGrpSpPr>
            <p:grpSpPr bwMode="auto">
              <a:xfrm>
                <a:off x="1488" y="1584"/>
                <a:ext cx="298" cy="1191"/>
                <a:chOff x="912" y="466"/>
                <a:chExt cx="298" cy="1191"/>
              </a:xfrm>
            </p:grpSpPr>
            <p:sp>
              <p:nvSpPr>
                <p:cNvPr id="69784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6</a:t>
                  </a:r>
                </a:p>
              </p:txBody>
            </p:sp>
            <p:sp>
              <p:nvSpPr>
                <p:cNvPr id="69785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69786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9787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69788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69777" name="Group 195"/>
              <p:cNvGrpSpPr>
                <a:grpSpLocks/>
              </p:cNvGrpSpPr>
              <p:nvPr/>
            </p:nvGrpSpPr>
            <p:grpSpPr bwMode="auto">
              <a:xfrm>
                <a:off x="1488" y="2784"/>
                <a:ext cx="298" cy="1191"/>
                <a:chOff x="912" y="466"/>
                <a:chExt cx="298" cy="1191"/>
              </a:xfrm>
            </p:grpSpPr>
            <p:sp>
              <p:nvSpPr>
                <p:cNvPr id="69779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912" y="46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11</a:t>
                  </a:r>
                </a:p>
              </p:txBody>
            </p:sp>
            <p:sp>
              <p:nvSpPr>
                <p:cNvPr id="69780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912" y="70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12</a:t>
                  </a:r>
                </a:p>
              </p:txBody>
            </p:sp>
            <p:sp>
              <p:nvSpPr>
                <p:cNvPr id="69781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912" y="94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13</a:t>
                  </a:r>
                </a:p>
              </p:txBody>
            </p:sp>
            <p:sp>
              <p:nvSpPr>
                <p:cNvPr id="69782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912" y="118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14</a:t>
                  </a:r>
                </a:p>
              </p:txBody>
            </p:sp>
            <p:sp>
              <p:nvSpPr>
                <p:cNvPr id="69783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912" y="1426"/>
                  <a:ext cx="2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b="1">
                      <a:latin typeface="Arial" charset="0"/>
                    </a:rPr>
                    <a:t>15</a:t>
                  </a:r>
                </a:p>
              </p:txBody>
            </p:sp>
          </p:grpSp>
          <p:sp>
            <p:nvSpPr>
              <p:cNvPr id="69778" name="Text Box 201"/>
              <p:cNvSpPr txBox="1">
                <a:spLocks noChangeArrowheads="1"/>
              </p:cNvSpPr>
              <p:nvPr/>
            </p:nvSpPr>
            <p:spPr bwMode="auto">
              <a:xfrm>
                <a:off x="1488" y="398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Arial" charset="0"/>
                  </a:rPr>
                  <a:t>1</a:t>
                </a:r>
                <a:r>
                  <a:rPr lang="en-US" altLang="zh-CN" b="1">
                    <a:latin typeface="Arial" charset="0"/>
                  </a:rPr>
                  <a:t>6</a:t>
                </a:r>
                <a:endParaRPr lang="zh-CN" altLang="en-US" b="1">
                  <a:latin typeface="Arial" charset="0"/>
                </a:endParaRPr>
              </a:p>
            </p:txBody>
          </p:sp>
        </p:grpSp>
        <p:sp>
          <p:nvSpPr>
            <p:cNvPr id="69773" name="Text Box 202"/>
            <p:cNvSpPr txBox="1">
              <a:spLocks noChangeArrowheads="1"/>
            </p:cNvSpPr>
            <p:nvPr/>
          </p:nvSpPr>
          <p:spPr bwMode="auto">
            <a:xfrm>
              <a:off x="1828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下标</a:t>
              </a:r>
            </a:p>
          </p:txBody>
        </p:sp>
        <p:sp>
          <p:nvSpPr>
            <p:cNvPr id="69774" name="Text Box 203"/>
            <p:cNvSpPr txBox="1">
              <a:spLocks noChangeArrowheads="1"/>
            </p:cNvSpPr>
            <p:nvPr/>
          </p:nvSpPr>
          <p:spPr bwMode="auto">
            <a:xfrm>
              <a:off x="2200" y="210"/>
              <a:ext cx="372" cy="212"/>
            </a:xfrm>
            <a:prstGeom prst="rect">
              <a:avLst/>
            </a:prstGeom>
            <a:solidFill>
              <a:srgbClr val="99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600" b="1">
                  <a:latin typeface="Times New Roman" pitchFamily="18" charset="0"/>
                </a:rPr>
                <a:t>元素</a:t>
              </a:r>
            </a:p>
          </p:txBody>
        </p:sp>
      </p:grpSp>
      <p:graphicFrame>
        <p:nvGraphicFramePr>
          <p:cNvPr id="59641" name="Group 249"/>
          <p:cNvGraphicFramePr>
            <a:graphicFrameLocks noGrp="1"/>
          </p:cNvGraphicFramePr>
          <p:nvPr/>
        </p:nvGraphicFramePr>
        <p:xfrm>
          <a:off x="6157913" y="836613"/>
          <a:ext cx="865187" cy="5969630"/>
        </p:xfrm>
        <a:graphic>
          <a:graphicData uri="http://schemas.openxmlformats.org/drawingml/2006/table">
            <a:tbl>
              <a:tblPr/>
              <a:tblGrid>
                <a:gridCol w="8651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97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98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9632" name="Group 240"/>
          <p:cNvGrpSpPr>
            <a:grpSpLocks/>
          </p:cNvGrpSpPr>
          <p:nvPr/>
        </p:nvGrpSpPr>
        <p:grpSpPr bwMode="auto">
          <a:xfrm>
            <a:off x="7021513" y="3789363"/>
            <a:ext cx="1727200" cy="457200"/>
            <a:chOff x="2155" y="511"/>
            <a:chExt cx="1088" cy="288"/>
          </a:xfrm>
        </p:grpSpPr>
        <p:sp>
          <p:nvSpPr>
            <p:cNvPr id="69770" name="Text Box 241"/>
            <p:cNvSpPr txBox="1">
              <a:spLocks noChangeArrowheads="1"/>
            </p:cNvSpPr>
            <p:nvPr/>
          </p:nvSpPr>
          <p:spPr bwMode="auto">
            <a:xfrm>
              <a:off x="2471" y="511"/>
              <a:ext cx="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I=9</a:t>
              </a:r>
            </a:p>
          </p:txBody>
        </p:sp>
        <p:sp>
          <p:nvSpPr>
            <p:cNvPr id="69771" name="Line 242"/>
            <p:cNvSpPr>
              <a:spLocks noChangeShapeType="1"/>
            </p:cNvSpPr>
            <p:nvPr/>
          </p:nvSpPr>
          <p:spPr bwMode="auto">
            <a:xfrm flipH="1">
              <a:off x="2155" y="66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635" name="Group 243"/>
          <p:cNvGrpSpPr>
            <a:grpSpLocks/>
          </p:cNvGrpSpPr>
          <p:nvPr/>
        </p:nvGrpSpPr>
        <p:grpSpPr bwMode="auto">
          <a:xfrm>
            <a:off x="7023100" y="4508500"/>
            <a:ext cx="1390650" cy="457200"/>
            <a:chOff x="2110" y="3954"/>
            <a:chExt cx="876" cy="288"/>
          </a:xfrm>
        </p:grpSpPr>
        <p:sp>
          <p:nvSpPr>
            <p:cNvPr id="69768" name="Text Box 244"/>
            <p:cNvSpPr txBox="1">
              <a:spLocks noChangeArrowheads="1"/>
            </p:cNvSpPr>
            <p:nvPr/>
          </p:nvSpPr>
          <p:spPr bwMode="auto">
            <a:xfrm>
              <a:off x="2473" y="3954"/>
              <a:ext cx="5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J=11</a:t>
              </a:r>
            </a:p>
          </p:txBody>
        </p:sp>
        <p:sp>
          <p:nvSpPr>
            <p:cNvPr id="69769" name="Line 245"/>
            <p:cNvSpPr>
              <a:spLocks noChangeShapeType="1"/>
            </p:cNvSpPr>
            <p:nvPr/>
          </p:nvSpPr>
          <p:spPr bwMode="auto">
            <a:xfrm flipH="1">
              <a:off x="2110" y="409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638" name="Group 246"/>
          <p:cNvGrpSpPr>
            <a:grpSpLocks/>
          </p:cNvGrpSpPr>
          <p:nvPr/>
        </p:nvGrpSpPr>
        <p:grpSpPr bwMode="auto">
          <a:xfrm>
            <a:off x="7023100" y="4149725"/>
            <a:ext cx="3741738" cy="457200"/>
            <a:chOff x="2110" y="2024"/>
            <a:chExt cx="2357" cy="288"/>
          </a:xfrm>
        </p:grpSpPr>
        <p:sp>
          <p:nvSpPr>
            <p:cNvPr id="69766" name="Text Box 247"/>
            <p:cNvSpPr txBox="1">
              <a:spLocks noChangeArrowheads="1"/>
            </p:cNvSpPr>
            <p:nvPr/>
          </p:nvSpPr>
          <p:spPr bwMode="auto">
            <a:xfrm>
              <a:off x="2426" y="2024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M=fix(</a:t>
              </a:r>
              <a:r>
                <a:rPr kumimoji="1" lang="en-US" altLang="zh-CN" sz="2400" b="1">
                  <a:solidFill>
                    <a:srgbClr val="FF5050"/>
                  </a:solidFill>
                  <a:latin typeface="Times New Roman" pitchFamily="18" charset="0"/>
                </a:rPr>
                <a:t>(i+j)/2</a:t>
              </a:r>
              <a:r>
                <a:rPr kumimoji="1" lang="en-US" altLang="zh-CN" sz="2400" b="1">
                  <a:latin typeface="Times New Roman" pitchFamily="18" charset="0"/>
                </a:rPr>
                <a:t>)       =10</a:t>
              </a:r>
            </a:p>
          </p:txBody>
        </p:sp>
        <p:sp>
          <p:nvSpPr>
            <p:cNvPr id="69767" name="Line 248"/>
            <p:cNvSpPr>
              <a:spLocks noChangeShapeType="1"/>
            </p:cNvSpPr>
            <p:nvPr/>
          </p:nvSpPr>
          <p:spPr bwMode="auto">
            <a:xfrm flipH="1">
              <a:off x="2110" y="218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643" name="Text Box 251"/>
          <p:cNvSpPr txBox="1">
            <a:spLocks noChangeArrowheads="1"/>
          </p:cNvSpPr>
          <p:nvPr/>
        </p:nvSpPr>
        <p:spPr bwMode="auto">
          <a:xfrm>
            <a:off x="7092950" y="1557338"/>
            <a:ext cx="26654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第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次比较：</a:t>
            </a:r>
          </a:p>
          <a:p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Key=d(m)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找到了！</a:t>
            </a:r>
          </a:p>
        </p:txBody>
      </p:sp>
      <p:sp>
        <p:nvSpPr>
          <p:cNvPr id="59644" name="Text Box 252"/>
          <p:cNvSpPr txBox="1">
            <a:spLocks noChangeArrowheads="1"/>
          </p:cNvSpPr>
          <p:nvPr/>
        </p:nvSpPr>
        <p:spPr bwMode="auto">
          <a:xfrm>
            <a:off x="-36513" y="3284538"/>
            <a:ext cx="2051051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>
                <a:latin typeface="Arial" charset="0"/>
              </a:rPr>
              <a:t>②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计算中间点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的位置：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M=fix((i+j)/2)</a:t>
            </a:r>
          </a:p>
          <a:p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或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M= </a:t>
            </a:r>
            <a:r>
              <a:rPr kumimoji="1" lang="en-US" altLang="zh-CN" b="1">
                <a:solidFill>
                  <a:srgbClr val="FF0000"/>
                </a:solidFill>
                <a:latin typeface="Arial" charset="0"/>
              </a:rPr>
              <a:t>(i+j)\2</a:t>
            </a:r>
          </a:p>
        </p:txBody>
      </p:sp>
      <p:sp>
        <p:nvSpPr>
          <p:cNvPr id="59645" name="Text Box 253"/>
          <p:cNvSpPr txBox="1">
            <a:spLocks noChangeArrowheads="1"/>
          </p:cNvSpPr>
          <p:nvPr/>
        </p:nvSpPr>
        <p:spPr bwMode="auto">
          <a:xfrm>
            <a:off x="-36513" y="4652963"/>
            <a:ext cx="2051051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zh-CN" b="1">
                <a:latin typeface="Arial" charset="0"/>
              </a:rPr>
              <a:t>③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比较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key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d(M)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</a:rPr>
              <a:t>的值，根据结果重新确定查找的起始和终止位置或者直接告诉已经找到</a:t>
            </a:r>
            <a:endParaRPr kumimoji="1" lang="en-US" altLang="zh-CN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9646" name="Rectangle 254"/>
          <p:cNvSpPr>
            <a:spLocks noChangeArrowheads="1"/>
          </p:cNvSpPr>
          <p:nvPr/>
        </p:nvSpPr>
        <p:spPr bwMode="auto">
          <a:xfrm>
            <a:off x="3524250" y="385445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rial" charset="0"/>
              </a:rPr>
              <a:t>J</a:t>
            </a:r>
            <a:r>
              <a:rPr kumimoji="1" lang="zh-CN" altLang="en-US" b="1">
                <a:solidFill>
                  <a:srgbClr val="FF0000"/>
                </a:solidFill>
                <a:latin typeface="Arial" charset="0"/>
              </a:rPr>
              <a:t>不变，</a:t>
            </a:r>
            <a:r>
              <a:rPr kumimoji="1" lang="en-US" altLang="zh-CN" b="1">
                <a:solidFill>
                  <a:srgbClr val="FF0000"/>
                </a:solidFill>
                <a:latin typeface="Arial" charset="0"/>
              </a:rPr>
              <a:t>I=M+1=9</a:t>
            </a:r>
          </a:p>
        </p:txBody>
      </p:sp>
      <p:grpSp>
        <p:nvGrpSpPr>
          <p:cNvPr id="59647" name="Group 255"/>
          <p:cNvGrpSpPr>
            <a:grpSpLocks/>
          </p:cNvGrpSpPr>
          <p:nvPr/>
        </p:nvGrpSpPr>
        <p:grpSpPr bwMode="auto">
          <a:xfrm>
            <a:off x="5219700" y="3789363"/>
            <a:ext cx="1727200" cy="457200"/>
            <a:chOff x="2155" y="511"/>
            <a:chExt cx="1088" cy="288"/>
          </a:xfrm>
        </p:grpSpPr>
        <p:sp>
          <p:nvSpPr>
            <p:cNvPr id="69764" name="Text Box 256"/>
            <p:cNvSpPr txBox="1">
              <a:spLocks noChangeArrowheads="1"/>
            </p:cNvSpPr>
            <p:nvPr/>
          </p:nvSpPr>
          <p:spPr bwMode="auto">
            <a:xfrm>
              <a:off x="2471" y="511"/>
              <a:ext cx="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I=9</a:t>
              </a:r>
            </a:p>
          </p:txBody>
        </p:sp>
        <p:sp>
          <p:nvSpPr>
            <p:cNvPr id="69765" name="Line 257"/>
            <p:cNvSpPr>
              <a:spLocks noChangeShapeType="1"/>
            </p:cNvSpPr>
            <p:nvPr/>
          </p:nvSpPr>
          <p:spPr bwMode="auto">
            <a:xfrm flipH="1">
              <a:off x="2155" y="66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650" name="Rectangle 258"/>
          <p:cNvSpPr>
            <a:spLocks noChangeArrowheads="1"/>
          </p:cNvSpPr>
          <p:nvPr/>
        </p:nvSpPr>
        <p:spPr bwMode="auto">
          <a:xfrm>
            <a:off x="5232400" y="4508500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0000"/>
                </a:solidFill>
                <a:latin typeface="Arial" charset="0"/>
              </a:rPr>
              <a:t>I</a:t>
            </a:r>
            <a:r>
              <a:rPr kumimoji="1" lang="zh-CN" altLang="en-US" b="1">
                <a:solidFill>
                  <a:srgbClr val="FF0000"/>
                </a:solidFill>
                <a:latin typeface="Arial" charset="0"/>
              </a:rPr>
              <a:t>不变，</a:t>
            </a:r>
            <a:r>
              <a:rPr kumimoji="1" lang="en-US" altLang="zh-CN" b="1">
                <a:solidFill>
                  <a:srgbClr val="FF0000"/>
                </a:solidFill>
                <a:latin typeface="Arial" charset="0"/>
              </a:rPr>
              <a:t>J=M-1=11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9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59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9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9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5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9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9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9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9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9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500"/>
                                        <p:tgtEl>
                                          <p:spTgt spid="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5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46" grpId="0" build="allAtOnce"/>
      <p:bldP spid="59446" grpId="1" build="allAtOnce"/>
      <p:bldP spid="59448" grpId="0"/>
      <p:bldP spid="59572" grpId="0"/>
      <p:bldP spid="59572" grpId="1"/>
      <p:bldP spid="59643" grpId="0"/>
      <p:bldP spid="59644" grpId="0"/>
      <p:bldP spid="59645" grpId="0"/>
      <p:bldP spid="59646" grpId="0"/>
      <p:bldP spid="59646" grpId="1"/>
      <p:bldP spid="59650" grpId="0"/>
      <p:bldP spid="596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7" name="组合 36"/>
          <p:cNvGrpSpPr>
            <a:grpSpLocks/>
          </p:cNvGrpSpPr>
          <p:nvPr/>
        </p:nvGrpSpPr>
        <p:grpSpPr bwMode="auto">
          <a:xfrm>
            <a:off x="55563" y="82550"/>
            <a:ext cx="2168525" cy="649288"/>
            <a:chOff x="73025" y="69850"/>
            <a:chExt cx="2892425" cy="648543"/>
          </a:xfrm>
        </p:grpSpPr>
        <p:sp>
          <p:nvSpPr>
            <p:cNvPr id="70662" name="文本框 9"/>
            <p:cNvSpPr txBox="1">
              <a:spLocks noChangeArrowheads="1"/>
            </p:cNvSpPr>
            <p:nvPr/>
          </p:nvSpPr>
          <p:spPr bwMode="auto">
            <a:xfrm>
              <a:off x="73025" y="73025"/>
              <a:ext cx="1019175" cy="645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2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文本框 57"/>
            <p:cNvSpPr txBox="1"/>
            <p:nvPr/>
          </p:nvSpPr>
          <p:spPr>
            <a:xfrm>
              <a:off x="1091514" y="69850"/>
              <a:ext cx="1873936" cy="369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对分查找</a:t>
              </a:r>
            </a:p>
          </p:txBody>
        </p:sp>
      </p:grpSp>
      <p:sp>
        <p:nvSpPr>
          <p:cNvPr id="70658" name="Rectangle 1"/>
          <p:cNvSpPr>
            <a:spLocks noChangeArrowheads="1"/>
          </p:cNvSpPr>
          <p:nvPr/>
        </p:nvSpPr>
        <p:spPr bwMode="auto">
          <a:xfrm>
            <a:off x="465138" y="517525"/>
            <a:ext cx="8428037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30175">
              <a:lnSpc>
                <a:spcPct val="150000"/>
              </a:lnSpc>
            </a:pPr>
            <a:r>
              <a:rPr lang="zh-CN" altLang="en-US" sz="2800" b="1">
                <a:latin typeface="宋体" charset="-122"/>
                <a:cs typeface="Times New Roman" pitchFamily="18" charset="0"/>
              </a:rPr>
              <a:t>思考：</a:t>
            </a:r>
            <a:endParaRPr lang="zh-CN" altLang="en-US" sz="2800">
              <a:cs typeface="Times New Roman" pitchFamily="18" charset="0"/>
            </a:endParaRPr>
          </a:p>
          <a:p>
            <a:pPr indent="130175">
              <a:lnSpc>
                <a:spcPct val="150000"/>
              </a:lnSpc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）比较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，有三种情况要判断（数组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升序）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pl-PL" sz="2400">
              <a:cs typeface="Times New Roman" pitchFamily="18" charset="0"/>
            </a:endParaRPr>
          </a:p>
          <a:p>
            <a:pPr indent="130175">
              <a:lnSpc>
                <a:spcPct val="150000"/>
              </a:lnSpc>
            </a:pPr>
            <a:r>
              <a:rPr lang="zh-CN" altLang="pl-PL" sz="28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pl-PL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(m),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表示找到，记下中点位置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，并结束查找（退出循环语句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Exit  Do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pl-PL" sz="2400">
              <a:cs typeface="Times New Roman" pitchFamily="18" charset="0"/>
            </a:endParaRPr>
          </a:p>
          <a:p>
            <a:pPr indent="130175">
              <a:lnSpc>
                <a:spcPct val="150000"/>
              </a:lnSpc>
            </a:pP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pl-PL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d(m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半区间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，此时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i=</a:t>
            </a:r>
            <a:r>
              <a:rPr lang="pl-PL" altLang="zh-CN" sz="2400" u="sng">
                <a:latin typeface="宋体" charset="-122"/>
                <a:cs typeface="Times New Roman" pitchFamily="18" charset="0"/>
              </a:rPr>
              <a:t>       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pl-PL" sz="2400">
              <a:cs typeface="Times New Roman" pitchFamily="18" charset="0"/>
            </a:endParaRPr>
          </a:p>
          <a:p>
            <a:pPr indent="130175">
              <a:lnSpc>
                <a:spcPct val="150000"/>
              </a:lnSpc>
            </a:pP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pl-PL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 txm(m),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进入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半区间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，此时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不变，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j=</a:t>
            </a:r>
            <a:r>
              <a:rPr lang="pl-PL" altLang="zh-CN" sz="2400" u="sng">
                <a:latin typeface="宋体" charset="-122"/>
                <a:cs typeface="Times New Roman" pitchFamily="18" charset="0"/>
              </a:rPr>
              <a:t>       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pl-PL" sz="2400">
              <a:cs typeface="Times New Roman" pitchFamily="18" charset="0"/>
            </a:endParaRPr>
          </a:p>
          <a:p>
            <a:pPr indent="130175">
              <a:lnSpc>
                <a:spcPct val="150000"/>
              </a:lnSpc>
            </a:pP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pl-PL" altLang="zh-CN" sz="2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）能继续查找的条件是什么？ </a:t>
            </a:r>
            <a:r>
              <a:rPr lang="zh-CN" altLang="pl-PL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还未找到</a:t>
            </a:r>
            <a:r>
              <a:rPr lang="zh-CN" altLang="pl-PL" sz="2400">
                <a:latin typeface="Times New Roman" pitchFamily="18" charset="0"/>
                <a:cs typeface="Times New Roman" pitchFamily="18" charset="0"/>
              </a:rPr>
              <a:t>或者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CN" sz="2400">
              <a:cs typeface="Times New Roman" pitchFamily="18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997700" y="2957513"/>
            <a:ext cx="83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m+1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212013" y="3517900"/>
            <a:ext cx="7699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m-1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250113" y="4100513"/>
            <a:ext cx="585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&lt;=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9" name="组合 3"/>
          <p:cNvGrpSpPr>
            <a:grpSpLocks/>
          </p:cNvGrpSpPr>
          <p:nvPr/>
        </p:nvGrpSpPr>
        <p:grpSpPr bwMode="auto">
          <a:xfrm>
            <a:off x="0" y="95250"/>
            <a:ext cx="9144000" cy="1138238"/>
            <a:chOff x="0" y="95250"/>
            <a:chExt cx="9144000" cy="1138213"/>
          </a:xfrm>
        </p:grpSpPr>
        <p:sp>
          <p:nvSpPr>
            <p:cNvPr id="5" name="矩形 4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3256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3258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59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0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1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2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3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4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5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66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7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8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69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0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1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2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3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4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5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6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7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78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79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0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1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2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3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4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5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6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7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8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89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0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1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92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93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94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95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296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7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8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299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0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1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2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3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304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3305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6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7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8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09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10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11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12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3313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257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查找算法</a:t>
              </a:r>
            </a:p>
          </p:txBody>
        </p:sp>
      </p:grpSp>
      <p:pic>
        <p:nvPicPr>
          <p:cNvPr id="79935" name="表格 36"/>
          <p:cNvPicPr>
            <a:picLocks noGrp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63675" y="2527300"/>
            <a:ext cx="6353175" cy="695325"/>
          </a:xfrm>
        </p:spPr>
      </p:pic>
      <p:sp>
        <p:nvSpPr>
          <p:cNvPr id="53251" name="Rectangle 64"/>
          <p:cNvSpPr>
            <a:spLocks noChangeArrowheads="1"/>
          </p:cNvSpPr>
          <p:nvPr/>
        </p:nvSpPr>
        <p:spPr bwMode="auto">
          <a:xfrm>
            <a:off x="1598613" y="5164138"/>
            <a:ext cx="4832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800" b="1">
                <a:solidFill>
                  <a:srgbClr val="FC2222"/>
                </a:solidFill>
              </a:rPr>
              <a:t>从</a:t>
            </a:r>
            <a:r>
              <a:rPr lang="zh-CN" altLang="en-US" sz="2800" b="1">
                <a:solidFill>
                  <a:srgbClr val="FC2222"/>
                </a:solidFill>
              </a:rPr>
              <a:t>表</a:t>
            </a:r>
            <a:r>
              <a:rPr lang="zh-CN" altLang="zh-CN" sz="2800" b="1">
                <a:solidFill>
                  <a:srgbClr val="FC2222"/>
                </a:solidFill>
              </a:rPr>
              <a:t>中查找到</a:t>
            </a:r>
            <a:r>
              <a:rPr lang="en-US" altLang="zh-CN" sz="2800" b="1">
                <a:solidFill>
                  <a:srgbClr val="FC2222"/>
                </a:solidFill>
              </a:rPr>
              <a:t>19</a:t>
            </a:r>
            <a:r>
              <a:rPr lang="zh-CN" altLang="en-US" sz="2800" b="1">
                <a:solidFill>
                  <a:srgbClr val="FC2222"/>
                </a:solidFill>
              </a:rPr>
              <a:t>，怎么查找？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7151" y="4066853"/>
          <a:ext cx="6120675" cy="5040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表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14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16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17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19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20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3253" name="Text Box 65"/>
          <p:cNvSpPr txBox="1">
            <a:spLocks noChangeArrowheads="1"/>
          </p:cNvSpPr>
          <p:nvPr/>
        </p:nvSpPr>
        <p:spPr bwMode="auto">
          <a:xfrm>
            <a:off x="766763" y="1546225"/>
            <a:ext cx="6335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1543050" y="1614488"/>
            <a:ext cx="617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怎么在相册中查找你小时候的照片？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3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Group 40"/>
          <p:cNvGrpSpPr>
            <a:grpSpLocks/>
          </p:cNvGrpSpPr>
          <p:nvPr/>
        </p:nvGrpSpPr>
        <p:grpSpPr bwMode="auto">
          <a:xfrm>
            <a:off x="0" y="212725"/>
            <a:ext cx="7396163" cy="5905500"/>
            <a:chOff x="0" y="300"/>
            <a:chExt cx="4659" cy="3720"/>
          </a:xfrm>
        </p:grpSpPr>
        <p:sp>
          <p:nvSpPr>
            <p:cNvPr id="71684" name="Text Box 2"/>
            <p:cNvSpPr txBox="1">
              <a:spLocks noChangeArrowheads="1"/>
            </p:cNvSpPr>
            <p:nvPr/>
          </p:nvSpPr>
          <p:spPr bwMode="auto">
            <a:xfrm>
              <a:off x="340" y="300"/>
              <a:ext cx="3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5050"/>
                  </a:solidFill>
                  <a:latin typeface="Times New Roman" pitchFamily="18" charset="0"/>
                </a:rPr>
                <a:t>在规模为</a:t>
              </a:r>
              <a:r>
                <a:rPr kumimoji="1" lang="en-US" altLang="zh-CN" b="1">
                  <a:solidFill>
                    <a:srgbClr val="FF5050"/>
                  </a:solidFill>
                  <a:latin typeface="Times New Roman" pitchFamily="18" charset="0"/>
                </a:rPr>
                <a:t>n</a:t>
              </a:r>
              <a:r>
                <a:rPr kumimoji="1" lang="zh-CN" altLang="en-US" b="1">
                  <a:solidFill>
                    <a:srgbClr val="FF5050"/>
                  </a:solidFill>
                  <a:latin typeface="Times New Roman" pitchFamily="18" charset="0"/>
                </a:rPr>
                <a:t>的数组变量</a:t>
              </a:r>
              <a:r>
                <a:rPr kumimoji="1" lang="en-US" altLang="zh-CN" b="1">
                  <a:solidFill>
                    <a:srgbClr val="FF5050"/>
                  </a:solidFill>
                  <a:latin typeface="Times New Roman" pitchFamily="18" charset="0"/>
                </a:rPr>
                <a:t>d</a:t>
              </a:r>
              <a:r>
                <a:rPr kumimoji="1" lang="zh-CN" altLang="en-US" b="1">
                  <a:solidFill>
                    <a:srgbClr val="FF5050"/>
                  </a:solidFill>
                  <a:latin typeface="Times New Roman" pitchFamily="18" charset="0"/>
                </a:rPr>
                <a:t>中进行对分查找的流程图</a:t>
              </a:r>
            </a:p>
          </p:txBody>
        </p:sp>
        <p:cxnSp>
          <p:nvCxnSpPr>
            <p:cNvPr id="71685" name="AutoShape 3"/>
            <p:cNvCxnSpPr>
              <a:cxnSpLocks noChangeShapeType="1"/>
              <a:stCxn id="71706" idx="2"/>
            </p:cNvCxnSpPr>
            <p:nvPr/>
          </p:nvCxnSpPr>
          <p:spPr bwMode="auto">
            <a:xfrm rot="5400000">
              <a:off x="891" y="2785"/>
              <a:ext cx="344" cy="212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1686" name="AutoShape 4"/>
            <p:cNvCxnSpPr>
              <a:cxnSpLocks noChangeShapeType="1"/>
            </p:cNvCxnSpPr>
            <p:nvPr/>
          </p:nvCxnSpPr>
          <p:spPr bwMode="auto">
            <a:xfrm flipV="1">
              <a:off x="0" y="1317"/>
              <a:ext cx="1365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2698" y="1933"/>
              <a:ext cx="196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未找到，输出结果：0</a:t>
              </a:r>
            </a:p>
          </p:txBody>
        </p:sp>
        <p:sp>
          <p:nvSpPr>
            <p:cNvPr id="71688" name="AutoShape 7"/>
            <p:cNvSpPr>
              <a:spLocks noChangeArrowheads="1"/>
            </p:cNvSpPr>
            <p:nvPr/>
          </p:nvSpPr>
          <p:spPr bwMode="auto">
            <a:xfrm>
              <a:off x="909" y="527"/>
              <a:ext cx="999" cy="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开始</a:t>
              </a:r>
            </a:p>
          </p:txBody>
        </p:sp>
        <p:sp>
          <p:nvSpPr>
            <p:cNvPr id="71689" name="Rectangle 8"/>
            <p:cNvSpPr>
              <a:spLocks noChangeArrowheads="1"/>
            </p:cNvSpPr>
            <p:nvPr/>
          </p:nvSpPr>
          <p:spPr bwMode="auto">
            <a:xfrm>
              <a:off x="710" y="988"/>
              <a:ext cx="139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I←1 ，j←n</a:t>
              </a:r>
            </a:p>
          </p:txBody>
        </p:sp>
        <p:sp>
          <p:nvSpPr>
            <p:cNvPr id="71690" name="AutoShape 9"/>
            <p:cNvSpPr>
              <a:spLocks noChangeArrowheads="1"/>
            </p:cNvSpPr>
            <p:nvPr/>
          </p:nvSpPr>
          <p:spPr bwMode="auto">
            <a:xfrm>
              <a:off x="813" y="1391"/>
              <a:ext cx="1179" cy="45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i&lt;=j?</a:t>
              </a:r>
            </a:p>
          </p:txBody>
        </p:sp>
        <p:sp>
          <p:nvSpPr>
            <p:cNvPr id="71691" name="Rectangle 10"/>
            <p:cNvSpPr>
              <a:spLocks noChangeArrowheads="1"/>
            </p:cNvSpPr>
            <p:nvPr/>
          </p:nvSpPr>
          <p:spPr bwMode="auto">
            <a:xfrm>
              <a:off x="2726" y="2956"/>
              <a:ext cx="176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找到，输出结果：</a:t>
              </a:r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m</a:t>
              </a:r>
            </a:p>
          </p:txBody>
        </p:sp>
        <p:sp>
          <p:nvSpPr>
            <p:cNvPr id="71692" name="AutoShape 11"/>
            <p:cNvSpPr>
              <a:spLocks noChangeArrowheads="1"/>
            </p:cNvSpPr>
            <p:nvPr/>
          </p:nvSpPr>
          <p:spPr bwMode="auto">
            <a:xfrm>
              <a:off x="3248" y="3628"/>
              <a:ext cx="726" cy="3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结束</a:t>
              </a:r>
            </a:p>
          </p:txBody>
        </p:sp>
        <p:sp>
          <p:nvSpPr>
            <p:cNvPr id="71693" name="Line 12"/>
            <p:cNvSpPr>
              <a:spLocks noChangeShapeType="1"/>
            </p:cNvSpPr>
            <p:nvPr/>
          </p:nvSpPr>
          <p:spPr bwMode="auto">
            <a:xfrm flipH="1">
              <a:off x="1389" y="81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>
              <a:off x="1382" y="1228"/>
              <a:ext cx="7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4"/>
            <p:cNvSpPr>
              <a:spLocks noChangeShapeType="1"/>
            </p:cNvSpPr>
            <p:nvPr/>
          </p:nvSpPr>
          <p:spPr bwMode="auto">
            <a:xfrm flipH="1">
              <a:off x="1389" y="1823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15"/>
            <p:cNvSpPr>
              <a:spLocks noChangeShapeType="1"/>
            </p:cNvSpPr>
            <p:nvPr/>
          </p:nvSpPr>
          <p:spPr bwMode="auto">
            <a:xfrm flipH="1">
              <a:off x="1389" y="2303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6"/>
            <p:cNvSpPr>
              <a:spLocks noChangeShapeType="1"/>
            </p:cNvSpPr>
            <p:nvPr/>
          </p:nvSpPr>
          <p:spPr bwMode="auto">
            <a:xfrm flipV="1">
              <a:off x="2013" y="1616"/>
              <a:ext cx="2137" cy="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7"/>
            <p:cNvSpPr>
              <a:spLocks noChangeShapeType="1"/>
            </p:cNvSpPr>
            <p:nvPr/>
          </p:nvSpPr>
          <p:spPr bwMode="auto">
            <a:xfrm>
              <a:off x="4150" y="16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Text Box 18"/>
            <p:cNvSpPr txBox="1">
              <a:spLocks noChangeArrowheads="1"/>
            </p:cNvSpPr>
            <p:nvPr/>
          </p:nvSpPr>
          <p:spPr bwMode="auto">
            <a:xfrm>
              <a:off x="2541" y="136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N</a:t>
              </a:r>
            </a:p>
          </p:txBody>
        </p:sp>
        <p:sp>
          <p:nvSpPr>
            <p:cNvPr id="71700" name="Text Box 19"/>
            <p:cNvSpPr txBox="1">
              <a:spLocks noChangeArrowheads="1"/>
            </p:cNvSpPr>
            <p:nvPr/>
          </p:nvSpPr>
          <p:spPr bwMode="auto">
            <a:xfrm>
              <a:off x="1485" y="1823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71701" name="AutoShape 20"/>
            <p:cNvSpPr>
              <a:spLocks noChangeArrowheads="1"/>
            </p:cNvSpPr>
            <p:nvPr/>
          </p:nvSpPr>
          <p:spPr bwMode="auto">
            <a:xfrm>
              <a:off x="477" y="2015"/>
              <a:ext cx="1824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计算中点</a:t>
              </a:r>
              <a:r>
                <a:rPr lang="en-US" altLang="zh-CN" sz="2400" b="1">
                  <a:solidFill>
                    <a:schemeClr val="bg1"/>
                  </a:solidFill>
                  <a:latin typeface="Arial" charset="0"/>
                  <a:ea typeface="黑体" pitchFamily="49" charset="-122"/>
                </a:rPr>
                <a:t>m← (i+j)\2</a:t>
              </a:r>
            </a:p>
          </p:txBody>
        </p:sp>
        <p:sp>
          <p:nvSpPr>
            <p:cNvPr id="71702" name="AutoShape 21"/>
            <p:cNvSpPr>
              <a:spLocks noChangeArrowheads="1"/>
            </p:cNvSpPr>
            <p:nvPr/>
          </p:nvSpPr>
          <p:spPr bwMode="auto">
            <a:xfrm>
              <a:off x="669" y="2447"/>
              <a:ext cx="1392" cy="33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d(m)=key?</a:t>
              </a:r>
            </a:p>
          </p:txBody>
        </p:sp>
        <p:cxnSp>
          <p:nvCxnSpPr>
            <p:cNvPr id="71703" name="AutoShape 22"/>
            <p:cNvCxnSpPr>
              <a:cxnSpLocks noChangeShapeType="1"/>
            </p:cNvCxnSpPr>
            <p:nvPr/>
          </p:nvCxnSpPr>
          <p:spPr bwMode="auto">
            <a:xfrm>
              <a:off x="1341" y="2783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71704" name="AutoShape 23"/>
            <p:cNvSpPr>
              <a:spLocks noChangeArrowheads="1"/>
            </p:cNvSpPr>
            <p:nvPr/>
          </p:nvSpPr>
          <p:spPr bwMode="auto">
            <a:xfrm>
              <a:off x="669" y="2975"/>
              <a:ext cx="1392" cy="33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D(m)&lt;key?</a:t>
              </a:r>
            </a:p>
          </p:txBody>
        </p:sp>
        <p:sp>
          <p:nvSpPr>
            <p:cNvPr id="71705" name="AutoShape 24"/>
            <p:cNvSpPr>
              <a:spLocks noChangeArrowheads="1"/>
            </p:cNvSpPr>
            <p:nvPr/>
          </p:nvSpPr>
          <p:spPr bwMode="auto">
            <a:xfrm>
              <a:off x="134" y="3436"/>
              <a:ext cx="816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i←m+1</a:t>
              </a:r>
            </a:p>
          </p:txBody>
        </p:sp>
        <p:sp>
          <p:nvSpPr>
            <p:cNvPr id="71706" name="AutoShape 25"/>
            <p:cNvSpPr>
              <a:spLocks noChangeArrowheads="1"/>
            </p:cNvSpPr>
            <p:nvPr/>
          </p:nvSpPr>
          <p:spPr bwMode="auto">
            <a:xfrm>
              <a:off x="1718" y="3436"/>
              <a:ext cx="816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</a:rPr>
                <a:t>j←m-1</a:t>
              </a:r>
            </a:p>
          </p:txBody>
        </p:sp>
        <p:cxnSp>
          <p:nvCxnSpPr>
            <p:cNvPr id="71707" name="AutoShape 26"/>
            <p:cNvCxnSpPr>
              <a:cxnSpLocks noChangeShapeType="1"/>
              <a:stCxn id="71704" idx="1"/>
              <a:endCxn id="71705" idx="0"/>
            </p:cNvCxnSpPr>
            <p:nvPr/>
          </p:nvCxnSpPr>
          <p:spPr bwMode="auto">
            <a:xfrm rot="10800000" flipV="1">
              <a:off x="542" y="3143"/>
              <a:ext cx="127" cy="2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708" name="AutoShape 27"/>
            <p:cNvCxnSpPr>
              <a:cxnSpLocks noChangeShapeType="1"/>
              <a:stCxn id="71704" idx="3"/>
              <a:endCxn id="71706" idx="0"/>
            </p:cNvCxnSpPr>
            <p:nvPr/>
          </p:nvCxnSpPr>
          <p:spPr bwMode="auto">
            <a:xfrm>
              <a:off x="2061" y="3143"/>
              <a:ext cx="65" cy="2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709" name="AutoShape 28"/>
            <p:cNvCxnSpPr>
              <a:cxnSpLocks noChangeShapeType="1"/>
            </p:cNvCxnSpPr>
            <p:nvPr/>
          </p:nvCxnSpPr>
          <p:spPr bwMode="auto">
            <a:xfrm rot="-5400000">
              <a:off x="-1322" y="2668"/>
              <a:ext cx="26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71710" name="AutoShape 29"/>
            <p:cNvCxnSpPr>
              <a:cxnSpLocks noChangeShapeType="1"/>
            </p:cNvCxnSpPr>
            <p:nvPr/>
          </p:nvCxnSpPr>
          <p:spPr bwMode="auto">
            <a:xfrm>
              <a:off x="518" y="367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711" name="AutoShape 30"/>
            <p:cNvCxnSpPr>
              <a:cxnSpLocks noChangeShapeType="1"/>
              <a:stCxn id="71691" idx="2"/>
              <a:endCxn id="71692" idx="0"/>
            </p:cNvCxnSpPr>
            <p:nvPr/>
          </p:nvCxnSpPr>
          <p:spPr bwMode="auto">
            <a:xfrm>
              <a:off x="3611" y="3228"/>
              <a:ext cx="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71712" name="AutoShape 31"/>
            <p:cNvCxnSpPr>
              <a:cxnSpLocks noChangeShapeType="1"/>
              <a:stCxn id="71702" idx="3"/>
              <a:endCxn id="71691" idx="0"/>
            </p:cNvCxnSpPr>
            <p:nvPr/>
          </p:nvCxnSpPr>
          <p:spPr bwMode="auto">
            <a:xfrm>
              <a:off x="2061" y="2615"/>
              <a:ext cx="1550" cy="34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71713" name="Line 32"/>
            <p:cNvSpPr>
              <a:spLocks noChangeShapeType="1"/>
            </p:cNvSpPr>
            <p:nvPr/>
          </p:nvSpPr>
          <p:spPr bwMode="auto">
            <a:xfrm>
              <a:off x="4603" y="2205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4" name="Line 33"/>
            <p:cNvSpPr>
              <a:spLocks noChangeShapeType="1"/>
            </p:cNvSpPr>
            <p:nvPr/>
          </p:nvSpPr>
          <p:spPr bwMode="auto">
            <a:xfrm flipH="1">
              <a:off x="3592" y="3430"/>
              <a:ext cx="101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5" name="Text Box 34"/>
            <p:cNvSpPr txBox="1">
              <a:spLocks noChangeArrowheads="1"/>
            </p:cNvSpPr>
            <p:nvPr/>
          </p:nvSpPr>
          <p:spPr bwMode="auto">
            <a:xfrm>
              <a:off x="1879" y="2380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71716" name="Text Box 35"/>
            <p:cNvSpPr txBox="1">
              <a:spLocks noChangeArrowheads="1"/>
            </p:cNvSpPr>
            <p:nvPr/>
          </p:nvSpPr>
          <p:spPr bwMode="auto">
            <a:xfrm>
              <a:off x="583" y="2946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71717" name="Text Box 36"/>
            <p:cNvSpPr txBox="1">
              <a:spLocks noChangeArrowheads="1"/>
            </p:cNvSpPr>
            <p:nvPr/>
          </p:nvSpPr>
          <p:spPr bwMode="auto">
            <a:xfrm>
              <a:off x="1342" y="272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N</a:t>
              </a:r>
            </a:p>
          </p:txBody>
        </p:sp>
        <p:sp>
          <p:nvSpPr>
            <p:cNvPr id="71718" name="Text Box 37"/>
            <p:cNvSpPr txBox="1">
              <a:spLocks noChangeArrowheads="1"/>
            </p:cNvSpPr>
            <p:nvPr/>
          </p:nvSpPr>
          <p:spPr bwMode="auto">
            <a:xfrm>
              <a:off x="1958" y="287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N</a:t>
              </a:r>
            </a:p>
          </p:txBody>
        </p:sp>
      </p:grpSp>
      <p:pic>
        <p:nvPicPr>
          <p:cNvPr id="71682" name="Picture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1725" y="1484313"/>
            <a:ext cx="15811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908050"/>
            <a:ext cx="4219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0" y="178904"/>
            <a:ext cx="2488854" cy="731838"/>
            <a:chOff x="73025" y="-12605"/>
            <a:chExt cx="2127704" cy="730998"/>
          </a:xfrm>
        </p:grpSpPr>
        <p:sp>
          <p:nvSpPr>
            <p:cNvPr id="65544" name="文本框 9"/>
            <p:cNvSpPr txBox="1">
              <a:spLocks noChangeArrowheads="1"/>
            </p:cNvSpPr>
            <p:nvPr/>
          </p:nvSpPr>
          <p:spPr bwMode="auto">
            <a:xfrm>
              <a:off x="73025" y="73025"/>
              <a:ext cx="1019175" cy="645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1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26793" y="-12605"/>
              <a:ext cx="1873936" cy="6455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对分查找（升序）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98784" y="2266122"/>
            <a:ext cx="1431234" cy="934278"/>
          </a:xfrm>
          <a:prstGeom prst="rect">
            <a:avLst/>
          </a:prstGeom>
          <a:solidFill>
            <a:srgbClr val="6195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循环结构</a:t>
            </a:r>
            <a:endParaRPr lang="zh-CN" altLang="en-US" sz="2400" dirty="0"/>
          </a:p>
        </p:txBody>
      </p:sp>
      <p:sp>
        <p:nvSpPr>
          <p:cNvPr id="12" name="左大括号 11"/>
          <p:cNvSpPr/>
          <p:nvPr/>
        </p:nvSpPr>
        <p:spPr>
          <a:xfrm>
            <a:off x="1918251" y="1302026"/>
            <a:ext cx="308113" cy="3140766"/>
          </a:xfrm>
          <a:prstGeom prst="leftBrace">
            <a:avLst/>
          </a:prstGeom>
          <a:ln w="38100">
            <a:solidFill>
              <a:srgbClr val="6195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85998" y="894521"/>
            <a:ext cx="4820480" cy="695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用循环选择某段范围有可能的对象</a:t>
            </a:r>
            <a:endParaRPr lang="zh-CN" altLang="en-US" sz="24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8884" y="4128054"/>
            <a:ext cx="1398107" cy="695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循环尾</a:t>
            </a:r>
            <a:endParaRPr lang="zh-CN" altLang="en-US" sz="24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29067" y="1669774"/>
            <a:ext cx="5691811" cy="2385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中点位置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（起点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终点）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\2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If 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当前中间值是否就是查找的对象 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then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输出结果（或特殊处理） </a:t>
            </a:r>
            <a:endParaRPr lang="en-US" altLang="zh-CN" sz="20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Elseif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查找对象大于中间值 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then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终点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中间值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-1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Else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起点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中间值</a:t>
            </a:r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+1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End  if</a:t>
            </a:r>
            <a:endParaRPr lang="zh-CN" altLang="en-US" sz="20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55563" y="85728"/>
            <a:ext cx="2449098" cy="749445"/>
            <a:chOff x="73025" y="73025"/>
            <a:chExt cx="2093717" cy="748585"/>
          </a:xfrm>
        </p:grpSpPr>
        <p:sp>
          <p:nvSpPr>
            <p:cNvPr id="65544" name="文本框 9"/>
            <p:cNvSpPr txBox="1">
              <a:spLocks noChangeArrowheads="1"/>
            </p:cNvSpPr>
            <p:nvPr/>
          </p:nvSpPr>
          <p:spPr bwMode="auto">
            <a:xfrm>
              <a:off x="73025" y="73025"/>
              <a:ext cx="1019175" cy="645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PART 1</a:t>
              </a:r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2806" y="176021"/>
              <a:ext cx="1873936" cy="6455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对分查找（升序）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541" name="TextBox 11"/>
          <p:cNvSpPr txBox="1">
            <a:spLocks noChangeArrowheads="1"/>
          </p:cNvSpPr>
          <p:nvPr/>
        </p:nvSpPr>
        <p:spPr bwMode="auto">
          <a:xfrm>
            <a:off x="1387888" y="1493699"/>
            <a:ext cx="58705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M=(</a:t>
            </a:r>
            <a:r>
              <a:rPr lang="en-US" altLang="zh-CN" sz="2400" dirty="0" err="1" smtClean="0"/>
              <a:t>i+j</a:t>
            </a:r>
            <a:r>
              <a:rPr lang="en-US" altLang="zh-CN" sz="2400" dirty="0" smtClean="0"/>
              <a:t>)\2</a:t>
            </a:r>
          </a:p>
          <a:p>
            <a:r>
              <a:rPr lang="en-US" altLang="zh-CN" sz="2400" dirty="0" smtClean="0"/>
              <a:t>If  key=a(m)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Then  </a:t>
            </a:r>
            <a:endParaRPr lang="en-US" altLang="zh-CN" sz="2400" dirty="0" smtClean="0"/>
          </a:p>
          <a:p>
            <a:r>
              <a:rPr lang="en-US" altLang="zh-CN" sz="2400" dirty="0" smtClean="0"/>
              <a:t>    pos=m:exit for</a:t>
            </a:r>
          </a:p>
          <a:p>
            <a:r>
              <a:rPr lang="en-US" altLang="zh-CN" sz="2400" dirty="0" err="1" smtClean="0"/>
              <a:t>Elseif</a:t>
            </a:r>
            <a:r>
              <a:rPr lang="en-US" altLang="zh-CN" sz="2400" dirty="0" smtClean="0"/>
              <a:t> key&gt;a(m) then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=m+1</a:t>
            </a:r>
          </a:p>
          <a:p>
            <a:r>
              <a:rPr lang="en-US" altLang="zh-CN" sz="2400" dirty="0" smtClean="0"/>
              <a:t>Else</a:t>
            </a:r>
          </a:p>
          <a:p>
            <a:r>
              <a:rPr lang="en-US" altLang="zh-CN" sz="2400" dirty="0" smtClean="0"/>
              <a:t>    J=m-1</a:t>
            </a:r>
          </a:p>
          <a:p>
            <a:r>
              <a:rPr lang="en-US" altLang="zh-CN" sz="2400" dirty="0" smtClean="0"/>
              <a:t>End  if</a:t>
            </a:r>
            <a:endParaRPr lang="en-US" altLang="zh-CN" sz="2400" dirty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87614" y="711683"/>
            <a:ext cx="63769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=1:j=n(</a:t>
            </a:r>
            <a:r>
              <a:rPr lang="zh-CN" altLang="en-US" sz="2400" dirty="0" smtClean="0"/>
              <a:t>数组元素总数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Do while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&lt;=j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/>
              <a:t>           </a:t>
            </a:r>
            <a:endParaRPr lang="en-US" altLang="zh-CN" sz="24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68494" y="5115063"/>
            <a:ext cx="5270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If 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&gt;j </a:t>
            </a:r>
            <a:r>
              <a:rPr lang="en-US" altLang="zh-CN" sz="2800" dirty="0"/>
              <a:t>Then  print “</a:t>
            </a:r>
            <a:r>
              <a:rPr lang="zh-CN" altLang="en-US" sz="2800" dirty="0"/>
              <a:t>未找到该数</a:t>
            </a:r>
            <a:r>
              <a:rPr lang="en-US" altLang="zh-CN" sz="2800" dirty="0"/>
              <a:t>”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1408005" y="4576178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FF0000"/>
                </a:solidFill>
              </a:rPr>
              <a:t>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左中括号 19"/>
          <p:cNvSpPr/>
          <p:nvPr/>
        </p:nvSpPr>
        <p:spPr>
          <a:xfrm>
            <a:off x="1027708" y="914401"/>
            <a:ext cx="353832" cy="4522304"/>
          </a:xfrm>
          <a:prstGeom prst="lef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Box 5"/>
          <p:cNvSpPr txBox="1">
            <a:spLocks noChangeArrowheads="1"/>
          </p:cNvSpPr>
          <p:nvPr/>
        </p:nvSpPr>
        <p:spPr bwMode="auto">
          <a:xfrm>
            <a:off x="169863" y="303213"/>
            <a:ext cx="8461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中宋"/>
                <a:ea typeface="华文中宋"/>
                <a:cs typeface="华文中宋"/>
              </a:rPr>
              <a:t>例、</a:t>
            </a:r>
            <a:endParaRPr lang="en-US" altLang="zh-CN" sz="2400">
              <a:latin typeface="华文中宋"/>
              <a:ea typeface="华文中宋"/>
              <a:cs typeface="华文中宋"/>
            </a:endParaRPr>
          </a:p>
          <a:p>
            <a:r>
              <a:rPr lang="zh-CN" altLang="en-US" sz="2400">
                <a:latin typeface="华文中宋"/>
                <a:ea typeface="华文中宋"/>
                <a:cs typeface="华文中宋"/>
              </a:rPr>
              <a:t>      数组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a(1 to 7)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的数据依次为“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5,10,12,15,20,25,30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”，要查找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15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，阅读下列程序段，请找出错误并改错。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79178" y="1569492"/>
            <a:ext cx="3853065" cy="4725144"/>
          </a:xfrm>
          <a:prstGeom prst="rect">
            <a:avLst/>
          </a:prstGeom>
          <a:solidFill>
            <a:schemeClr val="accent1"/>
          </a:solidFill>
          <a:ln w="60325" cap="rnd">
            <a:noFill/>
          </a:ln>
          <a:effectLst>
            <a:outerShdw blurRad="1397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143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i = 1: j = 7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xb = 0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Do While i &lt;= j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m = </a:t>
            </a:r>
            <a:r>
              <a:rPr lang="zh-CN" altLang="en-US" sz="2100" b="1">
                <a:solidFill>
                  <a:schemeClr val="bg1"/>
                </a:solidFill>
                <a:latin typeface="宋体" charset="-122"/>
              </a:rPr>
              <a:t>（</a:t>
            </a:r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i + j) /2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If a(m) = Key Then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   xb = m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   Exit Do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elseIf Key  &gt; a(m) Then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   j = m - 1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Else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   i = m + 1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   End If</a:t>
            </a:r>
          </a:p>
          <a:p>
            <a:r>
              <a:rPr lang="en-US" altLang="zh-CN" sz="2100" b="1">
                <a:solidFill>
                  <a:schemeClr val="bg1"/>
                </a:solidFill>
                <a:latin typeface="宋体" charset="-122"/>
              </a:rPr>
              <a:t>loop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148263" y="1587500"/>
            <a:ext cx="3600450" cy="349250"/>
            <a:chOff x="5148064" y="1484784"/>
            <a:chExt cx="3600400" cy="349971"/>
          </a:xfrm>
        </p:grpSpPr>
        <p:grpSp>
          <p:nvGrpSpPr>
            <p:cNvPr id="72798" name="组合 151"/>
            <p:cNvGrpSpPr>
              <a:grpSpLocks/>
            </p:cNvGrpSpPr>
            <p:nvPr/>
          </p:nvGrpSpPr>
          <p:grpSpPr bwMode="auto">
            <a:xfrm>
              <a:off x="5652120" y="1484784"/>
              <a:ext cx="3096344" cy="349971"/>
              <a:chOff x="0" y="1609"/>
              <a:chExt cx="3096344" cy="349971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762" y="1609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圆角矩形 4"/>
              <p:cNvSpPr/>
              <p:nvPr/>
            </p:nvSpPr>
            <p:spPr>
              <a:xfrm>
                <a:off x="18224" y="19108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 err="1">
                    <a:latin typeface="+mn-ea"/>
                  </a:rPr>
                  <a:t>i</a:t>
                </a:r>
                <a:r>
                  <a:rPr lang="en-US" sz="2000" dirty="0">
                    <a:latin typeface="+mn-ea"/>
                  </a:rPr>
                  <a:t> = 1: j = 7</a:t>
                </a:r>
              </a:p>
            </p:txBody>
          </p:sp>
        </p:grpSp>
        <p:grpSp>
          <p:nvGrpSpPr>
            <p:cNvPr id="72799" name="组合 190"/>
            <p:cNvGrpSpPr>
              <a:grpSpLocks/>
            </p:cNvGrpSpPr>
            <p:nvPr/>
          </p:nvGrpSpPr>
          <p:grpSpPr bwMode="auto">
            <a:xfrm>
              <a:off x="5148064" y="1484784"/>
              <a:ext cx="504056" cy="349971"/>
              <a:chOff x="0" y="1609"/>
              <a:chExt cx="504056" cy="349971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0" y="1609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圆角矩形 4"/>
              <p:cNvSpPr/>
              <p:nvPr/>
            </p:nvSpPr>
            <p:spPr>
              <a:xfrm>
                <a:off x="17462" y="19108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1</a:t>
                </a:r>
              </a:p>
            </p:txBody>
          </p:sp>
        </p:grp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148263" y="1947863"/>
            <a:ext cx="3600450" cy="349250"/>
            <a:chOff x="5148064" y="1849113"/>
            <a:chExt cx="3600400" cy="349971"/>
          </a:xfrm>
        </p:grpSpPr>
        <p:grpSp>
          <p:nvGrpSpPr>
            <p:cNvPr id="72792" name="组合 152"/>
            <p:cNvGrpSpPr>
              <a:grpSpLocks/>
            </p:cNvGrpSpPr>
            <p:nvPr/>
          </p:nvGrpSpPr>
          <p:grpSpPr bwMode="auto">
            <a:xfrm>
              <a:off x="5652120" y="1849113"/>
              <a:ext cx="3096344" cy="349971"/>
              <a:chOff x="0" y="365938"/>
              <a:chExt cx="3096344" cy="349971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762" y="365938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圆角矩形 6"/>
              <p:cNvSpPr/>
              <p:nvPr/>
            </p:nvSpPr>
            <p:spPr>
              <a:xfrm>
                <a:off x="18224" y="383436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 err="1">
                    <a:latin typeface="+mn-ea"/>
                  </a:rPr>
                  <a:t>i</a:t>
                </a:r>
                <a:r>
                  <a:rPr lang="en-US" sz="2000" dirty="0">
                    <a:latin typeface="+mn-ea"/>
                  </a:rPr>
                  <a:t> = 0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93" name="组合 191"/>
            <p:cNvGrpSpPr>
              <a:grpSpLocks/>
            </p:cNvGrpSpPr>
            <p:nvPr/>
          </p:nvGrpSpPr>
          <p:grpSpPr bwMode="auto">
            <a:xfrm>
              <a:off x="5148064" y="1849113"/>
              <a:ext cx="504056" cy="349971"/>
              <a:chOff x="0" y="365938"/>
              <a:chExt cx="504056" cy="349971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0" y="365938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圆角矩形 6"/>
              <p:cNvSpPr/>
              <p:nvPr/>
            </p:nvSpPr>
            <p:spPr>
              <a:xfrm>
                <a:off x="17462" y="383436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2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148263" y="2317750"/>
            <a:ext cx="3600450" cy="349250"/>
            <a:chOff x="5148064" y="2213443"/>
            <a:chExt cx="3600400" cy="349971"/>
          </a:xfrm>
        </p:grpSpPr>
        <p:grpSp>
          <p:nvGrpSpPr>
            <p:cNvPr id="72786" name="组合 153"/>
            <p:cNvGrpSpPr>
              <a:grpSpLocks/>
            </p:cNvGrpSpPr>
            <p:nvPr/>
          </p:nvGrpSpPr>
          <p:grpSpPr bwMode="auto">
            <a:xfrm>
              <a:off x="5652120" y="2213443"/>
              <a:ext cx="3096344" cy="349971"/>
              <a:chOff x="0" y="730268"/>
              <a:chExt cx="3096344" cy="349971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762" y="730268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圆角矩形 8"/>
              <p:cNvSpPr/>
              <p:nvPr/>
            </p:nvSpPr>
            <p:spPr>
              <a:xfrm>
                <a:off x="18224" y="747767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Do While </a:t>
                </a:r>
                <a:r>
                  <a:rPr lang="en-US" sz="2000" dirty="0" err="1">
                    <a:latin typeface="+mn-ea"/>
                  </a:rPr>
                  <a:t>i</a:t>
                </a:r>
                <a:r>
                  <a:rPr lang="en-US" sz="2000" dirty="0">
                    <a:latin typeface="+mn-ea"/>
                  </a:rPr>
                  <a:t> &lt;= j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87" name="组合 192"/>
            <p:cNvGrpSpPr>
              <a:grpSpLocks/>
            </p:cNvGrpSpPr>
            <p:nvPr/>
          </p:nvGrpSpPr>
          <p:grpSpPr bwMode="auto">
            <a:xfrm>
              <a:off x="5148064" y="2213443"/>
              <a:ext cx="504056" cy="349971"/>
              <a:chOff x="0" y="730268"/>
              <a:chExt cx="504056" cy="349971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0" y="730268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圆角矩形 8"/>
              <p:cNvSpPr/>
              <p:nvPr/>
            </p:nvSpPr>
            <p:spPr>
              <a:xfrm>
                <a:off x="17462" y="747767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3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148263" y="2678113"/>
            <a:ext cx="3600450" cy="349250"/>
            <a:chOff x="5148064" y="2574973"/>
            <a:chExt cx="3600400" cy="349971"/>
          </a:xfrm>
        </p:grpSpPr>
        <p:grpSp>
          <p:nvGrpSpPr>
            <p:cNvPr id="72780" name="组合 154"/>
            <p:cNvGrpSpPr>
              <a:grpSpLocks/>
            </p:cNvGrpSpPr>
            <p:nvPr/>
          </p:nvGrpSpPr>
          <p:grpSpPr bwMode="auto">
            <a:xfrm>
              <a:off x="5652120" y="2574973"/>
              <a:ext cx="3096344" cy="349971"/>
              <a:chOff x="0" y="1094597"/>
              <a:chExt cx="3096344" cy="349971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762" y="1094597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圆角矩形 10"/>
              <p:cNvSpPr/>
              <p:nvPr/>
            </p:nvSpPr>
            <p:spPr>
              <a:xfrm>
                <a:off x="18224" y="1112095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m = (</a:t>
                </a:r>
                <a:r>
                  <a:rPr lang="en-US" sz="2000" dirty="0" err="1">
                    <a:latin typeface="+mn-ea"/>
                  </a:rPr>
                  <a:t>i</a:t>
                </a:r>
                <a:r>
                  <a:rPr lang="en-US" sz="2000" dirty="0">
                    <a:latin typeface="+mn-ea"/>
                  </a:rPr>
                  <a:t> + j) / 2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81" name="组合 193"/>
            <p:cNvGrpSpPr>
              <a:grpSpLocks/>
            </p:cNvGrpSpPr>
            <p:nvPr/>
          </p:nvGrpSpPr>
          <p:grpSpPr bwMode="auto">
            <a:xfrm>
              <a:off x="5148064" y="2574973"/>
              <a:ext cx="504056" cy="349971"/>
              <a:chOff x="0" y="1094597"/>
              <a:chExt cx="504056" cy="349971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0" y="1094597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圆角矩形 10"/>
              <p:cNvSpPr/>
              <p:nvPr/>
            </p:nvSpPr>
            <p:spPr>
              <a:xfrm>
                <a:off x="17462" y="1112095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4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5148263" y="3044825"/>
            <a:ext cx="3600450" cy="349250"/>
            <a:chOff x="5148064" y="2942102"/>
            <a:chExt cx="3600400" cy="349971"/>
          </a:xfrm>
        </p:grpSpPr>
        <p:grpSp>
          <p:nvGrpSpPr>
            <p:cNvPr id="72774" name="组合 155"/>
            <p:cNvGrpSpPr>
              <a:grpSpLocks/>
            </p:cNvGrpSpPr>
            <p:nvPr/>
          </p:nvGrpSpPr>
          <p:grpSpPr bwMode="auto">
            <a:xfrm>
              <a:off x="5652120" y="2942102"/>
              <a:ext cx="3096344" cy="349971"/>
              <a:chOff x="0" y="1458927"/>
              <a:chExt cx="3096344" cy="349971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762" y="1458927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圆角矩形 12"/>
              <p:cNvSpPr/>
              <p:nvPr/>
            </p:nvSpPr>
            <p:spPr>
              <a:xfrm>
                <a:off x="18224" y="1476426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If a(m) = Key Then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75" name="组合 194"/>
            <p:cNvGrpSpPr>
              <a:grpSpLocks/>
            </p:cNvGrpSpPr>
            <p:nvPr/>
          </p:nvGrpSpPr>
          <p:grpSpPr bwMode="auto">
            <a:xfrm>
              <a:off x="5148064" y="2942102"/>
              <a:ext cx="504056" cy="349971"/>
              <a:chOff x="0" y="1458927"/>
              <a:chExt cx="504056" cy="349971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0" y="1458927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圆角矩形 12"/>
              <p:cNvSpPr/>
              <p:nvPr/>
            </p:nvSpPr>
            <p:spPr>
              <a:xfrm>
                <a:off x="17462" y="1476426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5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5148263" y="3397250"/>
            <a:ext cx="3600450" cy="350838"/>
            <a:chOff x="5148064" y="3306431"/>
            <a:chExt cx="3600400" cy="349971"/>
          </a:xfrm>
        </p:grpSpPr>
        <p:grpSp>
          <p:nvGrpSpPr>
            <p:cNvPr id="72768" name="组合 156"/>
            <p:cNvGrpSpPr>
              <a:grpSpLocks/>
            </p:cNvGrpSpPr>
            <p:nvPr/>
          </p:nvGrpSpPr>
          <p:grpSpPr bwMode="auto">
            <a:xfrm>
              <a:off x="5652120" y="3306431"/>
              <a:ext cx="3096344" cy="349971"/>
              <a:chOff x="0" y="1823256"/>
              <a:chExt cx="3096344" cy="349971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762" y="1823256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圆角矩形 14"/>
              <p:cNvSpPr/>
              <p:nvPr/>
            </p:nvSpPr>
            <p:spPr>
              <a:xfrm>
                <a:off x="18224" y="1840676"/>
                <a:ext cx="3060657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 err="1">
                    <a:latin typeface="+mn-ea"/>
                  </a:rPr>
                  <a:t>xb</a:t>
                </a:r>
                <a:r>
                  <a:rPr lang="en-US" sz="2000" dirty="0">
                    <a:latin typeface="+mn-ea"/>
                  </a:rPr>
                  <a:t> = m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69" name="组合 195"/>
            <p:cNvGrpSpPr>
              <a:grpSpLocks/>
            </p:cNvGrpSpPr>
            <p:nvPr/>
          </p:nvGrpSpPr>
          <p:grpSpPr bwMode="auto">
            <a:xfrm>
              <a:off x="5148064" y="3306431"/>
              <a:ext cx="504056" cy="349971"/>
              <a:chOff x="0" y="1823256"/>
              <a:chExt cx="504056" cy="349971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0" y="1823256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圆角矩形 14"/>
              <p:cNvSpPr/>
              <p:nvPr/>
            </p:nvSpPr>
            <p:spPr>
              <a:xfrm>
                <a:off x="17462" y="1840676"/>
                <a:ext cx="469893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6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5148263" y="3757613"/>
            <a:ext cx="3600450" cy="350837"/>
            <a:chOff x="5148064" y="3670761"/>
            <a:chExt cx="3600400" cy="349971"/>
          </a:xfrm>
        </p:grpSpPr>
        <p:grpSp>
          <p:nvGrpSpPr>
            <p:cNvPr id="72762" name="组合 157"/>
            <p:cNvGrpSpPr>
              <a:grpSpLocks/>
            </p:cNvGrpSpPr>
            <p:nvPr/>
          </p:nvGrpSpPr>
          <p:grpSpPr bwMode="auto">
            <a:xfrm>
              <a:off x="5652120" y="3670761"/>
              <a:ext cx="3096344" cy="349971"/>
              <a:chOff x="0" y="2187586"/>
              <a:chExt cx="3096344" cy="349971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762" y="2187586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圆角矩形 16"/>
              <p:cNvSpPr/>
              <p:nvPr/>
            </p:nvSpPr>
            <p:spPr>
              <a:xfrm>
                <a:off x="18224" y="2205005"/>
                <a:ext cx="3060657" cy="31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Exit Do</a:t>
                </a:r>
              </a:p>
            </p:txBody>
          </p:sp>
        </p:grpSp>
        <p:grpSp>
          <p:nvGrpSpPr>
            <p:cNvPr id="72763" name="组合 196"/>
            <p:cNvGrpSpPr>
              <a:grpSpLocks/>
            </p:cNvGrpSpPr>
            <p:nvPr/>
          </p:nvGrpSpPr>
          <p:grpSpPr bwMode="auto">
            <a:xfrm>
              <a:off x="5148064" y="3670761"/>
              <a:ext cx="504056" cy="349971"/>
              <a:chOff x="0" y="2187586"/>
              <a:chExt cx="504056" cy="349971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0" y="2187586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圆角矩形 16"/>
              <p:cNvSpPr/>
              <p:nvPr/>
            </p:nvSpPr>
            <p:spPr>
              <a:xfrm>
                <a:off x="17462" y="2205005"/>
                <a:ext cx="469893" cy="31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7</a:t>
                </a:r>
              </a:p>
            </p:txBody>
          </p: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5148263" y="4137025"/>
            <a:ext cx="3600450" cy="350838"/>
            <a:chOff x="5148064" y="4035090"/>
            <a:chExt cx="3600400" cy="349971"/>
          </a:xfrm>
        </p:grpSpPr>
        <p:grpSp>
          <p:nvGrpSpPr>
            <p:cNvPr id="72756" name="组合 158"/>
            <p:cNvGrpSpPr>
              <a:grpSpLocks/>
            </p:cNvGrpSpPr>
            <p:nvPr/>
          </p:nvGrpSpPr>
          <p:grpSpPr bwMode="auto">
            <a:xfrm>
              <a:off x="5652120" y="4035090"/>
              <a:ext cx="3096344" cy="349971"/>
              <a:chOff x="0" y="2551915"/>
              <a:chExt cx="3096344" cy="349971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762" y="2551915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圆角矩形 18"/>
              <p:cNvSpPr/>
              <p:nvPr/>
            </p:nvSpPr>
            <p:spPr>
              <a:xfrm>
                <a:off x="18224" y="2569335"/>
                <a:ext cx="3060657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 err="1">
                    <a:latin typeface="+mn-ea"/>
                  </a:rPr>
                  <a:t>elseIf</a:t>
                </a:r>
                <a:r>
                  <a:rPr lang="en-US" sz="2000" dirty="0">
                    <a:latin typeface="+mn-ea"/>
                  </a:rPr>
                  <a:t>  Key &gt; a(m) Then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57" name="组合 197"/>
            <p:cNvGrpSpPr>
              <a:grpSpLocks/>
            </p:cNvGrpSpPr>
            <p:nvPr/>
          </p:nvGrpSpPr>
          <p:grpSpPr bwMode="auto">
            <a:xfrm>
              <a:off x="5148064" y="4035090"/>
              <a:ext cx="504056" cy="349971"/>
              <a:chOff x="0" y="2551915"/>
              <a:chExt cx="504056" cy="349971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0" y="2551915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圆角矩形 18"/>
              <p:cNvSpPr/>
              <p:nvPr/>
            </p:nvSpPr>
            <p:spPr>
              <a:xfrm>
                <a:off x="17462" y="2569335"/>
                <a:ext cx="469893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8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5148263" y="4502150"/>
            <a:ext cx="3600450" cy="349250"/>
            <a:chOff x="5148064" y="4399420"/>
            <a:chExt cx="3600400" cy="349971"/>
          </a:xfrm>
        </p:grpSpPr>
        <p:grpSp>
          <p:nvGrpSpPr>
            <p:cNvPr id="72750" name="组合 159"/>
            <p:cNvGrpSpPr>
              <a:grpSpLocks/>
            </p:cNvGrpSpPr>
            <p:nvPr/>
          </p:nvGrpSpPr>
          <p:grpSpPr bwMode="auto">
            <a:xfrm>
              <a:off x="5652120" y="4399420"/>
              <a:ext cx="3096344" cy="349971"/>
              <a:chOff x="0" y="2916245"/>
              <a:chExt cx="3096344" cy="349971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762" y="2916245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圆角矩形 20"/>
              <p:cNvSpPr/>
              <p:nvPr/>
            </p:nvSpPr>
            <p:spPr>
              <a:xfrm>
                <a:off x="18224" y="2933744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j = m - 1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51" name="组合 198"/>
            <p:cNvGrpSpPr>
              <a:grpSpLocks/>
            </p:cNvGrpSpPr>
            <p:nvPr/>
          </p:nvGrpSpPr>
          <p:grpSpPr bwMode="auto">
            <a:xfrm>
              <a:off x="5148064" y="4399420"/>
              <a:ext cx="504056" cy="349971"/>
              <a:chOff x="0" y="2916245"/>
              <a:chExt cx="504056" cy="349971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0" y="2916245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圆角矩形 20"/>
              <p:cNvSpPr/>
              <p:nvPr/>
            </p:nvSpPr>
            <p:spPr>
              <a:xfrm>
                <a:off x="17462" y="2933744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9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5148263" y="4865688"/>
            <a:ext cx="3600450" cy="350837"/>
            <a:chOff x="5148064" y="4763749"/>
            <a:chExt cx="3600400" cy="349971"/>
          </a:xfrm>
        </p:grpSpPr>
        <p:grpSp>
          <p:nvGrpSpPr>
            <p:cNvPr id="72744" name="组合 160"/>
            <p:cNvGrpSpPr>
              <a:grpSpLocks/>
            </p:cNvGrpSpPr>
            <p:nvPr/>
          </p:nvGrpSpPr>
          <p:grpSpPr bwMode="auto">
            <a:xfrm>
              <a:off x="5652120" y="4763749"/>
              <a:ext cx="3096344" cy="349971"/>
              <a:chOff x="0" y="3280574"/>
              <a:chExt cx="3096344" cy="349971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762" y="3280574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圆角矩形 22"/>
              <p:cNvSpPr/>
              <p:nvPr/>
            </p:nvSpPr>
            <p:spPr>
              <a:xfrm>
                <a:off x="18224" y="3297993"/>
                <a:ext cx="3060657" cy="31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Else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45" name="组合 199"/>
            <p:cNvGrpSpPr>
              <a:grpSpLocks/>
            </p:cNvGrpSpPr>
            <p:nvPr/>
          </p:nvGrpSpPr>
          <p:grpSpPr bwMode="auto">
            <a:xfrm>
              <a:off x="5148064" y="4763749"/>
              <a:ext cx="504056" cy="349971"/>
              <a:chOff x="0" y="3280574"/>
              <a:chExt cx="504056" cy="349971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0" y="3280574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圆角矩形 22"/>
              <p:cNvSpPr/>
              <p:nvPr/>
            </p:nvSpPr>
            <p:spPr>
              <a:xfrm>
                <a:off x="17462" y="3297993"/>
                <a:ext cx="469893" cy="31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10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85" name="组合 84"/>
          <p:cNvGrpSpPr>
            <a:grpSpLocks/>
          </p:cNvGrpSpPr>
          <p:nvPr/>
        </p:nvGrpSpPr>
        <p:grpSpPr bwMode="auto">
          <a:xfrm>
            <a:off x="5148263" y="5230813"/>
            <a:ext cx="3600450" cy="349250"/>
            <a:chOff x="5148064" y="5128079"/>
            <a:chExt cx="3600400" cy="349971"/>
          </a:xfrm>
        </p:grpSpPr>
        <p:grpSp>
          <p:nvGrpSpPr>
            <p:cNvPr id="72738" name="组合 161"/>
            <p:cNvGrpSpPr>
              <a:grpSpLocks/>
            </p:cNvGrpSpPr>
            <p:nvPr/>
          </p:nvGrpSpPr>
          <p:grpSpPr bwMode="auto">
            <a:xfrm>
              <a:off x="5652120" y="5128079"/>
              <a:ext cx="3096344" cy="349971"/>
              <a:chOff x="0" y="3644904"/>
              <a:chExt cx="3096344" cy="349971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762" y="3644904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圆角矩形 24"/>
              <p:cNvSpPr/>
              <p:nvPr/>
            </p:nvSpPr>
            <p:spPr>
              <a:xfrm>
                <a:off x="18224" y="3662402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 err="1">
                    <a:latin typeface="+mn-ea"/>
                  </a:rPr>
                  <a:t>i</a:t>
                </a:r>
                <a:r>
                  <a:rPr lang="en-US" sz="2000" dirty="0">
                    <a:latin typeface="+mn-ea"/>
                  </a:rPr>
                  <a:t> = m + 1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39" name="组合 200"/>
            <p:cNvGrpSpPr>
              <a:grpSpLocks/>
            </p:cNvGrpSpPr>
            <p:nvPr/>
          </p:nvGrpSpPr>
          <p:grpSpPr bwMode="auto">
            <a:xfrm>
              <a:off x="5148064" y="5128079"/>
              <a:ext cx="504056" cy="349971"/>
              <a:chOff x="0" y="3644904"/>
              <a:chExt cx="504056" cy="349971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0" y="3644904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圆角矩形 24"/>
              <p:cNvSpPr/>
              <p:nvPr/>
            </p:nvSpPr>
            <p:spPr>
              <a:xfrm>
                <a:off x="17462" y="3662402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11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5148263" y="5594350"/>
            <a:ext cx="3600450" cy="350838"/>
            <a:chOff x="5148064" y="5492408"/>
            <a:chExt cx="3600400" cy="349971"/>
          </a:xfrm>
        </p:grpSpPr>
        <p:grpSp>
          <p:nvGrpSpPr>
            <p:cNvPr id="72732" name="组合 162"/>
            <p:cNvGrpSpPr>
              <a:grpSpLocks/>
            </p:cNvGrpSpPr>
            <p:nvPr/>
          </p:nvGrpSpPr>
          <p:grpSpPr bwMode="auto">
            <a:xfrm>
              <a:off x="5652120" y="5492408"/>
              <a:ext cx="3096344" cy="349971"/>
              <a:chOff x="0" y="4009233"/>
              <a:chExt cx="3096344" cy="349971"/>
            </a:xfrm>
          </p:grpSpPr>
          <p:sp>
            <p:nvSpPr>
              <p:cNvPr id="97" name="圆角矩形 96"/>
              <p:cNvSpPr/>
              <p:nvPr/>
            </p:nvSpPr>
            <p:spPr>
              <a:xfrm>
                <a:off x="762" y="4009233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8" name="圆角矩形 26"/>
              <p:cNvSpPr/>
              <p:nvPr/>
            </p:nvSpPr>
            <p:spPr>
              <a:xfrm>
                <a:off x="18224" y="4026653"/>
                <a:ext cx="3060657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End If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33" name="组合 201"/>
            <p:cNvGrpSpPr>
              <a:grpSpLocks/>
            </p:cNvGrpSpPr>
            <p:nvPr/>
          </p:nvGrpSpPr>
          <p:grpSpPr bwMode="auto">
            <a:xfrm>
              <a:off x="5148064" y="5492408"/>
              <a:ext cx="504056" cy="349971"/>
              <a:chOff x="0" y="4009233"/>
              <a:chExt cx="504056" cy="349971"/>
            </a:xfrm>
          </p:grpSpPr>
          <p:sp>
            <p:nvSpPr>
              <p:cNvPr id="95" name="圆角矩形 94"/>
              <p:cNvSpPr/>
              <p:nvPr/>
            </p:nvSpPr>
            <p:spPr>
              <a:xfrm>
                <a:off x="0" y="4009233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6" name="圆角矩形 26"/>
              <p:cNvSpPr/>
              <p:nvPr/>
            </p:nvSpPr>
            <p:spPr>
              <a:xfrm>
                <a:off x="17462" y="4026653"/>
                <a:ext cx="469893" cy="3151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12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5148263" y="5959475"/>
            <a:ext cx="3600450" cy="349250"/>
            <a:chOff x="5148064" y="5856738"/>
            <a:chExt cx="3600400" cy="349971"/>
          </a:xfrm>
        </p:grpSpPr>
        <p:grpSp>
          <p:nvGrpSpPr>
            <p:cNvPr id="72726" name="组合 163"/>
            <p:cNvGrpSpPr>
              <a:grpSpLocks/>
            </p:cNvGrpSpPr>
            <p:nvPr/>
          </p:nvGrpSpPr>
          <p:grpSpPr bwMode="auto">
            <a:xfrm>
              <a:off x="5652120" y="5856738"/>
              <a:ext cx="3096344" cy="349971"/>
              <a:chOff x="0" y="4373563"/>
              <a:chExt cx="3096344" cy="349971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762" y="4373563"/>
                <a:ext cx="3095582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5" name="圆角矩形 28"/>
              <p:cNvSpPr/>
              <p:nvPr/>
            </p:nvSpPr>
            <p:spPr>
              <a:xfrm>
                <a:off x="18224" y="4391062"/>
                <a:ext cx="3060657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loop</a:t>
                </a:r>
                <a:endParaRPr lang="zh-CN" sz="2000" dirty="0">
                  <a:latin typeface="+mn-ea"/>
                </a:endParaRPr>
              </a:p>
            </p:txBody>
          </p:sp>
        </p:grpSp>
        <p:grpSp>
          <p:nvGrpSpPr>
            <p:cNvPr id="72727" name="组合 202"/>
            <p:cNvGrpSpPr>
              <a:grpSpLocks/>
            </p:cNvGrpSpPr>
            <p:nvPr/>
          </p:nvGrpSpPr>
          <p:grpSpPr bwMode="auto">
            <a:xfrm>
              <a:off x="5148064" y="5856738"/>
              <a:ext cx="504056" cy="349971"/>
              <a:chOff x="0" y="4373563"/>
              <a:chExt cx="504056" cy="349971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0" y="4373563"/>
                <a:ext cx="504818" cy="34997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3" name="圆角矩形 28"/>
              <p:cNvSpPr/>
              <p:nvPr/>
            </p:nvSpPr>
            <p:spPr>
              <a:xfrm>
                <a:off x="17462" y="4391062"/>
                <a:ext cx="469893" cy="3149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76200" tIns="76200" rIns="76200" bIns="76200" spcCol="1270" anchor="ctr"/>
              <a:lstStyle/>
              <a:p>
                <a:pPr algn="ctr" defTabSz="8890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000" dirty="0">
                    <a:latin typeface="+mn-ea"/>
                  </a:rPr>
                  <a:t>13</a:t>
                </a:r>
                <a:endParaRPr lang="zh-CN" sz="2000" dirty="0">
                  <a:latin typeface="+mn-ea"/>
                </a:endParaRPr>
              </a:p>
            </p:txBody>
          </p:sp>
        </p:grpSp>
      </p:grpSp>
      <p:sp>
        <p:nvSpPr>
          <p:cNvPr id="108" name="圆角矩形 107"/>
          <p:cNvSpPr/>
          <p:nvPr/>
        </p:nvSpPr>
        <p:spPr>
          <a:xfrm>
            <a:off x="5651500" y="3429000"/>
            <a:ext cx="3097213" cy="34925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m=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</a:rPr>
              <a:t>((</a:t>
            </a:r>
            <a:r>
              <a:rPr lang="en-US" altLang="zh-CN" sz="2000" dirty="0" err="1">
                <a:solidFill>
                  <a:srgbClr val="FF0000"/>
                </a:solidFill>
              </a:rPr>
              <a:t>i+j</a:t>
            </a:r>
            <a:r>
              <a:rPr lang="en-US" altLang="zh-CN" sz="2000" dirty="0">
                <a:solidFill>
                  <a:srgbClr val="FF0000"/>
                </a:solidFill>
              </a:rPr>
              <a:t>)/2)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5651500" y="3079750"/>
            <a:ext cx="3097213" cy="34925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m=fix((</a:t>
            </a:r>
            <a:r>
              <a:rPr lang="en-US" altLang="zh-CN" sz="2000" dirty="0" err="1">
                <a:solidFill>
                  <a:srgbClr val="FF0000"/>
                </a:solidFill>
              </a:rPr>
              <a:t>i+j</a:t>
            </a:r>
            <a:r>
              <a:rPr lang="en-US" altLang="zh-CN" sz="2000" dirty="0">
                <a:solidFill>
                  <a:srgbClr val="FF0000"/>
                </a:solidFill>
              </a:rPr>
              <a:t>)/2)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5651500" y="3789363"/>
            <a:ext cx="3097213" cy="34925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m=(</a:t>
            </a:r>
            <a:r>
              <a:rPr lang="en-US" altLang="zh-CN" sz="2000" dirty="0" err="1">
                <a:solidFill>
                  <a:srgbClr val="FF0000"/>
                </a:solidFill>
              </a:rPr>
              <a:t>i+j</a:t>
            </a:r>
            <a:r>
              <a:rPr lang="en-US" altLang="zh-CN" sz="2000" dirty="0">
                <a:solidFill>
                  <a:srgbClr val="FF0000"/>
                </a:solidFill>
              </a:rPr>
              <a:t>)\2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51500" y="4519613"/>
            <a:ext cx="3097213" cy="34925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defTabSz="8890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elseIf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 Key &lt; a(m) Then</a:t>
            </a:r>
            <a:endParaRPr lang="zh-CN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71550" y="566738"/>
            <a:ext cx="7772400" cy="5013325"/>
          </a:xfrm>
        </p:spPr>
        <p:txBody>
          <a:bodyPr/>
          <a:lstStyle/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Key = Val(Text2.Text)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i = 1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j = num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Do While </a:t>
            </a:r>
            <a:r>
              <a:rPr lang="en-US" altLang="zh-CN" sz="2400" smtClean="0">
                <a:solidFill>
                  <a:srgbClr val="FF5050"/>
                </a:solidFill>
                <a:ea typeface="方正姚体"/>
                <a:cs typeface="方正姚体"/>
              </a:rPr>
              <a:t>i &lt;= j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If </a:t>
            </a:r>
            <a:r>
              <a:rPr lang="en-US" altLang="zh-CN" sz="2400" smtClean="0">
                <a:solidFill>
                  <a:schemeClr val="accent1"/>
                </a:solidFill>
                <a:ea typeface="方正姚体"/>
                <a:cs typeface="方正姚体"/>
              </a:rPr>
              <a:t>d(M) = Key</a:t>
            </a:r>
            <a:r>
              <a:rPr lang="en-US" altLang="zh-CN" sz="2400" smtClean="0">
                <a:ea typeface="方正姚体"/>
                <a:cs typeface="方正姚体"/>
              </a:rPr>
              <a:t> Then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   Label6.Caption = "</a:t>
            </a:r>
            <a:r>
              <a:rPr lang="zh-CN" altLang="en-US" sz="2400" smtClean="0">
                <a:ea typeface="方正姚体"/>
                <a:cs typeface="方正姚体"/>
              </a:rPr>
              <a:t>在数组的 </a:t>
            </a:r>
            <a:r>
              <a:rPr lang="en-US" altLang="zh-CN" sz="2400" smtClean="0">
                <a:ea typeface="方正姚体"/>
                <a:cs typeface="方正姚体"/>
              </a:rPr>
              <a:t>" + </a:t>
            </a:r>
            <a:r>
              <a:rPr lang="en-US" altLang="zh-CN" sz="2400" smtClean="0">
                <a:solidFill>
                  <a:srgbClr val="FF5050"/>
                </a:solidFill>
                <a:ea typeface="方正姚体"/>
                <a:cs typeface="方正姚体"/>
              </a:rPr>
              <a:t>Str(M)</a:t>
            </a:r>
            <a:r>
              <a:rPr lang="en-US" altLang="zh-CN" sz="2400" smtClean="0">
                <a:ea typeface="方正姚体"/>
                <a:cs typeface="方正姚体"/>
              </a:rPr>
              <a:t> + " </a:t>
            </a:r>
            <a:r>
              <a:rPr lang="zh-CN" altLang="en-US" sz="2400" smtClean="0">
                <a:ea typeface="方正姚体"/>
                <a:cs typeface="方正姚体"/>
              </a:rPr>
              <a:t>位置中</a:t>
            </a:r>
            <a:r>
              <a:rPr lang="en-US" altLang="zh-CN" sz="2400" smtClean="0">
                <a:ea typeface="方正姚体"/>
                <a:cs typeface="方正姚体"/>
              </a:rPr>
              <a:t>"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  </a:t>
            </a:r>
            <a:r>
              <a:rPr lang="en-US" altLang="zh-CN" sz="2400" smtClean="0">
                <a:solidFill>
                  <a:srgbClr val="FF5050"/>
                </a:solidFill>
                <a:ea typeface="方正姚体"/>
                <a:cs typeface="方正姚体"/>
              </a:rPr>
              <a:t>Exit  Sub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End If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If </a:t>
            </a:r>
            <a:r>
              <a:rPr lang="en-US" altLang="zh-CN" sz="2400" smtClean="0">
                <a:solidFill>
                  <a:schemeClr val="accent1"/>
                </a:solidFill>
                <a:ea typeface="方正姚体"/>
                <a:cs typeface="方正姚体"/>
              </a:rPr>
              <a:t>d(M) &lt; Key</a:t>
            </a:r>
            <a:r>
              <a:rPr lang="en-US" altLang="zh-CN" sz="2400" smtClean="0">
                <a:ea typeface="方正姚体"/>
                <a:cs typeface="方正姚体"/>
              </a:rPr>
              <a:t> Then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  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 Else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zh-CN" sz="2400" smtClean="0">
              <a:ea typeface="方正姚体"/>
              <a:cs typeface="方正姚体"/>
            </a:endParaRP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   End If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Loop</a:t>
            </a:r>
          </a:p>
          <a:p>
            <a:pPr indent="-182563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smtClean="0">
                <a:ea typeface="方正姚体"/>
                <a:cs typeface="方正姚体"/>
              </a:rPr>
              <a:t>Label6.Caption = "</a:t>
            </a:r>
            <a:r>
              <a:rPr lang="zh-CN" altLang="en-US" sz="2400" smtClean="0">
                <a:ea typeface="方正姚体"/>
                <a:cs typeface="方正姚体"/>
              </a:rPr>
              <a:t>在数组中没有找到</a:t>
            </a:r>
            <a:r>
              <a:rPr lang="en-US" altLang="zh-CN" sz="2400" smtClean="0">
                <a:ea typeface="方正姚体"/>
                <a:cs typeface="方正姚体"/>
              </a:rPr>
              <a:t>" + Str(Key)</a:t>
            </a:r>
            <a:endParaRPr lang="zh-CN" altLang="en-US" sz="2400" smtClean="0">
              <a:ea typeface="方正姚体"/>
              <a:cs typeface="方正姚体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84288" y="2019300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5050"/>
                </a:solidFill>
                <a:latin typeface="Tahoma" pitchFamily="34" charset="0"/>
              </a:rPr>
              <a:t>m = fix((i + j) / 2 ) </a:t>
            </a:r>
            <a:r>
              <a:rPr lang="en-US" altLang="zh-CN" sz="2000" b="1">
                <a:solidFill>
                  <a:srgbClr val="FF5050"/>
                </a:solidFill>
                <a:latin typeface="Tahoma" pitchFamily="34" charset="0"/>
              </a:rPr>
              <a:t> </a:t>
            </a:r>
            <a:r>
              <a:rPr lang="zh-CN" altLang="en-US" sz="2000" b="1">
                <a:solidFill>
                  <a:srgbClr val="FF5050"/>
                </a:solidFill>
                <a:latin typeface="Tahoma" pitchFamily="34" charset="0"/>
              </a:rPr>
              <a:t>或  </a:t>
            </a:r>
            <a:r>
              <a:rPr lang="en-US" altLang="zh-CN" sz="2000">
                <a:solidFill>
                  <a:srgbClr val="FF5050"/>
                </a:solidFill>
                <a:latin typeface="Tahoma" pitchFamily="34" charset="0"/>
              </a:rPr>
              <a:t>m= ( </a:t>
            </a:r>
            <a:r>
              <a:rPr lang="en-US" altLang="zh-CN" sz="2000">
                <a:solidFill>
                  <a:srgbClr val="FF5050"/>
                </a:solidFill>
                <a:latin typeface="Arial" charset="0"/>
              </a:rPr>
              <a:t>i + j ) \ 2</a:t>
            </a:r>
          </a:p>
        </p:txBody>
      </p:sp>
      <p:sp>
        <p:nvSpPr>
          <p:cNvPr id="73731" name="Line 6"/>
          <p:cNvSpPr>
            <a:spLocks noChangeShapeType="1"/>
          </p:cNvSpPr>
          <p:nvPr/>
        </p:nvSpPr>
        <p:spPr bwMode="auto">
          <a:xfrm>
            <a:off x="1619250" y="4797425"/>
            <a:ext cx="15843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2" name="Line 7"/>
          <p:cNvSpPr>
            <a:spLocks noChangeShapeType="1"/>
          </p:cNvSpPr>
          <p:nvPr/>
        </p:nvSpPr>
        <p:spPr bwMode="auto">
          <a:xfrm>
            <a:off x="1619250" y="5373688"/>
            <a:ext cx="15843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603375" y="4402138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5050"/>
                </a:solidFill>
                <a:latin typeface="Tahoma" pitchFamily="34" charset="0"/>
              </a:rPr>
              <a:t>i = m + 1</a:t>
            </a:r>
            <a:endParaRPr lang="zh-CN" altLang="en-US" sz="2000" b="1">
              <a:solidFill>
                <a:srgbClr val="FF5050"/>
              </a:solidFill>
              <a:latin typeface="Tahoma" pitchFamily="34" charset="0"/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603375" y="501332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5050"/>
                </a:solidFill>
                <a:latin typeface="Tahoma" pitchFamily="34" charset="0"/>
              </a:rPr>
              <a:t>j= m - 1</a:t>
            </a:r>
            <a:endParaRPr lang="zh-CN" altLang="en-US" sz="2000" b="1">
              <a:solidFill>
                <a:srgbClr val="FF505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2" grpId="0"/>
      <p:bldP spid="573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2"/>
          <p:cNvSpPr>
            <a:spLocks noGrp="1"/>
          </p:cNvSpPr>
          <p:nvPr>
            <p:ph idx="1"/>
          </p:nvPr>
        </p:nvSpPr>
        <p:spPr>
          <a:xfrm>
            <a:off x="628650" y="387350"/>
            <a:ext cx="7886700" cy="57896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smtClean="0"/>
              <a:t>某对分查找算法的</a:t>
            </a:r>
            <a:r>
              <a:rPr lang="en-US" altLang="zh-CN" sz="2400" smtClean="0"/>
              <a:t>VB</a:t>
            </a:r>
            <a:r>
              <a:rPr lang="zh-CN" altLang="en-US" sz="2400" smtClean="0"/>
              <a:t>程序段如下：</a:t>
            </a:r>
            <a:endParaRPr lang="en-US" altLang="zh-CN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a(1) = 12: a(2) = 32: a(3) = 70: a(4) = 88: a(5) = 90: a(6) = 97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i = 1: j = 6: n = 0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Key = Val(Text1.Text)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Do While i &lt;= j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 n = n + 1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 m = Fix((i + j) / 2)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 If Key = a(m) Then Exit Do   'Exit Do </a:t>
            </a:r>
            <a:r>
              <a:rPr lang="zh-CN" altLang="en-US" sz="2400" smtClean="0"/>
              <a:t>表示退出循环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    If Key &lt; a(m) Then j = m - 1 Else i = m + 1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Loop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Text2.Text= n</a:t>
            </a:r>
            <a:br>
              <a:rPr lang="en-US" altLang="zh-CN" sz="2400" smtClean="0"/>
            </a:br>
            <a:r>
              <a:rPr lang="zh-CN" altLang="en-US" sz="2400" smtClean="0"/>
              <a:t>若在文本框中输入</a:t>
            </a:r>
            <a:r>
              <a:rPr lang="en-US" altLang="zh-CN" sz="2400" smtClean="0"/>
              <a:t>100</a:t>
            </a:r>
            <a:r>
              <a:rPr lang="zh-CN" altLang="en-US" sz="2400" smtClean="0"/>
              <a:t>，程序段运行后文本框</a:t>
            </a:r>
            <a:r>
              <a:rPr lang="en-US" altLang="zh-CN" sz="2400" smtClean="0"/>
              <a:t>Text2</a:t>
            </a:r>
            <a:r>
              <a:rPr lang="zh-CN" altLang="en-US" sz="2400" smtClean="0"/>
              <a:t>中显示内容为（</a:t>
            </a:r>
            <a:r>
              <a:rPr lang="en-US" sz="2400" smtClean="0">
                <a:ea typeface="宋体" charset="-122"/>
              </a:rPr>
              <a:t>  </a:t>
            </a:r>
            <a:r>
              <a:rPr lang="zh-CN" altLang="en-US" sz="2400" smtClean="0"/>
              <a:t>）</a:t>
            </a:r>
          </a:p>
          <a:p>
            <a:pPr>
              <a:buFont typeface="Arial" charset="0"/>
              <a:buNone/>
            </a:pPr>
            <a:r>
              <a:rPr lang="en-US" sz="2400" smtClean="0">
                <a:ea typeface="宋体" charset="-122"/>
              </a:rPr>
              <a:t>         </a:t>
            </a:r>
            <a:r>
              <a:rPr lang="en-US" altLang="zh-CN" sz="2400" smtClean="0"/>
              <a:t>A.1 	  	B.2 	       C.3	                     D.4</a:t>
            </a:r>
            <a:endParaRPr lang="zh-CN" altLang="en-US" sz="2400" smtClean="0"/>
          </a:p>
          <a:p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4745038" y="5946775"/>
            <a:ext cx="565150" cy="588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内容占位符 2"/>
          <p:cNvSpPr>
            <a:spLocks noGrp="1"/>
          </p:cNvSpPr>
          <p:nvPr>
            <p:ph idx="1"/>
          </p:nvPr>
        </p:nvSpPr>
        <p:spPr>
          <a:xfrm>
            <a:off x="628650" y="298450"/>
            <a:ext cx="7886700" cy="587851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smtClean="0"/>
              <a:t>某对分查找算法的</a:t>
            </a:r>
            <a:r>
              <a:rPr lang="en-US" altLang="zh-CN" sz="2400" smtClean="0"/>
              <a:t>VB</a:t>
            </a:r>
            <a:r>
              <a:rPr lang="zh-CN" altLang="en-US" sz="2400" smtClean="0"/>
              <a:t>程序段如下：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i=1:j=9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k=0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Key=Val(Text1.Text)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Do while i&lt;=j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k=k+1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m=(i+j)\2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If a(m)=Key Then   Exit Do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   If Key &lt;a(m) Then   j=m-1  Else  i=m+1</a:t>
            </a:r>
            <a:endParaRPr lang="zh-CN" altLang="en-US" sz="2400" smtClean="0"/>
          </a:p>
          <a:p>
            <a:pPr>
              <a:buFont typeface="Arial" charset="0"/>
              <a:buNone/>
            </a:pPr>
            <a:r>
              <a:rPr lang="en-US" altLang="zh-CN" sz="2400" smtClean="0"/>
              <a:t>Loop</a:t>
            </a:r>
            <a:br>
              <a:rPr lang="en-US" altLang="zh-CN" sz="2400" smtClean="0"/>
            </a:br>
            <a:r>
              <a:rPr lang="zh-CN" altLang="en-US" sz="2400" smtClean="0"/>
              <a:t>数组元素</a:t>
            </a:r>
            <a:r>
              <a:rPr lang="en-US" altLang="zh-CN" sz="2400" smtClean="0"/>
              <a:t>a(1)</a:t>
            </a:r>
            <a:r>
              <a:rPr lang="zh-CN" altLang="en-US" sz="2400" smtClean="0"/>
              <a:t>到</a:t>
            </a:r>
            <a:r>
              <a:rPr lang="en-US" altLang="zh-CN" sz="2400" smtClean="0"/>
              <a:t>a(9)</a:t>
            </a:r>
            <a:r>
              <a:rPr lang="zh-CN" altLang="en-US" sz="2400" smtClean="0"/>
              <a:t>的值依次为“</a:t>
            </a:r>
            <a:r>
              <a:rPr lang="en-US" altLang="zh-CN" sz="2400" smtClean="0"/>
              <a:t>7,9,12,19,25,37,43,59,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67</a:t>
            </a:r>
            <a:r>
              <a:rPr lang="zh-CN" altLang="en-US" sz="2400" smtClean="0"/>
              <a:t>”。若该程序段运行结束后，</a:t>
            </a:r>
            <a:r>
              <a:rPr lang="en-US" altLang="zh-CN" sz="2400" smtClean="0"/>
              <a:t>k</a:t>
            </a:r>
            <a:r>
              <a:rPr lang="zh-CN" altLang="en-US" sz="2400" smtClean="0"/>
              <a:t>的值为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，则</a:t>
            </a:r>
            <a:r>
              <a:rPr lang="en-US" altLang="zh-CN" sz="2400" smtClean="0"/>
              <a:t>Key</a:t>
            </a:r>
            <a:r>
              <a:rPr lang="zh-CN" altLang="en-US" sz="2400" smtClean="0"/>
              <a:t>的值是</a:t>
            </a:r>
          </a:p>
          <a:p>
            <a:pPr>
              <a:buFont typeface="Arial" charset="0"/>
              <a:buNone/>
            </a:pPr>
            <a:r>
              <a:rPr lang="en-US" altLang="zh-CN" sz="2400" smtClean="0"/>
              <a:t>A</a:t>
            </a:r>
            <a:r>
              <a:rPr lang="zh-CN" altLang="en-US" sz="2400" smtClean="0"/>
              <a:t>．</a:t>
            </a:r>
            <a:r>
              <a:rPr lang="en-US" altLang="zh-CN" sz="2400" smtClean="0"/>
              <a:t>25      B</a:t>
            </a:r>
            <a:r>
              <a:rPr lang="zh-CN" altLang="en-US" sz="2400" smtClean="0"/>
              <a:t>．</a:t>
            </a:r>
            <a:r>
              <a:rPr lang="en-US" altLang="zh-CN" sz="2400" smtClean="0"/>
              <a:t>12</a:t>
            </a:r>
            <a:r>
              <a:rPr lang="zh-CN" altLang="en-US" sz="2400" smtClean="0"/>
              <a:t>或</a:t>
            </a:r>
            <a:r>
              <a:rPr lang="en-US" altLang="zh-CN" sz="2400" smtClean="0"/>
              <a:t>43       C</a:t>
            </a:r>
            <a:r>
              <a:rPr lang="zh-CN" altLang="en-US" sz="2400" smtClean="0"/>
              <a:t>．</a:t>
            </a:r>
            <a:r>
              <a:rPr lang="en-US" altLang="zh-CN" sz="2400" smtClean="0"/>
              <a:t>12</a:t>
            </a:r>
            <a:r>
              <a:rPr lang="zh-CN" altLang="en-US" sz="2400" smtClean="0"/>
              <a:t>或</a:t>
            </a:r>
            <a:r>
              <a:rPr lang="en-US" altLang="zh-CN" sz="2400" smtClean="0"/>
              <a:t>59       D</a:t>
            </a:r>
            <a:r>
              <a:rPr lang="zh-CN" altLang="en-US" sz="2400" smtClean="0"/>
              <a:t>．</a:t>
            </a:r>
            <a:r>
              <a:rPr lang="en-US" altLang="zh-CN" sz="2400" smtClean="0"/>
              <a:t>9</a:t>
            </a:r>
            <a:r>
              <a:rPr lang="zh-CN" altLang="en-US" sz="2400" smtClean="0"/>
              <a:t>或</a:t>
            </a:r>
            <a:r>
              <a:rPr lang="en-US" altLang="zh-CN" sz="2400" smtClean="0"/>
              <a:t>43</a:t>
            </a:r>
            <a:endParaRPr lang="zh-CN" altLang="en-US" sz="2400" smtClean="0"/>
          </a:p>
          <a:p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5519738" y="5559425"/>
            <a:ext cx="1517650" cy="588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176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smtClean="0"/>
              <a:t>某次体检</a:t>
            </a:r>
            <a:r>
              <a:rPr lang="da-DK" altLang="zh-CN" sz="2400" smtClean="0"/>
              <a:t>10</a:t>
            </a:r>
            <a:r>
              <a:rPr lang="zh-CN" altLang="en-US" sz="2400" smtClean="0"/>
              <a:t>个同学的身高数据存放在名为</a:t>
            </a:r>
            <a:r>
              <a:rPr lang="da-DK" altLang="zh-CN" sz="2400" smtClean="0"/>
              <a:t>a</a:t>
            </a:r>
            <a:r>
              <a:rPr lang="zh-CN" altLang="en-US" sz="2400" smtClean="0"/>
              <a:t>的数组中，数组</a:t>
            </a:r>
            <a:r>
              <a:rPr lang="da-DK" altLang="zh-CN" sz="2400" smtClean="0"/>
              <a:t>a(1 to 10)</a:t>
            </a:r>
            <a:r>
              <a:rPr lang="zh-CN" altLang="en-US" sz="2400" smtClean="0"/>
              <a:t>各元素的值依次为</a:t>
            </a:r>
            <a:r>
              <a:rPr lang="da-DK" altLang="zh-CN" sz="2400" smtClean="0"/>
              <a:t>155,157,160,161,162,164,</a:t>
            </a:r>
          </a:p>
          <a:p>
            <a:pPr>
              <a:buFont typeface="Arial" charset="0"/>
              <a:buNone/>
            </a:pPr>
            <a:r>
              <a:rPr lang="da-DK" altLang="zh-CN" sz="2400" smtClean="0"/>
              <a:t>168,169,171,173</a:t>
            </a:r>
            <a:r>
              <a:rPr lang="zh-CN" altLang="en-US" sz="2400" smtClean="0"/>
              <a:t>。采用如下</a:t>
            </a:r>
            <a:r>
              <a:rPr lang="da-DK" altLang="zh-CN" sz="2400" smtClean="0"/>
              <a:t>VB</a:t>
            </a:r>
            <a:r>
              <a:rPr lang="zh-CN" altLang="en-US" sz="2400" smtClean="0"/>
              <a:t>程序段进行查找：</a:t>
            </a: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endParaRPr lang="da-DK" sz="2400" smtClean="0">
              <a:ea typeface="宋体" charset="-122"/>
            </a:endParaRPr>
          </a:p>
          <a:p>
            <a:pPr>
              <a:buFont typeface="Arial" charset="0"/>
              <a:buNone/>
            </a:pPr>
            <a:r>
              <a:rPr lang="da-DK" sz="2400" smtClean="0">
                <a:ea typeface="宋体" charset="-122"/>
              </a:rPr>
              <a:t/>
            </a:r>
            <a:br>
              <a:rPr lang="da-DK" sz="2400" smtClean="0">
                <a:ea typeface="宋体" charset="-122"/>
              </a:rPr>
            </a:br>
            <a:r>
              <a:rPr lang="zh-CN" altLang="en-US" sz="2400" smtClean="0"/>
              <a:t>若文本框</a:t>
            </a:r>
            <a:r>
              <a:rPr lang="da-DK" altLang="zh-CN" sz="2400" smtClean="0"/>
              <a:t>Text1</a:t>
            </a:r>
            <a:r>
              <a:rPr lang="zh-CN" altLang="en-US" sz="2400" smtClean="0"/>
              <a:t>中输入</a:t>
            </a:r>
            <a:r>
              <a:rPr lang="da-DK" altLang="zh-CN" sz="2400" smtClean="0"/>
              <a:t>171</a:t>
            </a:r>
            <a:r>
              <a:rPr lang="zh-CN" altLang="en-US" sz="2400" smtClean="0"/>
              <a:t>，则文本框</a:t>
            </a:r>
            <a:r>
              <a:rPr lang="da-DK" altLang="zh-CN" sz="2400" smtClean="0"/>
              <a:t>Text2</a:t>
            </a:r>
            <a:r>
              <a:rPr lang="zh-CN" altLang="en-US" sz="2400" smtClean="0"/>
              <a:t>中显示的是</a:t>
            </a:r>
          </a:p>
          <a:p>
            <a:pPr>
              <a:buFont typeface="Arial" charset="0"/>
              <a:buNone/>
            </a:pPr>
            <a:r>
              <a:rPr lang="da-DK" altLang="zh-CN" sz="2400" smtClean="0"/>
              <a:t>A</a:t>
            </a:r>
            <a:r>
              <a:rPr lang="zh-CN" altLang="en-US" sz="2400" smtClean="0"/>
              <a:t>．</a:t>
            </a:r>
            <a:r>
              <a:rPr lang="da-DK" altLang="zh-CN" sz="2400" smtClean="0"/>
              <a:t>5 8       B</a:t>
            </a:r>
            <a:r>
              <a:rPr lang="zh-CN" altLang="en-US" sz="2400" smtClean="0"/>
              <a:t>．</a:t>
            </a:r>
            <a:r>
              <a:rPr lang="da-DK" altLang="zh-CN" sz="2400" smtClean="0"/>
              <a:t>5 8 7      C</a:t>
            </a:r>
            <a:r>
              <a:rPr lang="zh-CN" altLang="en-US" sz="2400" smtClean="0"/>
              <a:t>．</a:t>
            </a:r>
            <a:r>
              <a:rPr lang="da-DK" altLang="zh-CN" sz="2400" smtClean="0"/>
              <a:t>5 8 9       D</a:t>
            </a:r>
            <a:r>
              <a:rPr lang="zh-CN" altLang="en-US" sz="2400" smtClean="0"/>
              <a:t>．</a:t>
            </a:r>
            <a:r>
              <a:rPr lang="da-DK" altLang="zh-CN" sz="2400" smtClean="0"/>
              <a:t>5 8 10</a:t>
            </a:r>
            <a:endParaRPr lang="zh-CN" altLang="en-US" sz="2400" smtClean="0"/>
          </a:p>
          <a:p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133061" y="1639956"/>
            <a:ext cx="6997148" cy="3416320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>
              <a:defRPr/>
            </a:pPr>
            <a:r>
              <a:rPr lang="da-DK" sz="2400" dirty="0"/>
              <a:t>i=1:j=10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Key=Val(Text1.Text)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s=””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Do while i&lt;=j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m=int((i+j)/2)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s= s+Str(m)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If a(m)=Key Then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     Exit Do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End If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If Key &lt;a(m) Then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     j=m-1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Else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     i=m+1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   End If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Loop</a:t>
            </a:r>
            <a:endParaRPr lang="zh-CN" altLang="en-US" sz="2400" dirty="0"/>
          </a:p>
          <a:p>
            <a:pPr>
              <a:defRPr/>
            </a:pPr>
            <a:r>
              <a:rPr lang="da-DK" sz="2400" dirty="0"/>
              <a:t>Text2.Text=s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314700" y="5618163"/>
            <a:ext cx="1516063" cy="588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矩形 11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solidFill>
            <a:srgbClr val="6794C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26" name="矩形 1"/>
          <p:cNvSpPr>
            <a:spLocks noChangeArrowheads="1"/>
          </p:cNvSpPr>
          <p:nvPr/>
        </p:nvSpPr>
        <p:spPr bwMode="auto">
          <a:xfrm>
            <a:off x="228600" y="781050"/>
            <a:ext cx="8510588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/>
              <a:t>（</a:t>
            </a:r>
            <a:r>
              <a:rPr lang="en-US" altLang="zh-CN" sz="2400"/>
              <a:t>2017</a:t>
            </a:r>
            <a:r>
              <a:rPr lang="zh-CN" altLang="zh-CN" sz="2400"/>
              <a:t>年</a:t>
            </a:r>
            <a:r>
              <a:rPr lang="en-US" altLang="zh-CN" sz="2400"/>
              <a:t>4</a:t>
            </a:r>
            <a:r>
              <a:rPr lang="zh-CN" altLang="zh-CN" sz="2400"/>
              <a:t>月选考）【加试题】某对分查找算法的</a:t>
            </a:r>
            <a:r>
              <a:rPr lang="en-US" altLang="zh-CN" sz="2400"/>
              <a:t>VB</a:t>
            </a:r>
            <a:r>
              <a:rPr lang="zh-CN" altLang="zh-CN" sz="2400"/>
              <a:t>程序段如下：</a:t>
            </a:r>
          </a:p>
          <a:p>
            <a:r>
              <a:rPr lang="en-US" altLang="zh-CN" sz="2400"/>
              <a:t>key = Val(Text1.Text)</a:t>
            </a:r>
            <a:endParaRPr lang="zh-CN" altLang="zh-CN" sz="2400"/>
          </a:p>
          <a:p>
            <a:r>
              <a:rPr lang="en-US" altLang="zh-CN" sz="2400"/>
              <a:t>i = 1: j = 10</a:t>
            </a:r>
            <a:endParaRPr lang="zh-CN" altLang="zh-CN" sz="2400"/>
          </a:p>
          <a:p>
            <a:r>
              <a:rPr lang="en-US" altLang="zh-CN" sz="2400"/>
              <a:t>Text2.Text = ""</a:t>
            </a:r>
            <a:endParaRPr lang="zh-CN" altLang="zh-CN" sz="2400"/>
          </a:p>
          <a:p>
            <a:r>
              <a:rPr lang="en-US" altLang="zh-CN" sz="2400"/>
              <a:t>Do While i &lt;= j</a:t>
            </a:r>
            <a:endParaRPr lang="zh-CN" altLang="zh-CN" sz="2400"/>
          </a:p>
          <a:p>
            <a:r>
              <a:rPr lang="en-US" altLang="zh-CN" sz="2400"/>
              <a:t>  m = Int((i + j) / 2 </a:t>
            </a:r>
            <a:r>
              <a:rPr lang="en-US" altLang="zh-CN" sz="2400">
                <a:solidFill>
                  <a:srgbClr val="FF0000"/>
                </a:solidFill>
              </a:rPr>
              <a:t>+ 0.5</a:t>
            </a:r>
            <a:r>
              <a:rPr lang="en-US" altLang="zh-CN" sz="2400"/>
              <a:t>)</a:t>
            </a:r>
            <a:endParaRPr lang="zh-CN" altLang="zh-CN" sz="2400"/>
          </a:p>
          <a:p>
            <a:r>
              <a:rPr lang="en-US" altLang="zh-CN" sz="2400"/>
              <a:t>  If key = a(m) Then Exit Do   'Exit Do</a:t>
            </a:r>
            <a:r>
              <a:rPr lang="zh-CN" altLang="zh-CN" sz="2400"/>
              <a:t>表示退出循环</a:t>
            </a:r>
          </a:p>
          <a:p>
            <a:r>
              <a:rPr lang="en-US" altLang="zh-CN" sz="2400"/>
              <a:t>  If key &lt; a(m) Then j = m - 1 Else i = m + 1</a:t>
            </a:r>
            <a:endParaRPr lang="zh-CN" altLang="zh-CN" sz="2400"/>
          </a:p>
          <a:p>
            <a:r>
              <a:rPr lang="en-US" altLang="zh-CN" sz="2400"/>
              <a:t>  Text2.Text = Text2.Text + Str(a(m))</a:t>
            </a:r>
            <a:endParaRPr lang="zh-CN" altLang="zh-CN" sz="2400"/>
          </a:p>
          <a:p>
            <a:r>
              <a:rPr lang="en-US" altLang="zh-CN" sz="2400"/>
              <a:t>Loop</a:t>
            </a:r>
            <a:endParaRPr lang="zh-CN" altLang="zh-CN" sz="2400"/>
          </a:p>
          <a:p>
            <a:r>
              <a:rPr lang="zh-CN" altLang="zh-CN" sz="2400"/>
              <a:t>数组元素</a:t>
            </a:r>
            <a:r>
              <a:rPr lang="en-US" altLang="zh-CN" sz="2400"/>
              <a:t>a(1)</a:t>
            </a:r>
            <a:r>
              <a:rPr lang="zh-CN" altLang="zh-CN" sz="2400"/>
              <a:t>到</a:t>
            </a:r>
            <a:r>
              <a:rPr lang="en-US" altLang="zh-CN" sz="2400"/>
              <a:t>a(10)</a:t>
            </a:r>
            <a:r>
              <a:rPr lang="zh-CN" altLang="zh-CN" sz="2400"/>
              <a:t>的值依次为“</a:t>
            </a:r>
            <a:r>
              <a:rPr lang="en-US" altLang="zh-CN" sz="2400"/>
              <a:t>8,17,24,30,36,40,55,58,61,66</a:t>
            </a:r>
            <a:r>
              <a:rPr lang="zh-CN" altLang="zh-CN" sz="2400"/>
              <a:t>”，文本框</a:t>
            </a:r>
            <a:r>
              <a:rPr lang="en-US" altLang="zh-CN" sz="2400"/>
              <a:t>Text1</a:t>
            </a:r>
            <a:r>
              <a:rPr lang="zh-CN" altLang="zh-CN" sz="2400"/>
              <a:t>中输入的值是</a:t>
            </a:r>
            <a:r>
              <a:rPr lang="en-US" altLang="zh-CN" sz="2400"/>
              <a:t>30</a:t>
            </a:r>
            <a:r>
              <a:rPr lang="zh-CN" altLang="zh-CN" sz="2400"/>
              <a:t>，执行该程序段，文本框</a:t>
            </a:r>
            <a:r>
              <a:rPr lang="en-US" altLang="zh-CN" sz="2400"/>
              <a:t>Text2</a:t>
            </a:r>
            <a:r>
              <a:rPr lang="zh-CN" altLang="zh-CN" sz="2400"/>
              <a:t>中显示的是</a:t>
            </a:r>
          </a:p>
          <a:p>
            <a:r>
              <a:rPr lang="en-US" altLang="zh-CN" sz="2400"/>
              <a:t>A.40  24 	B. 40  24  36  30	 C.40  24  </a:t>
            </a:r>
            <a:r>
              <a:rPr lang="en-US" altLang="zh-CN" sz="2800"/>
              <a:t>36	  D.36  17  24</a:t>
            </a:r>
            <a:endParaRPr lang="zh-CN" altLang="zh-CN" sz="2800"/>
          </a:p>
        </p:txBody>
      </p:sp>
      <p:sp>
        <p:nvSpPr>
          <p:cNvPr id="5" name="太阳形 4"/>
          <p:cNvSpPr>
            <a:spLocks noChangeArrowheads="1"/>
          </p:cNvSpPr>
          <p:nvPr/>
        </p:nvSpPr>
        <p:spPr bwMode="auto">
          <a:xfrm>
            <a:off x="4860925" y="5948363"/>
            <a:ext cx="365125" cy="487362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grpSp>
        <p:nvGrpSpPr>
          <p:cNvPr id="77828" name="组合 2"/>
          <p:cNvGrpSpPr>
            <a:grpSpLocks/>
          </p:cNvGrpSpPr>
          <p:nvPr/>
        </p:nvGrpSpPr>
        <p:grpSpPr bwMode="auto">
          <a:xfrm>
            <a:off x="0" y="58738"/>
            <a:ext cx="9144000" cy="6799262"/>
            <a:chOff x="0" y="58995"/>
            <a:chExt cx="12192000" cy="6799006"/>
          </a:xfrm>
        </p:grpSpPr>
        <p:sp>
          <p:nvSpPr>
            <p:cNvPr id="4" name="矩形 3"/>
            <p:cNvSpPr/>
            <p:nvPr/>
          </p:nvSpPr>
          <p:spPr>
            <a:xfrm>
              <a:off x="1217869" y="142593"/>
              <a:ext cx="24348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考题展示</a:t>
              </a:r>
              <a:endParaRPr lang="en-US" altLang="zh-C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31" name="菱形 7"/>
            <p:cNvSpPr>
              <a:spLocks noChangeArrowheads="1"/>
            </p:cNvSpPr>
            <p:nvPr/>
          </p:nvSpPr>
          <p:spPr bwMode="auto">
            <a:xfrm>
              <a:off x="73746" y="58995"/>
              <a:ext cx="973394" cy="796413"/>
            </a:xfrm>
            <a:prstGeom prst="diamond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cxnSp>
          <p:nvCxnSpPr>
            <p:cNvPr id="77832" name="直接连接符 8"/>
            <p:cNvCxnSpPr>
              <a:cxnSpLocks noChangeShapeType="1"/>
            </p:cNvCxnSpPr>
            <p:nvPr/>
          </p:nvCxnSpPr>
          <p:spPr bwMode="auto">
            <a:xfrm>
              <a:off x="766918" y="722676"/>
              <a:ext cx="11425082" cy="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77833" name="等腰三角形 9"/>
            <p:cNvSpPr>
              <a:spLocks noChangeArrowheads="1"/>
            </p:cNvSpPr>
            <p:nvPr/>
          </p:nvSpPr>
          <p:spPr bwMode="auto">
            <a:xfrm>
              <a:off x="10117393" y="433752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77834" name="等腰三角形 10"/>
            <p:cNvSpPr>
              <a:spLocks noChangeArrowheads="1"/>
            </p:cNvSpPr>
            <p:nvPr/>
          </p:nvSpPr>
          <p:spPr bwMode="auto">
            <a:xfrm>
              <a:off x="10559841" y="434980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77835" name="等腰三角形 11"/>
            <p:cNvSpPr>
              <a:spLocks noChangeArrowheads="1"/>
            </p:cNvSpPr>
            <p:nvPr/>
          </p:nvSpPr>
          <p:spPr bwMode="auto">
            <a:xfrm>
              <a:off x="10977705" y="454648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77836" name="矩形 11"/>
            <p:cNvSpPr>
              <a:spLocks noChangeArrowheads="1"/>
            </p:cNvSpPr>
            <p:nvPr/>
          </p:nvSpPr>
          <p:spPr bwMode="auto">
            <a:xfrm>
              <a:off x="0" y="6415549"/>
              <a:ext cx="12192000" cy="442452"/>
            </a:xfrm>
            <a:prstGeom prst="rect">
              <a:avLst/>
            </a:prstGeom>
            <a:solidFill>
              <a:srgbClr val="6794C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7829" name="燕尾形箭头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597900" y="6443663"/>
            <a:ext cx="520700" cy="385762"/>
          </a:xfrm>
          <a:prstGeom prst="notchedRight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矩形 11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solidFill>
            <a:srgbClr val="6794C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7587" y="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考题展示</a:t>
            </a:r>
            <a:endParaRPr lang="en-US" altLang="zh-C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228600" y="298450"/>
            <a:ext cx="81407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200"/>
              <a:t>【加试题】某对分查找算法的</a:t>
            </a:r>
            <a:r>
              <a:rPr lang="en-US" altLang="zh-CN" sz="2200"/>
              <a:t>VB</a:t>
            </a:r>
            <a:r>
              <a:rPr lang="zh-CN" altLang="zh-CN" sz="2200"/>
              <a:t>程序段如下：</a:t>
            </a:r>
          </a:p>
          <a:p>
            <a:r>
              <a:rPr lang="en-US" altLang="zh-CN" sz="2200"/>
              <a:t>i = 0: j = 8</a:t>
            </a:r>
            <a:r>
              <a:rPr lang="zh-CN" altLang="zh-CN" sz="2200"/>
              <a:t>：</a:t>
            </a:r>
            <a:r>
              <a:rPr lang="en-US" altLang="zh-CN" sz="2200"/>
              <a:t>k = Val(Text1.Text)</a:t>
            </a:r>
            <a:endParaRPr lang="zh-CN" altLang="zh-CN" sz="2200"/>
          </a:p>
          <a:p>
            <a:r>
              <a:rPr lang="en-US" altLang="zh-CN" sz="2200"/>
              <a:t>Do While i &lt;= j</a:t>
            </a:r>
            <a:endParaRPr lang="zh-CN" altLang="zh-CN" sz="2200"/>
          </a:p>
          <a:p>
            <a:r>
              <a:rPr lang="en-US" altLang="zh-CN" sz="2200"/>
              <a:t>m = Int((i + j) \2 + 0.5)</a:t>
            </a:r>
            <a:endParaRPr lang="zh-CN" altLang="zh-CN" sz="2200"/>
          </a:p>
          <a:p>
            <a:r>
              <a:rPr lang="en-US" altLang="zh-CN" sz="2200"/>
              <a:t>If   k = b(m) Then </a:t>
            </a:r>
            <a:endParaRPr lang="zh-CN" altLang="zh-CN" sz="2200"/>
          </a:p>
          <a:p>
            <a:r>
              <a:rPr lang="en-US" altLang="zh-CN" sz="2200"/>
              <a:t>      Exit Do   </a:t>
            </a:r>
            <a:endParaRPr lang="zh-CN" altLang="zh-CN" sz="2200"/>
          </a:p>
          <a:p>
            <a:r>
              <a:rPr lang="en-US" altLang="zh-CN" sz="2200"/>
              <a:t>else</a:t>
            </a:r>
            <a:endParaRPr lang="zh-CN" altLang="zh-CN" sz="2200"/>
          </a:p>
          <a:p>
            <a:r>
              <a:rPr lang="en-US" altLang="zh-CN" sz="2200"/>
              <a:t>     If  k&lt;b(m)  Then</a:t>
            </a:r>
            <a:endParaRPr lang="zh-CN" altLang="zh-CN" sz="2200"/>
          </a:p>
          <a:p>
            <a:r>
              <a:rPr lang="en-US" altLang="zh-CN" sz="2200">
                <a:solidFill>
                  <a:srgbClr val="FF0000"/>
                </a:solidFill>
              </a:rPr>
              <a:t>            j = m </a:t>
            </a:r>
            <a:endParaRPr lang="zh-CN" altLang="zh-CN" sz="2200">
              <a:solidFill>
                <a:srgbClr val="FF0000"/>
              </a:solidFill>
            </a:endParaRPr>
          </a:p>
          <a:p>
            <a:r>
              <a:rPr lang="en-US" altLang="zh-CN" sz="2200"/>
              <a:t>     Else</a:t>
            </a:r>
            <a:endParaRPr lang="zh-CN" altLang="zh-CN" sz="2200"/>
          </a:p>
          <a:p>
            <a:r>
              <a:rPr lang="en-US" altLang="zh-CN" sz="2200"/>
              <a:t>            i = m + 1</a:t>
            </a:r>
          </a:p>
          <a:p>
            <a:r>
              <a:rPr lang="en-US" altLang="zh-CN" sz="2200"/>
              <a:t>      end if</a:t>
            </a:r>
          </a:p>
          <a:p>
            <a:r>
              <a:rPr lang="en-US" altLang="zh-CN" sz="2200"/>
              <a:t>End if</a:t>
            </a:r>
            <a:endParaRPr lang="zh-CN" altLang="zh-CN" sz="2200"/>
          </a:p>
          <a:p>
            <a:r>
              <a:rPr lang="en-US" altLang="zh-CN" sz="2200"/>
              <a:t> Loop</a:t>
            </a:r>
            <a:endParaRPr lang="zh-CN" altLang="zh-CN" sz="2200"/>
          </a:p>
          <a:p>
            <a:r>
              <a:rPr lang="zh-CN" altLang="zh-CN" sz="2200"/>
              <a:t>数组元素</a:t>
            </a:r>
            <a:r>
              <a:rPr lang="en-US" altLang="zh-CN" sz="2200"/>
              <a:t>b(0)</a:t>
            </a:r>
            <a:r>
              <a:rPr lang="zh-CN" altLang="zh-CN" sz="2200"/>
              <a:t>到</a:t>
            </a:r>
            <a:r>
              <a:rPr lang="en-US" altLang="zh-CN" sz="2200"/>
              <a:t>b(8)</a:t>
            </a:r>
            <a:r>
              <a:rPr lang="zh-CN" altLang="zh-CN" sz="2200"/>
              <a:t>存储参加比赛同学的编号，值依次为“</a:t>
            </a:r>
            <a:r>
              <a:rPr lang="en-US" altLang="zh-CN" sz="2200"/>
              <a:t>5,8,11,21,32,39,56,65,72</a:t>
            </a:r>
            <a:r>
              <a:rPr lang="zh-CN" altLang="zh-CN" sz="2200"/>
              <a:t>”，经过该程序段段“加工”查找编号为</a:t>
            </a:r>
            <a:r>
              <a:rPr lang="en-US" altLang="zh-CN" sz="2200"/>
              <a:t>8</a:t>
            </a:r>
            <a:r>
              <a:rPr lang="zh-CN" altLang="zh-CN" sz="2200"/>
              <a:t>号同学的过程中，依次访问到的编号是</a:t>
            </a:r>
            <a:r>
              <a:rPr lang="en-US" altLang="zh-CN" sz="2200"/>
              <a:t> </a:t>
            </a:r>
          </a:p>
          <a:p>
            <a:r>
              <a:rPr lang="en-US" altLang="zh-CN" sz="2200"/>
              <a:t>A</a:t>
            </a:r>
            <a:r>
              <a:rPr lang="zh-CN" altLang="zh-CN" sz="2200"/>
              <a:t>．</a:t>
            </a:r>
            <a:r>
              <a:rPr lang="en-US" altLang="zh-CN" sz="2200"/>
              <a:t>32  8 	B</a:t>
            </a:r>
            <a:r>
              <a:rPr lang="zh-CN" altLang="zh-CN" sz="2200"/>
              <a:t>． </a:t>
            </a:r>
            <a:r>
              <a:rPr lang="en-US" altLang="zh-CN" sz="2200"/>
              <a:t>21  8	C</a:t>
            </a:r>
            <a:r>
              <a:rPr lang="zh-CN" altLang="zh-CN" sz="2200"/>
              <a:t>．</a:t>
            </a:r>
            <a:r>
              <a:rPr lang="en-US" altLang="zh-CN" sz="2200"/>
              <a:t>32  11  8 	D</a:t>
            </a:r>
            <a:r>
              <a:rPr lang="zh-CN" altLang="zh-CN" sz="2200"/>
              <a:t>．</a:t>
            </a:r>
            <a:r>
              <a:rPr lang="en-US" altLang="zh-CN" sz="2200"/>
              <a:t>39  21  8</a:t>
            </a:r>
            <a:endParaRPr lang="zh-CN" altLang="zh-CN" sz="2200"/>
          </a:p>
          <a:p>
            <a:endParaRPr lang="zh-CN" altLang="en-US"/>
          </a:p>
        </p:txBody>
      </p:sp>
      <p:sp>
        <p:nvSpPr>
          <p:cNvPr id="11" name="太阳形 10"/>
          <p:cNvSpPr>
            <a:spLocks noChangeArrowheads="1"/>
          </p:cNvSpPr>
          <p:nvPr/>
        </p:nvSpPr>
        <p:spPr bwMode="auto">
          <a:xfrm>
            <a:off x="3851275" y="5997575"/>
            <a:ext cx="365125" cy="485775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53" name="菱形 7"/>
          <p:cNvSpPr>
            <a:spLocks noChangeArrowheads="1"/>
          </p:cNvSpPr>
          <p:nvPr/>
        </p:nvSpPr>
        <p:spPr bwMode="auto">
          <a:xfrm>
            <a:off x="44450" y="0"/>
            <a:ext cx="730250" cy="796925"/>
          </a:xfrm>
          <a:prstGeom prst="diamond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cxnSp>
        <p:nvCxnSpPr>
          <p:cNvPr id="78854" name="直接连接符 9"/>
          <p:cNvCxnSpPr>
            <a:cxnSpLocks noChangeShapeType="1"/>
          </p:cNvCxnSpPr>
          <p:nvPr/>
        </p:nvCxnSpPr>
        <p:spPr bwMode="auto">
          <a:xfrm>
            <a:off x="574675" y="560388"/>
            <a:ext cx="8569325" cy="0"/>
          </a:xfrm>
          <a:prstGeom prst="line">
            <a:avLst/>
          </a:prstGeom>
          <a:noFill/>
          <a:ln w="15875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78855" name="等腰三角形 11"/>
          <p:cNvSpPr>
            <a:spLocks noChangeArrowheads="1"/>
          </p:cNvSpPr>
          <p:nvPr/>
        </p:nvSpPr>
        <p:spPr bwMode="auto">
          <a:xfrm>
            <a:off x="7588250" y="376238"/>
            <a:ext cx="508000" cy="18415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56" name="等腰三角形 12"/>
          <p:cNvSpPr>
            <a:spLocks noChangeArrowheads="1"/>
          </p:cNvSpPr>
          <p:nvPr/>
        </p:nvSpPr>
        <p:spPr bwMode="auto">
          <a:xfrm>
            <a:off x="7920038" y="377825"/>
            <a:ext cx="508000" cy="18415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57" name="等腰三角形 13"/>
          <p:cNvSpPr>
            <a:spLocks noChangeArrowheads="1"/>
          </p:cNvSpPr>
          <p:nvPr/>
        </p:nvSpPr>
        <p:spPr bwMode="auto">
          <a:xfrm>
            <a:off x="8232775" y="396875"/>
            <a:ext cx="509588" cy="184150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58" name="矩形 11"/>
          <p:cNvSpPr>
            <a:spLocks noChangeArrowheads="1"/>
          </p:cNvSpPr>
          <p:nvPr/>
        </p:nvSpPr>
        <p:spPr bwMode="auto">
          <a:xfrm>
            <a:off x="0" y="6415088"/>
            <a:ext cx="9144000" cy="442912"/>
          </a:xfrm>
          <a:prstGeom prst="rect">
            <a:avLst/>
          </a:prstGeom>
          <a:solidFill>
            <a:srgbClr val="6794C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859" name="等腰三角形 15"/>
          <p:cNvSpPr>
            <a:spLocks noChangeArrowheads="1"/>
          </p:cNvSpPr>
          <p:nvPr/>
        </p:nvSpPr>
        <p:spPr bwMode="auto">
          <a:xfrm>
            <a:off x="7558088" y="185738"/>
            <a:ext cx="593725" cy="38893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60" name="等腰三角形 16"/>
          <p:cNvSpPr>
            <a:spLocks noChangeArrowheads="1"/>
          </p:cNvSpPr>
          <p:nvPr/>
        </p:nvSpPr>
        <p:spPr bwMode="auto">
          <a:xfrm>
            <a:off x="7889875" y="187325"/>
            <a:ext cx="593725" cy="38893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61" name="等腰三角形 17"/>
          <p:cNvSpPr>
            <a:spLocks noChangeArrowheads="1"/>
          </p:cNvSpPr>
          <p:nvPr/>
        </p:nvSpPr>
        <p:spPr bwMode="auto">
          <a:xfrm>
            <a:off x="8202613" y="176213"/>
            <a:ext cx="593725" cy="39052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78862" name="燕尾形箭头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637588" y="6443663"/>
            <a:ext cx="520700" cy="385762"/>
          </a:xfrm>
          <a:prstGeom prst="notchedRight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组合 3"/>
          <p:cNvGrpSpPr>
            <a:grpSpLocks/>
          </p:cNvGrpSpPr>
          <p:nvPr/>
        </p:nvGrpSpPr>
        <p:grpSpPr bwMode="auto">
          <a:xfrm>
            <a:off x="0" y="95250"/>
            <a:ext cx="9144000" cy="1138238"/>
            <a:chOff x="0" y="95250"/>
            <a:chExt cx="9144000" cy="1138213"/>
          </a:xfrm>
        </p:grpSpPr>
        <p:sp>
          <p:nvSpPr>
            <p:cNvPr id="5" name="矩形 4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4276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4278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279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0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1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2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3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4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5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286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7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8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89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0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1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2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3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4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5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6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7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298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299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0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1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2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3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4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5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6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7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8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09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0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1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12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13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14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15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16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7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8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19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0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1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2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3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24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4325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6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7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8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29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30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31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32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333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277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查找算法</a:t>
              </a:r>
            </a:p>
          </p:txBody>
        </p:sp>
      </p:grpSp>
      <p:sp>
        <p:nvSpPr>
          <p:cNvPr id="54274" name="Rectangle 103"/>
          <p:cNvSpPr>
            <a:spLocks noGrp="1"/>
          </p:cNvSpPr>
          <p:nvPr>
            <p:ph type="body" idx="4294967295"/>
          </p:nvPr>
        </p:nvSpPr>
        <p:spPr>
          <a:xfrm>
            <a:off x="600075" y="1520825"/>
            <a:ext cx="7886700" cy="4351338"/>
          </a:xfrm>
        </p:spPr>
        <p:txBody>
          <a:bodyPr/>
          <a:lstStyle/>
          <a:p>
            <a:pPr eaLnBrk="1" hangingPunct="1"/>
            <a:r>
              <a:rPr kumimoji="1" lang="zh-CN" altLang="en-US" b="1" smtClean="0">
                <a:solidFill>
                  <a:srgbClr val="FF5050"/>
                </a:solidFill>
              </a:rPr>
              <a:t>查找</a:t>
            </a:r>
            <a:r>
              <a:rPr kumimoji="1" lang="zh-CN" altLang="en-US" b="1" smtClean="0"/>
              <a:t>是一种查询数据的技术，其目标是能以比较少的步聚和较短的时间找到所需的对象。</a:t>
            </a:r>
          </a:p>
          <a:p>
            <a:pPr eaLnBrk="1" hangingPunct="1"/>
            <a:endParaRPr kumimoji="1" lang="zh-CN" altLang="en-US" b="1" smtClean="0"/>
          </a:p>
          <a:p>
            <a:pPr eaLnBrk="1" hangingPunct="1"/>
            <a:r>
              <a:rPr kumimoji="1" lang="zh-CN" altLang="en-US" b="1" smtClean="0"/>
              <a:t>查找分为顺序查找和对分查找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矩形 11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solidFill>
            <a:srgbClr val="6794C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874" name="TextBox 1"/>
          <p:cNvSpPr txBox="1">
            <a:spLocks noChangeArrowheads="1"/>
          </p:cNvSpPr>
          <p:nvPr/>
        </p:nvSpPr>
        <p:spPr bwMode="auto">
          <a:xfrm>
            <a:off x="428625" y="458788"/>
            <a:ext cx="8074025" cy="68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7.</a:t>
            </a:r>
            <a:r>
              <a:rPr lang="zh-CN" altLang="zh-CN" sz="2400"/>
              <a:t>【加试题】某对分查找算法的</a:t>
            </a:r>
            <a:r>
              <a:rPr lang="en-US" altLang="zh-CN" sz="2400"/>
              <a:t>VB</a:t>
            </a:r>
            <a:r>
              <a:rPr lang="zh-CN" altLang="zh-CN" sz="2400"/>
              <a:t>程序段如下：</a:t>
            </a:r>
          </a:p>
          <a:p>
            <a:r>
              <a:rPr lang="en-US" altLang="zh-CN" sz="2800"/>
              <a:t>key = Val(Text1.Text)</a:t>
            </a:r>
            <a:endParaRPr lang="zh-CN" altLang="zh-CN" sz="2800"/>
          </a:p>
          <a:p>
            <a:r>
              <a:rPr lang="en-US" altLang="zh-CN" sz="2800"/>
              <a:t>n=0:i = 1: j = 7</a:t>
            </a:r>
            <a:endParaRPr lang="zh-CN" altLang="zh-CN" sz="2800"/>
          </a:p>
          <a:p>
            <a:r>
              <a:rPr lang="en-US" altLang="zh-CN" sz="2800"/>
              <a:t>flag=false</a:t>
            </a:r>
            <a:endParaRPr lang="zh-CN" altLang="zh-CN" sz="2800"/>
          </a:p>
          <a:p>
            <a:r>
              <a:rPr lang="en-US" altLang="zh-CN" sz="2800"/>
              <a:t>Do While i &lt;= j and flag=false</a:t>
            </a:r>
            <a:endParaRPr lang="zh-CN" altLang="zh-CN" sz="2800"/>
          </a:p>
          <a:p>
            <a:r>
              <a:rPr lang="en-US" altLang="zh-CN" sz="2800"/>
              <a:t>  n=n+1</a:t>
            </a:r>
            <a:endParaRPr lang="zh-CN" altLang="zh-CN" sz="2800"/>
          </a:p>
          <a:p>
            <a:r>
              <a:rPr lang="en-US" altLang="zh-CN" sz="2800"/>
              <a:t>  m =fix((i + j) / 2 )</a:t>
            </a:r>
            <a:endParaRPr lang="zh-CN" altLang="zh-CN" sz="2800"/>
          </a:p>
          <a:p>
            <a:r>
              <a:rPr lang="en-US" altLang="zh-CN" sz="2800"/>
              <a:t>  If key = a(m) Then flag=true </a:t>
            </a:r>
          </a:p>
          <a:p>
            <a:r>
              <a:rPr lang="en-US" altLang="zh-CN" sz="2800"/>
              <a:t>  If key &lt; a(m) Then i = m + 1 Else j = m - 1</a:t>
            </a:r>
            <a:endParaRPr lang="zh-CN" altLang="zh-CN" sz="2800"/>
          </a:p>
          <a:p>
            <a:r>
              <a:rPr lang="en-US" altLang="zh-CN" sz="2800"/>
              <a:t>  Text2.Text = Text2.Text + Str(a(m))</a:t>
            </a:r>
            <a:endParaRPr lang="zh-CN" altLang="zh-CN" sz="2800"/>
          </a:p>
          <a:p>
            <a:r>
              <a:rPr lang="en-US" altLang="zh-CN" sz="2800"/>
              <a:t>Loop</a:t>
            </a:r>
            <a:endParaRPr lang="zh-CN" altLang="zh-CN" sz="2800"/>
          </a:p>
          <a:p>
            <a:r>
              <a:rPr lang="zh-CN" altLang="zh-CN" sz="2400"/>
              <a:t>数组元素</a:t>
            </a:r>
            <a:r>
              <a:rPr lang="en-US" altLang="zh-CN" sz="2400"/>
              <a:t>a(1)</a:t>
            </a:r>
            <a:r>
              <a:rPr lang="zh-CN" altLang="zh-CN" sz="2400"/>
              <a:t>到</a:t>
            </a:r>
            <a:r>
              <a:rPr lang="en-US" altLang="zh-CN" sz="2400"/>
              <a:t>a(7)</a:t>
            </a:r>
            <a:r>
              <a:rPr lang="zh-CN" altLang="zh-CN" sz="2400"/>
              <a:t>的值依次为“</a:t>
            </a:r>
            <a:r>
              <a:rPr lang="en-US" altLang="zh-CN" sz="2400"/>
              <a:t>89,72,68,45,23,19,17</a:t>
            </a:r>
            <a:r>
              <a:rPr lang="zh-CN" altLang="zh-CN" sz="2400"/>
              <a:t>”，文本框</a:t>
            </a:r>
            <a:r>
              <a:rPr lang="en-US" altLang="zh-CN" sz="2400"/>
              <a:t>Text1</a:t>
            </a:r>
            <a:r>
              <a:rPr lang="zh-CN" altLang="zh-CN" sz="2400"/>
              <a:t>中输入的值是</a:t>
            </a:r>
            <a:r>
              <a:rPr lang="en-US" altLang="zh-CN" sz="2400"/>
              <a:t>19</a:t>
            </a:r>
            <a:r>
              <a:rPr lang="zh-CN" altLang="zh-CN" sz="2400"/>
              <a:t>，执行该程序段后，下列变量的值不正确的是</a:t>
            </a:r>
            <a:r>
              <a:rPr lang="en-US" altLang="zh-CN" sz="2400"/>
              <a:t> </a:t>
            </a:r>
          </a:p>
          <a:p>
            <a:r>
              <a:rPr lang="en-US" altLang="zh-CN" sz="2400"/>
              <a:t>  </a:t>
            </a:r>
            <a:r>
              <a:rPr lang="en-US" altLang="zh-CN" sz="2800"/>
              <a:t>A</a:t>
            </a:r>
            <a:r>
              <a:rPr lang="zh-CN" altLang="zh-CN" sz="2800"/>
              <a:t>．</a:t>
            </a:r>
            <a:r>
              <a:rPr lang="en-US" altLang="zh-CN" sz="2800"/>
              <a:t>n=2 	B</a:t>
            </a:r>
            <a:r>
              <a:rPr lang="zh-CN" altLang="zh-CN" sz="2800"/>
              <a:t>．</a:t>
            </a:r>
            <a:r>
              <a:rPr lang="en-US" altLang="zh-CN" sz="2800"/>
              <a:t> m=6  	C</a:t>
            </a:r>
            <a:r>
              <a:rPr lang="zh-CN" altLang="zh-CN" sz="2800"/>
              <a:t>．</a:t>
            </a:r>
            <a:r>
              <a:rPr lang="en-US" altLang="zh-CN" sz="2800"/>
              <a:t>i=5  	D</a:t>
            </a:r>
            <a:r>
              <a:rPr lang="zh-CN" altLang="zh-CN" sz="2800"/>
              <a:t>．</a:t>
            </a:r>
            <a:r>
              <a:rPr lang="en-US" altLang="zh-CN" sz="2800"/>
              <a:t>j=7</a:t>
            </a:r>
            <a:endParaRPr lang="zh-CN" altLang="zh-CN" sz="2800"/>
          </a:p>
          <a:p>
            <a:endParaRPr lang="zh-CN" altLang="en-US"/>
          </a:p>
        </p:txBody>
      </p:sp>
      <p:sp>
        <p:nvSpPr>
          <p:cNvPr id="25" name="太阳形 24"/>
          <p:cNvSpPr>
            <a:spLocks noChangeArrowheads="1"/>
          </p:cNvSpPr>
          <p:nvPr/>
        </p:nvSpPr>
        <p:spPr bwMode="auto">
          <a:xfrm>
            <a:off x="5943600" y="6172200"/>
            <a:ext cx="365125" cy="487363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grpSp>
        <p:nvGrpSpPr>
          <p:cNvPr id="79876" name="组合 6"/>
          <p:cNvGrpSpPr>
            <a:grpSpLocks/>
          </p:cNvGrpSpPr>
          <p:nvPr/>
        </p:nvGrpSpPr>
        <p:grpSpPr bwMode="auto">
          <a:xfrm>
            <a:off x="55563" y="-103188"/>
            <a:ext cx="9088437" cy="796926"/>
            <a:chOff x="73746" y="58995"/>
            <a:chExt cx="12118254" cy="796413"/>
          </a:xfrm>
        </p:grpSpPr>
        <p:sp>
          <p:nvSpPr>
            <p:cNvPr id="8" name="矩形 7"/>
            <p:cNvSpPr/>
            <p:nvPr/>
          </p:nvSpPr>
          <p:spPr>
            <a:xfrm>
              <a:off x="1217869" y="142593"/>
              <a:ext cx="24348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考题展示</a:t>
              </a:r>
              <a:endParaRPr lang="en-US" altLang="zh-CN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79" name="菱形 8"/>
            <p:cNvSpPr>
              <a:spLocks noChangeArrowheads="1"/>
            </p:cNvSpPr>
            <p:nvPr/>
          </p:nvSpPr>
          <p:spPr bwMode="auto">
            <a:xfrm>
              <a:off x="73746" y="58995"/>
              <a:ext cx="973394" cy="796413"/>
            </a:xfrm>
            <a:prstGeom prst="diamond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cxnSp>
          <p:nvCxnSpPr>
            <p:cNvPr id="79880" name="直接连接符 9"/>
            <p:cNvCxnSpPr>
              <a:cxnSpLocks noChangeShapeType="1"/>
            </p:cNvCxnSpPr>
            <p:nvPr/>
          </p:nvCxnSpPr>
          <p:spPr bwMode="auto">
            <a:xfrm>
              <a:off x="766918" y="722676"/>
              <a:ext cx="11425082" cy="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79881" name="等腰三角形 10"/>
            <p:cNvSpPr>
              <a:spLocks noChangeArrowheads="1"/>
            </p:cNvSpPr>
            <p:nvPr/>
          </p:nvSpPr>
          <p:spPr bwMode="auto">
            <a:xfrm>
              <a:off x="10117393" y="433752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79882" name="等腰三角形 11"/>
            <p:cNvSpPr>
              <a:spLocks noChangeArrowheads="1"/>
            </p:cNvSpPr>
            <p:nvPr/>
          </p:nvSpPr>
          <p:spPr bwMode="auto">
            <a:xfrm>
              <a:off x="10559841" y="434980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79883" name="等腰三角形 12"/>
            <p:cNvSpPr>
              <a:spLocks noChangeArrowheads="1"/>
            </p:cNvSpPr>
            <p:nvPr/>
          </p:nvSpPr>
          <p:spPr bwMode="auto">
            <a:xfrm>
              <a:off x="10977705" y="454648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79877" name="燕尾形箭头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624888" y="6521450"/>
            <a:ext cx="519112" cy="385763"/>
          </a:xfrm>
          <a:prstGeom prst="notchedRightArrow">
            <a:avLst>
              <a:gd name="adj1" fmla="val 50000"/>
              <a:gd name="adj2" fmla="val 498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矩形 11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solidFill>
            <a:srgbClr val="6794CE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398463" y="547688"/>
            <a:ext cx="8074025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100"/>
              <a:t>8.</a:t>
            </a:r>
            <a:r>
              <a:rPr lang="zh-CN" altLang="en-US" sz="2400"/>
              <a:t> （变形） </a:t>
            </a:r>
            <a:r>
              <a:rPr lang="zh-CN" altLang="zh-CN" sz="2100"/>
              <a:t>【加试题】某对分查找算法的</a:t>
            </a:r>
            <a:r>
              <a:rPr lang="en-US" altLang="zh-CN" sz="2100"/>
              <a:t>VB</a:t>
            </a:r>
            <a:r>
              <a:rPr lang="zh-CN" altLang="zh-CN" sz="2100"/>
              <a:t>程序段如下：</a:t>
            </a:r>
          </a:p>
          <a:p>
            <a:r>
              <a:rPr lang="en-US" altLang="zh-CN" sz="2100"/>
              <a:t>key = Val(Text1.Text)</a:t>
            </a:r>
            <a:endParaRPr lang="zh-CN" altLang="zh-CN" sz="2100"/>
          </a:p>
          <a:p>
            <a:r>
              <a:rPr lang="en-US" altLang="zh-CN" sz="2100"/>
              <a:t>n=0:i = 1: j = 7</a:t>
            </a:r>
            <a:endParaRPr lang="zh-CN" altLang="zh-CN" sz="2100"/>
          </a:p>
          <a:p>
            <a:r>
              <a:rPr lang="en-US" altLang="zh-CN" sz="2100"/>
              <a:t>flag=false</a:t>
            </a:r>
            <a:endParaRPr lang="zh-CN" altLang="zh-CN" sz="2100"/>
          </a:p>
          <a:p>
            <a:r>
              <a:rPr lang="en-US" altLang="zh-CN" sz="2100"/>
              <a:t>Do While i &lt;= j and flag=false</a:t>
            </a:r>
            <a:endParaRPr lang="zh-CN" altLang="zh-CN" sz="2100"/>
          </a:p>
          <a:p>
            <a:r>
              <a:rPr lang="en-US" altLang="zh-CN" sz="2100"/>
              <a:t>    n=n+1</a:t>
            </a:r>
            <a:endParaRPr lang="zh-CN" altLang="zh-CN" sz="2100"/>
          </a:p>
          <a:p>
            <a:r>
              <a:rPr lang="en-US" altLang="zh-CN" sz="2100"/>
              <a:t>    m =fix((i + j) / 2 )</a:t>
            </a:r>
            <a:endParaRPr lang="zh-CN" altLang="zh-CN" sz="2100"/>
          </a:p>
          <a:p>
            <a:r>
              <a:rPr lang="en-US" altLang="zh-CN" sz="2100"/>
              <a:t>    If key = a(m) Then</a:t>
            </a:r>
          </a:p>
          <a:p>
            <a:r>
              <a:rPr lang="en-US" altLang="zh-CN" sz="2100"/>
              <a:t>         flag=true  </a:t>
            </a:r>
            <a:endParaRPr lang="zh-CN" altLang="zh-CN" sz="2100"/>
          </a:p>
          <a:p>
            <a:r>
              <a:rPr lang="en-US" altLang="zh-CN" sz="2100"/>
              <a:t>    elseIf key &lt; a(m) Then</a:t>
            </a:r>
          </a:p>
          <a:p>
            <a:r>
              <a:rPr lang="en-US" altLang="zh-CN" sz="2100"/>
              <a:t>          i = m + 1 </a:t>
            </a:r>
          </a:p>
          <a:p>
            <a:r>
              <a:rPr lang="en-US" altLang="zh-CN" sz="2100"/>
              <a:t>    Else </a:t>
            </a:r>
          </a:p>
          <a:p>
            <a:r>
              <a:rPr lang="en-US" altLang="zh-CN" sz="2100"/>
              <a:t>          j = m – 1</a:t>
            </a:r>
          </a:p>
          <a:p>
            <a:r>
              <a:rPr lang="en-US" altLang="zh-CN" sz="2100"/>
              <a:t>   end  if</a:t>
            </a:r>
            <a:endParaRPr lang="zh-CN" altLang="zh-CN" sz="2100"/>
          </a:p>
          <a:p>
            <a:r>
              <a:rPr lang="en-US" altLang="zh-CN" sz="2100"/>
              <a:t>  Text2.Text = Text2.Text + Str(a(m))</a:t>
            </a:r>
            <a:endParaRPr lang="zh-CN" altLang="zh-CN" sz="2100"/>
          </a:p>
          <a:p>
            <a:r>
              <a:rPr lang="en-US" altLang="zh-CN" sz="2100"/>
              <a:t>Loop</a:t>
            </a:r>
            <a:endParaRPr lang="zh-CN" altLang="zh-CN" sz="2100"/>
          </a:p>
          <a:p>
            <a:r>
              <a:rPr lang="zh-CN" altLang="zh-CN" sz="2100"/>
              <a:t>数组元素</a:t>
            </a:r>
            <a:r>
              <a:rPr lang="en-US" altLang="zh-CN" sz="2100"/>
              <a:t>a(1)</a:t>
            </a:r>
            <a:r>
              <a:rPr lang="zh-CN" altLang="zh-CN" sz="2100"/>
              <a:t>到</a:t>
            </a:r>
            <a:r>
              <a:rPr lang="en-US" altLang="zh-CN" sz="2100"/>
              <a:t>a(7)</a:t>
            </a:r>
            <a:r>
              <a:rPr lang="zh-CN" altLang="zh-CN" sz="2100"/>
              <a:t>的值依次为“</a:t>
            </a:r>
            <a:r>
              <a:rPr lang="en-US" altLang="zh-CN" sz="2100"/>
              <a:t>89,72,68,45,23,19,17</a:t>
            </a:r>
            <a:r>
              <a:rPr lang="zh-CN" altLang="zh-CN" sz="2100"/>
              <a:t>”，文本框</a:t>
            </a:r>
            <a:r>
              <a:rPr lang="en-US" altLang="zh-CN" sz="2100"/>
              <a:t>Text1</a:t>
            </a:r>
            <a:r>
              <a:rPr lang="zh-CN" altLang="zh-CN" sz="2100"/>
              <a:t>中输入的值是</a:t>
            </a:r>
            <a:r>
              <a:rPr lang="en-US" altLang="zh-CN" sz="2100"/>
              <a:t>19</a:t>
            </a:r>
            <a:r>
              <a:rPr lang="zh-CN" altLang="zh-CN" sz="2100"/>
              <a:t>，执行该程序段后，下列变量的值不正确的是</a:t>
            </a:r>
            <a:r>
              <a:rPr lang="en-US" altLang="zh-CN" sz="2100"/>
              <a:t>   A</a:t>
            </a:r>
            <a:r>
              <a:rPr lang="zh-CN" altLang="zh-CN" sz="2100"/>
              <a:t>．</a:t>
            </a:r>
            <a:r>
              <a:rPr lang="en-US" altLang="zh-CN" sz="2100"/>
              <a:t>n=2 	B</a:t>
            </a:r>
            <a:r>
              <a:rPr lang="zh-CN" altLang="zh-CN" sz="2100"/>
              <a:t>．</a:t>
            </a:r>
            <a:r>
              <a:rPr lang="en-US" altLang="zh-CN" sz="2100"/>
              <a:t> m=6         C</a:t>
            </a:r>
            <a:r>
              <a:rPr lang="zh-CN" altLang="zh-CN" sz="2100"/>
              <a:t>．</a:t>
            </a:r>
            <a:r>
              <a:rPr lang="en-US" altLang="zh-CN" sz="2100"/>
              <a:t>i=5  	   D</a:t>
            </a:r>
            <a:r>
              <a:rPr lang="zh-CN" altLang="zh-CN" sz="2100"/>
              <a:t>．</a:t>
            </a:r>
            <a:r>
              <a:rPr lang="en-US" altLang="zh-CN" sz="2100"/>
              <a:t>j=5</a:t>
            </a:r>
            <a:endParaRPr lang="zh-CN" altLang="zh-CN" sz="2100"/>
          </a:p>
          <a:p>
            <a:endParaRPr lang="zh-CN" altLang="en-US"/>
          </a:p>
        </p:txBody>
      </p:sp>
      <p:sp>
        <p:nvSpPr>
          <p:cNvPr id="25" name="太阳形 24"/>
          <p:cNvSpPr>
            <a:spLocks noChangeArrowheads="1"/>
          </p:cNvSpPr>
          <p:nvPr/>
        </p:nvSpPr>
        <p:spPr bwMode="auto">
          <a:xfrm>
            <a:off x="4224338" y="6370638"/>
            <a:ext cx="365125" cy="487362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grpSp>
        <p:nvGrpSpPr>
          <p:cNvPr id="80900" name="组合 6"/>
          <p:cNvGrpSpPr>
            <a:grpSpLocks/>
          </p:cNvGrpSpPr>
          <p:nvPr/>
        </p:nvGrpSpPr>
        <p:grpSpPr bwMode="auto">
          <a:xfrm>
            <a:off x="55563" y="-103188"/>
            <a:ext cx="9088437" cy="796926"/>
            <a:chOff x="73746" y="58995"/>
            <a:chExt cx="12118254" cy="796413"/>
          </a:xfrm>
        </p:grpSpPr>
        <p:sp>
          <p:nvSpPr>
            <p:cNvPr id="8" name="矩形 7"/>
            <p:cNvSpPr/>
            <p:nvPr/>
          </p:nvSpPr>
          <p:spPr>
            <a:xfrm>
              <a:off x="1188373" y="216333"/>
              <a:ext cx="18876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考题展示</a:t>
              </a:r>
              <a:endParaRPr lang="en-US" altLang="zh-CN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903" name="菱形 8"/>
            <p:cNvSpPr>
              <a:spLocks noChangeArrowheads="1"/>
            </p:cNvSpPr>
            <p:nvPr/>
          </p:nvSpPr>
          <p:spPr bwMode="auto">
            <a:xfrm>
              <a:off x="73746" y="58995"/>
              <a:ext cx="973394" cy="796413"/>
            </a:xfrm>
            <a:prstGeom prst="diamond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cxnSp>
          <p:nvCxnSpPr>
            <p:cNvPr id="80904" name="直接连接符 9"/>
            <p:cNvCxnSpPr>
              <a:cxnSpLocks noChangeShapeType="1"/>
            </p:cNvCxnSpPr>
            <p:nvPr/>
          </p:nvCxnSpPr>
          <p:spPr bwMode="auto">
            <a:xfrm>
              <a:off x="766918" y="722676"/>
              <a:ext cx="11425082" cy="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80905" name="等腰三角形 10"/>
            <p:cNvSpPr>
              <a:spLocks noChangeArrowheads="1"/>
            </p:cNvSpPr>
            <p:nvPr/>
          </p:nvSpPr>
          <p:spPr bwMode="auto">
            <a:xfrm>
              <a:off x="10117393" y="433752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0906" name="等腰三角形 11"/>
            <p:cNvSpPr>
              <a:spLocks noChangeArrowheads="1"/>
            </p:cNvSpPr>
            <p:nvPr/>
          </p:nvSpPr>
          <p:spPr bwMode="auto">
            <a:xfrm>
              <a:off x="10559841" y="434980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0907" name="等腰三角形 12"/>
            <p:cNvSpPr>
              <a:spLocks noChangeArrowheads="1"/>
            </p:cNvSpPr>
            <p:nvPr/>
          </p:nvSpPr>
          <p:spPr bwMode="auto">
            <a:xfrm>
              <a:off x="10977705" y="454648"/>
              <a:ext cx="757076" cy="288924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</p:grpSp>
      <p:sp>
        <p:nvSpPr>
          <p:cNvPr id="80901" name="燕尾形箭头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488363" y="6515100"/>
            <a:ext cx="519112" cy="385763"/>
          </a:xfrm>
          <a:prstGeom prst="notchedRightArrow">
            <a:avLst>
              <a:gd name="adj1" fmla="val 50000"/>
              <a:gd name="adj2" fmla="val 498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26" name="Group 58"/>
          <p:cNvGraphicFramePr>
            <a:graphicFrameLocks noGrp="1"/>
          </p:cNvGraphicFramePr>
          <p:nvPr/>
        </p:nvGraphicFramePr>
        <p:xfrm>
          <a:off x="477838" y="1247775"/>
          <a:ext cx="7731125" cy="3765553"/>
        </p:xfrm>
        <a:graphic>
          <a:graphicData uri="http://schemas.openxmlformats.org/drawingml/2006/table">
            <a:tbl>
              <a:tblPr/>
              <a:tblGrid>
                <a:gridCol w="1528762"/>
                <a:gridCol w="3101975"/>
                <a:gridCol w="3100388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顺序查找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对分查找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适用条件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无序、有序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有序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查找次数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最多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次，平均次数（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n+1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）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/2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最多       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         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常用语句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循环嵌套判断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循环嵌套判断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循环不同点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条件：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&lt;n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（个数）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条件：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i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&lt;=j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（区间）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判断不同点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判断查找键值是否与数组元素相等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中宋"/>
                          <a:ea typeface="宋体" charset="-122"/>
                        </a:rPr>
                        <a:t>除判断相等外，还要进一步判断大小，调整区间头尾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中宋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027" name="Object 59"/>
          <p:cNvGraphicFramePr>
            <a:graphicFrameLocks noChangeAspect="1"/>
          </p:cNvGraphicFramePr>
          <p:nvPr/>
        </p:nvGraphicFramePr>
        <p:xfrm>
          <a:off x="5594350" y="2147888"/>
          <a:ext cx="1079500" cy="374650"/>
        </p:xfrm>
        <a:graphic>
          <a:graphicData uri="http://schemas.openxmlformats.org/presentationml/2006/ole">
            <p:oleObj spid="_x0000_s84027" name="公式" r:id="rId3" imgW="6728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4"/>
          <p:cNvSpPr txBox="1">
            <a:spLocks noChangeArrowheads="1"/>
          </p:cNvSpPr>
          <p:nvPr/>
        </p:nvSpPr>
        <p:spPr bwMode="auto">
          <a:xfrm>
            <a:off x="381000" y="909638"/>
            <a:ext cx="83058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>
                <a:latin typeface="Arial" charset="0"/>
              </a:rPr>
              <a:t>1.</a:t>
            </a:r>
            <a:r>
              <a:rPr lang="zh-CN" altLang="en-US" sz="2400" b="1">
                <a:latin typeface="Arial" charset="0"/>
              </a:rPr>
              <a:t>对分算法几个注意问题：</a:t>
            </a:r>
          </a:p>
          <a:p>
            <a:pPr marL="342900" indent="-342900"/>
            <a:r>
              <a:rPr lang="zh-CN" altLang="en-US" sz="2400" b="1">
                <a:latin typeface="Arial" charset="0"/>
              </a:rPr>
              <a:t>  （</a:t>
            </a:r>
            <a:r>
              <a:rPr lang="en-US" altLang="zh-CN" sz="2400" b="1">
                <a:latin typeface="Arial" charset="0"/>
              </a:rPr>
              <a:t>1</a:t>
            </a:r>
            <a:r>
              <a:rPr lang="zh-CN" altLang="en-US" sz="2400" b="1">
                <a:latin typeface="Arial" charset="0"/>
              </a:rPr>
              <a:t>）对分查找的前提：被查找数据必须是</a:t>
            </a:r>
            <a:r>
              <a:rPr lang="zh-CN" altLang="en-US" sz="2400" b="1">
                <a:solidFill>
                  <a:srgbClr val="FF3300"/>
                </a:solidFill>
                <a:latin typeface="Arial" charset="0"/>
              </a:rPr>
              <a:t>有序</a:t>
            </a:r>
            <a:r>
              <a:rPr lang="zh-CN" altLang="en-US" sz="2400" b="1">
                <a:latin typeface="Arial" charset="0"/>
              </a:rPr>
              <a:t>的。</a:t>
            </a:r>
          </a:p>
          <a:p>
            <a:pPr marL="342900" indent="-342900"/>
            <a:r>
              <a:rPr lang="zh-CN" altLang="en-US" sz="2400" b="1">
                <a:latin typeface="Arial" charset="0"/>
              </a:rPr>
              <a:t>  （</a:t>
            </a:r>
            <a:r>
              <a:rPr lang="en-US" altLang="zh-CN" sz="2400" b="1">
                <a:latin typeface="Arial" charset="0"/>
              </a:rPr>
              <a:t>2</a:t>
            </a:r>
            <a:r>
              <a:rPr lang="zh-CN" altLang="en-US" sz="2400" b="1">
                <a:latin typeface="Arial" charset="0"/>
              </a:rPr>
              <a:t>）新的查找范围的确定：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i=m+1 </a:t>
            </a:r>
            <a:r>
              <a:rPr lang="zh-CN" altLang="en-US" sz="2400" b="1">
                <a:latin typeface="Arial" charset="0"/>
              </a:rPr>
              <a:t>或 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j=m-1</a:t>
            </a:r>
          </a:p>
          <a:p>
            <a:pPr marL="342900" indent="-342900"/>
            <a:r>
              <a:rPr lang="en-US" altLang="zh-CN" sz="2400" b="1">
                <a:latin typeface="Arial" charset="0"/>
              </a:rPr>
              <a:t>  </a:t>
            </a:r>
            <a:r>
              <a:rPr lang="zh-CN" altLang="en-US" sz="2400" b="1">
                <a:latin typeface="Arial" charset="0"/>
              </a:rPr>
              <a:t>（</a:t>
            </a:r>
            <a:r>
              <a:rPr lang="en-US" altLang="zh-CN" sz="2400" b="1">
                <a:latin typeface="Arial" charset="0"/>
              </a:rPr>
              <a:t>3</a:t>
            </a:r>
            <a:r>
              <a:rPr lang="zh-CN" altLang="en-US" sz="2400" b="1">
                <a:latin typeface="Arial" charset="0"/>
              </a:rPr>
              <a:t>）查找结束的判断条件：找到数据</a:t>
            </a:r>
            <a:r>
              <a:rPr lang="en-US" altLang="zh-CN" sz="2400" b="1">
                <a:latin typeface="Arial" charset="0"/>
              </a:rPr>
              <a:t>(</a:t>
            </a:r>
            <a:r>
              <a:rPr lang="en-US" altLang="zh-CN" sz="2000" b="1">
                <a:latin typeface="Arial" charset="0"/>
              </a:rPr>
              <a:t>find=true</a:t>
            </a:r>
            <a:r>
              <a:rPr lang="en-US" altLang="zh-CN" sz="2400" b="1">
                <a:latin typeface="Arial" charset="0"/>
              </a:rPr>
              <a:t>)</a:t>
            </a:r>
            <a:r>
              <a:rPr lang="zh-CN" altLang="en-US" sz="2400" b="1">
                <a:latin typeface="Arial" charset="0"/>
              </a:rPr>
              <a:t>或 </a:t>
            </a:r>
            <a:r>
              <a:rPr lang="en-US" altLang="zh-CN" sz="2400" b="1">
                <a:solidFill>
                  <a:srgbClr val="FF3300"/>
                </a:solidFill>
                <a:latin typeface="Arial" charset="0"/>
              </a:rPr>
              <a:t>i&gt;j</a:t>
            </a:r>
            <a:r>
              <a:rPr lang="en-US" altLang="zh-CN" sz="2400" b="1">
                <a:latin typeface="Arial" charset="0"/>
              </a:rPr>
              <a:t>  </a:t>
            </a:r>
          </a:p>
        </p:txBody>
      </p:sp>
      <p:sp>
        <p:nvSpPr>
          <p:cNvPr id="84994" name="Text Box 5"/>
          <p:cNvSpPr txBox="1">
            <a:spLocks noChangeArrowheads="1"/>
          </p:cNvSpPr>
          <p:nvPr/>
        </p:nvSpPr>
        <p:spPr bwMode="auto">
          <a:xfrm>
            <a:off x="381000" y="27384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>
                <a:latin typeface="Arial" charset="0"/>
              </a:rPr>
              <a:t>2. </a:t>
            </a:r>
            <a:r>
              <a:rPr lang="zh-CN" altLang="en-US" sz="2400" b="1">
                <a:latin typeface="Arial" charset="0"/>
              </a:rPr>
              <a:t>对分查找算法的最多查找次数：     </a:t>
            </a:r>
          </a:p>
        </p:txBody>
      </p:sp>
      <p:grpSp>
        <p:nvGrpSpPr>
          <p:cNvPr id="84995" name="Group 6"/>
          <p:cNvGrpSpPr>
            <a:grpSpLocks/>
          </p:cNvGrpSpPr>
          <p:nvPr/>
        </p:nvGrpSpPr>
        <p:grpSpPr bwMode="auto">
          <a:xfrm>
            <a:off x="5172075" y="2654300"/>
            <a:ext cx="1905000" cy="685800"/>
            <a:chOff x="1536" y="2880"/>
            <a:chExt cx="1200" cy="432"/>
          </a:xfrm>
        </p:grpSpPr>
        <p:sp>
          <p:nvSpPr>
            <p:cNvPr id="85007" name="Text Box 7"/>
            <p:cNvSpPr txBox="1">
              <a:spLocks noChangeArrowheads="1"/>
            </p:cNvSpPr>
            <p:nvPr/>
          </p:nvSpPr>
          <p:spPr bwMode="auto">
            <a:xfrm>
              <a:off x="1536" y="2880"/>
              <a:ext cx="8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Arial" charset="0"/>
                </a:rPr>
                <a:t>Log</a:t>
              </a:r>
              <a:r>
                <a:rPr lang="en-US" altLang="zh-CN" sz="3600" baseline="-25000">
                  <a:solidFill>
                    <a:srgbClr val="FF3300"/>
                  </a:solidFill>
                  <a:latin typeface="Arial" charset="0"/>
                </a:rPr>
                <a:t>2</a:t>
              </a:r>
              <a:r>
                <a:rPr lang="en-US" altLang="zh-CN" sz="3600" baseline="30000">
                  <a:solidFill>
                    <a:srgbClr val="FF3300"/>
                  </a:solidFill>
                  <a:latin typeface="Arial" charset="0"/>
                </a:rPr>
                <a:t>n</a:t>
              </a:r>
            </a:p>
          </p:txBody>
        </p:sp>
        <p:grpSp>
          <p:nvGrpSpPr>
            <p:cNvPr id="85008" name="Group 8"/>
            <p:cNvGrpSpPr>
              <a:grpSpLocks/>
            </p:cNvGrpSpPr>
            <p:nvPr/>
          </p:nvGrpSpPr>
          <p:grpSpPr bwMode="auto">
            <a:xfrm>
              <a:off x="1536" y="2928"/>
              <a:ext cx="144" cy="384"/>
              <a:chOff x="1488" y="2880"/>
              <a:chExt cx="144" cy="432"/>
            </a:xfrm>
          </p:grpSpPr>
          <p:sp>
            <p:nvSpPr>
              <p:cNvPr id="85013" name="Line 9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4" name="Line 10"/>
              <p:cNvSpPr>
                <a:spLocks noChangeShapeType="1"/>
              </p:cNvSpPr>
              <p:nvPr/>
            </p:nvSpPr>
            <p:spPr bwMode="auto">
              <a:xfrm>
                <a:off x="1488" y="33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009" name="Group 11"/>
            <p:cNvGrpSpPr>
              <a:grpSpLocks/>
            </p:cNvGrpSpPr>
            <p:nvPr/>
          </p:nvGrpSpPr>
          <p:grpSpPr bwMode="auto">
            <a:xfrm>
              <a:off x="2184" y="2928"/>
              <a:ext cx="144" cy="384"/>
              <a:chOff x="2256" y="2928"/>
              <a:chExt cx="144" cy="384"/>
            </a:xfrm>
          </p:grpSpPr>
          <p:sp>
            <p:nvSpPr>
              <p:cNvPr id="85011" name="Line 12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2" name="Line 13"/>
              <p:cNvSpPr>
                <a:spLocks noChangeShapeType="1"/>
              </p:cNvSpPr>
              <p:nvPr/>
            </p:nvSpPr>
            <p:spPr bwMode="auto">
              <a:xfrm flipH="1">
                <a:off x="2256" y="331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10" name="Text Box 14"/>
            <p:cNvSpPr txBox="1">
              <a:spLocks noChangeArrowheads="1"/>
            </p:cNvSpPr>
            <p:nvPr/>
          </p:nvSpPr>
          <p:spPr bwMode="auto">
            <a:xfrm>
              <a:off x="2304" y="292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3300"/>
                  </a:solidFill>
                  <a:latin typeface="Arial" charset="0"/>
                </a:rPr>
                <a:t>+1</a:t>
              </a:r>
            </a:p>
          </p:txBody>
        </p:sp>
      </p:grpSp>
      <p:grpSp>
        <p:nvGrpSpPr>
          <p:cNvPr id="84996" name="组合 17"/>
          <p:cNvGrpSpPr>
            <a:grpSpLocks/>
          </p:cNvGrpSpPr>
          <p:nvPr/>
        </p:nvGrpSpPr>
        <p:grpSpPr bwMode="auto">
          <a:xfrm>
            <a:off x="0" y="103188"/>
            <a:ext cx="9144000" cy="6754812"/>
            <a:chOff x="0" y="103239"/>
            <a:chExt cx="12192000" cy="6754762"/>
          </a:xfrm>
        </p:grpSpPr>
        <p:sp>
          <p:nvSpPr>
            <p:cNvPr id="85001" name="菱形 18"/>
            <p:cNvSpPr>
              <a:spLocks noChangeArrowheads="1"/>
            </p:cNvSpPr>
            <p:nvPr/>
          </p:nvSpPr>
          <p:spPr bwMode="auto">
            <a:xfrm>
              <a:off x="73746" y="103239"/>
              <a:ext cx="973394" cy="796413"/>
            </a:xfrm>
            <a:prstGeom prst="diamond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cxnSp>
          <p:nvCxnSpPr>
            <p:cNvPr id="85002" name="直接连接符 19"/>
            <p:cNvCxnSpPr>
              <a:cxnSpLocks noChangeShapeType="1"/>
            </p:cNvCxnSpPr>
            <p:nvPr/>
          </p:nvCxnSpPr>
          <p:spPr bwMode="auto">
            <a:xfrm>
              <a:off x="766918" y="870156"/>
              <a:ext cx="11425082" cy="0"/>
            </a:xfrm>
            <a:prstGeom prst="line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85003" name="等腰三角形 20"/>
            <p:cNvSpPr>
              <a:spLocks noChangeArrowheads="1"/>
            </p:cNvSpPr>
            <p:nvPr/>
          </p:nvSpPr>
          <p:spPr bwMode="auto">
            <a:xfrm>
              <a:off x="10117393" y="685800"/>
              <a:ext cx="678425" cy="184356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5004" name="等腰三角形 21"/>
            <p:cNvSpPr>
              <a:spLocks noChangeArrowheads="1"/>
            </p:cNvSpPr>
            <p:nvPr/>
          </p:nvSpPr>
          <p:spPr bwMode="auto">
            <a:xfrm>
              <a:off x="10559841" y="687028"/>
              <a:ext cx="678425" cy="184356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5005" name="等腰三角形 22"/>
            <p:cNvSpPr>
              <a:spLocks noChangeArrowheads="1"/>
            </p:cNvSpPr>
            <p:nvPr/>
          </p:nvSpPr>
          <p:spPr bwMode="auto">
            <a:xfrm>
              <a:off x="10977705" y="706696"/>
              <a:ext cx="678425" cy="184356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85006" name="矩形 11"/>
            <p:cNvSpPr>
              <a:spLocks noChangeArrowheads="1"/>
            </p:cNvSpPr>
            <p:nvPr/>
          </p:nvSpPr>
          <p:spPr bwMode="auto">
            <a:xfrm>
              <a:off x="0" y="6415549"/>
              <a:ext cx="12192000" cy="442452"/>
            </a:xfrm>
            <a:prstGeom prst="rect">
              <a:avLst/>
            </a:prstGeom>
            <a:solidFill>
              <a:srgbClr val="6794CE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Font typeface="Arial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4997" name="等腰三角形 24"/>
          <p:cNvSpPr>
            <a:spLocks noChangeArrowheads="1"/>
          </p:cNvSpPr>
          <p:nvPr/>
        </p:nvSpPr>
        <p:spPr bwMode="auto">
          <a:xfrm>
            <a:off x="7588250" y="481013"/>
            <a:ext cx="593725" cy="38893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84998" name="等腰三角形 25"/>
          <p:cNvSpPr>
            <a:spLocks noChangeArrowheads="1"/>
          </p:cNvSpPr>
          <p:nvPr/>
        </p:nvSpPr>
        <p:spPr bwMode="auto">
          <a:xfrm>
            <a:off x="7920038" y="481013"/>
            <a:ext cx="593725" cy="390525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84999" name="等腰三角形 26"/>
          <p:cNvSpPr>
            <a:spLocks noChangeArrowheads="1"/>
          </p:cNvSpPr>
          <p:nvPr/>
        </p:nvSpPr>
        <p:spPr bwMode="auto">
          <a:xfrm>
            <a:off x="8232775" y="501650"/>
            <a:ext cx="593725" cy="38893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None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85355" y="28661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对分查找</a:t>
            </a:r>
            <a:endParaRPr lang="en-US" altLang="zh-C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截图201801092008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0" y="268357"/>
            <a:ext cx="8186486" cy="5921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147638"/>
            <a:ext cx="66119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 rot="21591943">
            <a:off x="2990850" y="2555875"/>
            <a:ext cx="3860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内容占位符 2"/>
          <p:cNvSpPr>
            <a:spLocks noGrp="1"/>
          </p:cNvSpPr>
          <p:nvPr>
            <p:ph idx="1"/>
          </p:nvPr>
        </p:nvSpPr>
        <p:spPr>
          <a:xfrm>
            <a:off x="955675" y="1657350"/>
            <a:ext cx="7496175" cy="4351338"/>
          </a:xfrm>
        </p:spPr>
        <p:txBody>
          <a:bodyPr/>
          <a:lstStyle/>
          <a:p>
            <a:pPr marL="0" indent="0" eaLnBrk="1" hangingPunct="1"/>
            <a:r>
              <a:rPr kumimoji="1" lang="zh-CN" altLang="en-US" b="1" smtClean="0">
                <a:solidFill>
                  <a:srgbClr val="FF5050"/>
                </a:solidFill>
              </a:rPr>
              <a:t>顺序查找</a:t>
            </a:r>
            <a:r>
              <a:rPr kumimoji="1" lang="zh-CN" altLang="en-US" b="1" smtClean="0"/>
              <a:t>的基本思想</a:t>
            </a:r>
          </a:p>
          <a:p>
            <a:pPr marL="0" indent="0" eaLnBrk="1" hangingPunct="1"/>
            <a:r>
              <a:rPr kumimoji="1" lang="zh-CN" altLang="en-US" b="1" smtClean="0"/>
              <a:t>        是从第一个数据开始，按数据的顺序逐个将数据与给定的值进行比较。若某个数据和给定的值相等，则查找成功，找到所查数据的位置；反之，查找不成功。</a:t>
            </a:r>
          </a:p>
        </p:txBody>
      </p:sp>
      <p:grpSp>
        <p:nvGrpSpPr>
          <p:cNvPr id="55298" name="组合 5"/>
          <p:cNvGrpSpPr>
            <a:grpSpLocks/>
          </p:cNvGrpSpPr>
          <p:nvPr/>
        </p:nvGrpSpPr>
        <p:grpSpPr bwMode="auto">
          <a:xfrm>
            <a:off x="0" y="95250"/>
            <a:ext cx="9144000" cy="1138238"/>
            <a:chOff x="0" y="95250"/>
            <a:chExt cx="9144000" cy="1138213"/>
          </a:xfrm>
        </p:grpSpPr>
        <p:sp>
          <p:nvSpPr>
            <p:cNvPr id="7" name="矩形 6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5300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5302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03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4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5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6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7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8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09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10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1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2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3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4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5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6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7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8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19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20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21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22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3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4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5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6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7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8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29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0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1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2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3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4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35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36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37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38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39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40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1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2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3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4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5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6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47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48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5349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0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1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2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3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4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5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6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357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301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3"/>
          <p:cNvGrpSpPr>
            <a:grpSpLocks/>
          </p:cNvGrpSpPr>
          <p:nvPr/>
        </p:nvGrpSpPr>
        <p:grpSpPr bwMode="auto">
          <a:xfrm>
            <a:off x="1009650" y="1989138"/>
            <a:ext cx="647700" cy="1728787"/>
            <a:chOff x="249" y="1661"/>
            <a:chExt cx="408" cy="1089"/>
          </a:xfrm>
        </p:grpSpPr>
        <p:sp>
          <p:nvSpPr>
            <p:cNvPr id="56426" name="Rectangle 4"/>
            <p:cNvSpPr>
              <a:spLocks noChangeArrowheads="1"/>
            </p:cNvSpPr>
            <p:nvPr/>
          </p:nvSpPr>
          <p:spPr bwMode="auto">
            <a:xfrm>
              <a:off x="249" y="1661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27</a:t>
              </a:r>
            </a:p>
          </p:txBody>
        </p:sp>
        <p:sp>
          <p:nvSpPr>
            <p:cNvPr id="56427" name="Rectangle 5"/>
            <p:cNvSpPr>
              <a:spLocks noChangeArrowheads="1"/>
            </p:cNvSpPr>
            <p:nvPr/>
          </p:nvSpPr>
          <p:spPr bwMode="auto">
            <a:xfrm>
              <a:off x="249" y="1933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36</a:t>
              </a:r>
            </a:p>
          </p:txBody>
        </p:sp>
        <p:sp>
          <p:nvSpPr>
            <p:cNvPr id="56428" name="Rectangle 6"/>
            <p:cNvSpPr>
              <a:spLocks noChangeArrowheads="1"/>
            </p:cNvSpPr>
            <p:nvPr/>
          </p:nvSpPr>
          <p:spPr bwMode="auto">
            <a:xfrm>
              <a:off x="249" y="2205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32</a:t>
              </a:r>
            </a:p>
          </p:txBody>
        </p:sp>
        <p:sp>
          <p:nvSpPr>
            <p:cNvPr id="56429" name="Rectangle 7"/>
            <p:cNvSpPr>
              <a:spLocks noChangeArrowheads="1"/>
            </p:cNvSpPr>
            <p:nvPr/>
          </p:nvSpPr>
          <p:spPr bwMode="auto">
            <a:xfrm>
              <a:off x="249" y="2478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18</a:t>
              </a:r>
            </a:p>
          </p:txBody>
        </p:sp>
      </p:grpSp>
      <p:grpSp>
        <p:nvGrpSpPr>
          <p:cNvPr id="56322" name="Group 8"/>
          <p:cNvGrpSpPr>
            <a:grpSpLocks/>
          </p:cNvGrpSpPr>
          <p:nvPr/>
        </p:nvGrpSpPr>
        <p:grpSpPr bwMode="auto">
          <a:xfrm>
            <a:off x="144463" y="1916113"/>
            <a:ext cx="792162" cy="1778000"/>
            <a:chOff x="249" y="2008"/>
            <a:chExt cx="499" cy="1120"/>
          </a:xfrm>
        </p:grpSpPr>
        <p:sp>
          <p:nvSpPr>
            <p:cNvPr id="56422" name="Text Box 9"/>
            <p:cNvSpPr txBox="1">
              <a:spLocks noChangeArrowheads="1"/>
            </p:cNvSpPr>
            <p:nvPr/>
          </p:nvSpPr>
          <p:spPr bwMode="auto">
            <a:xfrm>
              <a:off x="249" y="2008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d (1) </a:t>
              </a:r>
            </a:p>
          </p:txBody>
        </p:sp>
        <p:sp>
          <p:nvSpPr>
            <p:cNvPr id="56423" name="Text Box 10"/>
            <p:cNvSpPr txBox="1">
              <a:spLocks noChangeArrowheads="1"/>
            </p:cNvSpPr>
            <p:nvPr/>
          </p:nvSpPr>
          <p:spPr bwMode="auto">
            <a:xfrm>
              <a:off x="249" y="229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d (2) </a:t>
              </a:r>
            </a:p>
          </p:txBody>
        </p:sp>
        <p:sp>
          <p:nvSpPr>
            <p:cNvPr id="56424" name="Text Box 11"/>
            <p:cNvSpPr txBox="1">
              <a:spLocks noChangeArrowheads="1"/>
            </p:cNvSpPr>
            <p:nvPr/>
          </p:nvSpPr>
          <p:spPr bwMode="auto">
            <a:xfrm>
              <a:off x="249" y="2568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d (3) </a:t>
              </a:r>
            </a:p>
          </p:txBody>
        </p:sp>
        <p:sp>
          <p:nvSpPr>
            <p:cNvPr id="56425" name="Text Box 12"/>
            <p:cNvSpPr txBox="1">
              <a:spLocks noChangeArrowheads="1"/>
            </p:cNvSpPr>
            <p:nvPr/>
          </p:nvSpPr>
          <p:spPr bwMode="auto">
            <a:xfrm>
              <a:off x="249" y="284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ahoma" pitchFamily="34" charset="0"/>
                </a:rPr>
                <a:t>d (4) </a:t>
              </a:r>
            </a:p>
          </p:txBody>
        </p:sp>
      </p:grp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309688" y="1465263"/>
            <a:ext cx="3240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</a:rPr>
              <a:t>输入查找的元素值</a:t>
            </a:r>
            <a:r>
              <a:rPr lang="en-US" altLang="zh-CN" sz="2000" b="1">
                <a:solidFill>
                  <a:srgbClr val="FC2222"/>
                </a:solidFill>
                <a:latin typeface="Tahoma" pitchFamily="34" charset="0"/>
              </a:rPr>
              <a:t>key=32</a:t>
            </a:r>
          </a:p>
        </p:txBody>
      </p: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1835150" y="1965325"/>
            <a:ext cx="1368425" cy="457200"/>
            <a:chOff x="1156" y="1600"/>
            <a:chExt cx="862" cy="288"/>
          </a:xfrm>
        </p:grpSpPr>
        <p:sp>
          <p:nvSpPr>
            <p:cNvPr id="56420" name="Text Box 15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i=1</a:t>
              </a:r>
            </a:p>
          </p:txBody>
        </p:sp>
        <p:sp>
          <p:nvSpPr>
            <p:cNvPr id="56421" name="Line 16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1835150" y="2422525"/>
            <a:ext cx="1368425" cy="457200"/>
            <a:chOff x="1156" y="1600"/>
            <a:chExt cx="862" cy="288"/>
          </a:xfrm>
        </p:grpSpPr>
        <p:sp>
          <p:nvSpPr>
            <p:cNvPr id="56418" name="Text Box 18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i=2</a:t>
              </a:r>
            </a:p>
          </p:txBody>
        </p:sp>
        <p:sp>
          <p:nvSpPr>
            <p:cNvPr id="56419" name="Line 19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1835150" y="2925763"/>
            <a:ext cx="1368425" cy="457200"/>
            <a:chOff x="1156" y="1600"/>
            <a:chExt cx="862" cy="288"/>
          </a:xfrm>
        </p:grpSpPr>
        <p:sp>
          <p:nvSpPr>
            <p:cNvPr id="56416" name="Text Box 21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i=3</a:t>
              </a:r>
            </a:p>
          </p:txBody>
        </p:sp>
        <p:sp>
          <p:nvSpPr>
            <p:cNvPr id="56417" name="Line 22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3059113" y="2998788"/>
            <a:ext cx="432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</a:rPr>
              <a:t>此时</a:t>
            </a:r>
            <a:r>
              <a:rPr lang="en-US" altLang="zh-CN" sz="2000" b="1">
                <a:latin typeface="Tahoma" pitchFamily="34" charset="0"/>
              </a:rPr>
              <a:t>d(i)=key,</a:t>
            </a:r>
            <a:r>
              <a:rPr lang="zh-CN" altLang="en-US" sz="2000" b="1">
                <a:latin typeface="Tahoma" pitchFamily="34" charset="0"/>
              </a:rPr>
              <a:t>数组中的第</a:t>
            </a:r>
            <a:r>
              <a:rPr lang="en-US" altLang="zh-CN" sz="2000" b="1">
                <a:latin typeface="Tahoma" pitchFamily="34" charset="0"/>
              </a:rPr>
              <a:t>3</a:t>
            </a:r>
            <a:r>
              <a:rPr lang="zh-CN" altLang="en-US" sz="2000" b="1">
                <a:latin typeface="Tahoma" pitchFamily="34" charset="0"/>
              </a:rPr>
              <a:t>个位置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1547813" y="3789363"/>
            <a:ext cx="396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</a:rPr>
              <a:t>如果输入查找的元素值</a:t>
            </a:r>
            <a:r>
              <a:rPr lang="en-US" altLang="zh-CN" sz="2000" b="1">
                <a:solidFill>
                  <a:srgbClr val="FC2222"/>
                </a:solidFill>
                <a:latin typeface="Tahoma" pitchFamily="34" charset="0"/>
              </a:rPr>
              <a:t>key=22</a:t>
            </a:r>
          </a:p>
        </p:txBody>
      </p:sp>
      <p:grpSp>
        <p:nvGrpSpPr>
          <p:cNvPr id="47129" name="Group 25"/>
          <p:cNvGrpSpPr>
            <a:grpSpLocks/>
          </p:cNvGrpSpPr>
          <p:nvPr/>
        </p:nvGrpSpPr>
        <p:grpSpPr bwMode="auto">
          <a:xfrm>
            <a:off x="1908175" y="4294188"/>
            <a:ext cx="1368425" cy="457200"/>
            <a:chOff x="1156" y="1600"/>
            <a:chExt cx="862" cy="288"/>
          </a:xfrm>
        </p:grpSpPr>
        <p:sp>
          <p:nvSpPr>
            <p:cNvPr id="56414" name="Text Box 26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i=1</a:t>
              </a:r>
            </a:p>
          </p:txBody>
        </p:sp>
        <p:sp>
          <p:nvSpPr>
            <p:cNvPr id="56415" name="Line 27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2" name="Group 28"/>
          <p:cNvGrpSpPr>
            <a:grpSpLocks/>
          </p:cNvGrpSpPr>
          <p:nvPr/>
        </p:nvGrpSpPr>
        <p:grpSpPr bwMode="auto">
          <a:xfrm>
            <a:off x="1908175" y="4751388"/>
            <a:ext cx="1368425" cy="457200"/>
            <a:chOff x="1156" y="1600"/>
            <a:chExt cx="862" cy="288"/>
          </a:xfrm>
        </p:grpSpPr>
        <p:sp>
          <p:nvSpPr>
            <p:cNvPr id="56412" name="Text Box 29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i=2</a:t>
              </a:r>
            </a:p>
          </p:txBody>
        </p:sp>
        <p:sp>
          <p:nvSpPr>
            <p:cNvPr id="56413" name="Line 30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1908175" y="5132388"/>
            <a:ext cx="1368425" cy="457200"/>
            <a:chOff x="1156" y="1600"/>
            <a:chExt cx="862" cy="288"/>
          </a:xfrm>
        </p:grpSpPr>
        <p:sp>
          <p:nvSpPr>
            <p:cNvPr id="56410" name="Text Box 32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i=3</a:t>
              </a:r>
            </a:p>
          </p:txBody>
        </p:sp>
        <p:sp>
          <p:nvSpPr>
            <p:cNvPr id="56411" name="Line 33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1908175" y="5589588"/>
            <a:ext cx="1368425" cy="457200"/>
            <a:chOff x="1156" y="1600"/>
            <a:chExt cx="862" cy="288"/>
          </a:xfrm>
        </p:grpSpPr>
        <p:sp>
          <p:nvSpPr>
            <p:cNvPr id="56408" name="Text Box 35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i=4</a:t>
              </a:r>
            </a:p>
          </p:txBody>
        </p:sp>
        <p:sp>
          <p:nvSpPr>
            <p:cNvPr id="56409" name="Line 36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41" name="Group 37"/>
          <p:cNvGrpSpPr>
            <a:grpSpLocks/>
          </p:cNvGrpSpPr>
          <p:nvPr/>
        </p:nvGrpSpPr>
        <p:grpSpPr bwMode="auto">
          <a:xfrm>
            <a:off x="1908175" y="5924550"/>
            <a:ext cx="1368425" cy="457200"/>
            <a:chOff x="1156" y="1600"/>
            <a:chExt cx="862" cy="288"/>
          </a:xfrm>
        </p:grpSpPr>
        <p:sp>
          <p:nvSpPr>
            <p:cNvPr id="56406" name="Text Box 38"/>
            <p:cNvSpPr txBox="1">
              <a:spLocks noChangeArrowheads="1"/>
            </p:cNvSpPr>
            <p:nvPr/>
          </p:nvSpPr>
          <p:spPr bwMode="auto">
            <a:xfrm>
              <a:off x="1429" y="1600"/>
              <a:ext cx="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</a:rPr>
                <a:t>i=5</a:t>
              </a:r>
            </a:p>
          </p:txBody>
        </p:sp>
        <p:sp>
          <p:nvSpPr>
            <p:cNvPr id="56407" name="Line 39"/>
            <p:cNvSpPr>
              <a:spLocks noChangeShapeType="1"/>
            </p:cNvSpPr>
            <p:nvPr/>
          </p:nvSpPr>
          <p:spPr bwMode="auto">
            <a:xfrm flipH="1">
              <a:off x="1156" y="1752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60" name="Group 56"/>
          <p:cNvGrpSpPr>
            <a:grpSpLocks/>
          </p:cNvGrpSpPr>
          <p:nvPr/>
        </p:nvGrpSpPr>
        <p:grpSpPr bwMode="auto">
          <a:xfrm>
            <a:off x="179388" y="4221163"/>
            <a:ext cx="1512887" cy="1800225"/>
            <a:chOff x="227" y="2659"/>
            <a:chExt cx="953" cy="1134"/>
          </a:xfrm>
        </p:grpSpPr>
        <p:sp>
          <p:nvSpPr>
            <p:cNvPr id="56397" name="Rectangle 43"/>
            <p:cNvSpPr>
              <a:spLocks noChangeArrowheads="1"/>
            </p:cNvSpPr>
            <p:nvPr/>
          </p:nvSpPr>
          <p:spPr bwMode="auto">
            <a:xfrm>
              <a:off x="772" y="2705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27</a:t>
              </a:r>
            </a:p>
          </p:txBody>
        </p:sp>
        <p:sp>
          <p:nvSpPr>
            <p:cNvPr id="56398" name="Rectangle 44"/>
            <p:cNvSpPr>
              <a:spLocks noChangeArrowheads="1"/>
            </p:cNvSpPr>
            <p:nvPr/>
          </p:nvSpPr>
          <p:spPr bwMode="auto">
            <a:xfrm>
              <a:off x="772" y="2977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36</a:t>
              </a:r>
            </a:p>
          </p:txBody>
        </p:sp>
        <p:sp>
          <p:nvSpPr>
            <p:cNvPr id="56399" name="Rectangle 45"/>
            <p:cNvSpPr>
              <a:spLocks noChangeArrowheads="1"/>
            </p:cNvSpPr>
            <p:nvPr/>
          </p:nvSpPr>
          <p:spPr bwMode="auto">
            <a:xfrm>
              <a:off x="772" y="3249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32</a:t>
              </a:r>
            </a:p>
          </p:txBody>
        </p:sp>
        <p:sp>
          <p:nvSpPr>
            <p:cNvPr id="56400" name="Rectangle 46"/>
            <p:cNvSpPr>
              <a:spLocks noChangeArrowheads="1"/>
            </p:cNvSpPr>
            <p:nvPr/>
          </p:nvSpPr>
          <p:spPr bwMode="auto">
            <a:xfrm>
              <a:off x="772" y="3521"/>
              <a:ext cx="40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ahoma" pitchFamily="34" charset="0"/>
                </a:rPr>
                <a:t>18</a:t>
              </a:r>
            </a:p>
          </p:txBody>
        </p:sp>
        <p:grpSp>
          <p:nvGrpSpPr>
            <p:cNvPr id="56401" name="Group 47"/>
            <p:cNvGrpSpPr>
              <a:grpSpLocks/>
            </p:cNvGrpSpPr>
            <p:nvPr/>
          </p:nvGrpSpPr>
          <p:grpSpPr bwMode="auto">
            <a:xfrm>
              <a:off x="227" y="2659"/>
              <a:ext cx="499" cy="1120"/>
              <a:chOff x="249" y="2008"/>
              <a:chExt cx="499" cy="1120"/>
            </a:xfrm>
          </p:grpSpPr>
          <p:sp>
            <p:nvSpPr>
              <p:cNvPr id="56402" name="Text Box 48"/>
              <p:cNvSpPr txBox="1">
                <a:spLocks noChangeArrowheads="1"/>
              </p:cNvSpPr>
              <p:nvPr/>
            </p:nvSpPr>
            <p:spPr bwMode="auto">
              <a:xfrm>
                <a:off x="249" y="2008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ahoma" pitchFamily="34" charset="0"/>
                  </a:rPr>
                  <a:t>d (1) </a:t>
                </a:r>
              </a:p>
            </p:txBody>
          </p:sp>
          <p:sp>
            <p:nvSpPr>
              <p:cNvPr id="56403" name="Text Box 49"/>
              <p:cNvSpPr txBox="1">
                <a:spLocks noChangeArrowheads="1"/>
              </p:cNvSpPr>
              <p:nvPr/>
            </p:nvSpPr>
            <p:spPr bwMode="auto">
              <a:xfrm>
                <a:off x="249" y="2296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ahoma" pitchFamily="34" charset="0"/>
                  </a:rPr>
                  <a:t>d (2) </a:t>
                </a:r>
              </a:p>
            </p:txBody>
          </p:sp>
          <p:sp>
            <p:nvSpPr>
              <p:cNvPr id="56404" name="Text Box 50"/>
              <p:cNvSpPr txBox="1">
                <a:spLocks noChangeArrowheads="1"/>
              </p:cNvSpPr>
              <p:nvPr/>
            </p:nvSpPr>
            <p:spPr bwMode="auto">
              <a:xfrm>
                <a:off x="249" y="2568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ahoma" pitchFamily="34" charset="0"/>
                  </a:rPr>
                  <a:t>d (3) </a:t>
                </a:r>
              </a:p>
            </p:txBody>
          </p:sp>
          <p:sp>
            <p:nvSpPr>
              <p:cNvPr id="56405" name="Text Box 51"/>
              <p:cNvSpPr txBox="1">
                <a:spLocks noChangeArrowheads="1"/>
              </p:cNvSpPr>
              <p:nvPr/>
            </p:nvSpPr>
            <p:spPr bwMode="auto">
              <a:xfrm>
                <a:off x="249" y="2840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latin typeface="Tahoma" pitchFamily="34" charset="0"/>
                  </a:rPr>
                  <a:t>d (4) </a:t>
                </a:r>
              </a:p>
            </p:txBody>
          </p:sp>
        </p:grpSp>
      </p:grp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3059113" y="5589588"/>
            <a:ext cx="594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ahoma" pitchFamily="34" charset="0"/>
              </a:rPr>
              <a:t>此时</a:t>
            </a:r>
            <a:r>
              <a:rPr lang="en-US" altLang="zh-CN" sz="2000" b="1">
                <a:latin typeface="Tahoma" pitchFamily="34" charset="0"/>
              </a:rPr>
              <a:t>i</a:t>
            </a:r>
            <a:r>
              <a:rPr lang="zh-CN" altLang="en-US" sz="2000" b="1">
                <a:latin typeface="Tahoma" pitchFamily="34" charset="0"/>
              </a:rPr>
              <a:t>等于</a:t>
            </a:r>
            <a:r>
              <a:rPr lang="en-US" altLang="zh-CN" sz="2000" b="1">
                <a:latin typeface="Tahoma" pitchFamily="34" charset="0"/>
              </a:rPr>
              <a:t>5,</a:t>
            </a:r>
            <a:r>
              <a:rPr lang="zh-CN" altLang="en-US" sz="2000" b="1">
                <a:latin typeface="Tahoma" pitchFamily="34" charset="0"/>
              </a:rPr>
              <a:t>超过数组中元素个数</a:t>
            </a:r>
            <a:r>
              <a:rPr lang="en-US" altLang="zh-CN" sz="2000" b="1">
                <a:latin typeface="Tahoma" pitchFamily="34" charset="0"/>
              </a:rPr>
              <a:t>,</a:t>
            </a:r>
            <a:r>
              <a:rPr lang="zh-CN" altLang="en-US" sz="2000" b="1">
                <a:latin typeface="Tahoma" pitchFamily="34" charset="0"/>
              </a:rPr>
              <a:t>找不到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6336" name="Text Box 54"/>
          <p:cNvSpPr txBox="1">
            <a:spLocks noChangeArrowheads="1"/>
          </p:cNvSpPr>
          <p:nvPr/>
        </p:nvSpPr>
        <p:spPr bwMode="auto">
          <a:xfrm>
            <a:off x="4984750" y="1319213"/>
            <a:ext cx="4327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从数组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的第1个元素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d(1)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开始，依次判断各元素的值是否与查找键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key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的值相等。</a:t>
            </a:r>
          </a:p>
        </p:txBody>
      </p:sp>
      <p:grpSp>
        <p:nvGrpSpPr>
          <p:cNvPr id="56337" name="组合 4"/>
          <p:cNvGrpSpPr>
            <a:grpSpLocks/>
          </p:cNvGrpSpPr>
          <p:nvPr/>
        </p:nvGrpSpPr>
        <p:grpSpPr bwMode="auto">
          <a:xfrm>
            <a:off x="0" y="249238"/>
            <a:ext cx="9144000" cy="1138237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6339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6341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42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3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4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5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6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7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48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49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0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1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2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3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4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5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6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7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8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59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60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61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2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3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4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5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6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7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8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9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0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1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2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3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4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75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76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77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78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79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0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1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2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3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4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5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6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87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6388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89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0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1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2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3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4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5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396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340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/>
      <p:bldP spid="47127" grpId="0"/>
      <p:bldP spid="47128" grpId="0"/>
      <p:bldP spid="471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5" name="Group 40"/>
          <p:cNvGrpSpPr>
            <a:grpSpLocks/>
          </p:cNvGrpSpPr>
          <p:nvPr/>
        </p:nvGrpSpPr>
        <p:grpSpPr bwMode="auto">
          <a:xfrm>
            <a:off x="914400" y="1371600"/>
            <a:ext cx="7304088" cy="4694238"/>
            <a:chOff x="576" y="864"/>
            <a:chExt cx="4601" cy="2957"/>
          </a:xfrm>
        </p:grpSpPr>
        <p:sp>
          <p:nvSpPr>
            <p:cNvPr id="57407" name="AutoShape 9"/>
            <p:cNvSpPr>
              <a:spLocks noChangeArrowheads="1"/>
            </p:cNvSpPr>
            <p:nvPr/>
          </p:nvSpPr>
          <p:spPr bwMode="auto">
            <a:xfrm>
              <a:off x="1056" y="864"/>
              <a:ext cx="999" cy="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latin typeface="Arial" charset="0"/>
                  <a:ea typeface="黑体" pitchFamily="49" charset="-122"/>
                </a:rPr>
                <a:t>开始</a:t>
              </a:r>
            </a:p>
          </p:txBody>
        </p:sp>
        <p:sp>
          <p:nvSpPr>
            <p:cNvPr id="57408" name="Rectangle 10"/>
            <p:cNvSpPr>
              <a:spLocks noChangeArrowheads="1"/>
            </p:cNvSpPr>
            <p:nvPr/>
          </p:nvSpPr>
          <p:spPr bwMode="auto">
            <a:xfrm>
              <a:off x="1008" y="1296"/>
              <a:ext cx="108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Arial" charset="0"/>
                  <a:ea typeface="黑体" pitchFamily="49" charset="-122"/>
                </a:rPr>
                <a:t>i      1</a:t>
              </a:r>
            </a:p>
          </p:txBody>
        </p:sp>
        <p:sp>
          <p:nvSpPr>
            <p:cNvPr id="57409" name="AutoShape 11"/>
            <p:cNvSpPr>
              <a:spLocks noChangeArrowheads="1"/>
            </p:cNvSpPr>
            <p:nvPr/>
          </p:nvSpPr>
          <p:spPr bwMode="auto">
            <a:xfrm>
              <a:off x="864" y="2352"/>
              <a:ext cx="1323" cy="45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Arial" charset="0"/>
                  <a:ea typeface="黑体" pitchFamily="49" charset="-122"/>
                </a:rPr>
                <a:t>d(i)=key?</a:t>
              </a:r>
            </a:p>
          </p:txBody>
        </p:sp>
        <p:sp>
          <p:nvSpPr>
            <p:cNvPr id="57410" name="AutoShape 12"/>
            <p:cNvSpPr>
              <a:spLocks noChangeArrowheads="1"/>
            </p:cNvSpPr>
            <p:nvPr/>
          </p:nvSpPr>
          <p:spPr bwMode="auto">
            <a:xfrm>
              <a:off x="960" y="1728"/>
              <a:ext cx="1179" cy="45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Arial" charset="0"/>
                  <a:ea typeface="黑体" pitchFamily="49" charset="-122"/>
                </a:rPr>
                <a:t>i&lt;=n?</a:t>
              </a:r>
            </a:p>
          </p:txBody>
        </p:sp>
        <p:sp>
          <p:nvSpPr>
            <p:cNvPr id="57411" name="Rectangle 13"/>
            <p:cNvSpPr>
              <a:spLocks noChangeArrowheads="1"/>
            </p:cNvSpPr>
            <p:nvPr/>
          </p:nvSpPr>
          <p:spPr bwMode="auto">
            <a:xfrm>
              <a:off x="1056" y="2976"/>
              <a:ext cx="108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latin typeface="Arial" charset="0"/>
                  <a:ea typeface="黑体" pitchFamily="49" charset="-122"/>
                </a:rPr>
                <a:t>i　i+1</a:t>
              </a:r>
            </a:p>
          </p:txBody>
        </p:sp>
        <p:sp>
          <p:nvSpPr>
            <p:cNvPr id="57412" name="Rectangle 14"/>
            <p:cNvSpPr>
              <a:spLocks noChangeArrowheads="1"/>
            </p:cNvSpPr>
            <p:nvPr/>
          </p:nvSpPr>
          <p:spPr bwMode="auto">
            <a:xfrm>
              <a:off x="3216" y="2256"/>
              <a:ext cx="196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Arial" charset="0"/>
                  <a:ea typeface="黑体" pitchFamily="49" charset="-122"/>
                </a:rPr>
                <a:t>未找到，输出结果：0</a:t>
              </a:r>
            </a:p>
          </p:txBody>
        </p:sp>
        <p:sp>
          <p:nvSpPr>
            <p:cNvPr id="57413" name="Rectangle 15"/>
            <p:cNvSpPr>
              <a:spLocks noChangeArrowheads="1"/>
            </p:cNvSpPr>
            <p:nvPr/>
          </p:nvSpPr>
          <p:spPr bwMode="auto">
            <a:xfrm>
              <a:off x="2400" y="2736"/>
              <a:ext cx="176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latin typeface="Arial" charset="0"/>
                  <a:ea typeface="黑体" pitchFamily="49" charset="-122"/>
                </a:rPr>
                <a:t>找到，输出结果：</a:t>
              </a:r>
              <a:r>
                <a:rPr lang="en-US" altLang="zh-CN" sz="2400" b="1">
                  <a:latin typeface="Arial" charset="0"/>
                  <a:ea typeface="黑体" pitchFamily="49" charset="-122"/>
                </a:rPr>
                <a:t>i</a:t>
              </a:r>
            </a:p>
          </p:txBody>
        </p:sp>
        <p:sp>
          <p:nvSpPr>
            <p:cNvPr id="57414" name="AutoShape 16"/>
            <p:cNvSpPr>
              <a:spLocks noChangeArrowheads="1"/>
            </p:cNvSpPr>
            <p:nvPr/>
          </p:nvSpPr>
          <p:spPr bwMode="auto">
            <a:xfrm>
              <a:off x="3024" y="3504"/>
              <a:ext cx="726" cy="31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Arial" charset="0"/>
                  <a:ea typeface="黑体" pitchFamily="49" charset="-122"/>
                </a:rPr>
                <a:t>结束</a:t>
              </a:r>
            </a:p>
          </p:txBody>
        </p:sp>
        <p:sp>
          <p:nvSpPr>
            <p:cNvPr id="57415" name="Line 17"/>
            <p:cNvSpPr>
              <a:spLocks noChangeShapeType="1"/>
            </p:cNvSpPr>
            <p:nvPr/>
          </p:nvSpPr>
          <p:spPr bwMode="auto">
            <a:xfrm flipH="1">
              <a:off x="1536" y="115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Line 19"/>
            <p:cNvSpPr>
              <a:spLocks noChangeShapeType="1"/>
            </p:cNvSpPr>
            <p:nvPr/>
          </p:nvSpPr>
          <p:spPr bwMode="auto">
            <a:xfrm flipH="1">
              <a:off x="576" y="369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7" name="Line 20"/>
            <p:cNvSpPr>
              <a:spLocks noChangeShapeType="1"/>
            </p:cNvSpPr>
            <p:nvPr/>
          </p:nvSpPr>
          <p:spPr bwMode="auto">
            <a:xfrm flipV="1">
              <a:off x="576" y="1632"/>
              <a:ext cx="0" cy="20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8" name="Line 21"/>
            <p:cNvSpPr>
              <a:spLocks noChangeShapeType="1"/>
            </p:cNvSpPr>
            <p:nvPr/>
          </p:nvSpPr>
          <p:spPr bwMode="auto">
            <a:xfrm>
              <a:off x="576" y="1632"/>
              <a:ext cx="9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0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0" name="Line 23"/>
            <p:cNvSpPr>
              <a:spLocks noChangeShapeType="1"/>
            </p:cNvSpPr>
            <p:nvPr/>
          </p:nvSpPr>
          <p:spPr bwMode="auto">
            <a:xfrm flipH="1">
              <a:off x="1536" y="156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1" name="Line 24"/>
            <p:cNvSpPr>
              <a:spLocks noChangeShapeType="1"/>
            </p:cNvSpPr>
            <p:nvPr/>
          </p:nvSpPr>
          <p:spPr bwMode="auto">
            <a:xfrm flipH="1">
              <a:off x="1536" y="220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2" name="Line 25"/>
            <p:cNvSpPr>
              <a:spLocks noChangeShapeType="1"/>
            </p:cNvSpPr>
            <p:nvPr/>
          </p:nvSpPr>
          <p:spPr bwMode="auto">
            <a:xfrm flipH="1">
              <a:off x="1536" y="2784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3" name="Line 26"/>
            <p:cNvSpPr>
              <a:spLocks noChangeShapeType="1"/>
            </p:cNvSpPr>
            <p:nvPr/>
          </p:nvSpPr>
          <p:spPr bwMode="auto">
            <a:xfrm flipH="1">
              <a:off x="3216" y="259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4" name="Line 27"/>
            <p:cNvSpPr>
              <a:spLocks noChangeShapeType="1"/>
            </p:cNvSpPr>
            <p:nvPr/>
          </p:nvSpPr>
          <p:spPr bwMode="auto">
            <a:xfrm>
              <a:off x="2160" y="1968"/>
              <a:ext cx="1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5" name="Line 28"/>
            <p:cNvSpPr>
              <a:spLocks noChangeShapeType="1"/>
            </p:cNvSpPr>
            <p:nvPr/>
          </p:nvSpPr>
          <p:spPr bwMode="auto">
            <a:xfrm>
              <a:off x="4128" y="196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6" name="Line 29"/>
            <p:cNvSpPr>
              <a:spLocks noChangeShapeType="1"/>
            </p:cNvSpPr>
            <p:nvPr/>
          </p:nvSpPr>
          <p:spPr bwMode="auto">
            <a:xfrm>
              <a:off x="4848" y="254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7" name="Line 30"/>
            <p:cNvSpPr>
              <a:spLocks noChangeShapeType="1"/>
            </p:cNvSpPr>
            <p:nvPr/>
          </p:nvSpPr>
          <p:spPr bwMode="auto">
            <a:xfrm flipH="1">
              <a:off x="3360" y="3216"/>
              <a:ext cx="14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8" name="Line 31"/>
            <p:cNvSpPr>
              <a:spLocks noChangeShapeType="1"/>
            </p:cNvSpPr>
            <p:nvPr/>
          </p:nvSpPr>
          <p:spPr bwMode="auto">
            <a:xfrm flipH="1">
              <a:off x="3360" y="3024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9" name="Line 32"/>
            <p:cNvSpPr>
              <a:spLocks noChangeShapeType="1"/>
            </p:cNvSpPr>
            <p:nvPr/>
          </p:nvSpPr>
          <p:spPr bwMode="auto">
            <a:xfrm flipV="1">
              <a:off x="1488" y="32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0" name="Line 33"/>
            <p:cNvSpPr>
              <a:spLocks noChangeShapeType="1"/>
            </p:cNvSpPr>
            <p:nvPr/>
          </p:nvSpPr>
          <p:spPr bwMode="auto">
            <a:xfrm flipH="1"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1" name="Line 35"/>
            <p:cNvSpPr>
              <a:spLocks noChangeShapeType="1"/>
            </p:cNvSpPr>
            <p:nvPr/>
          </p:nvSpPr>
          <p:spPr bwMode="auto">
            <a:xfrm flipH="1">
              <a:off x="134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432" name="Text Box 36"/>
            <p:cNvSpPr txBox="1">
              <a:spLocks noChangeArrowheads="1"/>
            </p:cNvSpPr>
            <p:nvPr/>
          </p:nvSpPr>
          <p:spPr bwMode="auto">
            <a:xfrm>
              <a:off x="2592" y="2304"/>
              <a:ext cx="22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57433" name="Text Box 37"/>
            <p:cNvSpPr txBox="1">
              <a:spLocks noChangeArrowheads="1"/>
            </p:cNvSpPr>
            <p:nvPr/>
          </p:nvSpPr>
          <p:spPr bwMode="auto">
            <a:xfrm>
              <a:off x="2688" y="172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N</a:t>
              </a:r>
            </a:p>
          </p:txBody>
        </p:sp>
        <p:sp>
          <p:nvSpPr>
            <p:cNvPr id="57434" name="Text Box 38"/>
            <p:cNvSpPr txBox="1">
              <a:spLocks noChangeArrowheads="1"/>
            </p:cNvSpPr>
            <p:nvPr/>
          </p:nvSpPr>
          <p:spPr bwMode="auto">
            <a:xfrm>
              <a:off x="1632" y="2160"/>
              <a:ext cx="223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Y</a:t>
              </a:r>
            </a:p>
          </p:txBody>
        </p:sp>
        <p:sp>
          <p:nvSpPr>
            <p:cNvPr id="57435" name="Text Box 39"/>
            <p:cNvSpPr txBox="1">
              <a:spLocks noChangeArrowheads="1"/>
            </p:cNvSpPr>
            <p:nvPr/>
          </p:nvSpPr>
          <p:spPr bwMode="auto">
            <a:xfrm>
              <a:off x="1728" y="273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66FF"/>
                  </a:solidFill>
                  <a:latin typeface="Arial" charset="0"/>
                  <a:ea typeface="黑体" pitchFamily="49" charset="-122"/>
                </a:rPr>
                <a:t>N</a:t>
              </a:r>
            </a:p>
          </p:txBody>
        </p:sp>
      </p:grpSp>
      <p:grpSp>
        <p:nvGrpSpPr>
          <p:cNvPr id="57346" name="组合 4"/>
          <p:cNvGrpSpPr>
            <a:grpSpLocks/>
          </p:cNvGrpSpPr>
          <p:nvPr/>
        </p:nvGrpSpPr>
        <p:grpSpPr bwMode="auto">
          <a:xfrm>
            <a:off x="0" y="0"/>
            <a:ext cx="9144000" cy="1138238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7349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2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3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4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5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6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7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58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59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0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1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2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3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4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5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6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7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8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69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70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71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2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5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6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7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8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79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0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1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2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3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4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85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86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87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88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89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0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1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2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3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4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5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6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97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7398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9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0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1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2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3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4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5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406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350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</a:p>
          </p:txBody>
        </p:sp>
      </p:grpSp>
      <p:pic>
        <p:nvPicPr>
          <p:cNvPr id="57347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1675" y="436563"/>
            <a:ext cx="17907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1"/>
          <p:cNvSpPr txBox="1">
            <a:spLocks noChangeArrowheads="1"/>
          </p:cNvSpPr>
          <p:nvPr/>
        </p:nvSpPr>
        <p:spPr bwMode="auto">
          <a:xfrm>
            <a:off x="323850" y="1419225"/>
            <a:ext cx="77041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Private Sub Command1_Click()  ‘</a:t>
            </a:r>
            <a:r>
              <a:rPr lang="zh-CN" altLang="en-US" sz="2400">
                <a:latin typeface="Arial" charset="0"/>
              </a:rPr>
              <a:t>顺序查找</a:t>
            </a:r>
          </a:p>
          <a:p>
            <a:r>
              <a:rPr lang="en-US" altLang="zh-CN" sz="2400">
                <a:latin typeface="Arial" charset="0"/>
              </a:rPr>
              <a:t>Key = Val(Text2.Text)</a:t>
            </a:r>
          </a:p>
          <a:p>
            <a:r>
              <a:rPr lang="en-US" altLang="zh-CN" sz="2800">
                <a:solidFill>
                  <a:schemeClr val="accent1"/>
                </a:solidFill>
                <a:latin typeface="Arial" charset="0"/>
              </a:rPr>
              <a:t>For i = 1 To </a:t>
            </a:r>
            <a:r>
              <a:rPr lang="en-US" altLang="zh-CN" sz="2800" b="1">
                <a:solidFill>
                  <a:srgbClr val="FF5050"/>
                </a:solidFill>
                <a:latin typeface="Arial" charset="0"/>
              </a:rPr>
              <a:t>num</a:t>
            </a:r>
          </a:p>
          <a:p>
            <a:r>
              <a:rPr lang="en-US" altLang="zh-CN" sz="2400">
                <a:latin typeface="Arial" charset="0"/>
              </a:rPr>
              <a:t>    If </a:t>
            </a:r>
            <a:r>
              <a:rPr lang="en-US" altLang="zh-CN" sz="2400" b="1">
                <a:solidFill>
                  <a:srgbClr val="FF5050"/>
                </a:solidFill>
                <a:latin typeface="Arial" charset="0"/>
              </a:rPr>
              <a:t>d(i) = Key</a:t>
            </a:r>
            <a:r>
              <a:rPr lang="en-US" altLang="zh-CN" sz="2400">
                <a:latin typeface="Arial" charset="0"/>
              </a:rPr>
              <a:t> Then</a:t>
            </a:r>
          </a:p>
          <a:p>
            <a:r>
              <a:rPr lang="en-US" altLang="zh-CN" sz="2400">
                <a:latin typeface="Arial" charset="0"/>
              </a:rPr>
              <a:t>      Label5.Caption = “</a:t>
            </a:r>
            <a:r>
              <a:rPr lang="zh-CN" altLang="en-US" sz="2400">
                <a:latin typeface="Arial" charset="0"/>
              </a:rPr>
              <a:t>在数组的第 </a:t>
            </a:r>
            <a:r>
              <a:rPr lang="en-US" altLang="zh-CN" sz="2400">
                <a:latin typeface="Arial" charset="0"/>
              </a:rPr>
              <a:t>" &amp; </a:t>
            </a:r>
            <a:r>
              <a:rPr lang="en-US" altLang="zh-CN" sz="2400">
                <a:solidFill>
                  <a:srgbClr val="FF5050"/>
                </a:solidFill>
                <a:latin typeface="Arial" charset="0"/>
              </a:rPr>
              <a:t>Str(i)</a:t>
            </a:r>
            <a:r>
              <a:rPr lang="en-US" altLang="zh-CN" sz="2400">
                <a:latin typeface="Arial" charset="0"/>
              </a:rPr>
              <a:t> &amp; " </a:t>
            </a:r>
            <a:r>
              <a:rPr lang="zh-CN" altLang="en-US" sz="2400">
                <a:latin typeface="Arial" charset="0"/>
              </a:rPr>
              <a:t>位置中</a:t>
            </a:r>
            <a:r>
              <a:rPr lang="en-US" altLang="zh-CN" sz="2400">
                <a:latin typeface="Arial" charset="0"/>
              </a:rPr>
              <a:t>"</a:t>
            </a:r>
          </a:p>
          <a:p>
            <a:r>
              <a:rPr lang="en-US" altLang="zh-CN" sz="2400">
                <a:latin typeface="Arial" charset="0"/>
              </a:rPr>
              <a:t>      </a:t>
            </a:r>
            <a:r>
              <a:rPr lang="en-US" altLang="zh-CN" sz="2400" b="1">
                <a:solidFill>
                  <a:srgbClr val="FF5050"/>
                </a:solidFill>
                <a:latin typeface="Arial" charset="0"/>
              </a:rPr>
              <a:t>Exit For</a:t>
            </a:r>
          </a:p>
          <a:p>
            <a:r>
              <a:rPr lang="en-US" altLang="zh-CN" sz="2400">
                <a:latin typeface="Arial" charset="0"/>
              </a:rPr>
              <a:t>    End If</a:t>
            </a:r>
          </a:p>
          <a:p>
            <a:r>
              <a:rPr lang="en-US" altLang="zh-CN" sz="2800">
                <a:solidFill>
                  <a:schemeClr val="accent1"/>
                </a:solidFill>
                <a:latin typeface="Arial" charset="0"/>
              </a:rPr>
              <a:t>Next i</a:t>
            </a:r>
          </a:p>
          <a:p>
            <a:r>
              <a:rPr lang="en-US" altLang="zh-CN" sz="2400">
                <a:latin typeface="Arial" charset="0"/>
              </a:rPr>
              <a:t>If </a:t>
            </a:r>
            <a:r>
              <a:rPr lang="en-US" altLang="zh-CN" sz="2400">
                <a:solidFill>
                  <a:srgbClr val="FF5050"/>
                </a:solidFill>
                <a:latin typeface="Arial" charset="0"/>
              </a:rPr>
              <a:t>i = num + 1</a:t>
            </a:r>
            <a:r>
              <a:rPr lang="en-US" altLang="zh-CN" sz="2400">
                <a:latin typeface="Arial" charset="0"/>
              </a:rPr>
              <a:t> Then</a:t>
            </a:r>
          </a:p>
          <a:p>
            <a:r>
              <a:rPr lang="en-US" altLang="zh-CN" sz="2400">
                <a:latin typeface="Arial" charset="0"/>
              </a:rPr>
              <a:t>  Label5.Caption = "</a:t>
            </a:r>
            <a:r>
              <a:rPr lang="zh-CN" altLang="en-US" sz="2400">
                <a:latin typeface="Arial" charset="0"/>
              </a:rPr>
              <a:t>在数组中没有找到</a:t>
            </a:r>
            <a:r>
              <a:rPr lang="en-US" altLang="zh-CN" sz="2400">
                <a:latin typeface="Arial" charset="0"/>
              </a:rPr>
              <a:t>" &amp;  Str(Key)</a:t>
            </a:r>
          </a:p>
          <a:p>
            <a:r>
              <a:rPr lang="en-US" altLang="zh-CN" sz="2400">
                <a:latin typeface="Arial" charset="0"/>
              </a:rPr>
              <a:t>End If</a:t>
            </a:r>
          </a:p>
          <a:p>
            <a:r>
              <a:rPr lang="en-US" altLang="zh-CN" sz="2400">
                <a:latin typeface="Arial" charset="0"/>
              </a:rPr>
              <a:t>End Sub</a:t>
            </a:r>
            <a:endParaRPr lang="zh-CN" altLang="en-US" sz="2400">
              <a:latin typeface="Arial" charset="0"/>
            </a:endParaRPr>
          </a:p>
        </p:txBody>
      </p:sp>
      <p:grpSp>
        <p:nvGrpSpPr>
          <p:cNvPr id="58370" name="组合 4"/>
          <p:cNvGrpSpPr>
            <a:grpSpLocks/>
          </p:cNvGrpSpPr>
          <p:nvPr/>
        </p:nvGrpSpPr>
        <p:grpSpPr bwMode="auto">
          <a:xfrm>
            <a:off x="0" y="0"/>
            <a:ext cx="9144000" cy="1138238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8378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8380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381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2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3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4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5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6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7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388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89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0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1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2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3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4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5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6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7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8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399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00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1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3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4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5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6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7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8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9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10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11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12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13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14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15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16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17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18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19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0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1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2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3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4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5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26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8427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8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9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0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1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2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3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4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435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8379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</a:p>
          </p:txBody>
        </p:sp>
      </p:grp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331788" y="2189163"/>
            <a:ext cx="7593012" cy="37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322263" y="2617788"/>
            <a:ext cx="7593012" cy="37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460375" y="3403600"/>
            <a:ext cx="7593013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468313" y="3771900"/>
            <a:ext cx="7593012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439738" y="4533900"/>
            <a:ext cx="7593012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331788" y="2176463"/>
            <a:ext cx="7759700" cy="2325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8" grpId="0" animBg="1"/>
      <p:bldP spid="83009" grpId="0" animBg="1"/>
      <p:bldP spid="83010" grpId="0" animBg="1"/>
      <p:bldP spid="83011" grpId="0" animBg="1"/>
      <p:bldP spid="83012" grpId="0" animBg="1"/>
      <p:bldP spid="830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1"/>
          <p:cNvSpPr txBox="1">
            <a:spLocks noChangeArrowheads="1"/>
          </p:cNvSpPr>
          <p:nvPr/>
        </p:nvSpPr>
        <p:spPr bwMode="auto">
          <a:xfrm>
            <a:off x="323850" y="1419225"/>
            <a:ext cx="77041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Arial" charset="0"/>
              </a:rPr>
              <a:t>Private Sub Command1_Click()  '</a:t>
            </a:r>
            <a:r>
              <a:rPr lang="zh-CN" altLang="en-US" sz="2400">
                <a:latin typeface="Arial" charset="0"/>
              </a:rPr>
              <a:t>顺序查找（从后向前）</a:t>
            </a:r>
          </a:p>
          <a:p>
            <a:r>
              <a:rPr lang="en-US" altLang="zh-CN" sz="2400">
                <a:latin typeface="Arial" charset="0"/>
              </a:rPr>
              <a:t>Key = Val(Text2.Text)</a:t>
            </a:r>
          </a:p>
          <a:p>
            <a:r>
              <a:rPr lang="en-US" altLang="zh-CN" sz="2800">
                <a:solidFill>
                  <a:schemeClr val="accent1"/>
                </a:solidFill>
                <a:latin typeface="Arial" charset="0"/>
              </a:rPr>
              <a:t>For i = </a:t>
            </a:r>
            <a:r>
              <a:rPr lang="en-US" altLang="zh-CN" sz="2800">
                <a:solidFill>
                  <a:srgbClr val="FC2222"/>
                </a:solidFill>
                <a:latin typeface="Arial" charset="0"/>
              </a:rPr>
              <a:t>num</a:t>
            </a:r>
            <a:r>
              <a:rPr lang="en-US" altLang="zh-CN" sz="2800">
                <a:solidFill>
                  <a:schemeClr val="accent1"/>
                </a:solidFill>
                <a:latin typeface="Arial" charset="0"/>
              </a:rPr>
              <a:t> To </a:t>
            </a:r>
            <a:r>
              <a:rPr lang="en-US" altLang="zh-CN" sz="2800" b="1">
                <a:solidFill>
                  <a:srgbClr val="FF5050"/>
                </a:solidFill>
                <a:latin typeface="Arial" charset="0"/>
              </a:rPr>
              <a:t>1  step -1</a:t>
            </a:r>
          </a:p>
          <a:p>
            <a:r>
              <a:rPr lang="en-US" altLang="zh-CN" sz="2400">
                <a:latin typeface="Arial" charset="0"/>
              </a:rPr>
              <a:t>    If </a:t>
            </a:r>
            <a:r>
              <a:rPr lang="en-US" altLang="zh-CN" sz="2400" b="1">
                <a:solidFill>
                  <a:srgbClr val="FF5050"/>
                </a:solidFill>
                <a:latin typeface="Arial" charset="0"/>
              </a:rPr>
              <a:t>d(i) = Key</a:t>
            </a:r>
            <a:r>
              <a:rPr lang="en-US" altLang="zh-CN" sz="2400">
                <a:latin typeface="Arial" charset="0"/>
              </a:rPr>
              <a:t> Then</a:t>
            </a:r>
          </a:p>
          <a:p>
            <a:r>
              <a:rPr lang="en-US" altLang="zh-CN" sz="2400">
                <a:latin typeface="Arial" charset="0"/>
              </a:rPr>
              <a:t>      Label5.Caption = “</a:t>
            </a:r>
            <a:r>
              <a:rPr lang="zh-CN" altLang="en-US" sz="2400">
                <a:latin typeface="Arial" charset="0"/>
              </a:rPr>
              <a:t>在数组的第 </a:t>
            </a:r>
            <a:r>
              <a:rPr lang="en-US" altLang="zh-CN" sz="2400">
                <a:latin typeface="Arial" charset="0"/>
              </a:rPr>
              <a:t>" &amp; </a:t>
            </a:r>
            <a:r>
              <a:rPr lang="en-US" altLang="zh-CN" sz="2400">
                <a:solidFill>
                  <a:srgbClr val="FF5050"/>
                </a:solidFill>
                <a:latin typeface="Arial" charset="0"/>
              </a:rPr>
              <a:t>Str(i)</a:t>
            </a:r>
            <a:r>
              <a:rPr lang="en-US" altLang="zh-CN" sz="2400">
                <a:latin typeface="Arial" charset="0"/>
              </a:rPr>
              <a:t> &amp; " </a:t>
            </a:r>
            <a:r>
              <a:rPr lang="zh-CN" altLang="en-US" sz="2400">
                <a:latin typeface="Arial" charset="0"/>
              </a:rPr>
              <a:t>位置中</a:t>
            </a:r>
            <a:r>
              <a:rPr lang="en-US" altLang="zh-CN" sz="2400">
                <a:latin typeface="Arial" charset="0"/>
              </a:rPr>
              <a:t>"</a:t>
            </a:r>
          </a:p>
          <a:p>
            <a:r>
              <a:rPr lang="en-US" altLang="zh-CN" sz="2400">
                <a:latin typeface="Arial" charset="0"/>
              </a:rPr>
              <a:t>      </a:t>
            </a:r>
            <a:r>
              <a:rPr lang="en-US" altLang="zh-CN" sz="2400" b="1">
                <a:solidFill>
                  <a:srgbClr val="FF5050"/>
                </a:solidFill>
                <a:latin typeface="Arial" charset="0"/>
              </a:rPr>
              <a:t>Exit For</a:t>
            </a:r>
          </a:p>
          <a:p>
            <a:r>
              <a:rPr lang="en-US" altLang="zh-CN" sz="2400">
                <a:latin typeface="Arial" charset="0"/>
              </a:rPr>
              <a:t>    End If</a:t>
            </a:r>
          </a:p>
          <a:p>
            <a:r>
              <a:rPr lang="en-US" altLang="zh-CN" sz="2800">
                <a:solidFill>
                  <a:schemeClr val="accent1"/>
                </a:solidFill>
                <a:latin typeface="Arial" charset="0"/>
              </a:rPr>
              <a:t>Next i</a:t>
            </a:r>
          </a:p>
          <a:p>
            <a:r>
              <a:rPr lang="en-US" altLang="zh-CN" sz="2400">
                <a:latin typeface="Arial" charset="0"/>
              </a:rPr>
              <a:t>If </a:t>
            </a:r>
            <a:r>
              <a:rPr lang="en-US" altLang="zh-CN" sz="2400">
                <a:solidFill>
                  <a:srgbClr val="FF5050"/>
                </a:solidFill>
                <a:latin typeface="Arial" charset="0"/>
              </a:rPr>
              <a:t>i = 0 </a:t>
            </a:r>
            <a:r>
              <a:rPr lang="en-US" altLang="zh-CN" sz="2400">
                <a:latin typeface="Arial" charset="0"/>
              </a:rPr>
              <a:t> Then</a:t>
            </a:r>
          </a:p>
          <a:p>
            <a:r>
              <a:rPr lang="en-US" altLang="zh-CN" sz="2400">
                <a:latin typeface="Arial" charset="0"/>
              </a:rPr>
              <a:t>  Label5.Caption = "</a:t>
            </a:r>
            <a:r>
              <a:rPr lang="zh-CN" altLang="en-US" sz="2400">
                <a:latin typeface="Arial" charset="0"/>
              </a:rPr>
              <a:t>在数组中没有找到</a:t>
            </a:r>
            <a:r>
              <a:rPr lang="en-US" altLang="zh-CN" sz="2400">
                <a:latin typeface="Arial" charset="0"/>
              </a:rPr>
              <a:t>" &amp;  Str(Key)</a:t>
            </a:r>
          </a:p>
          <a:p>
            <a:r>
              <a:rPr lang="en-US" altLang="zh-CN" sz="2400">
                <a:latin typeface="Arial" charset="0"/>
              </a:rPr>
              <a:t>End If</a:t>
            </a:r>
          </a:p>
          <a:p>
            <a:r>
              <a:rPr lang="en-US" altLang="zh-CN" sz="2400">
                <a:latin typeface="Arial" charset="0"/>
              </a:rPr>
              <a:t>End Sub</a:t>
            </a:r>
            <a:endParaRPr lang="zh-CN" altLang="en-US" sz="2400">
              <a:latin typeface="Arial" charset="0"/>
            </a:endParaRPr>
          </a:p>
        </p:txBody>
      </p:sp>
      <p:grpSp>
        <p:nvGrpSpPr>
          <p:cNvPr id="59394" name="组合 4"/>
          <p:cNvGrpSpPr>
            <a:grpSpLocks/>
          </p:cNvGrpSpPr>
          <p:nvPr/>
        </p:nvGrpSpPr>
        <p:grpSpPr bwMode="auto">
          <a:xfrm>
            <a:off x="0" y="0"/>
            <a:ext cx="9144000" cy="1138238"/>
            <a:chOff x="0" y="95250"/>
            <a:chExt cx="9144000" cy="1138213"/>
          </a:xfrm>
        </p:grpSpPr>
        <p:sp>
          <p:nvSpPr>
            <p:cNvPr id="6" name="矩形 5"/>
            <p:cNvSpPr/>
            <p:nvPr/>
          </p:nvSpPr>
          <p:spPr>
            <a:xfrm>
              <a:off x="0" y="377819"/>
              <a:ext cx="9144000" cy="855644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9402" name="组合 1"/>
            <p:cNvGrpSpPr>
              <a:grpSpLocks/>
            </p:cNvGrpSpPr>
            <p:nvPr/>
          </p:nvGrpSpPr>
          <p:grpSpPr bwMode="auto">
            <a:xfrm>
              <a:off x="106362" y="95250"/>
              <a:ext cx="1601798" cy="871949"/>
              <a:chOff x="449263" y="-463550"/>
              <a:chExt cx="4000500" cy="2379663"/>
            </a:xfrm>
          </p:grpSpPr>
          <p:sp>
            <p:nvSpPr>
              <p:cNvPr id="59404" name="Rectangle 7"/>
              <p:cNvSpPr>
                <a:spLocks noChangeArrowheads="1"/>
              </p:cNvSpPr>
              <p:nvPr/>
            </p:nvSpPr>
            <p:spPr bwMode="auto">
              <a:xfrm>
                <a:off x="449263" y="1655763"/>
                <a:ext cx="4000500" cy="252413"/>
              </a:xfrm>
              <a:prstGeom prst="rect">
                <a:avLst/>
              </a:prstGeom>
              <a:solidFill>
                <a:srgbClr val="4359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05" name="Freeform 8"/>
              <p:cNvSpPr>
                <a:spLocks noChangeArrowheads="1"/>
              </p:cNvSpPr>
              <p:nvPr/>
            </p:nvSpPr>
            <p:spPr bwMode="auto">
              <a:xfrm>
                <a:off x="1633538" y="7938"/>
                <a:ext cx="555625" cy="1647825"/>
              </a:xfrm>
              <a:custGeom>
                <a:avLst/>
                <a:gdLst>
                  <a:gd name="T0" fmla="*/ 2147483647 w 350"/>
                  <a:gd name="T1" fmla="*/ 2147483647 h 1038"/>
                  <a:gd name="T2" fmla="*/ 2147483647 w 350"/>
                  <a:gd name="T3" fmla="*/ 2147483647 h 1038"/>
                  <a:gd name="T4" fmla="*/ 2147483647 w 350"/>
                  <a:gd name="T5" fmla="*/ 0 h 1038"/>
                  <a:gd name="T6" fmla="*/ 0 w 350"/>
                  <a:gd name="T7" fmla="*/ 2147483647 h 1038"/>
                  <a:gd name="T8" fmla="*/ 2147483647 w 350"/>
                  <a:gd name="T9" fmla="*/ 2147483647 h 10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0"/>
                  <a:gd name="T16" fmla="*/ 0 h 1038"/>
                  <a:gd name="T17" fmla="*/ 350 w 350"/>
                  <a:gd name="T18" fmla="*/ 1038 h 10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0" h="1038">
                    <a:moveTo>
                      <a:pt x="116" y="1038"/>
                    </a:moveTo>
                    <a:lnTo>
                      <a:pt x="350" y="1012"/>
                    </a:lnTo>
                    <a:lnTo>
                      <a:pt x="234" y="0"/>
                    </a:lnTo>
                    <a:lnTo>
                      <a:pt x="0" y="26"/>
                    </a:lnTo>
                    <a:lnTo>
                      <a:pt x="116" y="1038"/>
                    </a:lnTo>
                    <a:close/>
                  </a:path>
                </a:pathLst>
              </a:cu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06" name="Freeform 9"/>
              <p:cNvSpPr>
                <a:spLocks noChangeArrowheads="1"/>
              </p:cNvSpPr>
              <p:nvPr/>
            </p:nvSpPr>
            <p:spPr bwMode="auto">
              <a:xfrm>
                <a:off x="1724025" y="147638"/>
                <a:ext cx="258762" cy="334963"/>
              </a:xfrm>
              <a:custGeom>
                <a:avLst/>
                <a:gdLst>
                  <a:gd name="T0" fmla="*/ 2147483647 w 163"/>
                  <a:gd name="T1" fmla="*/ 2147483647 h 211"/>
                  <a:gd name="T2" fmla="*/ 2147483647 w 163"/>
                  <a:gd name="T3" fmla="*/ 2147483647 h 211"/>
                  <a:gd name="T4" fmla="*/ 2147483647 w 163"/>
                  <a:gd name="T5" fmla="*/ 0 h 211"/>
                  <a:gd name="T6" fmla="*/ 0 w 163"/>
                  <a:gd name="T7" fmla="*/ 2147483647 h 211"/>
                  <a:gd name="T8" fmla="*/ 2147483647 w 163"/>
                  <a:gd name="T9" fmla="*/ 2147483647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3"/>
                  <a:gd name="T16" fmla="*/ 0 h 211"/>
                  <a:gd name="T17" fmla="*/ 163 w 16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3" h="211">
                    <a:moveTo>
                      <a:pt x="21" y="211"/>
                    </a:moveTo>
                    <a:lnTo>
                      <a:pt x="163" y="194"/>
                    </a:lnTo>
                    <a:lnTo>
                      <a:pt x="142" y="0"/>
                    </a:lnTo>
                    <a:lnTo>
                      <a:pt x="0" y="16"/>
                    </a:lnTo>
                    <a:lnTo>
                      <a:pt x="21" y="211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07" name="Freeform 10"/>
              <p:cNvSpPr>
                <a:spLocks noChangeArrowheads="1"/>
              </p:cNvSpPr>
              <p:nvPr/>
            </p:nvSpPr>
            <p:spPr bwMode="auto">
              <a:xfrm>
                <a:off x="1768475" y="568325"/>
                <a:ext cx="195262" cy="979488"/>
              </a:xfrm>
              <a:custGeom>
                <a:avLst/>
                <a:gdLst>
                  <a:gd name="T0" fmla="*/ 0 w 123"/>
                  <a:gd name="T1" fmla="*/ 2147483647 h 617"/>
                  <a:gd name="T2" fmla="*/ 2147483647 w 123"/>
                  <a:gd name="T3" fmla="*/ 0 h 617"/>
                  <a:gd name="T4" fmla="*/ 2147483647 w 123"/>
                  <a:gd name="T5" fmla="*/ 2147483647 h 617"/>
                  <a:gd name="T6" fmla="*/ 2147483647 w 123"/>
                  <a:gd name="T7" fmla="*/ 2147483647 h 617"/>
                  <a:gd name="T8" fmla="*/ 0 w 123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"/>
                  <a:gd name="T16" fmla="*/ 0 h 617"/>
                  <a:gd name="T17" fmla="*/ 123 w 123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" h="617">
                    <a:moveTo>
                      <a:pt x="0" y="5"/>
                    </a:moveTo>
                    <a:lnTo>
                      <a:pt x="55" y="0"/>
                    </a:lnTo>
                    <a:lnTo>
                      <a:pt x="123" y="610"/>
                    </a:lnTo>
                    <a:lnTo>
                      <a:pt x="69" y="617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08" name="Freeform 11"/>
              <p:cNvSpPr>
                <a:spLocks noChangeArrowheads="1"/>
              </p:cNvSpPr>
              <p:nvPr/>
            </p:nvSpPr>
            <p:spPr bwMode="auto">
              <a:xfrm>
                <a:off x="1908175" y="549275"/>
                <a:ext cx="198437" cy="979488"/>
              </a:xfrm>
              <a:custGeom>
                <a:avLst/>
                <a:gdLst>
                  <a:gd name="T0" fmla="*/ 0 w 125"/>
                  <a:gd name="T1" fmla="*/ 2147483647 h 617"/>
                  <a:gd name="T2" fmla="*/ 2147483647 w 125"/>
                  <a:gd name="T3" fmla="*/ 0 h 617"/>
                  <a:gd name="T4" fmla="*/ 2147483647 w 125"/>
                  <a:gd name="T5" fmla="*/ 2147483647 h 617"/>
                  <a:gd name="T6" fmla="*/ 2147483647 w 125"/>
                  <a:gd name="T7" fmla="*/ 2147483647 h 617"/>
                  <a:gd name="T8" fmla="*/ 0 w 125"/>
                  <a:gd name="T9" fmla="*/ 2147483647 h 6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617"/>
                  <a:gd name="T17" fmla="*/ 125 w 125"/>
                  <a:gd name="T18" fmla="*/ 617 h 6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617">
                    <a:moveTo>
                      <a:pt x="0" y="7"/>
                    </a:moveTo>
                    <a:lnTo>
                      <a:pt x="54" y="0"/>
                    </a:lnTo>
                    <a:lnTo>
                      <a:pt x="125" y="612"/>
                    </a:lnTo>
                    <a:lnTo>
                      <a:pt x="69" y="61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09" name="Freeform 12"/>
              <p:cNvSpPr>
                <a:spLocks noChangeArrowheads="1"/>
              </p:cNvSpPr>
              <p:nvPr/>
            </p:nvSpPr>
            <p:spPr bwMode="auto">
              <a:xfrm>
                <a:off x="2039938" y="263525"/>
                <a:ext cx="439737" cy="1392238"/>
              </a:xfrm>
              <a:custGeom>
                <a:avLst/>
                <a:gdLst>
                  <a:gd name="T0" fmla="*/ 2147483647 w 277"/>
                  <a:gd name="T1" fmla="*/ 2147483647 h 877"/>
                  <a:gd name="T2" fmla="*/ 2147483647 w 277"/>
                  <a:gd name="T3" fmla="*/ 2147483647 h 877"/>
                  <a:gd name="T4" fmla="*/ 2147483647 w 277"/>
                  <a:gd name="T5" fmla="*/ 0 h 877"/>
                  <a:gd name="T6" fmla="*/ 0 w 277"/>
                  <a:gd name="T7" fmla="*/ 2147483647 h 877"/>
                  <a:gd name="T8" fmla="*/ 2147483647 w 277"/>
                  <a:gd name="T9" fmla="*/ 2147483647 h 8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"/>
                  <a:gd name="T16" fmla="*/ 0 h 877"/>
                  <a:gd name="T17" fmla="*/ 277 w 277"/>
                  <a:gd name="T18" fmla="*/ 877 h 8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" h="877">
                    <a:moveTo>
                      <a:pt x="97" y="877"/>
                    </a:moveTo>
                    <a:lnTo>
                      <a:pt x="277" y="856"/>
                    </a:lnTo>
                    <a:lnTo>
                      <a:pt x="180" y="0"/>
                    </a:lnTo>
                    <a:lnTo>
                      <a:pt x="0" y="21"/>
                    </a:lnTo>
                    <a:lnTo>
                      <a:pt x="97" y="877"/>
                    </a:lnTo>
                    <a:close/>
                  </a:path>
                </a:pathLst>
              </a:custGeom>
              <a:solidFill>
                <a:srgbClr val="F8D2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0" name="Freeform 13"/>
              <p:cNvSpPr>
                <a:spLocks noChangeArrowheads="1"/>
              </p:cNvSpPr>
              <p:nvPr/>
            </p:nvSpPr>
            <p:spPr bwMode="auto">
              <a:xfrm>
                <a:off x="2141538" y="422275"/>
                <a:ext cx="165100" cy="466725"/>
              </a:xfrm>
              <a:custGeom>
                <a:avLst/>
                <a:gdLst>
                  <a:gd name="T0" fmla="*/ 2147483647 w 104"/>
                  <a:gd name="T1" fmla="*/ 2147483647 h 294"/>
                  <a:gd name="T2" fmla="*/ 2147483647 w 104"/>
                  <a:gd name="T3" fmla="*/ 2147483647 h 294"/>
                  <a:gd name="T4" fmla="*/ 2147483647 w 104"/>
                  <a:gd name="T5" fmla="*/ 0 h 294"/>
                  <a:gd name="T6" fmla="*/ 0 w 104"/>
                  <a:gd name="T7" fmla="*/ 2147483647 h 294"/>
                  <a:gd name="T8" fmla="*/ 2147483647 w 104"/>
                  <a:gd name="T9" fmla="*/ 2147483647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294"/>
                  <a:gd name="T17" fmla="*/ 104 w 104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294">
                    <a:moveTo>
                      <a:pt x="33" y="294"/>
                    </a:moveTo>
                    <a:lnTo>
                      <a:pt x="104" y="284"/>
                    </a:lnTo>
                    <a:lnTo>
                      <a:pt x="73" y="0"/>
                    </a:lnTo>
                    <a:lnTo>
                      <a:pt x="0" y="9"/>
                    </a:lnTo>
                    <a:lnTo>
                      <a:pt x="33" y="294"/>
                    </a:lnTo>
                    <a:close/>
                  </a:path>
                </a:pathLst>
              </a:cu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1" name="Rectangle 14"/>
              <p:cNvSpPr>
                <a:spLocks noChangeArrowheads="1"/>
              </p:cNvSpPr>
              <p:nvPr/>
            </p:nvSpPr>
            <p:spPr bwMode="auto">
              <a:xfrm>
                <a:off x="704850" y="-82550"/>
                <a:ext cx="447675" cy="1738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12" name="Freeform 15"/>
              <p:cNvSpPr>
                <a:spLocks noChangeArrowheads="1"/>
              </p:cNvSpPr>
              <p:nvPr/>
            </p:nvSpPr>
            <p:spPr bwMode="auto">
              <a:xfrm>
                <a:off x="787400" y="13255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3" name="Freeform 16"/>
              <p:cNvSpPr>
                <a:spLocks noChangeArrowheads="1"/>
              </p:cNvSpPr>
              <p:nvPr/>
            </p:nvSpPr>
            <p:spPr bwMode="auto">
              <a:xfrm>
                <a:off x="787400" y="1212850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8"/>
                    </a:moveTo>
                    <a:lnTo>
                      <a:pt x="178" y="113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4" name="Freeform 17"/>
              <p:cNvSpPr>
                <a:spLocks noChangeArrowheads="1"/>
              </p:cNvSpPr>
              <p:nvPr/>
            </p:nvSpPr>
            <p:spPr bwMode="auto">
              <a:xfrm>
                <a:off x="787400" y="10953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8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5" name="Freeform 18"/>
              <p:cNvSpPr>
                <a:spLocks noChangeArrowheads="1"/>
              </p:cNvSpPr>
              <p:nvPr/>
            </p:nvSpPr>
            <p:spPr bwMode="auto">
              <a:xfrm>
                <a:off x="787400" y="9826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6" name="Freeform 19"/>
              <p:cNvSpPr>
                <a:spLocks noChangeArrowheads="1"/>
              </p:cNvSpPr>
              <p:nvPr/>
            </p:nvSpPr>
            <p:spPr bwMode="auto">
              <a:xfrm>
                <a:off x="787400" y="869950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7" name="Freeform 20"/>
              <p:cNvSpPr>
                <a:spLocks noChangeArrowheads="1"/>
              </p:cNvSpPr>
              <p:nvPr/>
            </p:nvSpPr>
            <p:spPr bwMode="auto">
              <a:xfrm>
                <a:off x="787400" y="7524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8" name="Freeform 21"/>
              <p:cNvSpPr>
                <a:spLocks noChangeArrowheads="1"/>
              </p:cNvSpPr>
              <p:nvPr/>
            </p:nvSpPr>
            <p:spPr bwMode="auto">
              <a:xfrm>
                <a:off x="787400" y="6397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19" name="Freeform 22"/>
              <p:cNvSpPr>
                <a:spLocks noChangeArrowheads="1"/>
              </p:cNvSpPr>
              <p:nvPr/>
            </p:nvSpPr>
            <p:spPr bwMode="auto">
              <a:xfrm>
                <a:off x="787400" y="523875"/>
                <a:ext cx="282575" cy="184150"/>
              </a:xfrm>
              <a:custGeom>
                <a:avLst/>
                <a:gdLst>
                  <a:gd name="T0" fmla="*/ 0 w 178"/>
                  <a:gd name="T1" fmla="*/ 2147483647 h 116"/>
                  <a:gd name="T2" fmla="*/ 2147483647 w 178"/>
                  <a:gd name="T3" fmla="*/ 2147483647 h 116"/>
                  <a:gd name="T4" fmla="*/ 2147483647 w 178"/>
                  <a:gd name="T5" fmla="*/ 2147483647 h 116"/>
                  <a:gd name="T6" fmla="*/ 0 w 178"/>
                  <a:gd name="T7" fmla="*/ 0 h 116"/>
                  <a:gd name="T8" fmla="*/ 0 w 178"/>
                  <a:gd name="T9" fmla="*/ 2147483647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6"/>
                  <a:gd name="T17" fmla="*/ 178 w 17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6">
                    <a:moveTo>
                      <a:pt x="0" y="38"/>
                    </a:moveTo>
                    <a:lnTo>
                      <a:pt x="178" y="116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20" name="Freeform 23"/>
              <p:cNvSpPr>
                <a:spLocks noChangeArrowheads="1"/>
              </p:cNvSpPr>
              <p:nvPr/>
            </p:nvSpPr>
            <p:spPr bwMode="auto">
              <a:xfrm>
                <a:off x="787400" y="411163"/>
                <a:ext cx="282575" cy="179388"/>
              </a:xfrm>
              <a:custGeom>
                <a:avLst/>
                <a:gdLst>
                  <a:gd name="T0" fmla="*/ 0 w 178"/>
                  <a:gd name="T1" fmla="*/ 2147483647 h 113"/>
                  <a:gd name="T2" fmla="*/ 2147483647 w 178"/>
                  <a:gd name="T3" fmla="*/ 2147483647 h 113"/>
                  <a:gd name="T4" fmla="*/ 2147483647 w 178"/>
                  <a:gd name="T5" fmla="*/ 2147483647 h 113"/>
                  <a:gd name="T6" fmla="*/ 0 w 178"/>
                  <a:gd name="T7" fmla="*/ 0 h 113"/>
                  <a:gd name="T8" fmla="*/ 0 w 178"/>
                  <a:gd name="T9" fmla="*/ 2147483647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3"/>
                  <a:gd name="T17" fmla="*/ 178 w 17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3">
                    <a:moveTo>
                      <a:pt x="0" y="37"/>
                    </a:moveTo>
                    <a:lnTo>
                      <a:pt x="178" y="113"/>
                    </a:lnTo>
                    <a:lnTo>
                      <a:pt x="178" y="75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21" name="Freeform 24"/>
              <p:cNvSpPr>
                <a:spLocks noChangeArrowheads="1"/>
              </p:cNvSpPr>
              <p:nvPr/>
            </p:nvSpPr>
            <p:spPr bwMode="auto">
              <a:xfrm>
                <a:off x="787400" y="2968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22" name="Freeform 25"/>
              <p:cNvSpPr>
                <a:spLocks noChangeArrowheads="1"/>
              </p:cNvSpPr>
              <p:nvPr/>
            </p:nvSpPr>
            <p:spPr bwMode="auto">
              <a:xfrm>
                <a:off x="787400" y="180975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23" name="Freeform 26"/>
              <p:cNvSpPr>
                <a:spLocks noChangeArrowheads="1"/>
              </p:cNvSpPr>
              <p:nvPr/>
            </p:nvSpPr>
            <p:spPr bwMode="auto">
              <a:xfrm>
                <a:off x="787400" y="68263"/>
                <a:ext cx="282575" cy="180975"/>
              </a:xfrm>
              <a:custGeom>
                <a:avLst/>
                <a:gdLst>
                  <a:gd name="T0" fmla="*/ 0 w 178"/>
                  <a:gd name="T1" fmla="*/ 2147483647 h 114"/>
                  <a:gd name="T2" fmla="*/ 2147483647 w 178"/>
                  <a:gd name="T3" fmla="*/ 2147483647 h 114"/>
                  <a:gd name="T4" fmla="*/ 2147483647 w 178"/>
                  <a:gd name="T5" fmla="*/ 2147483647 h 114"/>
                  <a:gd name="T6" fmla="*/ 0 w 178"/>
                  <a:gd name="T7" fmla="*/ 0 h 114"/>
                  <a:gd name="T8" fmla="*/ 0 w 178"/>
                  <a:gd name="T9" fmla="*/ 2147483647 h 1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14"/>
                  <a:gd name="T17" fmla="*/ 178 w 178"/>
                  <a:gd name="T18" fmla="*/ 114 h 1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14">
                    <a:moveTo>
                      <a:pt x="0" y="38"/>
                    </a:moveTo>
                    <a:lnTo>
                      <a:pt x="178" y="114"/>
                    </a:lnTo>
                    <a:lnTo>
                      <a:pt x="178" y="76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6B86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24" name="Rectangle 27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370013"/>
              </a:xfrm>
              <a:prstGeom prst="rect">
                <a:avLst/>
              </a:prstGeom>
              <a:solidFill>
                <a:srgbClr val="F2E1C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25" name="Rectangle 28"/>
              <p:cNvSpPr>
                <a:spLocks noChangeArrowheads="1"/>
              </p:cNvSpPr>
              <p:nvPr/>
            </p:nvSpPr>
            <p:spPr bwMode="auto">
              <a:xfrm>
                <a:off x="1152525" y="285750"/>
                <a:ext cx="285750" cy="12858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26" name="Rectangle 29"/>
              <p:cNvSpPr>
                <a:spLocks noChangeArrowheads="1"/>
              </p:cNvSpPr>
              <p:nvPr/>
            </p:nvSpPr>
            <p:spPr bwMode="auto">
              <a:xfrm>
                <a:off x="1254125" y="469900"/>
                <a:ext cx="85725" cy="1100138"/>
              </a:xfrm>
              <a:prstGeom prst="rect">
                <a:avLst/>
              </a:prstGeom>
              <a:solidFill>
                <a:srgbClr val="4A5B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27" name="Rectangle 30"/>
              <p:cNvSpPr>
                <a:spLocks noChangeArrowheads="1"/>
              </p:cNvSpPr>
              <p:nvPr/>
            </p:nvSpPr>
            <p:spPr bwMode="auto">
              <a:xfrm>
                <a:off x="1438275" y="-463550"/>
                <a:ext cx="187325" cy="2119313"/>
              </a:xfrm>
              <a:prstGeom prst="rect">
                <a:avLst/>
              </a:prstGeom>
              <a:solidFill>
                <a:srgbClr val="DF502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28" name="Rectangle 31"/>
              <p:cNvSpPr>
                <a:spLocks noChangeArrowheads="1"/>
              </p:cNvSpPr>
              <p:nvPr/>
            </p:nvSpPr>
            <p:spPr bwMode="auto">
              <a:xfrm>
                <a:off x="1482725" y="-39528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29" name="Rectangle 32"/>
              <p:cNvSpPr>
                <a:spLocks noChangeArrowheads="1"/>
              </p:cNvSpPr>
              <p:nvPr/>
            </p:nvSpPr>
            <p:spPr bwMode="auto">
              <a:xfrm>
                <a:off x="1482725" y="-161925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0" name="Rectangle 33"/>
              <p:cNvSpPr>
                <a:spLocks noChangeArrowheads="1"/>
              </p:cNvSpPr>
              <p:nvPr/>
            </p:nvSpPr>
            <p:spPr bwMode="auto">
              <a:xfrm>
                <a:off x="1482725" y="71438"/>
                <a:ext cx="98425" cy="177800"/>
              </a:xfrm>
              <a:prstGeom prst="rect">
                <a:avLst/>
              </a:pr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1" name="Oval 34"/>
              <p:cNvSpPr>
                <a:spLocks noChangeArrowheads="1"/>
              </p:cNvSpPr>
              <p:nvPr/>
            </p:nvSpPr>
            <p:spPr bwMode="auto">
              <a:xfrm>
                <a:off x="3373438" y="1524000"/>
                <a:ext cx="257175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2" name="Oval 35"/>
              <p:cNvSpPr>
                <a:spLocks noChangeArrowheads="1"/>
              </p:cNvSpPr>
              <p:nvPr/>
            </p:nvSpPr>
            <p:spPr bwMode="auto">
              <a:xfrm>
                <a:off x="3656013" y="1524000"/>
                <a:ext cx="255587" cy="14763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3" name="Oval 36"/>
              <p:cNvSpPr>
                <a:spLocks noChangeArrowheads="1"/>
              </p:cNvSpPr>
              <p:nvPr/>
            </p:nvSpPr>
            <p:spPr bwMode="auto">
              <a:xfrm>
                <a:off x="3351213" y="519113"/>
                <a:ext cx="180975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4" name="Oval 37"/>
              <p:cNvSpPr>
                <a:spLocks noChangeArrowheads="1"/>
              </p:cNvSpPr>
              <p:nvPr/>
            </p:nvSpPr>
            <p:spPr bwMode="auto">
              <a:xfrm>
                <a:off x="3400425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5" name="Oval 38"/>
              <p:cNvSpPr>
                <a:spLocks noChangeArrowheads="1"/>
              </p:cNvSpPr>
              <p:nvPr/>
            </p:nvSpPr>
            <p:spPr bwMode="auto">
              <a:xfrm>
                <a:off x="3757613" y="519113"/>
                <a:ext cx="176212" cy="177800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6" name="Oval 39"/>
              <p:cNvSpPr>
                <a:spLocks noChangeArrowheads="1"/>
              </p:cNvSpPr>
              <p:nvPr/>
            </p:nvSpPr>
            <p:spPr bwMode="auto">
              <a:xfrm>
                <a:off x="3776663" y="573088"/>
                <a:ext cx="109537" cy="107950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37" name="Freeform 40"/>
              <p:cNvSpPr>
                <a:spLocks noChangeArrowheads="1"/>
              </p:cNvSpPr>
              <p:nvPr/>
            </p:nvSpPr>
            <p:spPr bwMode="auto">
              <a:xfrm>
                <a:off x="2374900" y="919163"/>
                <a:ext cx="1176337" cy="996950"/>
              </a:xfrm>
              <a:custGeom>
                <a:avLst/>
                <a:gdLst>
                  <a:gd name="T0" fmla="*/ 2147483647 w 313"/>
                  <a:gd name="T1" fmla="*/ 2147483647 h 265"/>
                  <a:gd name="T2" fmla="*/ 2147483647 w 313"/>
                  <a:gd name="T3" fmla="*/ 2147483647 h 265"/>
                  <a:gd name="T4" fmla="*/ 2147483647 w 313"/>
                  <a:gd name="T5" fmla="*/ 2147483647 h 265"/>
                  <a:gd name="T6" fmla="*/ 0 60000 65536"/>
                  <a:gd name="T7" fmla="*/ 0 60000 65536"/>
                  <a:gd name="T8" fmla="*/ 0 60000 65536"/>
                  <a:gd name="T9" fmla="*/ 0 w 313"/>
                  <a:gd name="T10" fmla="*/ 0 h 265"/>
                  <a:gd name="T11" fmla="*/ 313 w 313"/>
                  <a:gd name="T12" fmla="*/ 265 h 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3" h="265">
                    <a:moveTo>
                      <a:pt x="292" y="81"/>
                    </a:moveTo>
                    <a:cubicBezTo>
                      <a:pt x="313" y="162"/>
                      <a:pt x="58" y="265"/>
                      <a:pt x="29" y="146"/>
                    </a:cubicBezTo>
                    <a:cubicBezTo>
                      <a:pt x="0" y="27"/>
                      <a:pt x="272" y="0"/>
                      <a:pt x="292" y="8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8" name="Freeform 41"/>
              <p:cNvSpPr>
                <a:spLocks noEditPoints="1"/>
              </p:cNvSpPr>
              <p:nvPr/>
            </p:nvSpPr>
            <p:spPr bwMode="auto">
              <a:xfrm>
                <a:off x="2501900" y="1087438"/>
                <a:ext cx="947737" cy="538163"/>
              </a:xfrm>
              <a:custGeom>
                <a:avLst/>
                <a:gdLst>
                  <a:gd name="T0" fmla="*/ 2147483647 w 252"/>
                  <a:gd name="T1" fmla="*/ 2147483647 h 143"/>
                  <a:gd name="T2" fmla="*/ 2147483647 w 252"/>
                  <a:gd name="T3" fmla="*/ 2147483647 h 143"/>
                  <a:gd name="T4" fmla="*/ 2147483647 w 252"/>
                  <a:gd name="T5" fmla="*/ 2147483647 h 143"/>
                  <a:gd name="T6" fmla="*/ 2147483647 w 252"/>
                  <a:gd name="T7" fmla="*/ 2147483647 h 143"/>
                  <a:gd name="T8" fmla="*/ 2147483647 w 252"/>
                  <a:gd name="T9" fmla="*/ 2147483647 h 143"/>
                  <a:gd name="T10" fmla="*/ 2147483647 w 252"/>
                  <a:gd name="T11" fmla="*/ 2147483647 h 143"/>
                  <a:gd name="T12" fmla="*/ 2147483647 w 252"/>
                  <a:gd name="T13" fmla="*/ 2147483647 h 143"/>
                  <a:gd name="T14" fmla="*/ 2147483647 w 252"/>
                  <a:gd name="T15" fmla="*/ 2147483647 h 143"/>
                  <a:gd name="T16" fmla="*/ 2147483647 w 252"/>
                  <a:gd name="T17" fmla="*/ 2147483647 h 143"/>
                  <a:gd name="T18" fmla="*/ 2147483647 w 252"/>
                  <a:gd name="T19" fmla="*/ 2147483647 h 143"/>
                  <a:gd name="T20" fmla="*/ 2147483647 w 252"/>
                  <a:gd name="T21" fmla="*/ 2147483647 h 143"/>
                  <a:gd name="T22" fmla="*/ 2147483647 w 252"/>
                  <a:gd name="T23" fmla="*/ 2147483647 h 143"/>
                  <a:gd name="T24" fmla="*/ 2147483647 w 252"/>
                  <a:gd name="T25" fmla="*/ 2147483647 h 143"/>
                  <a:gd name="T26" fmla="*/ 2147483647 w 252"/>
                  <a:gd name="T27" fmla="*/ 2147483647 h 143"/>
                  <a:gd name="T28" fmla="*/ 2147483647 w 252"/>
                  <a:gd name="T29" fmla="*/ 2147483647 h 143"/>
                  <a:gd name="T30" fmla="*/ 2147483647 w 252"/>
                  <a:gd name="T31" fmla="*/ 2147483647 h 143"/>
                  <a:gd name="T32" fmla="*/ 2147483647 w 252"/>
                  <a:gd name="T33" fmla="*/ 2147483647 h 143"/>
                  <a:gd name="T34" fmla="*/ 2147483647 w 252"/>
                  <a:gd name="T35" fmla="*/ 2147483647 h 143"/>
                  <a:gd name="T36" fmla="*/ 2147483647 w 252"/>
                  <a:gd name="T37" fmla="*/ 2147483647 h 143"/>
                  <a:gd name="T38" fmla="*/ 2147483647 w 252"/>
                  <a:gd name="T39" fmla="*/ 2147483647 h 143"/>
                  <a:gd name="T40" fmla="*/ 2147483647 w 252"/>
                  <a:gd name="T41" fmla="*/ 2147483647 h 143"/>
                  <a:gd name="T42" fmla="*/ 2147483647 w 252"/>
                  <a:gd name="T43" fmla="*/ 2147483647 h 143"/>
                  <a:gd name="T44" fmla="*/ 2147483647 w 252"/>
                  <a:gd name="T45" fmla="*/ 2147483647 h 143"/>
                  <a:gd name="T46" fmla="*/ 2147483647 w 252"/>
                  <a:gd name="T47" fmla="*/ 2147483647 h 143"/>
                  <a:gd name="T48" fmla="*/ 2147483647 w 252"/>
                  <a:gd name="T49" fmla="*/ 2147483647 h 143"/>
                  <a:gd name="T50" fmla="*/ 2147483647 w 252"/>
                  <a:gd name="T51" fmla="*/ 2147483647 h 143"/>
                  <a:gd name="T52" fmla="*/ 2147483647 w 252"/>
                  <a:gd name="T53" fmla="*/ 2147483647 h 143"/>
                  <a:gd name="T54" fmla="*/ 2147483647 w 252"/>
                  <a:gd name="T55" fmla="*/ 2147483647 h 143"/>
                  <a:gd name="T56" fmla="*/ 2147483647 w 252"/>
                  <a:gd name="T57" fmla="*/ 2147483647 h 143"/>
                  <a:gd name="T58" fmla="*/ 2147483647 w 252"/>
                  <a:gd name="T59" fmla="*/ 2147483647 h 143"/>
                  <a:gd name="T60" fmla="*/ 2147483647 w 252"/>
                  <a:gd name="T61" fmla="*/ 2147483647 h 143"/>
                  <a:gd name="T62" fmla="*/ 2147483647 w 252"/>
                  <a:gd name="T63" fmla="*/ 2147483647 h 143"/>
                  <a:gd name="T64" fmla="*/ 2147483647 w 252"/>
                  <a:gd name="T65" fmla="*/ 2147483647 h 143"/>
                  <a:gd name="T66" fmla="*/ 2147483647 w 252"/>
                  <a:gd name="T67" fmla="*/ 2147483647 h 143"/>
                  <a:gd name="T68" fmla="*/ 2147483647 w 252"/>
                  <a:gd name="T69" fmla="*/ 2147483647 h 143"/>
                  <a:gd name="T70" fmla="*/ 2147483647 w 252"/>
                  <a:gd name="T71" fmla="*/ 2147483647 h 143"/>
                  <a:gd name="T72" fmla="*/ 2147483647 w 252"/>
                  <a:gd name="T73" fmla="*/ 2147483647 h 143"/>
                  <a:gd name="T74" fmla="*/ 2147483647 w 252"/>
                  <a:gd name="T75" fmla="*/ 2147483647 h 143"/>
                  <a:gd name="T76" fmla="*/ 2147483647 w 252"/>
                  <a:gd name="T77" fmla="*/ 2147483647 h 143"/>
                  <a:gd name="T78" fmla="*/ 2147483647 w 252"/>
                  <a:gd name="T79" fmla="*/ 2147483647 h 143"/>
                  <a:gd name="T80" fmla="*/ 2147483647 w 252"/>
                  <a:gd name="T81" fmla="*/ 2147483647 h 143"/>
                  <a:gd name="T82" fmla="*/ 2147483647 w 252"/>
                  <a:gd name="T83" fmla="*/ 2147483647 h 143"/>
                  <a:gd name="T84" fmla="*/ 2147483647 w 252"/>
                  <a:gd name="T85" fmla="*/ 2147483647 h 143"/>
                  <a:gd name="T86" fmla="*/ 2147483647 w 252"/>
                  <a:gd name="T87" fmla="*/ 2147483647 h 143"/>
                  <a:gd name="T88" fmla="*/ 2147483647 w 252"/>
                  <a:gd name="T89" fmla="*/ 2147483647 h 143"/>
                  <a:gd name="T90" fmla="*/ 2147483647 w 252"/>
                  <a:gd name="T91" fmla="*/ 2147483647 h 1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2"/>
                  <a:gd name="T139" fmla="*/ 0 h 143"/>
                  <a:gd name="T140" fmla="*/ 252 w 252"/>
                  <a:gd name="T141" fmla="*/ 143 h 14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2" h="143">
                    <a:moveTo>
                      <a:pt x="249" y="38"/>
                    </a:moveTo>
                    <a:cubicBezTo>
                      <a:pt x="252" y="52"/>
                      <a:pt x="246" y="66"/>
                      <a:pt x="233" y="79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42" y="26"/>
                      <a:pt x="242" y="26"/>
                      <a:pt x="242" y="26"/>
                    </a:cubicBezTo>
                    <a:cubicBezTo>
                      <a:pt x="245" y="29"/>
                      <a:pt x="247" y="33"/>
                      <a:pt x="249" y="38"/>
                    </a:cubicBezTo>
                    <a:close/>
                    <a:moveTo>
                      <a:pt x="233" y="24"/>
                    </a:moveTo>
                    <a:cubicBezTo>
                      <a:pt x="233" y="17"/>
                      <a:pt x="233" y="17"/>
                      <a:pt x="233" y="17"/>
                    </a:cubicBezTo>
                    <a:cubicBezTo>
                      <a:pt x="234" y="18"/>
                      <a:pt x="234" y="18"/>
                      <a:pt x="234" y="18"/>
                    </a:cubicBezTo>
                    <a:lnTo>
                      <a:pt x="233" y="24"/>
                    </a:lnTo>
                    <a:close/>
                    <a:moveTo>
                      <a:pt x="233" y="79"/>
                    </a:moveTo>
                    <a:cubicBezTo>
                      <a:pt x="233" y="80"/>
                      <a:pt x="232" y="80"/>
                      <a:pt x="232" y="81"/>
                    </a:cubicBezTo>
                    <a:cubicBezTo>
                      <a:pt x="233" y="75"/>
                      <a:pt x="233" y="75"/>
                      <a:pt x="233" y="75"/>
                    </a:cubicBezTo>
                    <a:lnTo>
                      <a:pt x="233" y="79"/>
                    </a:lnTo>
                    <a:close/>
                    <a:moveTo>
                      <a:pt x="233" y="17"/>
                    </a:moveTo>
                    <a:cubicBezTo>
                      <a:pt x="229" y="15"/>
                      <a:pt x="224" y="12"/>
                      <a:pt x="219" y="10"/>
                    </a:cubicBezTo>
                    <a:cubicBezTo>
                      <a:pt x="206" y="81"/>
                      <a:pt x="206" y="81"/>
                      <a:pt x="206" y="81"/>
                    </a:cubicBezTo>
                    <a:cubicBezTo>
                      <a:pt x="206" y="102"/>
                      <a:pt x="206" y="102"/>
                      <a:pt x="206" y="102"/>
                    </a:cubicBezTo>
                    <a:cubicBezTo>
                      <a:pt x="211" y="98"/>
                      <a:pt x="216" y="95"/>
                      <a:pt x="221" y="91"/>
                    </a:cubicBezTo>
                    <a:cubicBezTo>
                      <a:pt x="233" y="24"/>
                      <a:pt x="233" y="24"/>
                      <a:pt x="233" y="24"/>
                    </a:cubicBezTo>
                    <a:lnTo>
                      <a:pt x="233" y="17"/>
                    </a:lnTo>
                    <a:close/>
                    <a:moveTo>
                      <a:pt x="206" y="30"/>
                    </a:moveTo>
                    <a:cubicBezTo>
                      <a:pt x="206" y="6"/>
                      <a:pt x="206" y="6"/>
                      <a:pt x="206" y="6"/>
                    </a:cubicBezTo>
                    <a:cubicBezTo>
                      <a:pt x="208" y="6"/>
                      <a:pt x="209" y="7"/>
                      <a:pt x="210" y="7"/>
                    </a:cubicBezTo>
                    <a:lnTo>
                      <a:pt x="206" y="30"/>
                    </a:lnTo>
                    <a:close/>
                    <a:moveTo>
                      <a:pt x="206" y="6"/>
                    </a:moveTo>
                    <a:cubicBezTo>
                      <a:pt x="206" y="30"/>
                      <a:pt x="206" y="30"/>
                      <a:pt x="206" y="30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87" y="113"/>
                      <a:pt x="183" y="115"/>
                      <a:pt x="179" y="117"/>
                    </a:cubicBezTo>
                    <a:cubicBezTo>
                      <a:pt x="179" y="86"/>
                      <a:pt x="179" y="86"/>
                      <a:pt x="179" y="86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4"/>
                      <a:pt x="202" y="5"/>
                      <a:pt x="206" y="6"/>
                    </a:cubicBezTo>
                    <a:close/>
                    <a:moveTo>
                      <a:pt x="206" y="81"/>
                    </a:move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3" y="104"/>
                      <a:pt x="205" y="103"/>
                      <a:pt x="206" y="102"/>
                    </a:cubicBezTo>
                    <a:lnTo>
                      <a:pt x="206" y="81"/>
                    </a:lnTo>
                    <a:close/>
                    <a:moveTo>
                      <a:pt x="179" y="35"/>
                    </a:moveTo>
                    <a:cubicBezTo>
                      <a:pt x="186" y="2"/>
                      <a:pt x="186" y="2"/>
                      <a:pt x="186" y="2"/>
                    </a:cubicBezTo>
                    <a:cubicBezTo>
                      <a:pt x="184" y="2"/>
                      <a:pt x="182" y="1"/>
                      <a:pt x="179" y="1"/>
                    </a:cubicBezTo>
                    <a:lnTo>
                      <a:pt x="179" y="35"/>
                    </a:lnTo>
                    <a:close/>
                    <a:moveTo>
                      <a:pt x="179" y="1"/>
                    </a:moveTo>
                    <a:cubicBezTo>
                      <a:pt x="179" y="35"/>
                      <a:pt x="179" y="35"/>
                      <a:pt x="179" y="35"/>
                    </a:cubicBezTo>
                    <a:cubicBezTo>
                      <a:pt x="163" y="124"/>
                      <a:pt x="163" y="124"/>
                      <a:pt x="163" y="124"/>
                    </a:cubicBezTo>
                    <a:cubicBezTo>
                      <a:pt x="160" y="126"/>
                      <a:pt x="156" y="127"/>
                      <a:pt x="153" y="128"/>
                    </a:cubicBezTo>
                    <a:cubicBezTo>
                      <a:pt x="153" y="91"/>
                      <a:pt x="153" y="91"/>
                      <a:pt x="153" y="91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3" y="1"/>
                      <a:pt x="176" y="1"/>
                      <a:pt x="179" y="1"/>
                    </a:cubicBezTo>
                    <a:close/>
                    <a:moveTo>
                      <a:pt x="179" y="86"/>
                    </a:moveTo>
                    <a:cubicBezTo>
                      <a:pt x="173" y="120"/>
                      <a:pt x="173" y="120"/>
                      <a:pt x="173" y="120"/>
                    </a:cubicBezTo>
                    <a:cubicBezTo>
                      <a:pt x="175" y="119"/>
                      <a:pt x="177" y="118"/>
                      <a:pt x="179" y="117"/>
                    </a:cubicBezTo>
                    <a:lnTo>
                      <a:pt x="179" y="86"/>
                    </a:lnTo>
                    <a:close/>
                    <a:moveTo>
                      <a:pt x="153" y="40"/>
                    </a:moveTo>
                    <a:cubicBezTo>
                      <a:pt x="160" y="0"/>
                      <a:pt x="160" y="0"/>
                      <a:pt x="160" y="0"/>
                    </a:cubicBezTo>
                    <a:cubicBezTo>
                      <a:pt x="158" y="0"/>
                      <a:pt x="155" y="0"/>
                      <a:pt x="153" y="0"/>
                    </a:cubicBezTo>
                    <a:lnTo>
                      <a:pt x="153" y="40"/>
                    </a:lnTo>
                    <a:close/>
                    <a:moveTo>
                      <a:pt x="153" y="0"/>
                    </a:moveTo>
                    <a:cubicBezTo>
                      <a:pt x="153" y="40"/>
                      <a:pt x="153" y="40"/>
                      <a:pt x="153" y="40"/>
                    </a:cubicBezTo>
                    <a:cubicBezTo>
                      <a:pt x="136" y="134"/>
                      <a:pt x="136" y="134"/>
                      <a:pt x="136" y="134"/>
                    </a:cubicBezTo>
                    <a:cubicBezTo>
                      <a:pt x="132" y="135"/>
                      <a:pt x="129" y="136"/>
                      <a:pt x="126" y="136"/>
                    </a:cubicBezTo>
                    <a:cubicBezTo>
                      <a:pt x="126" y="95"/>
                      <a:pt x="126" y="95"/>
                      <a:pt x="126" y="95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47" y="1"/>
                      <a:pt x="150" y="0"/>
                      <a:pt x="153" y="0"/>
                    </a:cubicBezTo>
                    <a:close/>
                    <a:moveTo>
                      <a:pt x="153" y="91"/>
                    </a:move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48" y="130"/>
                      <a:pt x="150" y="129"/>
                      <a:pt x="153" y="128"/>
                    </a:cubicBezTo>
                    <a:lnTo>
                      <a:pt x="153" y="91"/>
                    </a:lnTo>
                    <a:close/>
                    <a:moveTo>
                      <a:pt x="126" y="44"/>
                    </a:moveTo>
                    <a:cubicBezTo>
                      <a:pt x="134" y="1"/>
                      <a:pt x="134" y="1"/>
                      <a:pt x="134" y="1"/>
                    </a:cubicBezTo>
                    <a:cubicBezTo>
                      <a:pt x="132" y="2"/>
                      <a:pt x="129" y="2"/>
                      <a:pt x="126" y="2"/>
                    </a:cubicBezTo>
                    <a:lnTo>
                      <a:pt x="126" y="44"/>
                    </a:lnTo>
                    <a:close/>
                    <a:moveTo>
                      <a:pt x="126" y="2"/>
                    </a:moveTo>
                    <a:cubicBezTo>
                      <a:pt x="126" y="44"/>
                      <a:pt x="126" y="44"/>
                      <a:pt x="126" y="44"/>
                    </a:cubicBezTo>
                    <a:cubicBezTo>
                      <a:pt x="109" y="140"/>
                      <a:pt x="109" y="140"/>
                      <a:pt x="109" y="140"/>
                    </a:cubicBezTo>
                    <a:cubicBezTo>
                      <a:pt x="106" y="141"/>
                      <a:pt x="103" y="141"/>
                      <a:pt x="100" y="141"/>
                    </a:cubicBezTo>
                    <a:cubicBezTo>
                      <a:pt x="100" y="99"/>
                      <a:pt x="100" y="99"/>
                      <a:pt x="100" y="99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20" y="3"/>
                      <a:pt x="123" y="3"/>
                      <a:pt x="126" y="2"/>
                    </a:cubicBezTo>
                    <a:close/>
                    <a:moveTo>
                      <a:pt x="126" y="95"/>
                    </a:moveTo>
                    <a:cubicBezTo>
                      <a:pt x="118" y="138"/>
                      <a:pt x="118" y="138"/>
                      <a:pt x="118" y="138"/>
                    </a:cubicBezTo>
                    <a:cubicBezTo>
                      <a:pt x="121" y="138"/>
                      <a:pt x="124" y="137"/>
                      <a:pt x="126" y="136"/>
                    </a:cubicBezTo>
                    <a:lnTo>
                      <a:pt x="126" y="95"/>
                    </a:lnTo>
                    <a:close/>
                    <a:moveTo>
                      <a:pt x="100" y="48"/>
                    </a:moveTo>
                    <a:cubicBezTo>
                      <a:pt x="108" y="5"/>
                      <a:pt x="108" y="5"/>
                      <a:pt x="108" y="5"/>
                    </a:cubicBezTo>
                    <a:cubicBezTo>
                      <a:pt x="105" y="6"/>
                      <a:pt x="102" y="6"/>
                      <a:pt x="100" y="7"/>
                    </a:cubicBezTo>
                    <a:lnTo>
                      <a:pt x="100" y="48"/>
                    </a:lnTo>
                    <a:close/>
                    <a:moveTo>
                      <a:pt x="100" y="7"/>
                    </a:moveTo>
                    <a:cubicBezTo>
                      <a:pt x="100" y="48"/>
                      <a:pt x="100" y="48"/>
                      <a:pt x="100" y="48"/>
                    </a:cubicBezTo>
                    <a:cubicBezTo>
                      <a:pt x="82" y="143"/>
                      <a:pt x="82" y="143"/>
                      <a:pt x="82" y="143"/>
                    </a:cubicBezTo>
                    <a:cubicBezTo>
                      <a:pt x="79" y="143"/>
                      <a:pt x="76" y="143"/>
                      <a:pt x="73" y="14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4" y="8"/>
                      <a:pt x="97" y="7"/>
                      <a:pt x="100" y="7"/>
                    </a:cubicBezTo>
                    <a:close/>
                    <a:moveTo>
                      <a:pt x="100" y="99"/>
                    </a:moveTo>
                    <a:cubicBezTo>
                      <a:pt x="92" y="142"/>
                      <a:pt x="92" y="142"/>
                      <a:pt x="92" y="142"/>
                    </a:cubicBezTo>
                    <a:cubicBezTo>
                      <a:pt x="95" y="142"/>
                      <a:pt x="97" y="142"/>
                      <a:pt x="100" y="141"/>
                    </a:cubicBezTo>
                    <a:lnTo>
                      <a:pt x="100" y="99"/>
                    </a:lnTo>
                    <a:close/>
                    <a:moveTo>
                      <a:pt x="73" y="52"/>
                    </a:moveTo>
                    <a:cubicBezTo>
                      <a:pt x="81" y="12"/>
                      <a:pt x="81" y="12"/>
                      <a:pt x="81" y="12"/>
                    </a:cubicBezTo>
                    <a:cubicBezTo>
                      <a:pt x="78" y="13"/>
                      <a:pt x="76" y="13"/>
                      <a:pt x="73" y="14"/>
                    </a:cubicBezTo>
                    <a:lnTo>
                      <a:pt x="73" y="52"/>
                    </a:lnTo>
                    <a:close/>
                    <a:moveTo>
                      <a:pt x="73" y="14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54" y="141"/>
                      <a:pt x="50" y="140"/>
                      <a:pt x="47" y="13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7" y="17"/>
                      <a:pt x="70" y="15"/>
                      <a:pt x="73" y="14"/>
                    </a:cubicBezTo>
                    <a:close/>
                    <a:moveTo>
                      <a:pt x="73" y="103"/>
                    </a:moveTo>
                    <a:cubicBezTo>
                      <a:pt x="66" y="142"/>
                      <a:pt x="66" y="142"/>
                      <a:pt x="66" y="142"/>
                    </a:cubicBezTo>
                    <a:cubicBezTo>
                      <a:pt x="69" y="143"/>
                      <a:pt x="71" y="143"/>
                      <a:pt x="73" y="143"/>
                    </a:cubicBezTo>
                    <a:lnTo>
                      <a:pt x="73" y="103"/>
                    </a:lnTo>
                    <a:close/>
                    <a:moveTo>
                      <a:pt x="47" y="54"/>
                    </a:moveTo>
                    <a:cubicBezTo>
                      <a:pt x="53" y="23"/>
                      <a:pt x="53" y="23"/>
                      <a:pt x="53" y="23"/>
                    </a:cubicBezTo>
                    <a:cubicBezTo>
                      <a:pt x="51" y="24"/>
                      <a:pt x="49" y="25"/>
                      <a:pt x="47" y="26"/>
                    </a:cubicBezTo>
                    <a:lnTo>
                      <a:pt x="47" y="54"/>
                    </a:lnTo>
                    <a:close/>
                    <a:moveTo>
                      <a:pt x="47" y="26"/>
                    </a:moveTo>
                    <a:cubicBezTo>
                      <a:pt x="47" y="54"/>
                      <a:pt x="47" y="54"/>
                      <a:pt x="47" y="54"/>
                    </a:cubicBezTo>
                    <a:cubicBezTo>
                      <a:pt x="33" y="134"/>
                      <a:pt x="33" y="134"/>
                      <a:pt x="33" y="134"/>
                    </a:cubicBezTo>
                    <a:cubicBezTo>
                      <a:pt x="28" y="131"/>
                      <a:pt x="24" y="129"/>
                      <a:pt x="21" y="126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9" y="31"/>
                      <a:pt x="43" y="28"/>
                      <a:pt x="47" y="26"/>
                    </a:cubicBezTo>
                    <a:close/>
                    <a:moveTo>
                      <a:pt x="47" y="106"/>
                    </a:moveTo>
                    <a:cubicBezTo>
                      <a:pt x="41" y="137"/>
                      <a:pt x="41" y="137"/>
                      <a:pt x="41" y="137"/>
                    </a:cubicBezTo>
                    <a:cubicBezTo>
                      <a:pt x="43" y="138"/>
                      <a:pt x="45" y="139"/>
                      <a:pt x="47" y="139"/>
                    </a:cubicBezTo>
                    <a:lnTo>
                      <a:pt x="47" y="106"/>
                    </a:lnTo>
                    <a:close/>
                    <a:moveTo>
                      <a:pt x="21" y="57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3" y="43"/>
                      <a:pt x="22" y="44"/>
                      <a:pt x="21" y="45"/>
                    </a:cubicBezTo>
                    <a:lnTo>
                      <a:pt x="21" y="57"/>
                    </a:lnTo>
                    <a:close/>
                    <a:moveTo>
                      <a:pt x="21" y="45"/>
                    </a:moveTo>
                    <a:cubicBezTo>
                      <a:pt x="21" y="57"/>
                      <a:pt x="21" y="57"/>
                      <a:pt x="21" y="57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8" y="109"/>
                      <a:pt x="6" y="104"/>
                      <a:pt x="5" y="98"/>
                    </a:cubicBezTo>
                    <a:cubicBezTo>
                      <a:pt x="0" y="77"/>
                      <a:pt x="7" y="59"/>
                      <a:pt x="21" y="45"/>
                    </a:cubicBezTo>
                    <a:close/>
                    <a:moveTo>
                      <a:pt x="21" y="108"/>
                    </a:moveTo>
                    <a:cubicBezTo>
                      <a:pt x="18" y="123"/>
                      <a:pt x="18" y="123"/>
                      <a:pt x="18" y="123"/>
                    </a:cubicBezTo>
                    <a:cubicBezTo>
                      <a:pt x="19" y="124"/>
                      <a:pt x="20" y="125"/>
                      <a:pt x="21" y="126"/>
                    </a:cubicBezTo>
                    <a:lnTo>
                      <a:pt x="21" y="108"/>
                    </a:ln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39" name="Freeform 42"/>
              <p:cNvSpPr>
                <a:spLocks noChangeArrowheads="1"/>
              </p:cNvSpPr>
              <p:nvPr/>
            </p:nvSpPr>
            <p:spPr bwMode="auto">
              <a:xfrm>
                <a:off x="2930525" y="606425"/>
                <a:ext cx="1425575" cy="993775"/>
              </a:xfrm>
              <a:custGeom>
                <a:avLst/>
                <a:gdLst>
                  <a:gd name="T0" fmla="*/ 2147483647 w 379"/>
                  <a:gd name="T1" fmla="*/ 0 h 264"/>
                  <a:gd name="T2" fmla="*/ 2147483647 w 379"/>
                  <a:gd name="T3" fmla="*/ 2147483647 h 264"/>
                  <a:gd name="T4" fmla="*/ 2147483647 w 379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379"/>
                  <a:gd name="T10" fmla="*/ 0 h 264"/>
                  <a:gd name="T11" fmla="*/ 379 w 379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9" h="264">
                    <a:moveTo>
                      <a:pt x="190" y="0"/>
                    </a:moveTo>
                    <a:cubicBezTo>
                      <a:pt x="322" y="0"/>
                      <a:pt x="379" y="264"/>
                      <a:pt x="190" y="264"/>
                    </a:cubicBezTo>
                    <a:cubicBezTo>
                      <a:pt x="0" y="264"/>
                      <a:pt x="58" y="0"/>
                      <a:pt x="190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40" name="Freeform 43"/>
              <p:cNvSpPr>
                <a:spLocks noChangeArrowheads="1"/>
              </p:cNvSpPr>
              <p:nvPr/>
            </p:nvSpPr>
            <p:spPr bwMode="auto">
              <a:xfrm>
                <a:off x="2987675" y="644525"/>
                <a:ext cx="1311275" cy="917575"/>
              </a:xfrm>
              <a:custGeom>
                <a:avLst/>
                <a:gdLst>
                  <a:gd name="T0" fmla="*/ 2147483647 w 349"/>
                  <a:gd name="T1" fmla="*/ 0 h 244"/>
                  <a:gd name="T2" fmla="*/ 2147483647 w 349"/>
                  <a:gd name="T3" fmla="*/ 2147483647 h 244"/>
                  <a:gd name="T4" fmla="*/ 2147483647 w 349"/>
                  <a:gd name="T5" fmla="*/ 0 h 244"/>
                  <a:gd name="T6" fmla="*/ 0 60000 65536"/>
                  <a:gd name="T7" fmla="*/ 0 60000 65536"/>
                  <a:gd name="T8" fmla="*/ 0 60000 65536"/>
                  <a:gd name="T9" fmla="*/ 0 w 349"/>
                  <a:gd name="T10" fmla="*/ 0 h 244"/>
                  <a:gd name="T11" fmla="*/ 349 w 349"/>
                  <a:gd name="T12" fmla="*/ 244 h 2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9" h="244">
                    <a:moveTo>
                      <a:pt x="175" y="0"/>
                    </a:moveTo>
                    <a:cubicBezTo>
                      <a:pt x="296" y="0"/>
                      <a:pt x="349" y="244"/>
                      <a:pt x="175" y="244"/>
                    </a:cubicBezTo>
                    <a:cubicBezTo>
                      <a:pt x="0" y="244"/>
                      <a:pt x="53" y="0"/>
                      <a:pt x="175" y="0"/>
                    </a:cubicBezTo>
                    <a:close/>
                  </a:path>
                </a:pathLst>
              </a:cu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41" name="Freeform 44"/>
              <p:cNvSpPr>
                <a:spLocks noChangeArrowheads="1"/>
              </p:cNvSpPr>
              <p:nvPr/>
            </p:nvSpPr>
            <p:spPr bwMode="auto">
              <a:xfrm>
                <a:off x="3565525" y="941388"/>
                <a:ext cx="153987" cy="139700"/>
              </a:xfrm>
              <a:custGeom>
                <a:avLst/>
                <a:gdLst>
                  <a:gd name="T0" fmla="*/ 2147483647 w 41"/>
                  <a:gd name="T1" fmla="*/ 0 h 37"/>
                  <a:gd name="T2" fmla="*/ 2147483647 w 41"/>
                  <a:gd name="T3" fmla="*/ 0 h 37"/>
                  <a:gd name="T4" fmla="*/ 2147483647 w 41"/>
                  <a:gd name="T5" fmla="*/ 2147483647 h 37"/>
                  <a:gd name="T6" fmla="*/ 2147483647 w 41"/>
                  <a:gd name="T7" fmla="*/ 2147483647 h 37"/>
                  <a:gd name="T8" fmla="*/ 2147483647 w 41"/>
                  <a:gd name="T9" fmla="*/ 2147483647 h 37"/>
                  <a:gd name="T10" fmla="*/ 2147483647 w 41"/>
                  <a:gd name="T11" fmla="*/ 2147483647 h 37"/>
                  <a:gd name="T12" fmla="*/ 2147483647 w 41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"/>
                  <a:gd name="T22" fmla="*/ 0 h 37"/>
                  <a:gd name="T23" fmla="*/ 41 w 41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" h="37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1" y="4"/>
                      <a:pt x="40" y="9"/>
                    </a:cubicBezTo>
                    <a:cubicBezTo>
                      <a:pt x="37" y="18"/>
                      <a:pt x="36" y="37"/>
                      <a:pt x="25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5" y="37"/>
                      <a:pt x="4" y="18"/>
                      <a:pt x="1" y="9"/>
                    </a:cubicBezTo>
                    <a:cubicBezTo>
                      <a:pt x="0" y="4"/>
                      <a:pt x="7" y="0"/>
                      <a:pt x="15" y="0"/>
                    </a:cubicBezTo>
                    <a:close/>
                  </a:path>
                </a:pathLst>
              </a:custGeom>
              <a:solidFill>
                <a:srgbClr val="FFF7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42" name="Rectangle 45"/>
              <p:cNvSpPr>
                <a:spLocks noChangeArrowheads="1"/>
              </p:cNvSpPr>
              <p:nvPr/>
            </p:nvSpPr>
            <p:spPr bwMode="auto">
              <a:xfrm>
                <a:off x="3636963" y="982663"/>
                <a:ext cx="11112" cy="109538"/>
              </a:xfrm>
              <a:prstGeom prst="rect">
                <a:avLst/>
              </a:prstGeom>
              <a:solidFill>
                <a:srgbClr val="9B5C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3" name="Oval 46"/>
              <p:cNvSpPr>
                <a:spLocks noChangeArrowheads="1"/>
              </p:cNvSpPr>
              <p:nvPr/>
            </p:nvSpPr>
            <p:spPr bwMode="auto">
              <a:xfrm>
                <a:off x="3487738" y="836613"/>
                <a:ext cx="314325" cy="165100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4" name="Oval 47"/>
              <p:cNvSpPr>
                <a:spLocks noChangeArrowheads="1"/>
              </p:cNvSpPr>
              <p:nvPr/>
            </p:nvSpPr>
            <p:spPr bwMode="auto">
              <a:xfrm>
                <a:off x="3524250" y="862013"/>
                <a:ext cx="241300" cy="112713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5" name="Oval 48"/>
              <p:cNvSpPr>
                <a:spLocks noChangeArrowheads="1"/>
              </p:cNvSpPr>
              <p:nvPr/>
            </p:nvSpPr>
            <p:spPr bwMode="auto">
              <a:xfrm>
                <a:off x="3573463" y="685800"/>
                <a:ext cx="49212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6" name="Oval 49"/>
              <p:cNvSpPr>
                <a:spLocks noChangeArrowheads="1"/>
              </p:cNvSpPr>
              <p:nvPr/>
            </p:nvSpPr>
            <p:spPr bwMode="auto">
              <a:xfrm>
                <a:off x="3667125" y="685800"/>
                <a:ext cx="46037" cy="14287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7" name="Oval 50"/>
              <p:cNvSpPr>
                <a:spLocks noChangeArrowheads="1"/>
              </p:cNvSpPr>
              <p:nvPr/>
            </p:nvSpPr>
            <p:spPr bwMode="auto">
              <a:xfrm>
                <a:off x="3562350" y="869950"/>
                <a:ext cx="161925" cy="68263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8" name="Oval 51"/>
              <p:cNvSpPr>
                <a:spLocks noChangeArrowheads="1"/>
              </p:cNvSpPr>
              <p:nvPr/>
            </p:nvSpPr>
            <p:spPr bwMode="auto">
              <a:xfrm>
                <a:off x="3433763" y="1122363"/>
                <a:ext cx="417512" cy="414338"/>
              </a:xfrm>
              <a:prstGeom prst="ellipse">
                <a:avLst/>
              </a:prstGeom>
              <a:solidFill>
                <a:srgbClr val="FFF7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49" name="Freeform 52"/>
              <p:cNvSpPr>
                <a:spLocks noChangeArrowheads="1"/>
              </p:cNvSpPr>
              <p:nvPr/>
            </p:nvSpPr>
            <p:spPr bwMode="auto">
              <a:xfrm>
                <a:off x="3630613" y="1177925"/>
                <a:ext cx="25400" cy="150813"/>
              </a:xfrm>
              <a:custGeom>
                <a:avLst/>
                <a:gdLst>
                  <a:gd name="T0" fmla="*/ 2147483647 w 7"/>
                  <a:gd name="T1" fmla="*/ 0 h 40"/>
                  <a:gd name="T2" fmla="*/ 2147483647 w 7"/>
                  <a:gd name="T3" fmla="*/ 0 h 40"/>
                  <a:gd name="T4" fmla="*/ 2147483647 w 7"/>
                  <a:gd name="T5" fmla="*/ 2147483647 h 40"/>
                  <a:gd name="T6" fmla="*/ 2147483647 w 7"/>
                  <a:gd name="T7" fmla="*/ 2147483647 h 40"/>
                  <a:gd name="T8" fmla="*/ 2147483647 w 7"/>
                  <a:gd name="T9" fmla="*/ 2147483647 h 40"/>
                  <a:gd name="T10" fmla="*/ 2147483647 w 7"/>
                  <a:gd name="T11" fmla="*/ 2147483647 h 40"/>
                  <a:gd name="T12" fmla="*/ 0 w 7"/>
                  <a:gd name="T13" fmla="*/ 2147483647 h 40"/>
                  <a:gd name="T14" fmla="*/ 0 w 7"/>
                  <a:gd name="T15" fmla="*/ 2147483647 h 40"/>
                  <a:gd name="T16" fmla="*/ 2147483647 w 7"/>
                  <a:gd name="T17" fmla="*/ 0 h 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40"/>
                  <a:gd name="T29" fmla="*/ 7 w 7"/>
                  <a:gd name="T30" fmla="*/ 40 h 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4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7" y="1"/>
                      <a:pt x="7" y="3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9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2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50" name="Freeform 53"/>
              <p:cNvSpPr>
                <a:spLocks noChangeArrowheads="1"/>
              </p:cNvSpPr>
              <p:nvPr/>
            </p:nvSpPr>
            <p:spPr bwMode="auto">
              <a:xfrm>
                <a:off x="3543300" y="1238250"/>
                <a:ext cx="104775" cy="95250"/>
              </a:xfrm>
              <a:custGeom>
                <a:avLst/>
                <a:gdLst>
                  <a:gd name="T0" fmla="*/ 2147483647 w 28"/>
                  <a:gd name="T1" fmla="*/ 2147483647 h 25"/>
                  <a:gd name="T2" fmla="*/ 2147483647 w 28"/>
                  <a:gd name="T3" fmla="*/ 2147483647 h 25"/>
                  <a:gd name="T4" fmla="*/ 2147483647 w 28"/>
                  <a:gd name="T5" fmla="*/ 2147483647 h 25"/>
                  <a:gd name="T6" fmla="*/ 2147483647 w 28"/>
                  <a:gd name="T7" fmla="*/ 2147483647 h 25"/>
                  <a:gd name="T8" fmla="*/ 2147483647 w 28"/>
                  <a:gd name="T9" fmla="*/ 2147483647 h 25"/>
                  <a:gd name="T10" fmla="*/ 2147483647 w 28"/>
                  <a:gd name="T11" fmla="*/ 2147483647 h 25"/>
                  <a:gd name="T12" fmla="*/ 2147483647 w 28"/>
                  <a:gd name="T13" fmla="*/ 2147483647 h 25"/>
                  <a:gd name="T14" fmla="*/ 2147483647 w 28"/>
                  <a:gd name="T15" fmla="*/ 2147483647 h 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5"/>
                  <a:gd name="T26" fmla="*/ 28 w 28"/>
                  <a:gd name="T27" fmla="*/ 25 h 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5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1"/>
                      <a:pt x="28" y="23"/>
                      <a:pt x="27" y="24"/>
                    </a:cubicBezTo>
                    <a:cubicBezTo>
                      <a:pt x="25" y="25"/>
                      <a:pt x="23" y="25"/>
                      <a:pt x="22" y="2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39221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59451" name="Oval 54"/>
              <p:cNvSpPr>
                <a:spLocks noChangeArrowheads="1"/>
              </p:cNvSpPr>
              <p:nvPr/>
            </p:nvSpPr>
            <p:spPr bwMode="auto">
              <a:xfrm>
                <a:off x="3630613" y="113665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2" name="Oval 55"/>
              <p:cNvSpPr>
                <a:spLocks noChangeArrowheads="1"/>
              </p:cNvSpPr>
              <p:nvPr/>
            </p:nvSpPr>
            <p:spPr bwMode="auto">
              <a:xfrm>
                <a:off x="3814763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3" name="Oval 56"/>
              <p:cNvSpPr>
                <a:spLocks noChangeArrowheads="1"/>
              </p:cNvSpPr>
              <p:nvPr/>
            </p:nvSpPr>
            <p:spPr bwMode="auto">
              <a:xfrm>
                <a:off x="3633788" y="1506538"/>
                <a:ext cx="25400" cy="25400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4" name="Oval 57"/>
              <p:cNvSpPr>
                <a:spLocks noChangeArrowheads="1"/>
              </p:cNvSpPr>
              <p:nvPr/>
            </p:nvSpPr>
            <p:spPr bwMode="auto">
              <a:xfrm>
                <a:off x="3449638" y="1320800"/>
                <a:ext cx="25400" cy="26988"/>
              </a:xfrm>
              <a:prstGeom prst="ellipse">
                <a:avLst/>
              </a:prstGeom>
              <a:solidFill>
                <a:srgbClr val="DF502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5" name="Oval 58"/>
              <p:cNvSpPr>
                <a:spLocks noChangeArrowheads="1"/>
              </p:cNvSpPr>
              <p:nvPr/>
            </p:nvSpPr>
            <p:spPr bwMode="auto">
              <a:xfrm>
                <a:off x="3611563" y="1298575"/>
                <a:ext cx="63500" cy="60325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6" name="Oval 59"/>
              <p:cNvSpPr>
                <a:spLocks noChangeArrowheads="1"/>
              </p:cNvSpPr>
              <p:nvPr/>
            </p:nvSpPr>
            <p:spPr bwMode="auto">
              <a:xfrm>
                <a:off x="3719513" y="1069975"/>
                <a:ext cx="219075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7" name="Oval 60"/>
              <p:cNvSpPr>
                <a:spLocks noChangeArrowheads="1"/>
              </p:cNvSpPr>
              <p:nvPr/>
            </p:nvSpPr>
            <p:spPr bwMode="auto">
              <a:xfrm>
                <a:off x="3754438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8" name="Oval 61"/>
              <p:cNvSpPr>
                <a:spLocks noChangeArrowheads="1"/>
              </p:cNvSpPr>
              <p:nvPr/>
            </p:nvSpPr>
            <p:spPr bwMode="auto">
              <a:xfrm>
                <a:off x="3348038" y="1069975"/>
                <a:ext cx="217487" cy="217488"/>
              </a:xfrm>
              <a:prstGeom prst="ellipse">
                <a:avLst/>
              </a:prstGeom>
              <a:solidFill>
                <a:srgbClr val="39221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459" name="Oval 62"/>
              <p:cNvSpPr>
                <a:spLocks noChangeArrowheads="1"/>
              </p:cNvSpPr>
              <p:nvPr/>
            </p:nvSpPr>
            <p:spPr bwMode="auto">
              <a:xfrm>
                <a:off x="3321050" y="1046163"/>
                <a:ext cx="214312" cy="214313"/>
              </a:xfrm>
              <a:prstGeom prst="ellipse">
                <a:avLst/>
              </a:prstGeom>
              <a:solidFill>
                <a:srgbClr val="9B5C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403" name="文本框 59"/>
            <p:cNvSpPr txBox="1">
              <a:spLocks noChangeArrowheads="1"/>
            </p:cNvSpPr>
            <p:nvPr/>
          </p:nvSpPr>
          <p:spPr bwMode="auto">
            <a:xfrm>
              <a:off x="1905000" y="468304"/>
              <a:ext cx="4344988" cy="70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顺序查找</a:t>
              </a:r>
              <a:r>
                <a:rPr lang="en-US" altLang="zh-CN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r>
                <a:rPr lang="zh-CN" altLang="en-US" sz="4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变一变</a:t>
              </a:r>
            </a:p>
          </p:txBody>
        </p:sp>
      </p:grp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331788" y="2189163"/>
            <a:ext cx="7593012" cy="37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322263" y="2617788"/>
            <a:ext cx="7593012" cy="37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460375" y="3403600"/>
            <a:ext cx="7593013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468313" y="3771900"/>
            <a:ext cx="7593012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439738" y="4533900"/>
            <a:ext cx="7593012" cy="276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331788" y="2176463"/>
            <a:ext cx="7759700" cy="2325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8" grpId="0" animBg="1"/>
      <p:bldP spid="83009" grpId="0" animBg="1"/>
      <p:bldP spid="83010" grpId="0" animBg="1"/>
      <p:bldP spid="83011" grpId="0" animBg="1"/>
      <p:bldP spid="83012" grpId="0" animBg="1"/>
      <p:bldP spid="830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Box 42"/>
          <p:cNvSpPr txBox="1">
            <a:spLocks noChangeArrowheads="1"/>
          </p:cNvSpPr>
          <p:nvPr/>
        </p:nvSpPr>
        <p:spPr bwMode="auto">
          <a:xfrm>
            <a:off x="1079500" y="260350"/>
            <a:ext cx="80645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华文中宋"/>
                <a:ea typeface="华文中宋"/>
                <a:cs typeface="华文中宋"/>
              </a:rPr>
              <a:t>例</a:t>
            </a:r>
            <a:endParaRPr lang="en-US" altLang="zh-CN" sz="2400">
              <a:latin typeface="华文中宋"/>
              <a:ea typeface="华文中宋"/>
              <a:cs typeface="华文中宋"/>
            </a:endParaRPr>
          </a:p>
          <a:p>
            <a:r>
              <a:rPr lang="zh-CN" altLang="en-US" sz="2400">
                <a:latin typeface="华文中宋"/>
                <a:ea typeface="华文中宋"/>
                <a:cs typeface="华文中宋"/>
              </a:rPr>
              <a:t>     某查找算法的部分代码如下，数组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d(1 to 7)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的数据依次为“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5,35,25,15,20,10,30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”，当变量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key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值为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15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时，运用该算法处理后，变量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xb</a:t>
            </a:r>
            <a:r>
              <a:rPr lang="zh-CN" altLang="en-US" sz="2400">
                <a:latin typeface="华文中宋"/>
                <a:ea typeface="华文中宋"/>
                <a:cs typeface="华文中宋"/>
              </a:rPr>
              <a:t>的值是</a:t>
            </a:r>
            <a:r>
              <a:rPr lang="en-US" altLang="zh-CN" sz="2400">
                <a:latin typeface="华文中宋"/>
                <a:ea typeface="华文中宋"/>
                <a:cs typeface="华文中宋"/>
              </a:rPr>
              <a:t>______</a:t>
            </a:r>
            <a:endParaRPr lang="zh-CN" altLang="en-US" sz="2400">
              <a:latin typeface="华文中宋"/>
              <a:ea typeface="华文中宋"/>
              <a:cs typeface="华文中宋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4683" y="2234681"/>
            <a:ext cx="3600400" cy="2304256"/>
          </a:xfrm>
          <a:prstGeom prst="rect">
            <a:avLst/>
          </a:prstGeom>
          <a:solidFill>
            <a:schemeClr val="accent1"/>
          </a:solidFill>
          <a:ln w="60325" cap="rnd">
            <a:noFill/>
          </a:ln>
          <a:effectLst>
            <a:outerShdw blurRad="1397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143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For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= 1 To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If d(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) = Key Then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xb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Str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Exit  for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End  If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Next 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endParaRPr lang="en-US" altLang="zh-CN" sz="2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80113" y="2204864"/>
            <a:ext cx="3940359" cy="3024336"/>
          </a:xfrm>
          <a:prstGeom prst="rect">
            <a:avLst/>
          </a:prstGeom>
          <a:solidFill>
            <a:schemeClr val="accent1"/>
          </a:solidFill>
          <a:ln w="60325" cap="rnd">
            <a:noFill/>
          </a:ln>
          <a:effectLst>
            <a:outerShdw blurRad="139700" dist="38100" dir="2700000" sx="101000" sy="101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143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=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Do  While </a:t>
            </a:r>
            <a:r>
              <a:rPr lang="en-US" altLang="zh-CN" sz="21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 &lt; 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+ 1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   If  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d(</a:t>
            </a:r>
            <a:r>
              <a:rPr lang="en-US" altLang="zh-CN" sz="21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) = Key  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Then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xb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= 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Str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zh-CN" sz="2100" dirty="0" err="1">
                <a:solidFill>
                  <a:schemeClr val="bg1"/>
                </a:solidFill>
                <a:latin typeface="+mn-ea"/>
              </a:rPr>
              <a:t>i</a:t>
            </a: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   Exit do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      End if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bg1"/>
                </a:solidFill>
                <a:latin typeface="+mn-ea"/>
              </a:rPr>
              <a:t>Loop</a:t>
            </a:r>
          </a:p>
        </p:txBody>
      </p:sp>
      <p:sp>
        <p:nvSpPr>
          <p:cNvPr id="50" name="矩形 49"/>
          <p:cNvSpPr/>
          <p:nvPr/>
        </p:nvSpPr>
        <p:spPr>
          <a:xfrm>
            <a:off x="6210300" y="2771775"/>
            <a:ext cx="1944688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243638" y="3368675"/>
            <a:ext cx="136683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13413" y="1303338"/>
            <a:ext cx="576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Gill Sans MT"/>
                <a:ea typeface="华文中宋"/>
                <a:cs typeface="华文中宋"/>
              </a:rPr>
              <a:t>4</a:t>
            </a:r>
            <a:endParaRPr lang="zh-CN" altLang="en-US" sz="3600">
              <a:solidFill>
                <a:srgbClr val="FF0000"/>
              </a:solidFill>
              <a:latin typeface="Gill Sans MT"/>
              <a:ea typeface="华文中宋"/>
              <a:cs typeface="华文中宋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2852</Words>
  <Application>Microsoft Office PowerPoint</Application>
  <PresentationFormat>全屏显示(4:3)</PresentationFormat>
  <Paragraphs>586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Office 主题</vt:lpstr>
      <vt:lpstr>29_Office 主题</vt:lpstr>
      <vt:lpstr>38_Office 主题</vt:lpstr>
      <vt:lpstr>1_Office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topppt.cn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222</cp:revision>
  <dcterms:created xsi:type="dcterms:W3CDTF">2015-09-09T23:52:04Z</dcterms:created>
  <dcterms:modified xsi:type="dcterms:W3CDTF">2018-01-09T13:37:06Z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