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78908"/>
            <a:ext cx="8001000" cy="58640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65382"/>
            <a:ext cx="7943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 descr="Image result for norwegian air logo">
            <a:extLst>
              <a:ext uri="{FF2B5EF4-FFF2-40B4-BE49-F238E27FC236}">
                <a16:creationId xmlns:a16="http://schemas.microsoft.com/office/drawing/2014/main" id="{EA54260D-449D-4EA4-834C-E61FD86936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525" y="6492874"/>
            <a:ext cx="1140459" cy="2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288D9-B44E-4B0C-A2E3-4E1C8AC26B86}"/>
              </a:ext>
            </a:extLst>
          </p:cNvPr>
          <p:cNvSpPr txBox="1"/>
          <p:nvPr userDrawn="1"/>
        </p:nvSpPr>
        <p:spPr>
          <a:xfrm>
            <a:off x="8574984" y="6428179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4B2244D-09EC-4775-8E3A-3EAB2862C368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521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pos="5400" userDrawn="1">
          <p15:clr>
            <a:srgbClr val="FBAE40"/>
          </p15:clr>
        </p15:guide>
        <p15:guide id="4" orient="horz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1B55-A090-4F0D-A50D-1601538E353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7079-AF4A-4954-A741-EA39CDE1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64CB61-9354-4EB8-A22C-28BF4691FF6F}"/>
              </a:ext>
            </a:extLst>
          </p:cNvPr>
          <p:cNvSpPr/>
          <p:nvPr/>
        </p:nvSpPr>
        <p:spPr>
          <a:xfrm>
            <a:off x="2554357" y="2637969"/>
            <a:ext cx="6162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lawik Semibold" panose="020B0604020202020204" pitchFamily="34" charset="0"/>
              </a:rPr>
              <a:t>Analysis of International </a:t>
            </a:r>
          </a:p>
          <a:p>
            <a:pPr algn="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lawik Semibold" panose="020B0604020202020204" pitchFamily="34" charset="0"/>
              </a:rPr>
              <a:t>Airline Ticket Prices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83049-9A4B-4DF3-A4AB-3D96ED652BF2}"/>
              </a:ext>
            </a:extLst>
          </p:cNvPr>
          <p:cNvSpPr/>
          <p:nvPr/>
        </p:nvSpPr>
        <p:spPr>
          <a:xfrm>
            <a:off x="0" y="0"/>
            <a:ext cx="26835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12C3C-B832-45B1-BB83-ACE502A7E3AD}"/>
              </a:ext>
            </a:extLst>
          </p:cNvPr>
          <p:cNvSpPr/>
          <p:nvPr/>
        </p:nvSpPr>
        <p:spPr>
          <a:xfrm>
            <a:off x="481596" y="0"/>
            <a:ext cx="108426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Image result for norwegian air logo">
            <a:extLst>
              <a:ext uri="{FF2B5EF4-FFF2-40B4-BE49-F238E27FC236}">
                <a16:creationId xmlns:a16="http://schemas.microsoft.com/office/drawing/2014/main" id="{BFA7BA6F-980A-4B6D-A8E4-61DABB36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7" y="4447097"/>
            <a:ext cx="2830831" cy="66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88E544-9D74-4B8B-92CE-1A6B06813521}"/>
              </a:ext>
            </a:extLst>
          </p:cNvPr>
          <p:cNvSpPr/>
          <p:nvPr/>
        </p:nvSpPr>
        <p:spPr>
          <a:xfrm>
            <a:off x="4790659" y="4439051"/>
            <a:ext cx="993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Selawik Semibold" panose="020B0604020202020204" pitchFamily="34" charset="0"/>
              </a:rPr>
              <a:t>FROM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CCDE7-DCC4-4048-A253-EF4213B99DC8}"/>
              </a:ext>
            </a:extLst>
          </p:cNvPr>
          <p:cNvSpPr txBox="1"/>
          <p:nvPr/>
        </p:nvSpPr>
        <p:spPr>
          <a:xfrm>
            <a:off x="2554357" y="6407493"/>
            <a:ext cx="616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Joy Chen | Stat 418 |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7472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FB28F4-BB15-47B4-AC55-0564AD33568B}"/>
              </a:ext>
            </a:extLst>
          </p:cNvPr>
          <p:cNvGrpSpPr/>
          <p:nvPr/>
        </p:nvGrpSpPr>
        <p:grpSpPr>
          <a:xfrm>
            <a:off x="1744319" y="919370"/>
            <a:ext cx="5327375" cy="5431735"/>
            <a:chOff x="864703" y="1113183"/>
            <a:chExt cx="5327375" cy="54317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5160DB-D261-4EC3-85A6-AF790A33C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1" t="26613" r="29719" b="54831"/>
            <a:stretch/>
          </p:blipFill>
          <p:spPr>
            <a:xfrm>
              <a:off x="864704" y="1113183"/>
              <a:ext cx="5327374" cy="8337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BD3543-1A54-4CAD-9888-52658EE75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91" t="15217" r="29719" b="7995"/>
            <a:stretch/>
          </p:blipFill>
          <p:spPr>
            <a:xfrm>
              <a:off x="864704" y="1896833"/>
              <a:ext cx="5327374" cy="34504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8B6F7C-5789-42D3-B4F7-F1EA83873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91" t="65071" r="29719" b="7288"/>
            <a:stretch/>
          </p:blipFill>
          <p:spPr>
            <a:xfrm>
              <a:off x="864703" y="5302944"/>
              <a:ext cx="5327375" cy="1241974"/>
            </a:xfrm>
            <a:prstGeom prst="rect">
              <a:avLst/>
            </a:prstGeom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2A6DA8AF-3C9B-41FE-BB0C-D6127DA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WEBSCRAPE – EXTRACTING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4A67A-A9FA-4BD0-9157-D667194F98E4}"/>
              </a:ext>
            </a:extLst>
          </p:cNvPr>
          <p:cNvSpPr/>
          <p:nvPr/>
        </p:nvSpPr>
        <p:spPr>
          <a:xfrm>
            <a:off x="3448880" y="2803738"/>
            <a:ext cx="3498574" cy="2168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9F88F-6E2E-49BF-BD56-E8A9DE4B595E}"/>
              </a:ext>
            </a:extLst>
          </p:cNvPr>
          <p:cNvSpPr/>
          <p:nvPr/>
        </p:nvSpPr>
        <p:spPr>
          <a:xfrm>
            <a:off x="3448880" y="3962745"/>
            <a:ext cx="3498574" cy="2168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6806B7-8F62-4222-8328-5D1485B8B4BF}"/>
              </a:ext>
            </a:extLst>
          </p:cNvPr>
          <p:cNvSpPr/>
          <p:nvPr/>
        </p:nvSpPr>
        <p:spPr>
          <a:xfrm>
            <a:off x="3448880" y="5149790"/>
            <a:ext cx="3498574" cy="2168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1223A8-EC58-4829-8EE6-E61445AB38FE}"/>
              </a:ext>
            </a:extLst>
          </p:cNvPr>
          <p:cNvSpPr/>
          <p:nvPr/>
        </p:nvSpPr>
        <p:spPr>
          <a:xfrm>
            <a:off x="1876014" y="2873197"/>
            <a:ext cx="1135544" cy="1574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10C6A-ED48-4002-9030-021B39333400}"/>
              </a:ext>
            </a:extLst>
          </p:cNvPr>
          <p:cNvSpPr/>
          <p:nvPr/>
        </p:nvSpPr>
        <p:spPr>
          <a:xfrm>
            <a:off x="1874813" y="3702407"/>
            <a:ext cx="1217458" cy="1688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54F826-06C3-4501-9029-11BE08E5FC78}"/>
              </a:ext>
            </a:extLst>
          </p:cNvPr>
          <p:cNvCxnSpPr>
            <a:cxnSpLocks/>
          </p:cNvCxnSpPr>
          <p:nvPr/>
        </p:nvCxnSpPr>
        <p:spPr>
          <a:xfrm>
            <a:off x="1381541" y="2961861"/>
            <a:ext cx="49790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C3BE92-837B-4695-8E20-BBEAD0746F3A}"/>
              </a:ext>
            </a:extLst>
          </p:cNvPr>
          <p:cNvCxnSpPr>
            <a:cxnSpLocks/>
          </p:cNvCxnSpPr>
          <p:nvPr/>
        </p:nvCxnSpPr>
        <p:spPr>
          <a:xfrm>
            <a:off x="1381541" y="3786811"/>
            <a:ext cx="49790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7D20E1-D192-4ECD-93DE-6121D9E40705}"/>
              </a:ext>
            </a:extLst>
          </p:cNvPr>
          <p:cNvSpPr txBox="1"/>
          <p:nvPr/>
        </p:nvSpPr>
        <p:spPr>
          <a:xfrm>
            <a:off x="402537" y="2633870"/>
            <a:ext cx="979004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FLIGHT TIMES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B95C8-B19D-4946-B8B4-315EA96B266D}"/>
              </a:ext>
            </a:extLst>
          </p:cNvPr>
          <p:cNvSpPr txBox="1"/>
          <p:nvPr/>
        </p:nvSpPr>
        <p:spPr>
          <a:xfrm>
            <a:off x="402537" y="3597403"/>
            <a:ext cx="979004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FB788-4ABF-4B2A-AA0D-303B58AE0F98}"/>
              </a:ext>
            </a:extLst>
          </p:cNvPr>
          <p:cNvCxnSpPr>
            <a:cxnSpLocks/>
          </p:cNvCxnSpPr>
          <p:nvPr/>
        </p:nvCxnSpPr>
        <p:spPr>
          <a:xfrm flipH="1">
            <a:off x="6947454" y="2912165"/>
            <a:ext cx="49790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2DDDF-4FC1-4480-840E-D00348C32A7B}"/>
              </a:ext>
            </a:extLst>
          </p:cNvPr>
          <p:cNvCxnSpPr>
            <a:cxnSpLocks/>
          </p:cNvCxnSpPr>
          <p:nvPr/>
        </p:nvCxnSpPr>
        <p:spPr>
          <a:xfrm flipH="1">
            <a:off x="6947455" y="4071172"/>
            <a:ext cx="92433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A6D7CF-5424-494B-AEB5-290D31B68E40}"/>
              </a:ext>
            </a:extLst>
          </p:cNvPr>
          <p:cNvCxnSpPr>
            <a:cxnSpLocks/>
          </p:cNvCxnSpPr>
          <p:nvPr/>
        </p:nvCxnSpPr>
        <p:spPr>
          <a:xfrm flipH="1">
            <a:off x="6947454" y="5258217"/>
            <a:ext cx="49790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25F5F2-7613-4510-892F-4E98560FF65A}"/>
              </a:ext>
            </a:extLst>
          </p:cNvPr>
          <p:cNvCxnSpPr>
            <a:cxnSpLocks/>
          </p:cNvCxnSpPr>
          <p:nvPr/>
        </p:nvCxnSpPr>
        <p:spPr>
          <a:xfrm>
            <a:off x="7445363" y="2915241"/>
            <a:ext cx="0" cy="23429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974C08-2BF8-463C-AC11-A264EF3966BD}"/>
              </a:ext>
            </a:extLst>
          </p:cNvPr>
          <p:cNvSpPr txBox="1"/>
          <p:nvPr/>
        </p:nvSpPr>
        <p:spPr>
          <a:xfrm>
            <a:off x="7871794" y="3856092"/>
            <a:ext cx="979004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675A3-910A-4AA0-8820-2158AFD0D92B}"/>
              </a:ext>
            </a:extLst>
          </p:cNvPr>
          <p:cNvSpPr txBox="1"/>
          <p:nvPr/>
        </p:nvSpPr>
        <p:spPr>
          <a:xfrm>
            <a:off x="571500" y="6470375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Norwegian Air Shuttle.</a:t>
            </a:r>
          </a:p>
        </p:txBody>
      </p:sp>
    </p:spTree>
    <p:extLst>
      <p:ext uri="{BB962C8B-B14F-4D97-AF65-F5344CB8AC3E}">
        <p14:creationId xmlns:p14="http://schemas.microsoft.com/office/powerpoint/2010/main" val="21320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67DB61-1A2D-4046-A7E8-49A319BAA470}"/>
              </a:ext>
            </a:extLst>
          </p:cNvPr>
          <p:cNvSpPr/>
          <p:nvPr/>
        </p:nvSpPr>
        <p:spPr>
          <a:xfrm>
            <a:off x="2213471" y="3707299"/>
            <a:ext cx="6349090" cy="2663683"/>
          </a:xfrm>
          <a:prstGeom prst="rect">
            <a:avLst/>
          </a:prstGeom>
          <a:solidFill>
            <a:srgbClr val="003399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F187F-DC67-44D9-BE24-197162FE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 LAX – CPH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97E750-520E-4567-B19F-ABA77C6C8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1"/>
          <a:stretch/>
        </p:blipFill>
        <p:spPr bwMode="auto">
          <a:xfrm>
            <a:off x="4608550" y="739357"/>
            <a:ext cx="3636850" cy="28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381950-2210-40A4-923B-BA5272B49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2" b="12492"/>
          <a:stretch/>
        </p:blipFill>
        <p:spPr bwMode="auto">
          <a:xfrm>
            <a:off x="501926" y="4068321"/>
            <a:ext cx="4410075" cy="20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69CA0-543C-4391-8C1F-6E534A7E01F2}"/>
              </a:ext>
            </a:extLst>
          </p:cNvPr>
          <p:cNvSpPr txBox="1"/>
          <p:nvPr/>
        </p:nvSpPr>
        <p:spPr>
          <a:xfrm>
            <a:off x="1067717" y="6125721"/>
            <a:ext cx="41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B3CED-C588-4AC2-AA7B-5951BF5BAA13}"/>
              </a:ext>
            </a:extLst>
          </p:cNvPr>
          <p:cNvSpPr txBox="1"/>
          <p:nvPr/>
        </p:nvSpPr>
        <p:spPr>
          <a:xfrm>
            <a:off x="1640594" y="6125721"/>
            <a:ext cx="41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Jun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DE77E-C75D-4673-BD5E-21B2CE784FF2}"/>
              </a:ext>
            </a:extLst>
          </p:cNvPr>
          <p:cNvSpPr txBox="1"/>
          <p:nvPr/>
        </p:nvSpPr>
        <p:spPr>
          <a:xfrm>
            <a:off x="2213471" y="6125721"/>
            <a:ext cx="41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Jul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4ADEA-F4AD-4E29-8A49-3174B9F3A7DE}"/>
              </a:ext>
            </a:extLst>
          </p:cNvPr>
          <p:cNvSpPr txBox="1"/>
          <p:nvPr/>
        </p:nvSpPr>
        <p:spPr>
          <a:xfrm>
            <a:off x="2786348" y="6125721"/>
            <a:ext cx="41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Aug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D3EB1-6FC6-43E5-9D2E-BCB31DAB74BD}"/>
              </a:ext>
            </a:extLst>
          </p:cNvPr>
          <p:cNvSpPr txBox="1"/>
          <p:nvPr/>
        </p:nvSpPr>
        <p:spPr>
          <a:xfrm>
            <a:off x="3359225" y="6125721"/>
            <a:ext cx="41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A3B82-64AB-4339-A3EE-E5238AE681EB}"/>
              </a:ext>
            </a:extLst>
          </p:cNvPr>
          <p:cNvSpPr txBox="1"/>
          <p:nvPr/>
        </p:nvSpPr>
        <p:spPr>
          <a:xfrm>
            <a:off x="3932102" y="6125721"/>
            <a:ext cx="41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29B85-C8ED-4C4B-AD01-29BD49ECEE21}"/>
              </a:ext>
            </a:extLst>
          </p:cNvPr>
          <p:cNvSpPr txBox="1"/>
          <p:nvPr/>
        </p:nvSpPr>
        <p:spPr>
          <a:xfrm>
            <a:off x="1086805" y="3760213"/>
            <a:ext cx="325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Flight Ticket Price Variation by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0C734-278B-4055-B177-3D81DD34BE0D}"/>
              </a:ext>
            </a:extLst>
          </p:cNvPr>
          <p:cNvSpPr txBox="1"/>
          <p:nvPr/>
        </p:nvSpPr>
        <p:spPr>
          <a:xfrm rot="16200000">
            <a:off x="354279" y="4940875"/>
            <a:ext cx="61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72174-A135-4723-90C4-1AC0028D04CA}"/>
              </a:ext>
            </a:extLst>
          </p:cNvPr>
          <p:cNvSpPr txBox="1"/>
          <p:nvPr/>
        </p:nvSpPr>
        <p:spPr>
          <a:xfrm>
            <a:off x="4495040" y="4076968"/>
            <a:ext cx="4067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Flight prices appear to follow both seasonal and time-until-travel trends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Significantly more variation for flights closer to current date and well as on-average higher prices for flights with shorter lead times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Prices significantly fall in late Aug after summer season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1E078-AF55-4810-A444-FE920735EBFE}"/>
              </a:ext>
            </a:extLst>
          </p:cNvPr>
          <p:cNvSpPr txBox="1"/>
          <p:nvPr/>
        </p:nvSpPr>
        <p:spPr>
          <a:xfrm>
            <a:off x="501926" y="1053998"/>
            <a:ext cx="4067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Flight prices appear to be largely stabilized around $350 – $600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There are some extreme outliers &gt; $1,000 and these appear to be correlated with “last-minute” flights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/>
              <a:t>Further analysis to be completed to observe how this histogram changes with time as flight prices are dynamic</a:t>
            </a:r>
          </a:p>
        </p:txBody>
      </p:sp>
    </p:spTree>
    <p:extLst>
      <p:ext uri="{BB962C8B-B14F-4D97-AF65-F5344CB8AC3E}">
        <p14:creationId xmlns:p14="http://schemas.microsoft.com/office/powerpoint/2010/main" val="15205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79005F-E46F-45C6-8A30-A5166CE132B3}"/>
              </a:ext>
            </a:extLst>
          </p:cNvPr>
          <p:cNvCxnSpPr/>
          <p:nvPr/>
        </p:nvCxnSpPr>
        <p:spPr>
          <a:xfrm>
            <a:off x="909985" y="1668216"/>
            <a:ext cx="0" cy="373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3EF718-2F0B-4F08-9FCF-E4973555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79445-8D4E-4546-AA73-B2BA76724AA3}"/>
              </a:ext>
            </a:extLst>
          </p:cNvPr>
          <p:cNvSpPr txBox="1"/>
          <p:nvPr/>
        </p:nvSpPr>
        <p:spPr>
          <a:xfrm>
            <a:off x="1351722" y="1195071"/>
            <a:ext cx="7225747" cy="9462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Complete data collection for various combinations of origin to destination airports for six months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EE20-3678-4B55-9625-9AA288B5040C}"/>
              </a:ext>
            </a:extLst>
          </p:cNvPr>
          <p:cNvSpPr txBox="1"/>
          <p:nvPr/>
        </p:nvSpPr>
        <p:spPr>
          <a:xfrm>
            <a:off x="1351722" y="2441293"/>
            <a:ext cx="7225747" cy="9462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Analyze data to determine flight pricing patterns for certain airports and 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C3B0-A40F-4F57-9269-3C982B097B00}"/>
              </a:ext>
            </a:extLst>
          </p:cNvPr>
          <p:cNvSpPr txBox="1"/>
          <p:nvPr/>
        </p:nvSpPr>
        <p:spPr>
          <a:xfrm>
            <a:off x="1351722" y="3687515"/>
            <a:ext cx="7225747" cy="9462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Extend analysis to include web scraping for same flights in different currencies to see if there is foreign exchange arbitrage 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D03FC-E480-42F8-9AA6-6D444A22011C}"/>
              </a:ext>
            </a:extLst>
          </p:cNvPr>
          <p:cNvSpPr txBox="1"/>
          <p:nvPr/>
        </p:nvSpPr>
        <p:spPr>
          <a:xfrm>
            <a:off x="1351722" y="4933736"/>
            <a:ext cx="7225747" cy="9462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/>
              <a:t>Build tool / predictive model that can assist with purchasing decisions based on certain input criteria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16B9B-38F5-40C1-A729-66F101021A77}"/>
              </a:ext>
            </a:extLst>
          </p:cNvPr>
          <p:cNvSpPr/>
          <p:nvPr/>
        </p:nvSpPr>
        <p:spPr>
          <a:xfrm>
            <a:off x="779306" y="1537537"/>
            <a:ext cx="261359" cy="261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4107BE-2C10-43BA-9FC7-E15740417BF9}"/>
              </a:ext>
            </a:extLst>
          </p:cNvPr>
          <p:cNvSpPr/>
          <p:nvPr/>
        </p:nvSpPr>
        <p:spPr>
          <a:xfrm>
            <a:off x="779306" y="2783759"/>
            <a:ext cx="261359" cy="261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407F61-8F02-42B8-8A14-9BA672CA8A00}"/>
              </a:ext>
            </a:extLst>
          </p:cNvPr>
          <p:cNvSpPr/>
          <p:nvPr/>
        </p:nvSpPr>
        <p:spPr>
          <a:xfrm>
            <a:off x="779306" y="4032254"/>
            <a:ext cx="261359" cy="261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6673CA-ED2E-4846-8A5C-FD7AD1DC42D4}"/>
              </a:ext>
            </a:extLst>
          </p:cNvPr>
          <p:cNvSpPr/>
          <p:nvPr/>
        </p:nvSpPr>
        <p:spPr>
          <a:xfrm>
            <a:off x="779306" y="5276202"/>
            <a:ext cx="261359" cy="261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F8716-C4A5-4119-B45F-CF11E6A17EAF}"/>
              </a:ext>
            </a:extLst>
          </p:cNvPr>
          <p:cNvSpPr/>
          <p:nvPr/>
        </p:nvSpPr>
        <p:spPr>
          <a:xfrm>
            <a:off x="571500" y="457200"/>
            <a:ext cx="6162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Selawik Semibold" panose="020B0604020202020204" pitchFamily="34" charset="0"/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4D4ED-7449-492E-9A99-35BA95B3D216}"/>
              </a:ext>
            </a:extLst>
          </p:cNvPr>
          <p:cNvSpPr/>
          <p:nvPr/>
        </p:nvSpPr>
        <p:spPr>
          <a:xfrm>
            <a:off x="1372580" y="1901188"/>
            <a:ext cx="6398839" cy="3492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dirty="0"/>
              <a:t>All mentions of Norwegian (Norwegian Air Shuttle) and uses of logos, colors and font schemes are registered trademarks of Norwegian Air Shuttle and subject to all trademark and copyright laws. 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dirty="0"/>
              <a:t>All data presented in this analysis is the property of Norwegian Air Shuttle and used for personal academic and educational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87835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lawik Semibold"/>
        <a:ea typeface=""/>
        <a:cs typeface=""/>
      </a:majorFont>
      <a:minorFont>
        <a:latin typeface="Selawi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262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Selawik</vt:lpstr>
      <vt:lpstr>Selawik Semibold</vt:lpstr>
      <vt:lpstr>Wingdings</vt:lpstr>
      <vt:lpstr>Office Theme</vt:lpstr>
      <vt:lpstr>PowerPoint Presentation</vt:lpstr>
      <vt:lpstr>WEBSCRAPE – EXTRACTING DATA</vt:lpstr>
      <vt:lpstr>EXPLORATORY ANALYSIS: LAX – CPH</vt:lpstr>
      <vt:lpstr>PROJECT PROPOSAL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Chen</dc:creator>
  <cp:lastModifiedBy>Joy Chen</cp:lastModifiedBy>
  <cp:revision>41</cp:revision>
  <dcterms:created xsi:type="dcterms:W3CDTF">2019-05-07T04:24:19Z</dcterms:created>
  <dcterms:modified xsi:type="dcterms:W3CDTF">2019-05-07T21:34:18Z</dcterms:modified>
</cp:coreProperties>
</file>