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3" r:id="rId5"/>
    <p:sldId id="262" r:id="rId6"/>
    <p:sldId id="264" r:id="rId7"/>
    <p:sldId id="257" r:id="rId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0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2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78908"/>
            <a:ext cx="8001000" cy="58640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65382"/>
            <a:ext cx="79438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 descr="Image result for norwegian air logo">
            <a:extLst>
              <a:ext uri="{FF2B5EF4-FFF2-40B4-BE49-F238E27FC236}">
                <a16:creationId xmlns:a16="http://schemas.microsoft.com/office/drawing/2014/main" id="{EA54260D-449D-4EA4-834C-E61FD86936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525" y="6492874"/>
            <a:ext cx="1140459" cy="2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288D9-B44E-4B0C-A2E3-4E1C8AC26B86}"/>
              </a:ext>
            </a:extLst>
          </p:cNvPr>
          <p:cNvSpPr txBox="1"/>
          <p:nvPr userDrawn="1"/>
        </p:nvSpPr>
        <p:spPr>
          <a:xfrm>
            <a:off x="8574984" y="6428179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4B2244D-09EC-4775-8E3A-3EAB2862C368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521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pos="5400" userDrawn="1">
          <p15:clr>
            <a:srgbClr val="FBAE40"/>
          </p15:clr>
        </p15:guide>
        <p15:guide id="4" orient="horz" pos="2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1B55-A090-4F0D-A50D-1601538E35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64CB61-9354-4EB8-A22C-28BF4691FF6F}"/>
              </a:ext>
            </a:extLst>
          </p:cNvPr>
          <p:cNvSpPr/>
          <p:nvPr/>
        </p:nvSpPr>
        <p:spPr>
          <a:xfrm>
            <a:off x="2554357" y="2637969"/>
            <a:ext cx="6162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lawik Semibold" panose="020B0604020202020204" pitchFamily="34" charset="0"/>
              </a:rPr>
              <a:t>Analysis of International </a:t>
            </a:r>
          </a:p>
          <a:p>
            <a:pPr algn="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lawik Semibold" panose="020B0604020202020204" pitchFamily="34" charset="0"/>
              </a:rPr>
              <a:t>Airline Ticket Prices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83049-9A4B-4DF3-A4AB-3D96ED652BF2}"/>
              </a:ext>
            </a:extLst>
          </p:cNvPr>
          <p:cNvSpPr/>
          <p:nvPr/>
        </p:nvSpPr>
        <p:spPr>
          <a:xfrm>
            <a:off x="0" y="0"/>
            <a:ext cx="26835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12C3C-B832-45B1-BB83-ACE502A7E3AD}"/>
              </a:ext>
            </a:extLst>
          </p:cNvPr>
          <p:cNvSpPr/>
          <p:nvPr/>
        </p:nvSpPr>
        <p:spPr>
          <a:xfrm>
            <a:off x="481596" y="0"/>
            <a:ext cx="108426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Image result for norwegian air logo">
            <a:extLst>
              <a:ext uri="{FF2B5EF4-FFF2-40B4-BE49-F238E27FC236}">
                <a16:creationId xmlns:a16="http://schemas.microsoft.com/office/drawing/2014/main" id="{BFA7BA6F-980A-4B6D-A8E4-61DABB36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7" y="4447097"/>
            <a:ext cx="2830831" cy="66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88E544-9D74-4B8B-92CE-1A6B06813521}"/>
              </a:ext>
            </a:extLst>
          </p:cNvPr>
          <p:cNvSpPr/>
          <p:nvPr/>
        </p:nvSpPr>
        <p:spPr>
          <a:xfrm>
            <a:off x="4790659" y="4439051"/>
            <a:ext cx="993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Selawik Semibold" panose="020B0604020202020204" pitchFamily="34" charset="0"/>
              </a:rPr>
              <a:t>FROM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CCDE7-DCC4-4048-A253-EF4213B99DC8}"/>
              </a:ext>
            </a:extLst>
          </p:cNvPr>
          <p:cNvSpPr txBox="1"/>
          <p:nvPr/>
        </p:nvSpPr>
        <p:spPr>
          <a:xfrm>
            <a:off x="2554357" y="6407493"/>
            <a:ext cx="616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Joy Chen | Stat 418 | 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7472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250ACF9-FF44-4FAD-92E9-A76AB5D84C8D}"/>
              </a:ext>
            </a:extLst>
          </p:cNvPr>
          <p:cNvSpPr txBox="1"/>
          <p:nvPr/>
        </p:nvSpPr>
        <p:spPr>
          <a:xfrm>
            <a:off x="6199557" y="2220130"/>
            <a:ext cx="2365512" cy="1037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Producing: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472A56-1E1F-441B-8AC8-F8EA8A6A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78908"/>
            <a:ext cx="8001000" cy="586409"/>
          </a:xfrm>
        </p:spPr>
        <p:txBody>
          <a:bodyPr/>
          <a:lstStyle/>
          <a:p>
            <a:r>
              <a:rPr lang="en-US" dirty="0"/>
              <a:t>PREDICTING INT’L AIRFARE –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F4188-FCAF-4CAF-B098-509F582DE185}"/>
              </a:ext>
            </a:extLst>
          </p:cNvPr>
          <p:cNvSpPr txBox="1"/>
          <p:nvPr/>
        </p:nvSpPr>
        <p:spPr>
          <a:xfrm>
            <a:off x="974867" y="965963"/>
            <a:ext cx="2106932" cy="22923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</a:t>
            </a:r>
            <a:r>
              <a:rPr lang="en-US" sz="7200" dirty="0"/>
              <a:t>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 starting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June 2, 2019</a:t>
            </a:r>
          </a:p>
        </p:txBody>
      </p:sp>
      <p:pic>
        <p:nvPicPr>
          <p:cNvPr id="1026" name="Picture 2" descr="Image result for airport lax logo">
            <a:extLst>
              <a:ext uri="{FF2B5EF4-FFF2-40B4-BE49-F238E27FC236}">
                <a16:creationId xmlns:a16="http://schemas.microsoft.com/office/drawing/2014/main" id="{BA8E28EA-7902-46EA-8FA0-3F5D3996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7" y="5657516"/>
            <a:ext cx="1809092" cy="56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3ACE11A-5CD6-4E56-B095-658F75CCA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9" t="24372" r="4022" b="42445"/>
          <a:stretch/>
        </p:blipFill>
        <p:spPr bwMode="auto">
          <a:xfrm>
            <a:off x="997180" y="4218907"/>
            <a:ext cx="1308227" cy="3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hn F. Kennedy International Airport">
            <a:extLst>
              <a:ext uri="{FF2B5EF4-FFF2-40B4-BE49-F238E27FC236}">
                <a16:creationId xmlns:a16="http://schemas.microsoft.com/office/drawing/2014/main" id="{3667B303-A60A-431E-8F3E-7843C31D3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47" b="2356"/>
          <a:stretch/>
        </p:blipFill>
        <p:spPr bwMode="auto">
          <a:xfrm>
            <a:off x="1143831" y="4775649"/>
            <a:ext cx="1014925" cy="5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tockholm arlanda airport logo">
            <a:extLst>
              <a:ext uri="{FF2B5EF4-FFF2-40B4-BE49-F238E27FC236}">
                <a16:creationId xmlns:a16="http://schemas.microsoft.com/office/drawing/2014/main" id="{B57A848E-5959-4A50-8E37-1347A114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00" y="4924408"/>
            <a:ext cx="1459815" cy="62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aris charles de gaulle airport logo">
            <a:extLst>
              <a:ext uri="{FF2B5EF4-FFF2-40B4-BE49-F238E27FC236}">
                <a16:creationId xmlns:a16="http://schemas.microsoft.com/office/drawing/2014/main" id="{CF3BB346-D34E-41C8-B1E4-15C9F0F4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769" y="4079761"/>
            <a:ext cx="1021185" cy="6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london gatwick airport logo">
            <a:extLst>
              <a:ext uri="{FF2B5EF4-FFF2-40B4-BE49-F238E27FC236}">
                <a16:creationId xmlns:a16="http://schemas.microsoft.com/office/drawing/2014/main" id="{A9423838-6BAF-462E-A1D7-D09F6F5C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23" y="5002214"/>
            <a:ext cx="1413835" cy="4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barcelona airport logo">
            <a:extLst>
              <a:ext uri="{FF2B5EF4-FFF2-40B4-BE49-F238E27FC236}">
                <a16:creationId xmlns:a16="http://schemas.microsoft.com/office/drawing/2014/main" id="{229DE23D-A53B-4E84-AD20-CD3A7886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51" y="5621511"/>
            <a:ext cx="1809092" cy="5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9DC178BD-572D-4B26-B51F-19C4DD2E2888}"/>
              </a:ext>
            </a:extLst>
          </p:cNvPr>
          <p:cNvSpPr/>
          <p:nvPr/>
        </p:nvSpPr>
        <p:spPr>
          <a:xfrm>
            <a:off x="-871413" y="4410506"/>
            <a:ext cx="6976079" cy="1954371"/>
          </a:xfrm>
          <a:prstGeom prst="arc">
            <a:avLst>
              <a:gd name="adj1" fmla="val 17449011"/>
              <a:gd name="adj2" fmla="val 21280726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5F96C42-6A15-43F8-B6EF-BCDCEF4B07B9}"/>
              </a:ext>
            </a:extLst>
          </p:cNvPr>
          <p:cNvSpPr/>
          <p:nvPr/>
        </p:nvSpPr>
        <p:spPr>
          <a:xfrm flipV="1">
            <a:off x="-1974786" y="2038264"/>
            <a:ext cx="9060540" cy="3598184"/>
          </a:xfrm>
          <a:prstGeom prst="arc">
            <a:avLst>
              <a:gd name="adj1" fmla="val 16200000"/>
              <a:gd name="adj2" fmla="val 21101201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9891A08-90F6-4A11-9D90-95F9D6934C68}"/>
              </a:ext>
            </a:extLst>
          </p:cNvPr>
          <p:cNvSpPr/>
          <p:nvPr/>
        </p:nvSpPr>
        <p:spPr>
          <a:xfrm>
            <a:off x="-1163281" y="5162254"/>
            <a:ext cx="7507680" cy="2692937"/>
          </a:xfrm>
          <a:prstGeom prst="arc">
            <a:avLst>
              <a:gd name="adj1" fmla="val 16200000"/>
              <a:gd name="adj2" fmla="val 21014576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E9FB62-4D79-4207-AFE1-98E2DDD7478A}"/>
              </a:ext>
            </a:extLst>
          </p:cNvPr>
          <p:cNvSpPr/>
          <p:nvPr/>
        </p:nvSpPr>
        <p:spPr>
          <a:xfrm>
            <a:off x="-825682" y="4418155"/>
            <a:ext cx="7828782" cy="1954371"/>
          </a:xfrm>
          <a:prstGeom prst="arc">
            <a:avLst>
              <a:gd name="adj1" fmla="val 15088805"/>
              <a:gd name="adj2" fmla="val 20564768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6B1FBE0-50FF-4C60-8A5E-B7CB74EF2054}"/>
              </a:ext>
            </a:extLst>
          </p:cNvPr>
          <p:cNvSpPr/>
          <p:nvPr/>
        </p:nvSpPr>
        <p:spPr>
          <a:xfrm rot="20826391">
            <a:off x="-1057341" y="5145339"/>
            <a:ext cx="7507680" cy="1060514"/>
          </a:xfrm>
          <a:prstGeom prst="arc">
            <a:avLst>
              <a:gd name="adj1" fmla="val 16200000"/>
              <a:gd name="adj2" fmla="val 21226897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93C046A-C94D-4AFD-96F2-2E3F1C3B38FD}"/>
              </a:ext>
            </a:extLst>
          </p:cNvPr>
          <p:cNvSpPr/>
          <p:nvPr/>
        </p:nvSpPr>
        <p:spPr>
          <a:xfrm flipV="1">
            <a:off x="-2007482" y="2042804"/>
            <a:ext cx="8207733" cy="3606044"/>
          </a:xfrm>
          <a:prstGeom prst="arc">
            <a:avLst>
              <a:gd name="adj1" fmla="val 17065394"/>
              <a:gd name="adj2" fmla="val 21042403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9F931FC-93DE-4D5F-BB76-7E33275B7060}"/>
              </a:ext>
            </a:extLst>
          </p:cNvPr>
          <p:cNvSpPr/>
          <p:nvPr/>
        </p:nvSpPr>
        <p:spPr>
          <a:xfrm rot="367514" flipV="1">
            <a:off x="-1775317" y="2047152"/>
            <a:ext cx="9060540" cy="3598184"/>
          </a:xfrm>
          <a:prstGeom prst="arc">
            <a:avLst>
              <a:gd name="adj1" fmla="val 16200000"/>
              <a:gd name="adj2" fmla="val 21101201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E0F230A-1AE3-4D48-B1A5-4F2E4B118ED8}"/>
              </a:ext>
            </a:extLst>
          </p:cNvPr>
          <p:cNvSpPr/>
          <p:nvPr/>
        </p:nvSpPr>
        <p:spPr>
          <a:xfrm rot="21410978">
            <a:off x="-1046273" y="4393360"/>
            <a:ext cx="8793555" cy="1954371"/>
          </a:xfrm>
          <a:prstGeom prst="arc">
            <a:avLst>
              <a:gd name="adj1" fmla="val 15241753"/>
              <a:gd name="adj2" fmla="val 21504737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E5E72DC0-6CD8-4CBE-AFF5-00B6F901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9" t="11111" r="22011" b="9246"/>
          <a:stretch/>
        </p:blipFill>
        <p:spPr bwMode="auto">
          <a:xfrm>
            <a:off x="5592213" y="3980144"/>
            <a:ext cx="968395" cy="7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3CD00197-FB70-4DE7-A589-C34E76E88B9A}"/>
              </a:ext>
            </a:extLst>
          </p:cNvPr>
          <p:cNvSpPr/>
          <p:nvPr/>
        </p:nvSpPr>
        <p:spPr>
          <a:xfrm>
            <a:off x="-794603" y="5131963"/>
            <a:ext cx="7828782" cy="1954371"/>
          </a:xfrm>
          <a:prstGeom prst="arc">
            <a:avLst>
              <a:gd name="adj1" fmla="val 14762524"/>
              <a:gd name="adj2" fmla="val 20094919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97856-04C3-428B-B970-D6460E917E32}"/>
              </a:ext>
            </a:extLst>
          </p:cNvPr>
          <p:cNvSpPr/>
          <p:nvPr/>
        </p:nvSpPr>
        <p:spPr>
          <a:xfrm rot="5400000">
            <a:off x="3165953" y="897012"/>
            <a:ext cx="2816130" cy="79969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5C1EEF-36A2-4F23-8F43-D8D9AA75012E}"/>
              </a:ext>
            </a:extLst>
          </p:cNvPr>
          <p:cNvSpPr/>
          <p:nvPr/>
        </p:nvSpPr>
        <p:spPr>
          <a:xfrm rot="16200000">
            <a:off x="4837428" y="1941136"/>
            <a:ext cx="2288216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54526A-35DC-4E13-99DE-EB9B73BDF2CC}"/>
              </a:ext>
            </a:extLst>
          </p:cNvPr>
          <p:cNvSpPr txBox="1"/>
          <p:nvPr/>
        </p:nvSpPr>
        <p:spPr>
          <a:xfrm>
            <a:off x="3248683" y="965963"/>
            <a:ext cx="2106932" cy="22923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4,400+</a:t>
            </a:r>
          </a:p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flights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936966-11D8-4BC8-8B14-53315ADF646D}"/>
              </a:ext>
            </a:extLst>
          </p:cNvPr>
          <p:cNvSpPr txBox="1"/>
          <p:nvPr/>
        </p:nvSpPr>
        <p:spPr>
          <a:xfrm>
            <a:off x="6207461" y="965963"/>
            <a:ext cx="2365512" cy="1037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Predicting Airfare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via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Reg. Model</a:t>
            </a:r>
          </a:p>
        </p:txBody>
      </p:sp>
      <p:pic>
        <p:nvPicPr>
          <p:cNvPr id="1044" name="Picture 20" descr="Image result for flask app logo">
            <a:extLst>
              <a:ext uri="{FF2B5EF4-FFF2-40B4-BE49-F238E27FC236}">
                <a16:creationId xmlns:a16="http://schemas.microsoft.com/office/drawing/2014/main" id="{0A20AABE-9122-4261-8480-60856F60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93" y="2613263"/>
            <a:ext cx="1003293" cy="56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CC88CA3-6790-49E2-8193-A9166D391276}"/>
              </a:ext>
            </a:extLst>
          </p:cNvPr>
          <p:cNvSpPr/>
          <p:nvPr/>
        </p:nvSpPr>
        <p:spPr>
          <a:xfrm rot="16200000">
            <a:off x="-391603" y="1941136"/>
            <a:ext cx="2288216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FLIGHT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2903AA-0AC9-4D26-AA74-38340D0ED90A}"/>
              </a:ext>
            </a:extLst>
          </p:cNvPr>
          <p:cNvSpPr/>
          <p:nvPr/>
        </p:nvSpPr>
        <p:spPr>
          <a:xfrm>
            <a:off x="571499" y="3487429"/>
            <a:ext cx="8001001" cy="33786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NORWEGIAN AIR FLIGHT ITINERARIES</a:t>
            </a:r>
          </a:p>
        </p:txBody>
      </p:sp>
    </p:spTree>
    <p:extLst>
      <p:ext uri="{BB962C8B-B14F-4D97-AF65-F5344CB8AC3E}">
        <p14:creationId xmlns:p14="http://schemas.microsoft.com/office/powerpoint/2010/main" val="15205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320FED6-4EB2-4F4F-90B3-73FBFD743219}"/>
              </a:ext>
            </a:extLst>
          </p:cNvPr>
          <p:cNvSpPr/>
          <p:nvPr/>
        </p:nvSpPr>
        <p:spPr>
          <a:xfrm rot="16200000">
            <a:off x="-70537" y="1620828"/>
            <a:ext cx="5296645" cy="39884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STANDARD PAGE FORMAT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617677-1EEC-47AC-A3D7-D54A0515A9E8}"/>
              </a:ext>
            </a:extLst>
          </p:cNvPr>
          <p:cNvSpPr/>
          <p:nvPr/>
        </p:nvSpPr>
        <p:spPr>
          <a:xfrm rot="16200000">
            <a:off x="4491147" y="2182007"/>
            <a:ext cx="4271982" cy="38907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A6DA8AF-3C9B-41FE-BB0C-D6127DA5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DATA COLLECTION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B675A3-910A-4AA0-8820-2158AFD0D92B}"/>
              </a:ext>
            </a:extLst>
          </p:cNvPr>
          <p:cNvSpPr txBox="1"/>
          <p:nvPr/>
        </p:nvSpPr>
        <p:spPr>
          <a:xfrm>
            <a:off x="571500" y="6470375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Norwegian Air Shuttle.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53879-D388-434B-9E37-D1F37232B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5" t="16020" r="43165" b="25285"/>
          <a:stretch/>
        </p:blipFill>
        <p:spPr>
          <a:xfrm>
            <a:off x="951454" y="1061675"/>
            <a:ext cx="3526672" cy="5106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7BF57-0728-4DE5-95B2-2C23E7BA2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25" t="18267" r="40120" b="13528"/>
          <a:stretch/>
        </p:blipFill>
        <p:spPr>
          <a:xfrm>
            <a:off x="4759222" y="2065446"/>
            <a:ext cx="3735828" cy="41238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D3089A-233A-4B2C-A002-A1DB89F3D468}"/>
              </a:ext>
            </a:extLst>
          </p:cNvPr>
          <p:cNvSpPr txBox="1"/>
          <p:nvPr/>
        </p:nvSpPr>
        <p:spPr>
          <a:xfrm>
            <a:off x="4681767" y="966720"/>
            <a:ext cx="3878663" cy="10508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WARNING: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Site structure sometimes changes….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[Notice only 3 price columns here]</a:t>
            </a:r>
          </a:p>
        </p:txBody>
      </p:sp>
    </p:spTree>
    <p:extLst>
      <p:ext uri="{BB962C8B-B14F-4D97-AF65-F5344CB8AC3E}">
        <p14:creationId xmlns:p14="http://schemas.microsoft.com/office/powerpoint/2010/main" val="21320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2E329EC-0006-4A73-BD68-423A94BEECEB}"/>
              </a:ext>
            </a:extLst>
          </p:cNvPr>
          <p:cNvSpPr txBox="1"/>
          <p:nvPr/>
        </p:nvSpPr>
        <p:spPr>
          <a:xfrm>
            <a:off x="4925035" y="1389314"/>
            <a:ext cx="3567792" cy="479211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lIns="182880" rIns="182880" rtlCol="0" anchor="ctr">
            <a:noAutofit/>
          </a:bodyPr>
          <a:lstStyle/>
          <a:p>
            <a:pPr marL="111125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A6DA8AF-3C9B-41FE-BB0C-D6127DA5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78908"/>
            <a:ext cx="8001000" cy="586409"/>
          </a:xfrm>
        </p:spPr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725B4-EA3A-4A0B-8862-E3B5F9F6F46D}"/>
              </a:ext>
            </a:extLst>
          </p:cNvPr>
          <p:cNvSpPr txBox="1"/>
          <p:nvPr/>
        </p:nvSpPr>
        <p:spPr>
          <a:xfrm>
            <a:off x="1129055" y="1014089"/>
            <a:ext cx="1426159" cy="6246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UNFILTERED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4,847 x 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EABF2-868A-44CC-A195-CB254EED124E}"/>
              </a:ext>
            </a:extLst>
          </p:cNvPr>
          <p:cNvSpPr txBox="1"/>
          <p:nvPr/>
        </p:nvSpPr>
        <p:spPr>
          <a:xfrm>
            <a:off x="1140207" y="1797374"/>
            <a:ext cx="1426158" cy="6246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CLEANED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4,413 x 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9F84A-F843-4A2A-A7A8-0B069A34F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8" t="62466" r="15122" b="13902"/>
          <a:stretch/>
        </p:blipFill>
        <p:spPr>
          <a:xfrm>
            <a:off x="1053685" y="2580659"/>
            <a:ext cx="3518315" cy="7195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54B12A5-6D3F-4E15-8016-38E4FFB3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32" y="1458888"/>
            <a:ext cx="3391718" cy="230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herlands flag">
            <a:extLst>
              <a:ext uri="{FF2B5EF4-FFF2-40B4-BE49-F238E27FC236}">
                <a16:creationId xmlns:a16="http://schemas.microsoft.com/office/drawing/2014/main" id="{699C37C9-351A-4AEB-A5FE-4EA3D73AF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550" y="4428741"/>
            <a:ext cx="199800" cy="1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44A13C-907C-4E7E-88A7-9389F79DCD08}"/>
              </a:ext>
            </a:extLst>
          </p:cNvPr>
          <p:cNvSpPr/>
          <p:nvPr/>
        </p:nvSpPr>
        <p:spPr>
          <a:xfrm rot="16200000">
            <a:off x="-391603" y="1989264"/>
            <a:ext cx="2288216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8F8EAC-1179-4D6C-B050-69EC75BFAF3B}"/>
              </a:ext>
            </a:extLst>
          </p:cNvPr>
          <p:cNvSpPr/>
          <p:nvPr/>
        </p:nvSpPr>
        <p:spPr>
          <a:xfrm>
            <a:off x="4925035" y="1014089"/>
            <a:ext cx="3573987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9E988-ADB8-4B61-BE39-276C225A1AA5}"/>
              </a:ext>
            </a:extLst>
          </p:cNvPr>
          <p:cNvSpPr txBox="1"/>
          <p:nvPr/>
        </p:nvSpPr>
        <p:spPr>
          <a:xfrm>
            <a:off x="2762831" y="1014088"/>
            <a:ext cx="1729972" cy="14079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182880" rIns="182880" rtlCol="0" anchor="ctr">
            <a:noAutofit/>
          </a:bodyPr>
          <a:lstStyle/>
          <a:p>
            <a:pPr marL="111125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3,600</a:t>
            </a:r>
          </a:p>
          <a:p>
            <a:pPr marL="111125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Connecting</a:t>
            </a:r>
          </a:p>
          <a:p>
            <a:pPr marL="111125"/>
            <a:endParaRPr lang="en-US" sz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11125" algn="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813</a:t>
            </a:r>
          </a:p>
          <a:p>
            <a:pPr marL="111125"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 Flights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2E59B9-052D-4276-B41F-C474A6B1C237}"/>
              </a:ext>
            </a:extLst>
          </p:cNvPr>
          <p:cNvSpPr/>
          <p:nvPr/>
        </p:nvSpPr>
        <p:spPr>
          <a:xfrm rot="16200000">
            <a:off x="-391602" y="4868391"/>
            <a:ext cx="2288216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STOP LOCATION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AF687-FAC0-4AD1-A341-8F628D448E9C}"/>
              </a:ext>
            </a:extLst>
          </p:cNvPr>
          <p:cNvSpPr txBox="1"/>
          <p:nvPr/>
        </p:nvSpPr>
        <p:spPr>
          <a:xfrm>
            <a:off x="1204391" y="3849939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London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F93507-7284-4619-B672-638B2ACEBB6F}"/>
              </a:ext>
            </a:extLst>
          </p:cNvPr>
          <p:cNvSpPr txBox="1"/>
          <p:nvPr/>
        </p:nvSpPr>
        <p:spPr>
          <a:xfrm>
            <a:off x="1204391" y="4385754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Oslo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014808-1418-45C7-AB5D-AE00000F6B77}"/>
              </a:ext>
            </a:extLst>
          </p:cNvPr>
          <p:cNvSpPr txBox="1"/>
          <p:nvPr/>
        </p:nvSpPr>
        <p:spPr>
          <a:xfrm>
            <a:off x="1204391" y="4925878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Stockholm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AE775B-F3D2-4CF5-9AE8-1EACA6D2FE76}"/>
              </a:ext>
            </a:extLst>
          </p:cNvPr>
          <p:cNvSpPr txBox="1"/>
          <p:nvPr/>
        </p:nvSpPr>
        <p:spPr>
          <a:xfrm>
            <a:off x="1204391" y="5468090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Copenhagen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64FC8B-7389-48C6-9926-09642C1B704D}"/>
              </a:ext>
            </a:extLst>
          </p:cNvPr>
          <p:cNvSpPr txBox="1"/>
          <p:nvPr/>
        </p:nvSpPr>
        <p:spPr>
          <a:xfrm>
            <a:off x="1204392" y="5972591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Barcelona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1AE961-1F65-49AE-976E-9453579EE1C4}"/>
              </a:ext>
            </a:extLst>
          </p:cNvPr>
          <p:cNvSpPr txBox="1"/>
          <p:nvPr/>
        </p:nvSpPr>
        <p:spPr>
          <a:xfrm>
            <a:off x="3154836" y="3849939"/>
            <a:ext cx="1099343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Madrid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166F94-EEE1-46CE-BC0B-7532AC1830E1}"/>
              </a:ext>
            </a:extLst>
          </p:cNvPr>
          <p:cNvSpPr txBox="1"/>
          <p:nvPr/>
        </p:nvSpPr>
        <p:spPr>
          <a:xfrm>
            <a:off x="3965971" y="3799137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6545EB-8C19-4BF2-8699-0BD45558A2FE}"/>
              </a:ext>
            </a:extLst>
          </p:cNvPr>
          <p:cNvSpPr txBox="1"/>
          <p:nvPr/>
        </p:nvSpPr>
        <p:spPr>
          <a:xfrm>
            <a:off x="3154836" y="4385754"/>
            <a:ext cx="1099343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Amsterdam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715E37-EF29-4F11-B1DE-A19B34A87355}"/>
              </a:ext>
            </a:extLst>
          </p:cNvPr>
          <p:cNvSpPr txBox="1"/>
          <p:nvPr/>
        </p:nvSpPr>
        <p:spPr>
          <a:xfrm>
            <a:off x="3965971" y="4349200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40E3A9-9DA6-4345-8E63-73A19386394B}"/>
              </a:ext>
            </a:extLst>
          </p:cNvPr>
          <p:cNvSpPr txBox="1"/>
          <p:nvPr/>
        </p:nvSpPr>
        <p:spPr>
          <a:xfrm>
            <a:off x="3154836" y="4925878"/>
            <a:ext cx="1099343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Paris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364931-B18D-4D89-B691-5CC28275020D}"/>
              </a:ext>
            </a:extLst>
          </p:cNvPr>
          <p:cNvSpPr txBox="1"/>
          <p:nvPr/>
        </p:nvSpPr>
        <p:spPr>
          <a:xfrm>
            <a:off x="3965971" y="4875076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25D74E-F91C-44FC-9392-FF79101FC593}"/>
              </a:ext>
            </a:extLst>
          </p:cNvPr>
          <p:cNvSpPr txBox="1"/>
          <p:nvPr/>
        </p:nvSpPr>
        <p:spPr>
          <a:xfrm>
            <a:off x="3154836" y="5468090"/>
            <a:ext cx="1099343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C9B2E-0B09-4102-925E-ECC3BFB71BD6}"/>
              </a:ext>
            </a:extLst>
          </p:cNvPr>
          <p:cNvSpPr txBox="1"/>
          <p:nvPr/>
        </p:nvSpPr>
        <p:spPr>
          <a:xfrm>
            <a:off x="3965971" y="5417288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F06B0C-83E4-46F4-9BD4-16FC5B77C187}"/>
              </a:ext>
            </a:extLst>
          </p:cNvPr>
          <p:cNvSpPr txBox="1"/>
          <p:nvPr/>
        </p:nvSpPr>
        <p:spPr>
          <a:xfrm>
            <a:off x="1924012" y="3799137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1,109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5C9E94-B044-4B15-8EE0-33BB1A67B161}"/>
              </a:ext>
            </a:extLst>
          </p:cNvPr>
          <p:cNvSpPr txBox="1"/>
          <p:nvPr/>
        </p:nvSpPr>
        <p:spPr>
          <a:xfrm>
            <a:off x="1924012" y="5912215"/>
            <a:ext cx="885533" cy="330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C04017-63E1-4280-96CA-2E47B2E037C3}"/>
              </a:ext>
            </a:extLst>
          </p:cNvPr>
          <p:cNvSpPr txBox="1"/>
          <p:nvPr/>
        </p:nvSpPr>
        <p:spPr>
          <a:xfrm>
            <a:off x="1924012" y="5412501"/>
            <a:ext cx="885533" cy="330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A7FACF-C770-4C5E-8E4F-086C237633BE}"/>
              </a:ext>
            </a:extLst>
          </p:cNvPr>
          <p:cNvSpPr txBox="1"/>
          <p:nvPr/>
        </p:nvSpPr>
        <p:spPr>
          <a:xfrm>
            <a:off x="1924012" y="4870289"/>
            <a:ext cx="885533" cy="330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532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78A61-F971-44AB-93DB-FA3385D75407}"/>
              </a:ext>
            </a:extLst>
          </p:cNvPr>
          <p:cNvSpPr txBox="1"/>
          <p:nvPr/>
        </p:nvSpPr>
        <p:spPr>
          <a:xfrm>
            <a:off x="1924012" y="4330165"/>
            <a:ext cx="885533" cy="330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840</a:t>
            </a:r>
          </a:p>
        </p:txBody>
      </p:sp>
      <p:pic>
        <p:nvPicPr>
          <p:cNvPr id="1030" name="Picture 6" descr="Image result for british flag">
            <a:extLst>
              <a:ext uri="{FF2B5EF4-FFF2-40B4-BE49-F238E27FC236}">
                <a16:creationId xmlns:a16="http://schemas.microsoft.com/office/drawing/2014/main" id="{D3A22EC1-EA6F-4519-9F37-8F65B4772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8" y="3902727"/>
            <a:ext cx="226710" cy="11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orway flag">
            <a:extLst>
              <a:ext uri="{FF2B5EF4-FFF2-40B4-BE49-F238E27FC236}">
                <a16:creationId xmlns:a16="http://schemas.microsoft.com/office/drawing/2014/main" id="{2D3A8405-0BE2-4BBF-A61A-A74738ED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5" y="4426639"/>
            <a:ext cx="206115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7BBCF-E622-4736-BCDA-B0A4B8C8E6F7}"/>
              </a:ext>
            </a:extLst>
          </p:cNvPr>
          <p:cNvCxnSpPr>
            <a:cxnSpLocks/>
          </p:cNvCxnSpPr>
          <p:nvPr/>
        </p:nvCxnSpPr>
        <p:spPr>
          <a:xfrm>
            <a:off x="1057390" y="4219948"/>
            <a:ext cx="35146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D683EC-8232-44F1-9909-8E7BC1C3B662}"/>
              </a:ext>
            </a:extLst>
          </p:cNvPr>
          <p:cNvCxnSpPr>
            <a:cxnSpLocks/>
          </p:cNvCxnSpPr>
          <p:nvPr/>
        </p:nvCxnSpPr>
        <p:spPr>
          <a:xfrm>
            <a:off x="1057390" y="4755769"/>
            <a:ext cx="35146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E34B6-4257-4019-9950-9817F8C10C1D}"/>
              </a:ext>
            </a:extLst>
          </p:cNvPr>
          <p:cNvCxnSpPr>
            <a:cxnSpLocks/>
          </p:cNvCxnSpPr>
          <p:nvPr/>
        </p:nvCxnSpPr>
        <p:spPr>
          <a:xfrm>
            <a:off x="1057390" y="5291590"/>
            <a:ext cx="35146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BB4715-5BE8-4403-8952-8B3E44FFE135}"/>
              </a:ext>
            </a:extLst>
          </p:cNvPr>
          <p:cNvCxnSpPr>
            <a:cxnSpLocks/>
          </p:cNvCxnSpPr>
          <p:nvPr/>
        </p:nvCxnSpPr>
        <p:spPr>
          <a:xfrm>
            <a:off x="1057390" y="5827412"/>
            <a:ext cx="35146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sweden flag">
            <a:extLst>
              <a:ext uri="{FF2B5EF4-FFF2-40B4-BE49-F238E27FC236}">
                <a16:creationId xmlns:a16="http://schemas.microsoft.com/office/drawing/2014/main" id="{2B885B02-35F1-499E-887B-C1C60258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16" y="4961240"/>
            <a:ext cx="220076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anish flag">
            <a:extLst>
              <a:ext uri="{FF2B5EF4-FFF2-40B4-BE49-F238E27FC236}">
                <a16:creationId xmlns:a16="http://schemas.microsoft.com/office/drawing/2014/main" id="{C1DDA07B-01E9-4C18-81E3-FE453790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69" y="5512514"/>
            <a:ext cx="181473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pain flag">
            <a:extLst>
              <a:ext uri="{FF2B5EF4-FFF2-40B4-BE49-F238E27FC236}">
                <a16:creationId xmlns:a16="http://schemas.microsoft.com/office/drawing/2014/main" id="{A6E9F8EE-3177-4785-9036-2011D77A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1" y="3890824"/>
            <a:ext cx="206115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4" descr="Image result for spain flag">
            <a:extLst>
              <a:ext uri="{FF2B5EF4-FFF2-40B4-BE49-F238E27FC236}">
                <a16:creationId xmlns:a16="http://schemas.microsoft.com/office/drawing/2014/main" id="{5D8B5728-19AA-4EF8-AEC8-EBF9AA3F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87" y="6021386"/>
            <a:ext cx="206115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france flag">
            <a:extLst>
              <a:ext uri="{FF2B5EF4-FFF2-40B4-BE49-F238E27FC236}">
                <a16:creationId xmlns:a16="http://schemas.microsoft.com/office/drawing/2014/main" id="{1DB7329D-AFBA-4E70-920E-257CC617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49" y="4955100"/>
            <a:ext cx="208001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italy flag">
            <a:extLst>
              <a:ext uri="{FF2B5EF4-FFF2-40B4-BE49-F238E27FC236}">
                <a16:creationId xmlns:a16="http://schemas.microsoft.com/office/drawing/2014/main" id="{BC6DDA8D-5F1E-4D2D-8113-F17FFA1E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09" y="5501243"/>
            <a:ext cx="207556" cy="1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907B031D-FC8F-46FC-A03A-6BCA9A30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53" y="3813542"/>
            <a:ext cx="3394450" cy="226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D7823-97C4-4CE9-98AB-0E521A0AFFD3}"/>
              </a:ext>
            </a:extLst>
          </p:cNvPr>
          <p:cNvCxnSpPr>
            <a:cxnSpLocks/>
          </p:cNvCxnSpPr>
          <p:nvPr/>
        </p:nvCxnSpPr>
        <p:spPr>
          <a:xfrm>
            <a:off x="3328320" y="1920556"/>
            <a:ext cx="0" cy="3917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A5819481-252E-4BEE-A471-24BCE9AC7F16}"/>
              </a:ext>
            </a:extLst>
          </p:cNvPr>
          <p:cNvCxnSpPr>
            <a:cxnSpLocks/>
          </p:cNvCxnSpPr>
          <p:nvPr/>
        </p:nvCxnSpPr>
        <p:spPr>
          <a:xfrm>
            <a:off x="1757938" y="1920556"/>
            <a:ext cx="0" cy="3917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3597CAF-3B3F-418D-9B89-D0602DB6A9E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39383" y="431347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6F708C9-C12F-43B6-9BB0-8D92151AD4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39383" y="340702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6A183E4-BD4F-4EEA-8803-4123EFF1B7F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39383" y="250057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55F569F-C27F-4F8C-BB66-8BA5890CF2C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39383" y="1606661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5F8E880-6F35-4D13-9F42-6189F3854C9E}"/>
              </a:ext>
            </a:extLst>
          </p:cNvPr>
          <p:cNvCxnSpPr/>
          <p:nvPr/>
        </p:nvCxnSpPr>
        <p:spPr>
          <a:xfrm rot="10800000" flipV="1">
            <a:off x="1017021" y="431347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FB28252-1126-49B7-842F-8B83C3149521}"/>
              </a:ext>
            </a:extLst>
          </p:cNvPr>
          <p:cNvCxnSpPr/>
          <p:nvPr/>
        </p:nvCxnSpPr>
        <p:spPr>
          <a:xfrm rot="10800000" flipV="1">
            <a:off x="1017021" y="340702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A2BE646-1DEC-4BA6-8364-160F0D989E04}"/>
              </a:ext>
            </a:extLst>
          </p:cNvPr>
          <p:cNvCxnSpPr/>
          <p:nvPr/>
        </p:nvCxnSpPr>
        <p:spPr>
          <a:xfrm rot="10800000" flipV="1">
            <a:off x="1017021" y="250057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2A6DA8AF-3C9B-41FE-BB0C-D6127DA5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LINEAR MODEL &amp; FLASK API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0AD55-ABC3-4551-B003-4BC47D364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3" t="21940" r="22206" b="49304"/>
          <a:stretch/>
        </p:blipFill>
        <p:spPr>
          <a:xfrm>
            <a:off x="5152611" y="3899906"/>
            <a:ext cx="3223592" cy="775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A7F06B-AB67-4A2A-9557-BDADB1F36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" t="27255" r="32727" b="45918"/>
          <a:stretch/>
        </p:blipFill>
        <p:spPr>
          <a:xfrm>
            <a:off x="5152611" y="5371603"/>
            <a:ext cx="3223592" cy="775785"/>
          </a:xfrm>
          <a:prstGeom prst="rect">
            <a:avLst/>
          </a:prstGeom>
        </p:spPr>
      </p:pic>
      <p:pic>
        <p:nvPicPr>
          <p:cNvPr id="5" name="Picture 20" descr="Image result for flask app logo">
            <a:extLst>
              <a:ext uri="{FF2B5EF4-FFF2-40B4-BE49-F238E27FC236}">
                <a16:creationId xmlns:a16="http://schemas.microsoft.com/office/drawing/2014/main" id="{13BFE6CC-6622-44FE-B3BA-ACCED630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4" y="1161578"/>
            <a:ext cx="1357525" cy="75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7C815D94-E5A0-4DF4-9408-F8A949DD6640}"/>
              </a:ext>
            </a:extLst>
          </p:cNvPr>
          <p:cNvSpPr/>
          <p:nvPr/>
        </p:nvSpPr>
        <p:spPr>
          <a:xfrm>
            <a:off x="6917136" y="1372842"/>
            <a:ext cx="270635" cy="297698"/>
          </a:xfrm>
          <a:prstGeom prst="mathPlus">
            <a:avLst>
              <a:gd name="adj1" fmla="val 50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aws ec2 logo">
            <a:extLst>
              <a:ext uri="{FF2B5EF4-FFF2-40B4-BE49-F238E27FC236}">
                <a16:creationId xmlns:a16="http://schemas.microsoft.com/office/drawing/2014/main" id="{118880EE-34A3-4407-90FF-A817A8B4D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3" t="15545" r="28857" b="4286"/>
          <a:stretch/>
        </p:blipFill>
        <p:spPr bwMode="auto">
          <a:xfrm>
            <a:off x="7487566" y="1114060"/>
            <a:ext cx="690386" cy="85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1E656D-6255-4A9B-A767-2022F3EA4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91578"/>
              </p:ext>
            </p:extLst>
          </p:nvPr>
        </p:nvGraphicFramePr>
        <p:xfrm>
          <a:off x="5054464" y="3357569"/>
          <a:ext cx="34198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87">
                  <a:extLst>
                    <a:ext uri="{9D8B030D-6E8A-4147-A177-3AD203B41FA5}">
                      <a16:colId xmlns:a16="http://schemas.microsoft.com/office/drawing/2014/main" val="126179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LAUNCHING FLASK API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3241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31070E-BD5C-4676-B37D-9365914C8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11861"/>
              </p:ext>
            </p:extLst>
          </p:nvPr>
        </p:nvGraphicFramePr>
        <p:xfrm>
          <a:off x="5054464" y="4838227"/>
          <a:ext cx="34198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87">
                  <a:extLst>
                    <a:ext uri="{9D8B030D-6E8A-4147-A177-3AD203B41FA5}">
                      <a16:colId xmlns:a16="http://schemas.microsoft.com/office/drawing/2014/main" val="126179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EXAMPLE: REQUEST PREDICTION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32419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7F63722-E71D-44E6-89C4-649A065B81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413" t="45875" r="15326" b="39042"/>
          <a:stretch/>
        </p:blipFill>
        <p:spPr>
          <a:xfrm>
            <a:off x="5005390" y="2661867"/>
            <a:ext cx="3518035" cy="43725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98C51D3-AEB8-463E-A5FE-5E73C89E1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42371"/>
              </p:ext>
            </p:extLst>
          </p:nvPr>
        </p:nvGraphicFramePr>
        <p:xfrm>
          <a:off x="5054464" y="2131397"/>
          <a:ext cx="34198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87">
                  <a:extLst>
                    <a:ext uri="{9D8B030D-6E8A-4147-A177-3AD203B41FA5}">
                      <a16:colId xmlns:a16="http://schemas.microsoft.com/office/drawing/2014/main" val="126179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REQUEST USING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32419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980EEBF-FF86-4598-AD28-103640DBB4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413" t="68357" r="46630" b="25762"/>
          <a:stretch/>
        </p:blipFill>
        <p:spPr>
          <a:xfrm>
            <a:off x="6476172" y="2126828"/>
            <a:ext cx="636104" cy="30247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37C46A-9F93-4083-8A58-107411E7A810}"/>
              </a:ext>
            </a:extLst>
          </p:cNvPr>
          <p:cNvSpPr/>
          <p:nvPr/>
        </p:nvSpPr>
        <p:spPr>
          <a:xfrm>
            <a:off x="1546875" y="1284136"/>
            <a:ext cx="1972322" cy="6450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Airfare Price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Lowfare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USD)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57D1C89-3433-4F5F-95A4-6797B491E6ED}"/>
              </a:ext>
            </a:extLst>
          </p:cNvPr>
          <p:cNvCxnSpPr>
            <a:stCxn id="15" idx="1"/>
            <a:endCxn id="17" idx="1"/>
          </p:cNvCxnSpPr>
          <p:nvPr/>
        </p:nvCxnSpPr>
        <p:spPr>
          <a:xfrm rot="10800000" flipV="1">
            <a:off x="1017021" y="1606661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0CF128-328F-4E51-82B8-8B5012D12813}"/>
              </a:ext>
            </a:extLst>
          </p:cNvPr>
          <p:cNvSpPr/>
          <p:nvPr/>
        </p:nvSpPr>
        <p:spPr>
          <a:xfrm>
            <a:off x="1017020" y="2190586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Destination Airport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12F47E-141D-4EA6-BFCE-994F21756E41}"/>
              </a:ext>
            </a:extLst>
          </p:cNvPr>
          <p:cNvSpPr/>
          <p:nvPr/>
        </p:nvSpPr>
        <p:spPr>
          <a:xfrm>
            <a:off x="1017020" y="3093831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 Until Flight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AA8BF8-9E35-438B-AF0E-D437DA1AECEA}"/>
              </a:ext>
            </a:extLst>
          </p:cNvPr>
          <p:cNvSpPr/>
          <p:nvPr/>
        </p:nvSpPr>
        <p:spPr>
          <a:xfrm>
            <a:off x="1017020" y="3997076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Departure Month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06926D-242B-40A8-8311-DB81149913FB}"/>
              </a:ext>
            </a:extLst>
          </p:cNvPr>
          <p:cNvSpPr/>
          <p:nvPr/>
        </p:nvSpPr>
        <p:spPr>
          <a:xfrm>
            <a:off x="1017020" y="4900322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Duration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(Minutes)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AE4ECF-1A57-4A4A-86DB-DB699714C0B8}"/>
              </a:ext>
            </a:extLst>
          </p:cNvPr>
          <p:cNvSpPr/>
          <p:nvPr/>
        </p:nvSpPr>
        <p:spPr>
          <a:xfrm>
            <a:off x="2587402" y="2190586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Origin </a:t>
            </a:r>
          </a:p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29D0C1-CF4D-4882-82B5-D8DDDF698A97}"/>
              </a:ext>
            </a:extLst>
          </p:cNvPr>
          <p:cNvSpPr/>
          <p:nvPr/>
        </p:nvSpPr>
        <p:spPr>
          <a:xfrm>
            <a:off x="2587402" y="3093831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Departure Year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154337-A267-4953-95D2-0E9DBBD11857}"/>
              </a:ext>
            </a:extLst>
          </p:cNvPr>
          <p:cNvSpPr/>
          <p:nvPr/>
        </p:nvSpPr>
        <p:spPr>
          <a:xfrm>
            <a:off x="2587402" y="3997076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Departure Day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82E457-B25B-4345-AFAF-D48662B3ED76}"/>
              </a:ext>
            </a:extLst>
          </p:cNvPr>
          <p:cNvSpPr/>
          <p:nvPr/>
        </p:nvSpPr>
        <p:spPr>
          <a:xfrm>
            <a:off x="2587402" y="4900322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Stops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EAAA695-C8F0-4D56-A7D1-9A6A13FC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48967"/>
              </p:ext>
            </p:extLst>
          </p:nvPr>
        </p:nvGraphicFramePr>
        <p:xfrm>
          <a:off x="708277" y="5837688"/>
          <a:ext cx="36495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517">
                  <a:extLst>
                    <a:ext uri="{9D8B030D-6E8A-4147-A177-3AD203B41FA5}">
                      <a16:colId xmlns:a16="http://schemas.microsoft.com/office/drawing/2014/main" val="126179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MODEL FEATURE DESIGN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32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2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F718-2F0B-4F08-9FCF-E4973555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78908"/>
            <a:ext cx="8001000" cy="586409"/>
          </a:xfrm>
        </p:spPr>
        <p:txBody>
          <a:bodyPr/>
          <a:lstStyle/>
          <a:p>
            <a:r>
              <a:rPr lang="en-US"/>
              <a:t>CHALLENGES &amp; FUTURE IMPROVEMENTS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EF898-B5BA-4792-8EFB-620BA79D6244}"/>
              </a:ext>
            </a:extLst>
          </p:cNvPr>
          <p:cNvSpPr txBox="1"/>
          <p:nvPr/>
        </p:nvSpPr>
        <p:spPr>
          <a:xfrm>
            <a:off x="907829" y="2887534"/>
            <a:ext cx="2164835" cy="80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EXTREMELY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SLOW SCRAPER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286FC-3964-4BB0-83C2-B4C07D21A8FA}"/>
              </a:ext>
            </a:extLst>
          </p:cNvPr>
          <p:cNvSpPr txBox="1"/>
          <p:nvPr/>
        </p:nvSpPr>
        <p:spPr>
          <a:xfrm>
            <a:off x="907829" y="4703535"/>
            <a:ext cx="2164835" cy="80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SEMI-CLUNKY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B957A1-12D8-4499-97AF-CA6FC120A203}"/>
              </a:ext>
            </a:extLst>
          </p:cNvPr>
          <p:cNvSpPr txBox="1"/>
          <p:nvPr/>
        </p:nvSpPr>
        <p:spPr>
          <a:xfrm>
            <a:off x="907829" y="1052022"/>
            <a:ext cx="2164835" cy="80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SITE STRUCTURE CHANGES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4098" name="Picture 2" descr="Image result for clock clipart">
            <a:extLst>
              <a:ext uri="{FF2B5EF4-FFF2-40B4-BE49-F238E27FC236}">
                <a16:creationId xmlns:a16="http://schemas.microsoft.com/office/drawing/2014/main" id="{A052C0E3-E070-43E1-806B-EF31F5D3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30" y="3795389"/>
            <a:ext cx="460630" cy="5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ode clipart">
            <a:extLst>
              <a:ext uri="{FF2B5EF4-FFF2-40B4-BE49-F238E27FC236}">
                <a16:creationId xmlns:a16="http://schemas.microsoft.com/office/drawing/2014/main" id="{10F09729-1C24-4362-A339-520FE63A2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31" y="5725927"/>
            <a:ext cx="524030" cy="2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website clipart">
            <a:extLst>
              <a:ext uri="{FF2B5EF4-FFF2-40B4-BE49-F238E27FC236}">
                <a16:creationId xmlns:a16="http://schemas.microsoft.com/office/drawing/2014/main" id="{E0318D1D-5FF2-4298-92EA-BF4B545A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40" y="1927891"/>
            <a:ext cx="65441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B5DC649-5878-48B0-8C4E-E383365D716F}"/>
              </a:ext>
            </a:extLst>
          </p:cNvPr>
          <p:cNvSpPr/>
          <p:nvPr/>
        </p:nvSpPr>
        <p:spPr>
          <a:xfrm>
            <a:off x="967311" y="977895"/>
            <a:ext cx="2063313" cy="16977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C562E3-E478-4EB3-BADF-24B0C77FA4D8}"/>
              </a:ext>
            </a:extLst>
          </p:cNvPr>
          <p:cNvSpPr/>
          <p:nvPr/>
        </p:nvSpPr>
        <p:spPr>
          <a:xfrm>
            <a:off x="967311" y="2771746"/>
            <a:ext cx="2063313" cy="16977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A34CD7-5158-4FDA-A13A-C393FA4DEA64}"/>
              </a:ext>
            </a:extLst>
          </p:cNvPr>
          <p:cNvSpPr/>
          <p:nvPr/>
        </p:nvSpPr>
        <p:spPr>
          <a:xfrm>
            <a:off x="967311" y="4565598"/>
            <a:ext cx="2063313" cy="16977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3095CA-0BEB-4378-A6AD-A5946A75F2D9}"/>
              </a:ext>
            </a:extLst>
          </p:cNvPr>
          <p:cNvSpPr/>
          <p:nvPr/>
        </p:nvSpPr>
        <p:spPr>
          <a:xfrm rot="5400000">
            <a:off x="3467775" y="1417455"/>
            <a:ext cx="5256445" cy="443536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Plus Sign 2049">
            <a:extLst>
              <a:ext uri="{FF2B5EF4-FFF2-40B4-BE49-F238E27FC236}">
                <a16:creationId xmlns:a16="http://schemas.microsoft.com/office/drawing/2014/main" id="{803AE243-4D65-4DBE-BD98-55277D633F30}"/>
              </a:ext>
            </a:extLst>
          </p:cNvPr>
          <p:cNvSpPr/>
          <p:nvPr/>
        </p:nvSpPr>
        <p:spPr>
          <a:xfrm>
            <a:off x="4197608" y="1812144"/>
            <a:ext cx="772153" cy="772153"/>
          </a:xfrm>
          <a:prstGeom prst="mathPlus">
            <a:avLst>
              <a:gd name="adj1" fmla="val 50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A3FB6CC6-635C-4421-A679-47D1CD74CAB3}"/>
              </a:ext>
            </a:extLst>
          </p:cNvPr>
          <p:cNvSpPr/>
          <p:nvPr/>
        </p:nvSpPr>
        <p:spPr>
          <a:xfrm>
            <a:off x="4197608" y="4954830"/>
            <a:ext cx="772153" cy="772153"/>
          </a:xfrm>
          <a:prstGeom prst="mathPlus">
            <a:avLst>
              <a:gd name="adj1" fmla="val 50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0BC8BC41-E91F-449D-BA5A-13367E65EB3D}"/>
              </a:ext>
            </a:extLst>
          </p:cNvPr>
          <p:cNvSpPr/>
          <p:nvPr/>
        </p:nvSpPr>
        <p:spPr>
          <a:xfrm>
            <a:off x="4197608" y="3383487"/>
            <a:ext cx="772153" cy="772153"/>
          </a:xfrm>
          <a:prstGeom prst="mathPlus">
            <a:avLst>
              <a:gd name="adj1" fmla="val 50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B19A4DB8-0103-4BE4-B9FE-025C6A15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57" y="5087779"/>
            <a:ext cx="1658191" cy="56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538BE-9D0D-4295-96FA-333909571989}"/>
              </a:ext>
            </a:extLst>
          </p:cNvPr>
          <p:cNvSpPr txBox="1"/>
          <p:nvPr/>
        </p:nvSpPr>
        <p:spPr>
          <a:xfrm>
            <a:off x="4960098" y="5167244"/>
            <a:ext cx="154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better 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146D3E-954F-4816-B5C2-14F49659ABB8}"/>
              </a:ext>
            </a:extLst>
          </p:cNvPr>
          <p:cNvCxnSpPr/>
          <p:nvPr/>
        </p:nvCxnSpPr>
        <p:spPr>
          <a:xfrm>
            <a:off x="3144741" y="5346149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007DFD-5784-4CDF-980E-CE32B631D966}"/>
              </a:ext>
            </a:extLst>
          </p:cNvPr>
          <p:cNvSpPr txBox="1"/>
          <p:nvPr/>
        </p:nvSpPr>
        <p:spPr>
          <a:xfrm>
            <a:off x="4960097" y="1875054"/>
            <a:ext cx="271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FX comparisons / access FX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C5E8C-B7F9-40E5-B166-F388899F5F63}"/>
              </a:ext>
            </a:extLst>
          </p:cNvPr>
          <p:cNvSpPr txBox="1"/>
          <p:nvPr/>
        </p:nvSpPr>
        <p:spPr>
          <a:xfrm>
            <a:off x="4960097" y="3208751"/>
            <a:ext cx="2712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Run scraper daily at consistent times to capture changes in ticket prices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CF10-153E-4F55-9F5C-CDE8CFDA6645}"/>
              </a:ext>
            </a:extLst>
          </p:cNvPr>
          <p:cNvSpPr/>
          <p:nvPr/>
        </p:nvSpPr>
        <p:spPr>
          <a:xfrm>
            <a:off x="3878314" y="992998"/>
            <a:ext cx="4435367" cy="25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74307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F8716-C4A5-4119-B45F-CF11E6A17EAF}"/>
              </a:ext>
            </a:extLst>
          </p:cNvPr>
          <p:cNvSpPr/>
          <p:nvPr/>
        </p:nvSpPr>
        <p:spPr>
          <a:xfrm>
            <a:off x="571500" y="457200"/>
            <a:ext cx="6162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Selawik Semibold" panose="020B0604020202020204" pitchFamily="34" charset="0"/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4D4ED-7449-492E-9A99-35BA95B3D216}"/>
              </a:ext>
            </a:extLst>
          </p:cNvPr>
          <p:cNvSpPr/>
          <p:nvPr/>
        </p:nvSpPr>
        <p:spPr>
          <a:xfrm>
            <a:off x="1372580" y="1901188"/>
            <a:ext cx="6398839" cy="3492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dirty="0"/>
              <a:t>All mentions of Norwegian (Norwegian Air Shuttle) and uses of logos, colors and font schemes are registered trademarks of Norwegian Air Shuttle and subject to all trademark and copyright laws. 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en-US" dirty="0"/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dirty="0"/>
              <a:t>All data presented in this analysis is collected in </a:t>
            </a:r>
            <a:r>
              <a:rPr lang="en-US" dirty="0" err="1"/>
              <a:t>adhereance</a:t>
            </a:r>
            <a:r>
              <a:rPr lang="en-US" dirty="0"/>
              <a:t> to Norwegian Air Shuttle </a:t>
            </a:r>
            <a:r>
              <a:rPr lang="en-US"/>
              <a:t>data policies and </a:t>
            </a:r>
            <a:r>
              <a:rPr lang="en-US" dirty="0"/>
              <a:t>used for personal academic and educational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87835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lawik Semibold"/>
        <a:ea typeface=""/>
        <a:cs typeface=""/>
      </a:majorFont>
      <a:minorFont>
        <a:latin typeface="Selawi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256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Selawik</vt:lpstr>
      <vt:lpstr>Selawik Semibold</vt:lpstr>
      <vt:lpstr>Office Theme</vt:lpstr>
      <vt:lpstr>PowerPoint Presentation</vt:lpstr>
      <vt:lpstr>PREDICTING INT’L AIRFARE – SUMMARY</vt:lpstr>
      <vt:lpstr>OVERVIEW – DATA COLLECTION</vt:lpstr>
      <vt:lpstr>DATA EXPLORATORY ANALYSIS</vt:lpstr>
      <vt:lpstr>PREDICTIVE LINEAR MODEL &amp; FLASK API</vt:lpstr>
      <vt:lpstr>CHALLENGES &amp; FUTURE IMPROVEMENTS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Chen</dc:creator>
  <cp:lastModifiedBy>Joy Chen</cp:lastModifiedBy>
  <cp:revision>117</cp:revision>
  <dcterms:created xsi:type="dcterms:W3CDTF">2019-05-07T04:24:19Z</dcterms:created>
  <dcterms:modified xsi:type="dcterms:W3CDTF">2019-06-04T23:18:32Z</dcterms:modified>
</cp:coreProperties>
</file>