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3" r:id="rId2"/>
    <p:sldId id="485" r:id="rId3"/>
    <p:sldId id="486" r:id="rId4"/>
    <p:sldId id="487" r:id="rId5"/>
    <p:sldId id="488" r:id="rId6"/>
    <p:sldId id="493" r:id="rId7"/>
    <p:sldId id="489" r:id="rId8"/>
    <p:sldId id="471" r:id="rId9"/>
    <p:sldId id="473" r:id="rId10"/>
    <p:sldId id="479" r:id="rId11"/>
    <p:sldId id="480" r:id="rId12"/>
    <p:sldId id="481" r:id="rId13"/>
    <p:sldId id="482" r:id="rId14"/>
    <p:sldId id="491" r:id="rId15"/>
    <p:sldId id="492" r:id="rId16"/>
    <p:sldId id="494" r:id="rId17"/>
    <p:sldId id="477" r:id="rId18"/>
    <p:sldId id="4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52C"/>
    <a:srgbClr val="7F7F7F"/>
    <a:srgbClr val="696566"/>
    <a:srgbClr val="D3252A"/>
    <a:srgbClr val="E3252A"/>
    <a:srgbClr val="809A3D"/>
    <a:srgbClr val="FFFFFF"/>
    <a:srgbClr val="19231A"/>
    <a:srgbClr val="DDD239"/>
    <a:srgbClr val="30A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112" autoAdjust="0"/>
    <p:restoredTop sz="99629" autoAdjust="0"/>
  </p:normalViewPr>
  <p:slideViewPr>
    <p:cSldViewPr snapToGrid="0" showGuides="1">
      <p:cViewPr>
        <p:scale>
          <a:sx n="100" d="100"/>
          <a:sy n="100" d="100"/>
        </p:scale>
        <p:origin x="-1692" y="-402"/>
      </p:cViewPr>
      <p:guideLst>
        <p:guide orient="horz" pos="3508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743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9BEA6-968A-4CAA-97C8-1EDCD65945A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8E3737-91E4-474E-87B8-5FE549621650}">
      <dgm:prSet phldrT="[文本]" custT="1"/>
      <dgm:spPr>
        <a:solidFill>
          <a:srgbClr val="D3252C"/>
        </a:solidFill>
      </dgm:spPr>
      <dgm:t>
        <a:bodyPr/>
        <a:lstStyle/>
        <a:p>
          <a:r>
            <a:rPr lang="zh-CN" altLang="en-US" sz="3600" dirty="0" smtClean="0">
              <a:solidFill>
                <a:schemeClr val="bg1"/>
              </a:solidFill>
            </a:rPr>
            <a:t>沟通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4CD4C5A9-79FF-448F-9828-F5EFB18F3DC9}" type="parTrans" cxnId="{0B7C89C6-F87F-45C6-9A1B-A63236632008}">
      <dgm:prSet/>
      <dgm:spPr/>
      <dgm:t>
        <a:bodyPr/>
        <a:lstStyle/>
        <a:p>
          <a:endParaRPr lang="zh-CN" altLang="en-US"/>
        </a:p>
      </dgm:t>
    </dgm:pt>
    <dgm:pt modelId="{B8780462-C3E0-4E73-8CA7-BB3F1CFC4DE7}" type="sibTrans" cxnId="{0B7C89C6-F87F-45C6-9A1B-A63236632008}">
      <dgm:prSet/>
      <dgm:spPr/>
      <dgm:t>
        <a:bodyPr/>
        <a:lstStyle/>
        <a:p>
          <a:endParaRPr lang="zh-CN" altLang="en-US"/>
        </a:p>
      </dgm:t>
    </dgm:pt>
    <dgm:pt modelId="{4488B396-4E90-4B4C-84CE-A3E40DF26277}">
      <dgm:prSet phldrT="[文本]" custT="1"/>
      <dgm:spPr>
        <a:solidFill>
          <a:srgbClr val="D3252C"/>
        </a:solidFill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E590DE8F-1991-48B5-920C-EDE2649C0144}" type="parTrans" cxnId="{48963E32-7ED1-48EA-A2C9-429AA5F1BA81}">
      <dgm:prSet/>
      <dgm:spPr/>
      <dgm:t>
        <a:bodyPr/>
        <a:lstStyle/>
        <a:p>
          <a:endParaRPr lang="zh-CN" altLang="en-US"/>
        </a:p>
      </dgm:t>
    </dgm:pt>
    <dgm:pt modelId="{5993E05A-76C5-4148-9121-2C73B456DF44}" type="sibTrans" cxnId="{48963E32-7ED1-48EA-A2C9-429AA5F1BA81}">
      <dgm:prSet/>
      <dgm:spPr>
        <a:solidFill>
          <a:srgbClr val="696566"/>
        </a:solidFill>
      </dgm:spPr>
      <dgm:t>
        <a:bodyPr/>
        <a:lstStyle/>
        <a:p>
          <a:endParaRPr lang="zh-CN" altLang="en-US"/>
        </a:p>
      </dgm:t>
    </dgm:pt>
    <dgm:pt modelId="{942ACE1A-0E09-4AC1-9E71-593DCF68800F}">
      <dgm:prSet phldrT="[文本]" custT="1"/>
      <dgm:spPr>
        <a:solidFill>
          <a:srgbClr val="D3252C"/>
        </a:solidFill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成本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58D105C3-BC32-430C-8621-A3B559137B8C}" type="parTrans" cxnId="{266E17E4-5F6C-47E6-A32C-4BD7E0E20543}">
      <dgm:prSet/>
      <dgm:spPr/>
      <dgm:t>
        <a:bodyPr/>
        <a:lstStyle/>
        <a:p>
          <a:endParaRPr lang="zh-CN" altLang="en-US"/>
        </a:p>
      </dgm:t>
    </dgm:pt>
    <dgm:pt modelId="{72CEF931-3AD1-41E6-95F6-8EEDFBE45062}" type="sibTrans" cxnId="{266E17E4-5F6C-47E6-A32C-4BD7E0E20543}">
      <dgm:prSet/>
      <dgm:spPr>
        <a:solidFill>
          <a:srgbClr val="696566"/>
        </a:solidFill>
        <a:ln>
          <a:solidFill>
            <a:srgbClr val="696566"/>
          </a:solidFill>
        </a:ln>
      </dgm:spPr>
      <dgm:t>
        <a:bodyPr/>
        <a:lstStyle/>
        <a:p>
          <a:endParaRPr lang="zh-CN" altLang="en-US"/>
        </a:p>
      </dgm:t>
    </dgm:pt>
    <dgm:pt modelId="{285C80C1-6E9D-4509-B9C8-EBED53BE824D}">
      <dgm:prSet phldrT="[文本]" custT="1"/>
      <dgm:spPr>
        <a:solidFill>
          <a:srgbClr val="D3252C"/>
        </a:solidFill>
      </dgm:spPr>
      <dgm:t>
        <a:bodyPr/>
        <a:lstStyle/>
        <a:p>
          <a:r>
            <a:rPr lang="zh-CN" altLang="en-US" sz="2000" smtClean="0">
              <a:solidFill>
                <a:schemeClr val="bg1"/>
              </a:solidFill>
            </a:rPr>
            <a:t>进度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3CEA4543-D75C-4D64-A424-D424B276C188}" type="parTrans" cxnId="{40767930-4F32-45B4-ABB4-D1DA347BD0E7}">
      <dgm:prSet/>
      <dgm:spPr/>
      <dgm:t>
        <a:bodyPr/>
        <a:lstStyle/>
        <a:p>
          <a:endParaRPr lang="zh-CN" altLang="en-US"/>
        </a:p>
      </dgm:t>
    </dgm:pt>
    <dgm:pt modelId="{DDAEC8F2-325C-4B4B-BCC4-CA4D6018832F}" type="sibTrans" cxnId="{40767930-4F32-45B4-ABB4-D1DA347BD0E7}">
      <dgm:prSet/>
      <dgm:spPr>
        <a:solidFill>
          <a:srgbClr val="696566"/>
        </a:solidFill>
      </dgm:spPr>
      <dgm:t>
        <a:bodyPr/>
        <a:lstStyle/>
        <a:p>
          <a:endParaRPr lang="zh-CN" altLang="en-US"/>
        </a:p>
      </dgm:t>
    </dgm:pt>
    <dgm:pt modelId="{A21616B3-BC9B-4F99-80FE-7808CDB4BD53}">
      <dgm:prSet phldrT="[文本]" custT="1"/>
      <dgm:spPr>
        <a:solidFill>
          <a:srgbClr val="D3252C"/>
        </a:solidFill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质量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D8D5E38B-B2A0-48BF-937D-F5E77904F19E}" type="parTrans" cxnId="{8F8C10B4-97A8-4F7D-9696-321A15BE85E4}">
      <dgm:prSet/>
      <dgm:spPr/>
      <dgm:t>
        <a:bodyPr/>
        <a:lstStyle/>
        <a:p>
          <a:endParaRPr lang="zh-CN" altLang="en-US"/>
        </a:p>
      </dgm:t>
    </dgm:pt>
    <dgm:pt modelId="{D921EC90-6F95-4B5E-A23A-8644DE25842F}" type="sibTrans" cxnId="{8F8C10B4-97A8-4F7D-9696-321A15BE85E4}">
      <dgm:prSet/>
      <dgm:spPr>
        <a:solidFill>
          <a:srgbClr val="696566"/>
        </a:solidFill>
      </dgm:spPr>
      <dgm:t>
        <a:bodyPr/>
        <a:lstStyle/>
        <a:p>
          <a:endParaRPr lang="zh-CN" altLang="en-US"/>
        </a:p>
      </dgm:t>
    </dgm:pt>
    <dgm:pt modelId="{28C51499-42FA-4E48-AE26-42AFAC8959D3}" type="pres">
      <dgm:prSet presAssocID="{C259BEA6-968A-4CAA-97C8-1EDCD65945A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1FD9CE-546E-4C7E-856D-DDD75CD2EB11}" type="pres">
      <dgm:prSet presAssocID="{998E3737-91E4-474E-87B8-5FE54962165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B1C86FE-0A8C-4C1A-B1CA-66DEDFB39E21}" type="pres">
      <dgm:prSet presAssocID="{4488B396-4E90-4B4C-84CE-A3E40DF262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226F53-4CFB-4C6C-BF2B-2CD4260E1A6F}" type="pres">
      <dgm:prSet presAssocID="{4488B396-4E90-4B4C-84CE-A3E40DF26277}" presName="dummy" presStyleCnt="0"/>
      <dgm:spPr/>
      <dgm:t>
        <a:bodyPr/>
        <a:lstStyle/>
        <a:p>
          <a:endParaRPr lang="zh-CN" altLang="en-US"/>
        </a:p>
      </dgm:t>
    </dgm:pt>
    <dgm:pt modelId="{A421ABA1-8582-49D6-A4D7-C387F6E149F9}" type="pres">
      <dgm:prSet presAssocID="{5993E05A-76C5-4148-9121-2C73B456DF4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F2F1DA2-364F-4400-8DE9-2B2777AFA150}" type="pres">
      <dgm:prSet presAssocID="{942ACE1A-0E09-4AC1-9E71-593DCF68800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33C6C7-98ED-42AE-9FD7-53FCE95C930C}" type="pres">
      <dgm:prSet presAssocID="{942ACE1A-0E09-4AC1-9E71-593DCF68800F}" presName="dummy" presStyleCnt="0"/>
      <dgm:spPr/>
      <dgm:t>
        <a:bodyPr/>
        <a:lstStyle/>
        <a:p>
          <a:endParaRPr lang="zh-CN" altLang="en-US"/>
        </a:p>
      </dgm:t>
    </dgm:pt>
    <dgm:pt modelId="{A481DF32-98B6-49B4-AE72-903472B303DA}" type="pres">
      <dgm:prSet presAssocID="{72CEF931-3AD1-41E6-95F6-8EEDFBE4506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A521CB2-297B-4635-BB89-2579DB127F86}" type="pres">
      <dgm:prSet presAssocID="{285C80C1-6E9D-4509-B9C8-EBED53BE82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13981-0D50-42A2-9BBF-CE84775805BB}" type="pres">
      <dgm:prSet presAssocID="{285C80C1-6E9D-4509-B9C8-EBED53BE824D}" presName="dummy" presStyleCnt="0"/>
      <dgm:spPr/>
      <dgm:t>
        <a:bodyPr/>
        <a:lstStyle/>
        <a:p>
          <a:endParaRPr lang="zh-CN" altLang="en-US"/>
        </a:p>
      </dgm:t>
    </dgm:pt>
    <dgm:pt modelId="{69AC4AB8-A9A0-4438-89AB-4806947A7750}" type="pres">
      <dgm:prSet presAssocID="{DDAEC8F2-325C-4B4B-BCC4-CA4D6018832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D46B006-748D-48C7-A1D8-E1C338219314}" type="pres">
      <dgm:prSet presAssocID="{A21616B3-BC9B-4F99-80FE-7808CDB4BD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95E5A-6A31-4259-9F44-33A59FF4178A}" type="pres">
      <dgm:prSet presAssocID="{A21616B3-BC9B-4F99-80FE-7808CDB4BD53}" presName="dummy" presStyleCnt="0"/>
      <dgm:spPr/>
      <dgm:t>
        <a:bodyPr/>
        <a:lstStyle/>
        <a:p>
          <a:endParaRPr lang="zh-CN" altLang="en-US"/>
        </a:p>
      </dgm:t>
    </dgm:pt>
    <dgm:pt modelId="{CC4773A4-3A0C-4E3F-B41E-96323BEF37C1}" type="pres">
      <dgm:prSet presAssocID="{D921EC90-6F95-4B5E-A23A-8644DE25842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463C9CA-BF3B-4192-9B6A-3DE512FAE385}" type="presOf" srcId="{72CEF931-3AD1-41E6-95F6-8EEDFBE45062}" destId="{A481DF32-98B6-49B4-AE72-903472B303DA}" srcOrd="0" destOrd="0" presId="urn:microsoft.com/office/officeart/2005/8/layout/radial6"/>
    <dgm:cxn modelId="{7767D36B-B9B7-4DF9-A719-A838ACD67B78}" type="presOf" srcId="{4488B396-4E90-4B4C-84CE-A3E40DF26277}" destId="{3B1C86FE-0A8C-4C1A-B1CA-66DEDFB39E21}" srcOrd="0" destOrd="0" presId="urn:microsoft.com/office/officeart/2005/8/layout/radial6"/>
    <dgm:cxn modelId="{FF1B229D-346F-4A56-AF1B-6925B8345098}" type="presOf" srcId="{5993E05A-76C5-4148-9121-2C73B456DF44}" destId="{A421ABA1-8582-49D6-A4D7-C387F6E149F9}" srcOrd="0" destOrd="0" presId="urn:microsoft.com/office/officeart/2005/8/layout/radial6"/>
    <dgm:cxn modelId="{5FB34493-CAED-4C4F-8046-B1C38B69053E}" type="presOf" srcId="{DDAEC8F2-325C-4B4B-BCC4-CA4D6018832F}" destId="{69AC4AB8-A9A0-4438-89AB-4806947A7750}" srcOrd="0" destOrd="0" presId="urn:microsoft.com/office/officeart/2005/8/layout/radial6"/>
    <dgm:cxn modelId="{7C6B5C71-063E-49A1-8A1A-351ADA59689D}" type="presOf" srcId="{D921EC90-6F95-4B5E-A23A-8644DE25842F}" destId="{CC4773A4-3A0C-4E3F-B41E-96323BEF37C1}" srcOrd="0" destOrd="0" presId="urn:microsoft.com/office/officeart/2005/8/layout/radial6"/>
    <dgm:cxn modelId="{6D2420C8-A170-4C9D-B1A3-355308369882}" type="presOf" srcId="{A21616B3-BC9B-4F99-80FE-7808CDB4BD53}" destId="{4D46B006-748D-48C7-A1D8-E1C338219314}" srcOrd="0" destOrd="0" presId="urn:microsoft.com/office/officeart/2005/8/layout/radial6"/>
    <dgm:cxn modelId="{EA7B83EA-1AF5-4C71-84B4-394BEE2917F9}" type="presOf" srcId="{942ACE1A-0E09-4AC1-9E71-593DCF68800F}" destId="{6F2F1DA2-364F-4400-8DE9-2B2777AFA150}" srcOrd="0" destOrd="0" presId="urn:microsoft.com/office/officeart/2005/8/layout/radial6"/>
    <dgm:cxn modelId="{F183FE21-4990-47BB-A5CA-F2D7AD5E7AF3}" type="presOf" srcId="{285C80C1-6E9D-4509-B9C8-EBED53BE824D}" destId="{7A521CB2-297B-4635-BB89-2579DB127F86}" srcOrd="0" destOrd="0" presId="urn:microsoft.com/office/officeart/2005/8/layout/radial6"/>
    <dgm:cxn modelId="{266E17E4-5F6C-47E6-A32C-4BD7E0E20543}" srcId="{998E3737-91E4-474E-87B8-5FE549621650}" destId="{942ACE1A-0E09-4AC1-9E71-593DCF68800F}" srcOrd="1" destOrd="0" parTransId="{58D105C3-BC32-430C-8621-A3B559137B8C}" sibTransId="{72CEF931-3AD1-41E6-95F6-8EEDFBE45062}"/>
    <dgm:cxn modelId="{5DD90A87-0EAC-4D5D-A597-37432622E2A3}" type="presOf" srcId="{C259BEA6-968A-4CAA-97C8-1EDCD65945A4}" destId="{28C51499-42FA-4E48-AE26-42AFAC8959D3}" srcOrd="0" destOrd="0" presId="urn:microsoft.com/office/officeart/2005/8/layout/radial6"/>
    <dgm:cxn modelId="{40767930-4F32-45B4-ABB4-D1DA347BD0E7}" srcId="{998E3737-91E4-474E-87B8-5FE549621650}" destId="{285C80C1-6E9D-4509-B9C8-EBED53BE824D}" srcOrd="2" destOrd="0" parTransId="{3CEA4543-D75C-4D64-A424-D424B276C188}" sibTransId="{DDAEC8F2-325C-4B4B-BCC4-CA4D6018832F}"/>
    <dgm:cxn modelId="{0B7C89C6-F87F-45C6-9A1B-A63236632008}" srcId="{C259BEA6-968A-4CAA-97C8-1EDCD65945A4}" destId="{998E3737-91E4-474E-87B8-5FE549621650}" srcOrd="0" destOrd="0" parTransId="{4CD4C5A9-79FF-448F-9828-F5EFB18F3DC9}" sibTransId="{B8780462-C3E0-4E73-8CA7-BB3F1CFC4DE7}"/>
    <dgm:cxn modelId="{566F8DD7-4FD7-444A-AA52-85C05EF65C95}" type="presOf" srcId="{998E3737-91E4-474E-87B8-5FE549621650}" destId="{631FD9CE-546E-4C7E-856D-DDD75CD2EB11}" srcOrd="0" destOrd="0" presId="urn:microsoft.com/office/officeart/2005/8/layout/radial6"/>
    <dgm:cxn modelId="{48963E32-7ED1-48EA-A2C9-429AA5F1BA81}" srcId="{998E3737-91E4-474E-87B8-5FE549621650}" destId="{4488B396-4E90-4B4C-84CE-A3E40DF26277}" srcOrd="0" destOrd="0" parTransId="{E590DE8F-1991-48B5-920C-EDE2649C0144}" sibTransId="{5993E05A-76C5-4148-9121-2C73B456DF44}"/>
    <dgm:cxn modelId="{8F8C10B4-97A8-4F7D-9696-321A15BE85E4}" srcId="{998E3737-91E4-474E-87B8-5FE549621650}" destId="{A21616B3-BC9B-4F99-80FE-7808CDB4BD53}" srcOrd="3" destOrd="0" parTransId="{D8D5E38B-B2A0-48BF-937D-F5E77904F19E}" sibTransId="{D921EC90-6F95-4B5E-A23A-8644DE25842F}"/>
    <dgm:cxn modelId="{A8B521B8-9672-4B90-8151-1F56E14C1B66}" type="presParOf" srcId="{28C51499-42FA-4E48-AE26-42AFAC8959D3}" destId="{631FD9CE-546E-4C7E-856D-DDD75CD2EB11}" srcOrd="0" destOrd="0" presId="urn:microsoft.com/office/officeart/2005/8/layout/radial6"/>
    <dgm:cxn modelId="{39A6032E-FB22-4A04-8513-720EE6E6D6AD}" type="presParOf" srcId="{28C51499-42FA-4E48-AE26-42AFAC8959D3}" destId="{3B1C86FE-0A8C-4C1A-B1CA-66DEDFB39E21}" srcOrd="1" destOrd="0" presId="urn:microsoft.com/office/officeart/2005/8/layout/radial6"/>
    <dgm:cxn modelId="{52F95DE9-0858-4412-A623-1FA704BBACE8}" type="presParOf" srcId="{28C51499-42FA-4E48-AE26-42AFAC8959D3}" destId="{57226F53-4CFB-4C6C-BF2B-2CD4260E1A6F}" srcOrd="2" destOrd="0" presId="urn:microsoft.com/office/officeart/2005/8/layout/radial6"/>
    <dgm:cxn modelId="{F942EF43-C42D-42B6-BAC1-CCFD0E3A81FB}" type="presParOf" srcId="{28C51499-42FA-4E48-AE26-42AFAC8959D3}" destId="{A421ABA1-8582-49D6-A4D7-C387F6E149F9}" srcOrd="3" destOrd="0" presId="urn:microsoft.com/office/officeart/2005/8/layout/radial6"/>
    <dgm:cxn modelId="{5CA6599A-8608-4851-B7C0-1423E48A6A6F}" type="presParOf" srcId="{28C51499-42FA-4E48-AE26-42AFAC8959D3}" destId="{6F2F1DA2-364F-4400-8DE9-2B2777AFA150}" srcOrd="4" destOrd="0" presId="urn:microsoft.com/office/officeart/2005/8/layout/radial6"/>
    <dgm:cxn modelId="{AB2B58CB-6F61-4CBF-99DB-664C35094291}" type="presParOf" srcId="{28C51499-42FA-4E48-AE26-42AFAC8959D3}" destId="{4633C6C7-98ED-42AE-9FD7-53FCE95C930C}" srcOrd="5" destOrd="0" presId="urn:microsoft.com/office/officeart/2005/8/layout/radial6"/>
    <dgm:cxn modelId="{C2E7DAA6-AFBC-443A-8A2D-6F946837B202}" type="presParOf" srcId="{28C51499-42FA-4E48-AE26-42AFAC8959D3}" destId="{A481DF32-98B6-49B4-AE72-903472B303DA}" srcOrd="6" destOrd="0" presId="urn:microsoft.com/office/officeart/2005/8/layout/radial6"/>
    <dgm:cxn modelId="{01F4A81D-974C-4A2E-B211-6485DDF5C53E}" type="presParOf" srcId="{28C51499-42FA-4E48-AE26-42AFAC8959D3}" destId="{7A521CB2-297B-4635-BB89-2579DB127F86}" srcOrd="7" destOrd="0" presId="urn:microsoft.com/office/officeart/2005/8/layout/radial6"/>
    <dgm:cxn modelId="{703932B8-4103-4F81-8E67-8D101F79A34F}" type="presParOf" srcId="{28C51499-42FA-4E48-AE26-42AFAC8959D3}" destId="{10513981-0D50-42A2-9BBF-CE84775805BB}" srcOrd="8" destOrd="0" presId="urn:microsoft.com/office/officeart/2005/8/layout/radial6"/>
    <dgm:cxn modelId="{0BD8CF46-973D-42F2-987D-348A626343DB}" type="presParOf" srcId="{28C51499-42FA-4E48-AE26-42AFAC8959D3}" destId="{69AC4AB8-A9A0-4438-89AB-4806947A7750}" srcOrd="9" destOrd="0" presId="urn:microsoft.com/office/officeart/2005/8/layout/radial6"/>
    <dgm:cxn modelId="{F03B5D74-F3A9-445F-B28D-58957CC4E560}" type="presParOf" srcId="{28C51499-42FA-4E48-AE26-42AFAC8959D3}" destId="{4D46B006-748D-48C7-A1D8-E1C338219314}" srcOrd="10" destOrd="0" presId="urn:microsoft.com/office/officeart/2005/8/layout/radial6"/>
    <dgm:cxn modelId="{27BCDC1D-A71C-4A94-A983-6B184DF8F5C7}" type="presParOf" srcId="{28C51499-42FA-4E48-AE26-42AFAC8959D3}" destId="{81C95E5A-6A31-4259-9F44-33A59FF4178A}" srcOrd="11" destOrd="0" presId="urn:microsoft.com/office/officeart/2005/8/layout/radial6"/>
    <dgm:cxn modelId="{D6056CC0-DE24-4E78-BAE3-CE8ED64C5728}" type="presParOf" srcId="{28C51499-42FA-4E48-AE26-42AFAC8959D3}" destId="{CC4773A4-3A0C-4E3F-B41E-96323BEF37C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773A4-3A0C-4E3F-B41E-96323BEF37C1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6965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C4AB8-A9A0-4438-89AB-4806947A775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6965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DF32-98B6-49B4-AE72-903472B303DA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696566"/>
        </a:solidFill>
        <a:ln>
          <a:solidFill>
            <a:srgbClr val="69656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ABA1-8582-49D6-A4D7-C387F6E149F9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6965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FD9CE-546E-4C7E-856D-DDD75CD2EB11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rgbClr val="D325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chemeClr val="bg1"/>
              </a:solidFill>
            </a:rPr>
            <a:t>沟通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3385569" y="2030903"/>
        <a:ext cx="1356860" cy="1356860"/>
      </dsp:txXfrm>
    </dsp:sp>
    <dsp:sp modelId="{3B1C86FE-0A8C-4C1A-B1CA-66DEDFB39E21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rgbClr val="D325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589098" y="199168"/>
        <a:ext cx="949803" cy="949803"/>
      </dsp:txXfrm>
    </dsp:sp>
    <dsp:sp modelId="{6F2F1DA2-364F-4400-8DE9-2B2777AFA150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rgbClr val="D325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成本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5624361" y="2234431"/>
        <a:ext cx="949803" cy="949803"/>
      </dsp:txXfrm>
    </dsp:sp>
    <dsp:sp modelId="{7A521CB2-297B-4635-BB89-2579DB127F86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rgbClr val="D325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solidFill>
                <a:schemeClr val="bg1"/>
              </a:solidFill>
            </a:rPr>
            <a:t>进度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589098" y="4269695"/>
        <a:ext cx="949803" cy="949803"/>
      </dsp:txXfrm>
    </dsp:sp>
    <dsp:sp modelId="{4D46B006-748D-48C7-A1D8-E1C338219314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rgbClr val="D325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质量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B2B1-7A6E-48A8-84F0-2BA1C685B5C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ECDC2-1892-44AC-9660-AD9230D8C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5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BF3BD-A3F6-4BFD-8AF8-F6451115A338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5677-253C-4606-B210-1466A194D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0" y="147198"/>
            <a:ext cx="2704108" cy="3770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7E10-CFF6-7546-85D5-AA7FA423E33A}" type="datetimeFigureOut">
              <a:rPr kumimoji="1" lang="zh-CN" altLang="en-US" smtClean="0"/>
              <a:t>2018/7/17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DE9E-F154-7F4F-82E0-ACA2FCC1B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0" y="147198"/>
            <a:ext cx="2704108" cy="3770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0" y="147198"/>
            <a:ext cx="2704108" cy="3770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534649" y="959369"/>
            <a:ext cx="11122702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0" y="147198"/>
            <a:ext cx="2704108" cy="3770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30" y="147198"/>
            <a:ext cx="2704108" cy="3770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6AB1-6DBA-4E83-AD48-68D01DD6469A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rgbClr val="E8E8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北斗融资项目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720149"/>
            <a:ext cx="12201525" cy="3590552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2065" y="4318635"/>
            <a:ext cx="12179935" cy="2539365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 w="28575"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-6350" y="4318635"/>
            <a:ext cx="12198350" cy="899795"/>
          </a:xfrm>
          <a:prstGeom prst="rect">
            <a:avLst/>
          </a:prstGeom>
          <a:solidFill>
            <a:srgbClr val="DDD239">
              <a:alpha val="10000"/>
            </a:srgbClr>
          </a:solidFill>
          <a:ln w="28575"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3"/>
          <p:cNvSpPr txBox="1">
            <a:spLocks noChangeArrowheads="1"/>
          </p:cNvSpPr>
          <p:nvPr/>
        </p:nvSpPr>
        <p:spPr bwMode="auto">
          <a:xfrm>
            <a:off x="2155190" y="4174333"/>
            <a:ext cx="7579784" cy="130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5900" b="1" dirty="0" smtClean="0">
                <a:solidFill>
                  <a:srgbClr val="D325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北斗融资企业</a:t>
            </a:r>
            <a:endParaRPr lang="en-US" altLang="zh-CN" sz="5900" b="1" dirty="0" smtClean="0">
              <a:solidFill>
                <a:srgbClr val="D325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6677025" y="5588317"/>
            <a:ext cx="4924849" cy="6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696566"/>
                </a:solidFill>
                <a:latin typeface="方正行楷_GBK" pitchFamily="65" charset="-122"/>
                <a:ea typeface="方正行楷_GBK" pitchFamily="65" charset="-122"/>
              </a:rPr>
              <a:t>制作人：李少君 罗兰兰 陈菊</a:t>
            </a:r>
          </a:p>
        </p:txBody>
      </p:sp>
    </p:spTree>
    <p:extLst>
      <p:ext uri="{BB962C8B-B14F-4D97-AF65-F5344CB8AC3E}">
        <p14:creationId xmlns:p14="http://schemas.microsoft.com/office/powerpoint/2010/main" val="238198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9625" y="97155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二级页面二 ：租赁产品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0" y="1721573"/>
            <a:ext cx="5308658" cy="4116386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61994"/>
            <a:ext cx="4919018" cy="27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7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9625" y="9715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二级页面三：新闻中心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91" y="1749185"/>
            <a:ext cx="3918441" cy="3038398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07" y="1530110"/>
            <a:ext cx="4305033" cy="3314286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067550" y="9429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级页面：详情页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63" y="1914525"/>
            <a:ext cx="3595711" cy="2076449"/>
          </a:xfrm>
          <a:prstGeom prst="rect">
            <a:avLst/>
          </a:prstGeom>
        </p:spPr>
      </p:pic>
      <p:pic>
        <p:nvPicPr>
          <p:cNvPr id="5122" name="Picture 2" descr="C:\Users\admin\Documents\Tencent Files\1731230917\FileRecv\网页截屏\新闻中心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42" y="1914525"/>
            <a:ext cx="3188158" cy="244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7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9625" y="9715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二级页面四：合作伙伴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61" y="1539732"/>
            <a:ext cx="5777677" cy="4480068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64" y="1781175"/>
            <a:ext cx="5317236" cy="30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7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6855" y="1507106"/>
            <a:ext cx="5893639" cy="4569986"/>
          </a:xfrm>
          <a:prstGeom prst="rect">
            <a:avLst/>
          </a:prstGeom>
          <a:noFill/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625" y="97155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二级页面五 ：招纳贤士</a:t>
            </a:r>
            <a:endParaRPr lang="zh-CN" altLang="en-US" dirty="0"/>
          </a:p>
        </p:txBody>
      </p:sp>
      <p:pic>
        <p:nvPicPr>
          <p:cNvPr id="4099" name="Picture 3" descr="C:\Users\admin\Documents\Tencent Files\1731230917\FileRecv\网页截屏\招贤纳士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50361"/>
            <a:ext cx="5429250" cy="30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7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6855" y="1507106"/>
            <a:ext cx="5893639" cy="4569986"/>
          </a:xfrm>
          <a:prstGeom prst="rect">
            <a:avLst/>
          </a:prstGeom>
          <a:noFill/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625" y="97155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二级页面五 ：在线留言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64" y="1762125"/>
            <a:ext cx="543153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4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2101" y="1573781"/>
            <a:ext cx="5893639" cy="4569986"/>
          </a:xfrm>
          <a:prstGeom prst="rect">
            <a:avLst/>
          </a:prstGeom>
          <a:noFill/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625" y="97155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二级页面五 ：联系我们</a:t>
            </a:r>
            <a:endParaRPr lang="zh-CN" altLang="en-US" dirty="0"/>
          </a:p>
        </p:txBody>
      </p:sp>
      <p:pic>
        <p:nvPicPr>
          <p:cNvPr id="3075" name="Picture 3" descr="C:\Users\admin\Documents\Tencent Files\1731230917\FileRecv\网页截屏\联系我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10" y="1828800"/>
            <a:ext cx="5431536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24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43198" y="1676400"/>
            <a:ext cx="7724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主要使用技术：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①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pxcook</a:t>
            </a:r>
            <a:r>
              <a:rPr lang="zh-CN" altLang="en-US" dirty="0" smtClean="0"/>
              <a:t>等软件制作、处理素材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②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搭建网页基本结构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③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修饰网页，增加网页美观性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④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制作简单图片切换以及样式的改变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⑤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制作简单图形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⑥</a:t>
            </a:r>
            <a:r>
              <a:rPr lang="en-US" altLang="zh-CN" dirty="0" smtClean="0"/>
              <a:t>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插件增加网页动态效果性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8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26167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66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北斗融资项目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11">
            <a:hlinkClick r:id="rId2" action="ppaction://hlinkfile"/>
          </p:cNvPr>
          <p:cNvSpPr txBox="1"/>
          <p:nvPr/>
        </p:nvSpPr>
        <p:spPr>
          <a:xfrm>
            <a:off x="4777460" y="2535763"/>
            <a:ext cx="3102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spc="150" dirty="0" smtClean="0">
                <a:solidFill>
                  <a:srgbClr val="696566"/>
                </a:solidFill>
              </a:rPr>
              <a:t>谢谢观赏！</a:t>
            </a:r>
          </a:p>
        </p:txBody>
      </p:sp>
    </p:spTree>
    <p:extLst>
      <p:ext uri="{BB962C8B-B14F-4D97-AF65-F5344CB8AC3E}">
        <p14:creationId xmlns:p14="http://schemas.microsoft.com/office/powerpoint/2010/main" val="803230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章节进度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11"/>
          <p:cNvSpPr txBox="1"/>
          <p:nvPr/>
        </p:nvSpPr>
        <p:spPr>
          <a:xfrm>
            <a:off x="5017911" y="154495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150" dirty="0" smtClean="0">
                <a:solidFill>
                  <a:srgbClr val="D3252C"/>
                </a:solidFill>
              </a:rPr>
              <a:t>项目背景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017911" y="310445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演示</a:t>
            </a:r>
          </a:p>
        </p:txBody>
      </p:sp>
      <p:sp>
        <p:nvSpPr>
          <p:cNvPr id="65" name="文本框 11"/>
          <p:cNvSpPr txBox="1"/>
          <p:nvPr/>
        </p:nvSpPr>
        <p:spPr>
          <a:xfrm>
            <a:off x="5017911" y="231952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规划</a:t>
            </a:r>
          </a:p>
        </p:txBody>
      </p:sp>
      <p:cxnSp>
        <p:nvCxnSpPr>
          <p:cNvPr id="66" name="直接连接符 65"/>
          <p:cNvCxnSpPr>
            <a:endCxn id="72" idx="0"/>
          </p:cNvCxnSpPr>
          <p:nvPr/>
        </p:nvCxnSpPr>
        <p:spPr>
          <a:xfrm>
            <a:off x="6618060" y="1692850"/>
            <a:ext cx="2268" cy="25033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556374" y="1683325"/>
            <a:ext cx="123372" cy="123372"/>
          </a:xfrm>
          <a:prstGeom prst="ellipse">
            <a:avLst/>
          </a:prstGeom>
          <a:solidFill>
            <a:srgbClr val="D3252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564084" y="2489501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565899" y="3281308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文本框 11"/>
          <p:cNvSpPr txBox="1"/>
          <p:nvPr/>
        </p:nvSpPr>
        <p:spPr>
          <a:xfrm>
            <a:off x="5017911" y="402426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总结</a:t>
            </a:r>
          </a:p>
        </p:txBody>
      </p:sp>
      <p:sp>
        <p:nvSpPr>
          <p:cNvPr id="72" name="椭圆 71"/>
          <p:cNvSpPr/>
          <p:nvPr/>
        </p:nvSpPr>
        <p:spPr>
          <a:xfrm>
            <a:off x="6558642" y="4196197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</a:p>
          </p:txBody>
        </p:sp>
      </p:grpSp>
      <p:sp>
        <p:nvSpPr>
          <p:cNvPr id="9" name="Oval 14"/>
          <p:cNvSpPr/>
          <p:nvPr/>
        </p:nvSpPr>
        <p:spPr>
          <a:xfrm>
            <a:off x="1931931" y="1938040"/>
            <a:ext cx="2007532" cy="20075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63500" dir="2700000" algn="ctr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1258136" y="3965820"/>
            <a:ext cx="3163816" cy="192021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087755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甲方</a:t>
            </a:r>
            <a:r>
              <a:rPr lang="zh-CN" altLang="en-US" dirty="0" smtClean="0">
                <a:solidFill>
                  <a:srgbClr val="6965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：为适应互联网生活、扩大产品知名度及市场份额，急需门户网站。</a:t>
            </a:r>
            <a:endParaRPr lang="en-US" altLang="zh-CN" dirty="0" smtClean="0">
              <a:solidFill>
                <a:srgbClr val="6965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1087755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乙方</a:t>
            </a:r>
            <a:r>
              <a:rPr lang="zh-CN" altLang="en-US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：进军华中区业务市场，扩大领域知名度。</a:t>
            </a:r>
            <a:endParaRPr lang="zh-CN" altLang="en-US" dirty="0">
              <a:solidFill>
                <a:srgbClr val="6965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4845685" y="3945255"/>
            <a:ext cx="3796665" cy="184721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087755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甲方要求</a:t>
            </a:r>
            <a:r>
              <a:rPr lang="zh-CN" altLang="en-US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：重点突出公司主打产品的优势；介绍公司的实力规模；网站主题风格要和所售产品风格一致。由于产品特性及成本方面考虑，暂不考虑弹性布局及过多交互功能。</a:t>
            </a:r>
            <a:endParaRPr lang="zh-CN" altLang="en-US" dirty="0">
              <a:solidFill>
                <a:srgbClr val="6965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8642350" y="3953510"/>
            <a:ext cx="3163570" cy="20688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  <a:scene3d>
              <a:camera prst="orthographicFront"/>
              <a:lightRig rig="threePt" dir="t"/>
            </a:scene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087755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</a:t>
            </a:r>
            <a:r>
              <a:rPr lang="zh-CN" altLang="en-US" b="1" kern="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美工</a:t>
            </a:r>
            <a:r>
              <a:rPr lang="zh-CN" altLang="en-US" b="1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PHOTOSHOP</a:t>
            </a:r>
            <a:r>
              <a:rPr lang="zh-CN" altLang="en-US" kern="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； 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kern="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3D MAX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altLang="en-US" kern="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 　</a:t>
            </a:r>
          </a:p>
          <a:p>
            <a:pPr marL="0" lvl="0" indent="0" defTabSz="108775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网站前端开发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；</a:t>
            </a:r>
            <a:r>
              <a:rPr lang="en-US" altLang="zh-CN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kern="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  <a:endParaRPr lang="zh-CN" altLang="en-US" kern="0" dirty="0">
              <a:solidFill>
                <a:srgbClr val="6965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108775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　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Open Sans" pitchFamily="34" charset="0"/>
              <a:sym typeface="+mn-ea"/>
            </a:endParaRPr>
          </a:p>
        </p:txBody>
      </p:sp>
      <p:sp>
        <p:nvSpPr>
          <p:cNvPr id="13" name="Oval 66"/>
          <p:cNvSpPr/>
          <p:nvPr/>
        </p:nvSpPr>
        <p:spPr>
          <a:xfrm>
            <a:off x="9315951" y="1938040"/>
            <a:ext cx="2007532" cy="20075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63500" dir="2700000" algn="ctr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4" name="Oval 39"/>
          <p:cNvSpPr/>
          <p:nvPr/>
        </p:nvSpPr>
        <p:spPr>
          <a:xfrm>
            <a:off x="5519451" y="1938040"/>
            <a:ext cx="2007532" cy="20075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63500" dir="2700000" algn="ctr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15" name="Oval 2"/>
          <p:cNvSpPr/>
          <p:nvPr/>
        </p:nvSpPr>
        <p:spPr>
          <a:xfrm>
            <a:off x="1288509" y="2516388"/>
            <a:ext cx="850831" cy="850831"/>
          </a:xfrm>
          <a:prstGeom prst="ellipse">
            <a:avLst/>
          </a:prstGeom>
          <a:solidFill>
            <a:srgbClr val="D3252C"/>
          </a:solidFill>
          <a:ln>
            <a:noFill/>
          </a:ln>
          <a:effectLst>
            <a:outerShdw blurRad="177800" dist="63500" dir="2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5"/>
          <p:cNvSpPr/>
          <p:nvPr/>
        </p:nvSpPr>
        <p:spPr>
          <a:xfrm>
            <a:off x="8689704" y="2516389"/>
            <a:ext cx="850831" cy="850831"/>
          </a:xfrm>
          <a:prstGeom prst="ellipse">
            <a:avLst/>
          </a:prstGeom>
          <a:solidFill>
            <a:srgbClr val="D3252C"/>
          </a:solidFill>
          <a:ln>
            <a:noFill/>
          </a:ln>
          <a:effectLst>
            <a:outerShdw blurRad="177800" dist="63500" dir="2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38"/>
          <p:cNvSpPr/>
          <p:nvPr/>
        </p:nvSpPr>
        <p:spPr>
          <a:xfrm>
            <a:off x="4893204" y="2516389"/>
            <a:ext cx="850831" cy="850831"/>
          </a:xfrm>
          <a:prstGeom prst="ellipse">
            <a:avLst/>
          </a:prstGeom>
          <a:solidFill>
            <a:srgbClr val="D3252C"/>
          </a:solidFill>
          <a:ln>
            <a:noFill/>
          </a:ln>
          <a:effectLst>
            <a:outerShdw blurRad="177800" dist="63500" dir="2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555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章节进度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11"/>
          <p:cNvSpPr txBox="1"/>
          <p:nvPr/>
        </p:nvSpPr>
        <p:spPr>
          <a:xfrm>
            <a:off x="5017911" y="154495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项目背景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017911" y="310445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演示</a:t>
            </a:r>
          </a:p>
        </p:txBody>
      </p:sp>
      <p:sp>
        <p:nvSpPr>
          <p:cNvPr id="65" name="文本框 11"/>
          <p:cNvSpPr txBox="1"/>
          <p:nvPr/>
        </p:nvSpPr>
        <p:spPr>
          <a:xfrm>
            <a:off x="5017911" y="231952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FF0000"/>
                </a:solidFill>
              </a:rPr>
              <a:t>项目</a:t>
            </a:r>
            <a:r>
              <a:rPr lang="zh-CN" altLang="en-US" sz="2000" spc="150" dirty="0">
                <a:solidFill>
                  <a:srgbClr val="FF0000"/>
                </a:solidFill>
              </a:rPr>
              <a:t>规划</a:t>
            </a:r>
          </a:p>
        </p:txBody>
      </p:sp>
      <p:cxnSp>
        <p:nvCxnSpPr>
          <p:cNvPr id="66" name="直接连接符 65"/>
          <p:cNvCxnSpPr>
            <a:endCxn id="72" idx="0"/>
          </p:cNvCxnSpPr>
          <p:nvPr/>
        </p:nvCxnSpPr>
        <p:spPr>
          <a:xfrm>
            <a:off x="6618060" y="1692850"/>
            <a:ext cx="2268" cy="25033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556374" y="1683325"/>
            <a:ext cx="123372" cy="123372"/>
          </a:xfrm>
          <a:prstGeom prst="ellipse">
            <a:avLst/>
          </a:prstGeom>
          <a:solidFill>
            <a:srgbClr val="7F7F7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564084" y="2489501"/>
            <a:ext cx="123372" cy="123372"/>
          </a:xfrm>
          <a:prstGeom prst="ellipse">
            <a:avLst/>
          </a:prstGeom>
          <a:solidFill>
            <a:srgbClr val="D3252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565899" y="3281308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文本框 11"/>
          <p:cNvSpPr txBox="1"/>
          <p:nvPr/>
        </p:nvSpPr>
        <p:spPr>
          <a:xfrm>
            <a:off x="5017911" y="402426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总结</a:t>
            </a:r>
          </a:p>
        </p:txBody>
      </p:sp>
      <p:sp>
        <p:nvSpPr>
          <p:cNvPr id="72" name="椭圆 71"/>
          <p:cNvSpPr/>
          <p:nvPr/>
        </p:nvSpPr>
        <p:spPr>
          <a:xfrm>
            <a:off x="6558642" y="4196197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752390" y="116205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696566"/>
                </a:solidFill>
              </a:rPr>
              <a:t>项目周期</a:t>
            </a:r>
            <a:endParaRPr lang="zh-CN" altLang="en-US" b="1" dirty="0">
              <a:solidFill>
                <a:srgbClr val="696566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648075" y="1490662"/>
            <a:ext cx="847725" cy="33337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48301" y="1200150"/>
            <a:ext cx="3648074" cy="91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从立项到上线，总</a:t>
            </a:r>
            <a:r>
              <a:rPr lang="zh-CN" altLang="en-US" sz="160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耗时预计为</a:t>
            </a:r>
            <a:r>
              <a:rPr lang="en-US" altLang="zh-CN" sz="16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60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600" dirty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</a:t>
            </a:r>
            <a:r>
              <a:rPr lang="zh-CN" altLang="en-US" sz="1600" dirty="0" smtClean="0">
                <a:solidFill>
                  <a:srgbClr val="6965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工作日。</a:t>
            </a:r>
            <a:endParaRPr lang="zh-CN" altLang="en-US" sz="1600" dirty="0">
              <a:solidFill>
                <a:srgbClr val="696566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61915" y="4010025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696566"/>
                </a:solidFill>
              </a:rPr>
              <a:t>关键节点</a:t>
            </a:r>
            <a:endParaRPr lang="zh-CN" altLang="en-US" b="1" dirty="0">
              <a:solidFill>
                <a:srgbClr val="696566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3333750" y="3086100"/>
            <a:ext cx="314325" cy="2943225"/>
          </a:xfrm>
          <a:prstGeom prst="leftBrace">
            <a:avLst/>
          </a:prstGeom>
          <a:ln>
            <a:solidFill>
              <a:srgbClr val="696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对角圆角矩形 33"/>
          <p:cNvSpPr/>
          <p:nvPr/>
        </p:nvSpPr>
        <p:spPr>
          <a:xfrm>
            <a:off x="4033837" y="3190876"/>
            <a:ext cx="1185864" cy="41910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96566"/>
                </a:solidFill>
              </a:rPr>
              <a:t>7</a:t>
            </a:r>
            <a:r>
              <a:rPr lang="zh-CN" altLang="en-US" dirty="0" smtClean="0">
                <a:solidFill>
                  <a:srgbClr val="696566"/>
                </a:solidFill>
              </a:rPr>
              <a:t>月</a:t>
            </a:r>
            <a:r>
              <a:rPr lang="en-US" altLang="zh-CN" dirty="0" smtClean="0">
                <a:solidFill>
                  <a:srgbClr val="696566"/>
                </a:solidFill>
              </a:rPr>
              <a:t>12</a:t>
            </a:r>
            <a:r>
              <a:rPr lang="zh-CN" altLang="en-US" dirty="0" smtClean="0">
                <a:solidFill>
                  <a:srgbClr val="696566"/>
                </a:solidFill>
              </a:rPr>
              <a:t>日</a:t>
            </a:r>
            <a:endParaRPr lang="zh-CN" altLang="en-US" dirty="0">
              <a:solidFill>
                <a:srgbClr val="696566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676900" y="3371851"/>
            <a:ext cx="847725" cy="33337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1"/>
          <p:cNvSpPr txBox="1"/>
          <p:nvPr/>
        </p:nvSpPr>
        <p:spPr>
          <a:xfrm>
            <a:off x="5122445" y="2714535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D3252C"/>
                </a:solidFill>
              </a:rPr>
              <a:t>首页布局分工合作</a:t>
            </a:r>
          </a:p>
        </p:txBody>
      </p:sp>
      <p:sp>
        <p:nvSpPr>
          <p:cNvPr id="39" name="对角圆角矩形 38"/>
          <p:cNvSpPr/>
          <p:nvPr/>
        </p:nvSpPr>
        <p:spPr>
          <a:xfrm>
            <a:off x="6872287" y="3238501"/>
            <a:ext cx="1185864" cy="41910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96566"/>
                </a:solidFill>
              </a:rPr>
              <a:t>7</a:t>
            </a:r>
            <a:r>
              <a:rPr lang="zh-CN" altLang="en-US" dirty="0" smtClean="0">
                <a:solidFill>
                  <a:srgbClr val="696566"/>
                </a:solidFill>
              </a:rPr>
              <a:t>月</a:t>
            </a:r>
            <a:r>
              <a:rPr lang="en-US" altLang="zh-CN" dirty="0" smtClean="0">
                <a:solidFill>
                  <a:srgbClr val="696566"/>
                </a:solidFill>
              </a:rPr>
              <a:t>13</a:t>
            </a:r>
            <a:r>
              <a:rPr lang="zh-CN" altLang="en-US" dirty="0" smtClean="0">
                <a:solidFill>
                  <a:srgbClr val="696566"/>
                </a:solidFill>
              </a:rPr>
              <a:t>日</a:t>
            </a:r>
            <a:endParaRPr lang="zh-CN" altLang="en-US" dirty="0">
              <a:solidFill>
                <a:srgbClr val="696566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8848725" y="3457576"/>
            <a:ext cx="847725" cy="33337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1"/>
          <p:cNvSpPr txBox="1"/>
          <p:nvPr/>
        </p:nvSpPr>
        <p:spPr>
          <a:xfrm>
            <a:off x="8058150" y="295272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D3252C"/>
                </a:solidFill>
              </a:rPr>
              <a:t>五个二级页面布局</a:t>
            </a:r>
          </a:p>
        </p:txBody>
      </p:sp>
      <p:sp>
        <p:nvSpPr>
          <p:cNvPr id="42" name="对角圆角矩形 41"/>
          <p:cNvSpPr/>
          <p:nvPr/>
        </p:nvSpPr>
        <p:spPr>
          <a:xfrm>
            <a:off x="10039350" y="3705226"/>
            <a:ext cx="495300" cy="2181224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96566"/>
                </a:solidFill>
              </a:rPr>
              <a:t>7</a:t>
            </a:r>
            <a:r>
              <a:rPr lang="zh-CN" altLang="en-US" dirty="0" smtClean="0">
                <a:solidFill>
                  <a:srgbClr val="696566"/>
                </a:solidFill>
              </a:rPr>
              <a:t>月</a:t>
            </a:r>
            <a:r>
              <a:rPr lang="en-US" altLang="zh-CN" dirty="0" smtClean="0">
                <a:solidFill>
                  <a:srgbClr val="696566"/>
                </a:solidFill>
              </a:rPr>
              <a:t>15</a:t>
            </a:r>
            <a:r>
              <a:rPr lang="zh-CN" altLang="en-US" dirty="0" smtClean="0">
                <a:solidFill>
                  <a:srgbClr val="696566"/>
                </a:solidFill>
              </a:rPr>
              <a:t>日</a:t>
            </a:r>
            <a:endParaRPr lang="zh-CN" altLang="en-US" dirty="0">
              <a:solidFill>
                <a:srgbClr val="696566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 rot="10800000">
            <a:off x="8782051" y="5619750"/>
            <a:ext cx="847725" cy="33337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1"/>
          <p:cNvSpPr txBox="1"/>
          <p:nvPr/>
        </p:nvSpPr>
        <p:spPr>
          <a:xfrm>
            <a:off x="8353425" y="601024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D3252C"/>
                </a:solidFill>
              </a:rPr>
              <a:t>项目整合、优化</a:t>
            </a:r>
          </a:p>
        </p:txBody>
      </p:sp>
      <p:sp>
        <p:nvSpPr>
          <p:cNvPr id="45" name="对角圆角矩形 44"/>
          <p:cNvSpPr/>
          <p:nvPr/>
        </p:nvSpPr>
        <p:spPr>
          <a:xfrm>
            <a:off x="6919911" y="5624514"/>
            <a:ext cx="1185864" cy="41910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96566"/>
                </a:solidFill>
              </a:rPr>
              <a:t>7</a:t>
            </a:r>
            <a:r>
              <a:rPr lang="zh-CN" altLang="en-US" dirty="0" smtClean="0">
                <a:solidFill>
                  <a:srgbClr val="696566"/>
                </a:solidFill>
              </a:rPr>
              <a:t>月</a:t>
            </a:r>
            <a:r>
              <a:rPr lang="en-US" altLang="zh-CN" dirty="0" smtClean="0">
                <a:solidFill>
                  <a:srgbClr val="696566"/>
                </a:solidFill>
              </a:rPr>
              <a:t>16</a:t>
            </a:r>
            <a:r>
              <a:rPr lang="zh-CN" altLang="en-US" dirty="0" smtClean="0">
                <a:solidFill>
                  <a:srgbClr val="696566"/>
                </a:solidFill>
              </a:rPr>
              <a:t>日</a:t>
            </a:r>
            <a:endParaRPr lang="zh-CN" altLang="en-US" dirty="0">
              <a:solidFill>
                <a:srgbClr val="696566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5686426" y="5600700"/>
            <a:ext cx="847725" cy="33337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11"/>
          <p:cNvSpPr txBox="1"/>
          <p:nvPr/>
        </p:nvSpPr>
        <p:spPr>
          <a:xfrm>
            <a:off x="5534025" y="600072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>
                <a:solidFill>
                  <a:srgbClr val="D3252C"/>
                </a:solidFill>
              </a:rPr>
              <a:t>交付使用</a:t>
            </a:r>
            <a:endParaRPr lang="zh-CN" altLang="en-US" sz="2000" spc="150" dirty="0" smtClean="0">
              <a:solidFill>
                <a:srgbClr val="D3252C"/>
              </a:solidFill>
            </a:endParaRPr>
          </a:p>
        </p:txBody>
      </p:sp>
      <p:sp>
        <p:nvSpPr>
          <p:cNvPr id="48" name="对角圆角矩形 47"/>
          <p:cNvSpPr/>
          <p:nvPr/>
        </p:nvSpPr>
        <p:spPr>
          <a:xfrm>
            <a:off x="4088606" y="5610225"/>
            <a:ext cx="1185864" cy="41910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6000000" scaled="0"/>
            <a:tileRect/>
          </a:gradFill>
          <a:ln w="28575">
            <a:solidFill>
              <a:srgbClr val="696566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96566"/>
                </a:solidFill>
              </a:rPr>
              <a:t>7</a:t>
            </a:r>
            <a:r>
              <a:rPr lang="zh-CN" altLang="en-US" dirty="0" smtClean="0">
                <a:solidFill>
                  <a:srgbClr val="696566"/>
                </a:solidFill>
              </a:rPr>
              <a:t>月</a:t>
            </a:r>
            <a:r>
              <a:rPr lang="en-US" altLang="zh-CN" dirty="0" smtClean="0">
                <a:solidFill>
                  <a:srgbClr val="696566"/>
                </a:solidFill>
              </a:rPr>
              <a:t>17</a:t>
            </a:r>
            <a:r>
              <a:rPr lang="zh-CN" altLang="en-US" dirty="0" smtClean="0">
                <a:solidFill>
                  <a:srgbClr val="696566"/>
                </a:solidFill>
              </a:rPr>
              <a:t>日</a:t>
            </a:r>
            <a:endParaRPr lang="zh-CN" altLang="en-US" dirty="0">
              <a:solidFill>
                <a:srgbClr val="6965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3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章节进度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11"/>
          <p:cNvSpPr txBox="1"/>
          <p:nvPr/>
        </p:nvSpPr>
        <p:spPr>
          <a:xfrm>
            <a:off x="5017911" y="154495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项目背景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017911" y="3104453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FF0000"/>
                </a:solidFill>
              </a:rPr>
              <a:t>项目</a:t>
            </a:r>
            <a:r>
              <a:rPr lang="zh-CN" altLang="en-US" sz="2000" spc="150" dirty="0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65" name="文本框 11"/>
          <p:cNvSpPr txBox="1"/>
          <p:nvPr/>
        </p:nvSpPr>
        <p:spPr>
          <a:xfrm>
            <a:off x="5017911" y="2319526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规划</a:t>
            </a:r>
          </a:p>
        </p:txBody>
      </p:sp>
      <p:cxnSp>
        <p:nvCxnSpPr>
          <p:cNvPr id="66" name="直接连接符 65"/>
          <p:cNvCxnSpPr>
            <a:endCxn id="72" idx="0"/>
          </p:cNvCxnSpPr>
          <p:nvPr/>
        </p:nvCxnSpPr>
        <p:spPr>
          <a:xfrm>
            <a:off x="6618060" y="1692850"/>
            <a:ext cx="2268" cy="25033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556374" y="1683325"/>
            <a:ext cx="123372" cy="123372"/>
          </a:xfrm>
          <a:prstGeom prst="ellipse">
            <a:avLst/>
          </a:prstGeom>
          <a:solidFill>
            <a:srgbClr val="7F7F7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564084" y="2489501"/>
            <a:ext cx="123372" cy="123372"/>
          </a:xfrm>
          <a:prstGeom prst="ellipse">
            <a:avLst/>
          </a:prstGeom>
          <a:solidFill>
            <a:srgbClr val="7F7F7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565899" y="3281308"/>
            <a:ext cx="123372" cy="123372"/>
          </a:xfrm>
          <a:prstGeom prst="ellipse">
            <a:avLst/>
          </a:prstGeom>
          <a:solidFill>
            <a:srgbClr val="D3252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文本框 11"/>
          <p:cNvSpPr txBox="1"/>
          <p:nvPr/>
        </p:nvSpPr>
        <p:spPr>
          <a:xfrm>
            <a:off x="5017911" y="402426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150" dirty="0" smtClean="0">
                <a:solidFill>
                  <a:srgbClr val="696566"/>
                </a:solidFill>
              </a:rPr>
              <a:t>项目</a:t>
            </a:r>
            <a:r>
              <a:rPr lang="zh-CN" altLang="en-US" sz="2000" spc="150" dirty="0">
                <a:solidFill>
                  <a:srgbClr val="696566"/>
                </a:solidFill>
              </a:rPr>
              <a:t>总结</a:t>
            </a:r>
          </a:p>
        </p:txBody>
      </p:sp>
      <p:sp>
        <p:nvSpPr>
          <p:cNvPr id="72" name="椭圆 71"/>
          <p:cNvSpPr/>
          <p:nvPr/>
        </p:nvSpPr>
        <p:spPr>
          <a:xfrm>
            <a:off x="6558642" y="4196197"/>
            <a:ext cx="123372" cy="12337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C:\Users\admin\Documents\Tencent Files\1731230917\FileRecv\logo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44" y="1349312"/>
            <a:ext cx="1514856" cy="15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9150" y="739259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Logo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8152" y="1636467"/>
            <a:ext cx="11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设计元素：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84617" y="1436412"/>
            <a:ext cx="631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pic>
        <p:nvPicPr>
          <p:cNvPr id="1033" name="Picture 9" descr="C:\Users\admin\Documents\Tencent Files\1731230917\FileRecv\未标题-4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11" y="1018862"/>
            <a:ext cx="1604542" cy="16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33611" y="2438738"/>
            <a:ext cx="7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铜钱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9762" y="1349312"/>
            <a:ext cx="256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C   L   </a:t>
            </a:r>
            <a:r>
              <a:rPr lang="en-US" altLang="zh-CN" sz="4400" dirty="0" err="1" smtClean="0"/>
              <a:t>L</a:t>
            </a:r>
            <a:endParaRPr lang="zh-CN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4857" y="2494836"/>
            <a:ext cx="15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团队名字缩写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37865" y="3076038"/>
            <a:ext cx="184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北斗融资</a:t>
            </a:r>
            <a:endParaRPr lang="zh-CN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032" y="4400550"/>
            <a:ext cx="88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北斗取自于钱过北斗一词，意寓在本公司投资的顾客都能钱过北斗，日进斗金。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Logo</a:t>
            </a:r>
            <a:r>
              <a:rPr lang="zh-CN" altLang="en-US" dirty="0" smtClean="0"/>
              <a:t>的设计灵感来源于中国的古钱币和主创团队的名字，将二者结合在一起，就形成了最终的样式。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64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52" y="1082532"/>
            <a:ext cx="6215575" cy="4819618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</p:spPr>
      </p:pic>
      <p:pic>
        <p:nvPicPr>
          <p:cNvPr id="6146" name="Picture 2" descr="C:\Users\admin\Documents\Tencent Files\1731230917\FileRecv\网页截屏\首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343025"/>
            <a:ext cx="5772149" cy="323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5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525" y="-10287"/>
            <a:ext cx="12096750" cy="548640"/>
            <a:chOff x="-14" y="475"/>
            <a:chExt cx="19212" cy="864"/>
          </a:xfrm>
          <a:solidFill>
            <a:srgbClr val="D3252A"/>
          </a:solidFill>
        </p:grpSpPr>
        <p:grpSp>
          <p:nvGrpSpPr>
            <p:cNvPr id="3" name="Group 45出自【趣你的PPT】(微信:qunideppt)：最优质的PPT资源库"/>
            <p:cNvGrpSpPr/>
            <p:nvPr/>
          </p:nvGrpSpPr>
          <p:grpSpPr>
            <a:xfrm>
              <a:off x="-14" y="475"/>
              <a:ext cx="19212" cy="864"/>
              <a:chOff x="-8890" y="301498"/>
              <a:chExt cx="12199718" cy="548640"/>
            </a:xfrm>
            <a:grpFill/>
          </p:grpSpPr>
          <p:sp>
            <p:nvSpPr>
              <p:cNvPr id="5" name="出自【趣你的PPT】(微信:qunideppt)：最优质的PPT资源库"/>
              <p:cNvSpPr/>
              <p:nvPr/>
            </p:nvSpPr>
            <p:spPr>
              <a:xfrm>
                <a:off x="-8890" y="301498"/>
                <a:ext cx="3118104" cy="548640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出自【趣你的PPT】(微信:qunideppt)：最优质的PPT资源库"/>
              <p:cNvCxnSpPr/>
              <p:nvPr/>
            </p:nvCxnSpPr>
            <p:spPr>
              <a:xfrm>
                <a:off x="3108960" y="832104"/>
                <a:ext cx="9081868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出自【趣你的PPT】(微信:qunideppt)：最优质的PPT资源库"/>
            <p:cNvSpPr txBox="1"/>
            <p:nvPr/>
          </p:nvSpPr>
          <p:spPr>
            <a:xfrm>
              <a:off x="461" y="578"/>
              <a:ext cx="3715" cy="6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二级页面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9625" y="97155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二级页面一 ：关于我们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21" y="1673615"/>
            <a:ext cx="5432356" cy="4212302"/>
          </a:xfrm>
          <a:prstGeom prst="rect">
            <a:avLst/>
          </a:prstGeom>
          <a:effectLst>
            <a:outerShdw blurRad="127000" dist="25400" dir="5400000" algn="ctr" rotWithShape="0">
              <a:srgbClr val="000000">
                <a:alpha val="98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901372"/>
            <a:ext cx="5002544" cy="2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2">
      <a:dk1>
        <a:sysClr val="windowText" lastClr="000000"/>
      </a:dk1>
      <a:lt1>
        <a:sysClr val="window" lastClr="FFFFFF"/>
      </a:lt1>
      <a:dk2>
        <a:srgbClr val="01AB95"/>
      </a:dk2>
      <a:lt2>
        <a:srgbClr val="F3908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388</Words>
  <Application>Microsoft Office PowerPoint</Application>
  <PresentationFormat>自定义</PresentationFormat>
  <Paragraphs>87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631</cp:revision>
  <dcterms:created xsi:type="dcterms:W3CDTF">2014-07-15T12:53:00Z</dcterms:created>
  <dcterms:modified xsi:type="dcterms:W3CDTF">2018-07-17T08:29:38Z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