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IKNN-</a:t>
            </a:r>
            <a:r>
              <a:rPr lang="zh-CN" altLang="en-US"/>
              <a:t>轨迹数据挖掘算法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60127" y="4765040"/>
            <a:ext cx="10852237" cy="950984"/>
          </a:xfrm>
        </p:spPr>
        <p:txBody>
          <a:bodyPr/>
          <a:lstStyle/>
          <a:p>
            <a:r>
              <a:rPr lang="en-US" altLang="zh-CN"/>
              <a:t>Incremental k-NN Algorithm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74495"/>
            <a:ext cx="10852237" cy="648000"/>
          </a:xfrm>
        </p:spPr>
        <p:txBody>
          <a:bodyPr/>
          <a:p>
            <a: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692750"/>
            <a:ext cx="10852237" cy="5041355"/>
          </a:xfrm>
        </p:spPr>
        <p:txBody>
          <a:bodyPr/>
          <a:p>
            <a:r>
              <a:rPr lang="en-US" altLang="zh-CN" b="1"/>
              <a:t>1. KNN</a:t>
            </a:r>
            <a:r>
              <a:rPr b="1"/>
              <a:t>与</a:t>
            </a:r>
            <a:r>
              <a:rPr lang="en-US" altLang="zh-CN" b="1"/>
              <a:t>IKNN</a:t>
            </a:r>
            <a:r>
              <a:rPr b="1"/>
              <a:t>的关系</a:t>
            </a:r>
          </a:p>
          <a:p>
            <a:r>
              <a:t>          </a:t>
            </a:r>
            <a:r>
              <a:rPr lang="en-US" altLang="zh-CN"/>
              <a:t>1.1   </a:t>
            </a:r>
            <a:r>
              <a:rPr lang="en-US" altLang="zh-CN"/>
              <a:t>KNN</a:t>
            </a:r>
            <a:r>
              <a:t>定义</a:t>
            </a:r>
            <a:endParaRPr lang="en-US" altLang="zh-CN"/>
          </a:p>
          <a:p>
            <a:r>
              <a:rPr lang="en-US" altLang="zh-CN"/>
              <a:t>          1.2   IKNN</a:t>
            </a:r>
            <a:r>
              <a:t>定义</a:t>
            </a:r>
          </a:p>
          <a:p>
            <a:r>
              <a:rPr lang="en-US" altLang="zh-CN" b="1"/>
              <a:t>2. R-tree</a:t>
            </a:r>
            <a:r>
              <a:rPr b="1"/>
              <a:t>（</a:t>
            </a:r>
            <a:r>
              <a:rPr lang="en-US" altLang="zh-CN" b="1"/>
              <a:t>2 dimension R-Tree / </a:t>
            </a:r>
            <a:r>
              <a:rPr lang="en-US" altLang="zh-CN" b="1">
                <a:sym typeface="+mn-ea"/>
              </a:rPr>
              <a:t>3 dimension R-Tree</a:t>
            </a:r>
            <a:r>
              <a:rPr lang="en-US" altLang="zh-CN" b="1"/>
              <a:t> </a:t>
            </a:r>
            <a:r>
              <a:rPr b="1"/>
              <a:t>）</a:t>
            </a:r>
            <a:endParaRPr b="1"/>
          </a:p>
          <a:p>
            <a:r>
              <a:rPr lang="en-US" altLang="zh-CN" b="1"/>
              <a:t>3. </a:t>
            </a:r>
            <a:r>
              <a:rPr b="1"/>
              <a:t>相似度计算的定义</a:t>
            </a:r>
            <a:endParaRPr b="1"/>
          </a:p>
          <a:p>
            <a:r>
              <a:rPr lang="en-US" altLang="zh-CN"/>
              <a:t>           3.1   </a:t>
            </a:r>
            <a:r>
              <a:t>点与轨迹的距离</a:t>
            </a:r>
          </a:p>
          <a:p>
            <a:r>
              <a:t>           </a:t>
            </a:r>
            <a:r>
              <a:rPr lang="en-US" altLang="zh-CN"/>
              <a:t>3.2   </a:t>
            </a:r>
            <a:r>
              <a:t>轨迹与轨迹的距离</a:t>
            </a:r>
          </a:p>
          <a:p>
            <a:r>
              <a:rPr b="1"/>
              <a:t> </a:t>
            </a:r>
            <a:r>
              <a:rPr lang="en-US" altLang="zh-CN" b="1"/>
              <a:t>4. IKNN</a:t>
            </a:r>
            <a:r>
              <a:rPr b="1"/>
              <a:t>的解决方案</a:t>
            </a:r>
          </a:p>
          <a:p>
            <a:r>
              <a:t>           </a:t>
            </a:r>
            <a:r>
              <a:rPr lang="en-US" altLang="zh-CN"/>
              <a:t>4.1   </a:t>
            </a:r>
            <a:r>
              <a:t>求候选点集合（</a:t>
            </a:r>
            <a:r>
              <a:rPr b="1"/>
              <a:t>通过</a:t>
            </a:r>
            <a:r>
              <a:rPr lang="en-US" altLang="zh-CN" b="1"/>
              <a:t>R-tree</a:t>
            </a:r>
            <a:r>
              <a:t>）</a:t>
            </a:r>
          </a:p>
          <a:p>
            <a:r>
              <a:rPr lang="en-US" altLang="zh-CN">
                <a:sym typeface="+mn-ea"/>
              </a:rPr>
              <a:t>           4.2   </a:t>
            </a:r>
            <a:r>
              <a:rPr>
                <a:sym typeface="+mn-ea"/>
              </a:rPr>
              <a:t>求候选轨迹</a:t>
            </a:r>
            <a:r>
              <a:rPr>
                <a:sym typeface="+mn-ea"/>
              </a:rPr>
              <a:t>集合</a:t>
            </a:r>
            <a:endParaRPr>
              <a:sym typeface="+mn-ea"/>
            </a:endParaRPr>
          </a:p>
          <a:p>
            <a:r>
              <a:rPr lang="en-US" altLang="zh-CN"/>
              <a:t>           </a:t>
            </a:r>
            <a:r>
              <a:rPr lang="en-US" altLang="zh-CN">
                <a:sym typeface="+mn-ea"/>
              </a:rPr>
              <a:t>4.3   </a:t>
            </a:r>
            <a:r>
              <a:rPr>
                <a:sym typeface="+mn-ea"/>
              </a:rPr>
              <a:t>求相似度上限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           4.4   </a:t>
            </a:r>
            <a:r>
              <a:rPr>
                <a:sym typeface="+mn-ea"/>
              </a:rPr>
              <a:t>求相似度下限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</a:t>
            </a:r>
            <a:r>
              <a:rPr lang="en-US" altLang="zh-CN">
                <a:sym typeface="+mn-ea"/>
              </a:rPr>
              <a:t>4.5   </a:t>
            </a:r>
            <a:r>
              <a:rPr>
                <a:sym typeface="+mn-ea"/>
              </a:rPr>
              <a:t>检查停止条件</a:t>
            </a:r>
            <a:endParaRPr>
              <a:sym typeface="+mn-ea"/>
            </a:endParaRPr>
          </a:p>
          <a:p>
            <a:r>
              <a:rPr lang="en-US" altLang="zh-CN" b="1">
                <a:sym typeface="+mn-ea"/>
              </a:rPr>
              <a:t>5. </a:t>
            </a:r>
            <a:r>
              <a:rPr b="1">
                <a:sym typeface="+mn-ea"/>
              </a:rPr>
              <a:t>参考文献（</a:t>
            </a:r>
            <a:r>
              <a:rPr lang="en-US" altLang="zh-CN" b="1">
                <a:sym typeface="+mn-ea"/>
              </a:rPr>
              <a:t>Reference</a:t>
            </a:r>
            <a:r>
              <a:rPr b="1">
                <a:sym typeface="+mn-ea"/>
              </a:rPr>
              <a:t>）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KNN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IKNN</a:t>
            </a:r>
            <a:r>
              <a:rPr>
                <a:sym typeface="+mn-ea"/>
              </a:rPr>
              <a:t>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KNN</a:t>
            </a:r>
            <a:r>
              <a:t>算法的定义 </a:t>
            </a:r>
          </a:p>
          <a:p>
            <a:pPr marL="0" indent="0">
              <a:buNone/>
            </a:pPr>
            <a:r>
              <a:t>                                     </a:t>
            </a:r>
            <a:r>
              <a:rPr lang="en-US" altLang="zh-CN"/>
              <a:t>K-----</a:t>
            </a:r>
            <a:r>
              <a:t>自定义取值（</a:t>
            </a:r>
            <a:r>
              <a:rPr lang="en-US" altLang="zh-CN"/>
              <a:t>λ</a:t>
            </a:r>
            <a:r>
              <a:t>）      </a:t>
            </a:r>
            <a:r>
              <a:rPr lang="en-US" altLang="zh-CN"/>
              <a:t>NN-----Nearest Neighbors</a:t>
            </a:r>
            <a:r>
              <a:t>  </a:t>
            </a: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入参：一个点，自定义值</a:t>
            </a:r>
            <a:r>
              <a:rPr lang="en-US" altLang="zh-CN"/>
              <a:t>K</a:t>
            </a:r>
            <a:r>
              <a:t>      </a:t>
            </a:r>
          </a:p>
          <a:p>
            <a:pPr marL="0" indent="0">
              <a:buNone/>
            </a:pPr>
            <a:r>
              <a:t>出参：该点的类型</a:t>
            </a:r>
            <a:r>
              <a:t>    </a:t>
            </a:r>
          </a:p>
          <a:p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81860"/>
            <a:ext cx="9592945" cy="3189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0" y="-12700"/>
            <a:ext cx="2517775" cy="3987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KNN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IKNN</a:t>
            </a:r>
            <a:r>
              <a:rPr>
                <a:sym typeface="+mn-ea"/>
              </a:rPr>
              <a:t>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KNN</a:t>
            </a:r>
            <a:r>
              <a:t>算法的定义 </a:t>
            </a:r>
          </a:p>
          <a:p>
            <a:pPr marL="0" indent="0">
              <a:buNone/>
            </a:pPr>
            <a:r>
              <a:t>               </a:t>
            </a:r>
            <a:r>
              <a:rPr lang="en-US" altLang="zh-CN"/>
              <a:t>I-----Incremental</a:t>
            </a:r>
            <a:r>
              <a:t>（加强的</a:t>
            </a:r>
            <a:r>
              <a:t>）</a:t>
            </a:r>
            <a:r>
              <a:t>              </a:t>
            </a:r>
            <a:r>
              <a:rPr lang="en-US" altLang="zh-CN"/>
              <a:t>K-----</a:t>
            </a:r>
            <a:r>
              <a:t>自定义取值（</a:t>
            </a:r>
            <a:r>
              <a:rPr lang="en-US" altLang="zh-CN"/>
              <a:t>λ</a:t>
            </a:r>
            <a:r>
              <a:t>）      </a:t>
            </a:r>
            <a:r>
              <a:rPr lang="en-US" altLang="zh-CN"/>
              <a:t>NN-----Nearest Neighbors</a:t>
            </a:r>
            <a:r>
              <a:t>      </a:t>
            </a:r>
          </a:p>
          <a:p>
            <a:pPr marL="0" indent="0">
              <a:buNone/>
            </a:pPr>
            <a:r>
              <a:t>给定一条</a:t>
            </a:r>
            <a:r>
              <a:t>轨迹</a:t>
            </a:r>
            <a:r>
              <a:rPr lang="en-US" altLang="zh-CN" b="1"/>
              <a:t>R</a:t>
            </a:r>
            <a:r>
              <a:t>，求地图上</a:t>
            </a:r>
            <a:r>
              <a:rPr lang="en-US" altLang="zh-CN" b="1"/>
              <a:t>K</a:t>
            </a:r>
            <a:r>
              <a:t>条与轨迹</a:t>
            </a:r>
            <a:r>
              <a:rPr lang="en-US" altLang="zh-CN" b="1"/>
              <a:t>R</a:t>
            </a:r>
            <a:r>
              <a:rPr>
                <a:solidFill>
                  <a:srgbClr val="FF0000"/>
                </a:solidFill>
              </a:rPr>
              <a:t>相似度最高</a:t>
            </a:r>
            <a:r>
              <a:t>的轨迹集合（集合</a:t>
            </a:r>
            <a:r>
              <a:rPr lang="en-US" altLang="zh-CN"/>
              <a:t>size</a:t>
            </a:r>
            <a:r>
              <a:t>为</a:t>
            </a:r>
            <a:r>
              <a:rPr lang="en-US" altLang="zh-CN"/>
              <a:t>k</a:t>
            </a:r>
            <a:r>
              <a:t>） </a:t>
            </a:r>
          </a:p>
          <a:p>
            <a:pPr marL="0" indent="0">
              <a:buNone/>
            </a:pPr>
            <a:r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t>              </a:t>
            </a:r>
          </a:p>
          <a:p>
            <a:pPr marL="0" indent="0">
              <a:buNone/>
            </a:pPr>
            <a:r>
              <a:t>                                                                               入参：轨迹</a:t>
            </a:r>
            <a:r>
              <a:rPr lang="en-US" altLang="zh-CN"/>
              <a:t>R</a:t>
            </a:r>
            <a:r>
              <a:t>，自定义</a:t>
            </a:r>
            <a:r>
              <a:rPr lang="en-US" altLang="zh-CN"/>
              <a:t>k</a:t>
            </a:r>
            <a:r>
              <a:t>，自定义</a:t>
            </a:r>
            <a:r>
              <a:rPr lang="en-US" altLang="zh-CN">
                <a:solidFill>
                  <a:srgbClr val="FF0000"/>
                </a:solidFill>
              </a:rPr>
              <a:t>λ</a:t>
            </a:r>
          </a:p>
          <a:p>
            <a:pPr marL="0" indent="0">
              <a:buNone/>
            </a:pPr>
            <a:r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t>                                                                               出参：</a:t>
            </a:r>
            <a:r>
              <a:rPr lang="en-US" altLang="zh-CN"/>
              <a:t>size</a:t>
            </a:r>
            <a:r>
              <a:t>为</a:t>
            </a:r>
            <a:r>
              <a:rPr lang="en-US" altLang="zh-CN"/>
              <a:t>k</a:t>
            </a:r>
            <a:r>
              <a:t>的</a:t>
            </a:r>
            <a:r>
              <a:t>轨迹集合</a:t>
            </a:r>
          </a:p>
          <a:p>
            <a:pPr marL="0" indent="0">
              <a:buNone/>
            </a:pPr>
            <a:r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</a:p>
          <a:p/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039110"/>
            <a:ext cx="5127625" cy="3399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R-tree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0200" y="43180"/>
            <a:ext cx="3830955" cy="1863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2284095"/>
            <a:ext cx="4852035" cy="4128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95" y="2260600"/>
            <a:ext cx="4353560" cy="4151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0380" y="184467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2D R-tree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30260" y="1844675"/>
            <a:ext cx="2907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 R-tree</a:t>
            </a:r>
            <a:r>
              <a:rPr lang="zh-CN" altLang="en-US"/>
              <a:t>（经纬度</a:t>
            </a:r>
            <a:r>
              <a:rPr lang="en-US" altLang="zh-CN"/>
              <a:t>+</a:t>
            </a:r>
            <a:r>
              <a:rPr lang="zh-CN" altLang="en-US"/>
              <a:t>时间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36740" y="2748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2D </a:t>
            </a:r>
            <a:r>
              <a:rPr lang="en-US" altLang="zh-CN">
                <a:sym typeface="+mn-ea"/>
              </a:rPr>
              <a:t>R-tree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R树的基本单元：最小外接矩形（MBR，Minimum Bounding Rectangle），简单说就是能把左边这些点都包含起来的最小的矩形。通常我们使用两个点来代表该矩形，即</a:t>
            </a:r>
            <a:r>
              <a:rPr lang="zh-CN" altLang="en-US" b="1"/>
              <a:t>左下和右上的两个点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122170"/>
            <a:ext cx="3614420" cy="4551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9740" y="2854960"/>
            <a:ext cx="72523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首先我们假设所有数据都是二维空间下的几何形状，图中仅仅标志了R8，R9，R10区域中的数据，其他的叶子节点仅仅用MBB表示。为了实现R树结构，我们用一个最小边界矩形恰好框住这个不规则区域，这样，我们就构造出了一个区域：R8。R8的特点很明显，就是正正好好框住所有在此区域中的数据。其他实线包围住的区域，如R9，R10，R11等都是同样的道理。这样一来，我们一共得到了12个最最基本的最小矩形。这些矩形都将被存储在子结点中。</a:t>
            </a:r>
            <a:endParaRPr lang="zh-CN" altLang="en-US"/>
          </a:p>
          <a:p>
            <a:pPr algn="l"/>
            <a:r>
              <a:rPr lang="zh-CN" altLang="en-US"/>
              <a:t>下一步操作就是进行高一层次的处理。我们发现R8，R9，R10三个矩形距离最为靠近，因此就可以用一个更大的矩形R3恰好框住这3个矩形。</a:t>
            </a:r>
            <a:endParaRPr lang="zh-CN" altLang="en-US"/>
          </a:p>
          <a:p>
            <a:pPr algn="l"/>
            <a:r>
              <a:rPr lang="zh-CN" altLang="en-US"/>
              <a:t>同样道理，R15，R16被R6恰好框住，R11，R12被R4恰好框住，等等。所有最基本的最小边界矩形被框入更大的矩形中之后，再次迭代，用更大的框去框住这些矩形。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参考文献</a:t>
            </a:r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https://en.wikipedia.org/wiki/K-nearest_neighbors_algorithm</a:t>
            </a:r>
            <a:endParaRPr lang="zh-CN" altLang="en-US"/>
          </a:p>
          <a:p>
            <a:r>
              <a:rPr lang="zh-CN" altLang="en-US"/>
              <a:t>https://zhuanlan.zhihu.com/p/53531682</a:t>
            </a:r>
            <a:endParaRPr lang="zh-CN" altLang="en-US"/>
          </a:p>
          <a:p>
            <a:r>
              <a:rPr lang="zh-CN" altLang="en-US"/>
              <a:t>https://en.wikipedia.org/wiki/R-tree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演示</Application>
  <PresentationFormat>宽屏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KNN与IKNN的关系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87350</cp:lastModifiedBy>
  <cp:revision>27</cp:revision>
  <dcterms:created xsi:type="dcterms:W3CDTF">2019-06-19T02:08:00Z</dcterms:created>
  <dcterms:modified xsi:type="dcterms:W3CDTF">2021-05-05T16:36:07Z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