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0" r:id="rId4"/>
    <p:sldId id="262" r:id="rId6"/>
    <p:sldId id="258" r:id="rId7"/>
    <p:sldId id="263" r:id="rId8"/>
    <p:sldId id="259" r:id="rId9"/>
    <p:sldId id="283" r:id="rId10"/>
    <p:sldId id="284" r:id="rId11"/>
    <p:sldId id="285" r:id="rId12"/>
    <p:sldId id="264" r:id="rId13"/>
    <p:sldId id="269" r:id="rId14"/>
    <p:sldId id="270" r:id="rId15"/>
    <p:sldId id="271" r:id="rId16"/>
    <p:sldId id="272" r:id="rId17"/>
    <p:sldId id="273" r:id="rId18"/>
    <p:sldId id="278" r:id="rId19"/>
    <p:sldId id="279" r:id="rId20"/>
    <p:sldId id="280" r:id="rId21"/>
    <p:sldId id="277" r:id="rId22"/>
    <p:sldId id="281" r:id="rId23"/>
    <p:sldId id="268" r:id="rId24"/>
    <p:sldId id="267" r:id="rId25"/>
    <p:sldId id="30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Chen" initials="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 altLang="zh-CN"/>
              <a:t>Oracle</a:t>
            </a:r>
            <a:r>
              <a:rPr lang="zh-CN" altLang="en-US"/>
              <a:t>（</a:t>
            </a:r>
            <a:r>
              <a:rPr lang="en-US" altLang="zh-CN"/>
              <a:t>sqlj</a:t>
            </a:r>
            <a:r>
              <a:rPr lang="zh-CN" altLang="en-US"/>
              <a:t>）切换到</a:t>
            </a:r>
            <a:br>
              <a:rPr lang="zh-CN" altLang="en-US"/>
            </a:br>
            <a:r>
              <a:rPr lang="en-US" altLang="zh-CN"/>
              <a:t>Mysql</a:t>
            </a:r>
            <a:r>
              <a:rPr lang="zh-CN" altLang="en-US"/>
              <a:t>（</a:t>
            </a:r>
            <a:r>
              <a:rPr lang="en-US" altLang="zh-CN"/>
              <a:t>mybatis</a:t>
            </a:r>
            <a:r>
              <a:rPr lang="zh-CN" altLang="en-US"/>
              <a:t>）说明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128395"/>
          </a:xfrm>
        </p:spPr>
        <p:txBody>
          <a:bodyPr/>
          <a:p>
            <a:r>
              <a:rPr lang="zh-CN" altLang="en-US"/>
              <a:t>一个复杂查询的</a:t>
            </a:r>
            <a:r>
              <a:rPr lang="en-US" altLang="zh-CN"/>
              <a:t>Demo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1940"/>
            <a:ext cx="10515600" cy="496062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zh-CN" altLang="en-US"/>
              <a:t>使用</a:t>
            </a:r>
            <a:r>
              <a:rPr lang="en-US" altLang="zh-CN"/>
              <a:t>SQL</a:t>
            </a:r>
            <a:r>
              <a:rPr lang="zh-CN" altLang="en-US"/>
              <a:t>语句较复杂的，主要是前台营业报表查询，以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</a:rPr>
              <a:t>/src/sqlj/businessquery/BillBean.sqlj</a:t>
            </a:r>
            <a:r>
              <a:rPr lang="zh-CN" altLang="en-US"/>
              <a:t>为例，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基本涵盖了</a:t>
            </a:r>
            <a:r>
              <a:rPr lang="en-US" altLang="zh-CN"/>
              <a:t>SQL</a:t>
            </a:r>
            <a:r>
              <a:rPr lang="zh-CN" altLang="en-US"/>
              <a:t>查询用到的</a:t>
            </a:r>
            <a:r>
              <a:rPr lang="zh-CN" altLang="en-US">
                <a:sym typeface="+mn-ea"/>
              </a:rPr>
              <a:t>一些大部分</a:t>
            </a:r>
            <a:r>
              <a:rPr lang="zh-CN" altLang="en-US"/>
              <a:t>特性：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日期格式条件</a:t>
            </a:r>
            <a:endParaRPr lang="zh-CN" altLang="en-US"/>
          </a:p>
          <a:p>
            <a:r>
              <a:rPr lang="zh-CN" altLang="en-US"/>
              <a:t>分页查询</a:t>
            </a:r>
            <a:endParaRPr lang="zh-CN" altLang="en-US"/>
          </a:p>
          <a:p>
            <a:r>
              <a:rPr lang="zh-CN" altLang="en-US"/>
              <a:t>动态</a:t>
            </a:r>
            <a:r>
              <a:rPr lang="en-US" altLang="zh-CN"/>
              <a:t>SQL</a:t>
            </a:r>
            <a:r>
              <a:rPr lang="zh-CN" altLang="en-US"/>
              <a:t>查询条件组合</a:t>
            </a:r>
            <a:endParaRPr lang="zh-CN" altLang="en-US"/>
          </a:p>
          <a:p>
            <a:r>
              <a:rPr lang="zh-CN" altLang="en-US"/>
              <a:t>参数占位符</a:t>
            </a:r>
            <a:r>
              <a:rPr lang="en-US" altLang="zh-CN">
                <a:sym typeface="+mn-ea"/>
              </a:rPr>
              <a:t>#和$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简单类型返回值Resul</a:t>
            </a:r>
            <a:r>
              <a:rPr lang="en-US" altLang="zh-CN">
                <a:sym typeface="+mn-ea"/>
              </a:rPr>
              <a:t>Type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复杂类型返回值ResultMap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多表连接查询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3920"/>
          </a:xfrm>
        </p:spPr>
        <p:txBody>
          <a:bodyPr>
            <a:normAutofit/>
          </a:bodyPr>
          <a:p>
            <a:r>
              <a:rPr lang="en-US" altLang="zh-CN"/>
              <a:t>oracle</a:t>
            </a:r>
            <a:r>
              <a:rPr lang="zh-CN" altLang="en-US"/>
              <a:t>与</a:t>
            </a:r>
            <a:r>
              <a:rPr lang="en-US" altLang="zh-CN"/>
              <a:t>Mysql</a:t>
            </a:r>
            <a:r>
              <a:rPr lang="zh-CN" altLang="en-US"/>
              <a:t>中日期条件查询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0345"/>
            <a:ext cx="10515600" cy="482282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2000" b="1">
                <a:latin typeface="Consolas" panose="020B0609020204030204" charset="0"/>
              </a:rPr>
              <a:t>oracle</a:t>
            </a:r>
            <a:r>
              <a:rPr lang="zh-CN" altLang="en-US" sz="2000" b="1">
                <a:latin typeface="Consolas" panose="020B0609020204030204" charset="0"/>
              </a:rPr>
              <a:t>中写法：</a:t>
            </a:r>
            <a:endParaRPr lang="zh-CN" altLang="en-US" sz="2000" b="1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select </a:t>
            </a:r>
            <a:r>
              <a:rPr lang="en-US" altLang="zh-CN" sz="2000">
                <a:latin typeface="Consolas" panose="020B0609020204030204" charset="0"/>
              </a:rPr>
              <a:t>*</a:t>
            </a:r>
            <a:r>
              <a:rPr lang="zh-CN" altLang="en-US" sz="2000">
                <a:latin typeface="Consolas" panose="020B0609020204030204" charset="0"/>
              </a:rPr>
              <a:t> from d_t_food_bil</a:t>
            </a:r>
            <a:r>
              <a:rPr lang="en-US" altLang="zh-CN" sz="2000">
                <a:latin typeface="Consolas" panose="020B0609020204030204" charset="0"/>
              </a:rPr>
              <a:t>l </a:t>
            </a:r>
            <a:endParaRPr lang="en-US" altLang="zh-CN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where DBUSINESS &gt;= to_date(</a:t>
            </a:r>
            <a:r>
              <a:rPr lang="en-US" altLang="zh-CN" sz="2000">
                <a:latin typeface="Consolas" panose="020B0609020204030204" charset="0"/>
              </a:rPr>
              <a:t>'20160305'</a:t>
            </a:r>
            <a:r>
              <a:rPr lang="zh-CN" altLang="en-US" sz="2000">
                <a:latin typeface="Consolas" panose="020B0609020204030204" charset="0"/>
              </a:rPr>
              <a:t>, </a:t>
            </a:r>
            <a:r>
              <a:rPr lang="en-US" altLang="zh-CN" sz="2000">
                <a:latin typeface="Consolas" panose="020B0609020204030204" charset="0"/>
              </a:rPr>
              <a:t>'yyyyMMdd'</a:t>
            </a:r>
            <a:r>
              <a:rPr lang="zh-CN" altLang="en-US" sz="2000">
                <a:latin typeface="Consolas" panose="020B0609020204030204" charset="0"/>
              </a:rPr>
              <a:t>)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要用</a:t>
            </a:r>
            <a:r>
              <a:rPr lang="en-US" altLang="zh-CN" sz="2000">
                <a:latin typeface="Consolas" panose="020B0609020204030204" charset="0"/>
              </a:rPr>
              <a:t>oracle</a:t>
            </a:r>
            <a:r>
              <a:rPr lang="zh-CN" altLang="en-US" sz="2000">
                <a:latin typeface="Consolas" panose="020B0609020204030204" charset="0"/>
              </a:rPr>
              <a:t>内置函数</a:t>
            </a:r>
            <a:r>
              <a:rPr lang="en-US" altLang="zh-CN" sz="2000">
                <a:latin typeface="Consolas" panose="020B0609020204030204" charset="0"/>
              </a:rPr>
              <a:t>to_date()</a:t>
            </a:r>
            <a:r>
              <a:rPr lang="zh-CN" altLang="en-US" sz="2000">
                <a:latin typeface="Consolas" panose="020B0609020204030204" charset="0"/>
              </a:rPr>
              <a:t>来进行转换，每次写</a:t>
            </a:r>
            <a:r>
              <a:rPr lang="en-US" altLang="zh-CN" sz="2000">
                <a:latin typeface="Consolas" panose="020B0609020204030204" charset="0"/>
              </a:rPr>
              <a:t>sql</a:t>
            </a:r>
            <a:r>
              <a:rPr lang="zh-CN" altLang="en-US" sz="2000">
                <a:latin typeface="Consolas" panose="020B0609020204030204" charset="0"/>
              </a:rPr>
              <a:t>语句进行调试的时候非常麻烦。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2000" b="1">
                <a:latin typeface="Consolas" panose="020B0609020204030204" charset="0"/>
                <a:sym typeface="+mn-ea"/>
              </a:rPr>
              <a:t>mysql</a:t>
            </a:r>
            <a:r>
              <a:rPr lang="zh-CN" altLang="en-US" sz="2000" b="1">
                <a:latin typeface="Consolas" panose="020B0609020204030204" charset="0"/>
                <a:sym typeface="+mn-ea"/>
              </a:rPr>
              <a:t>中写法：</a:t>
            </a:r>
            <a:endParaRPr lang="zh-CN" altLang="en-US" sz="2000" b="1">
              <a:latin typeface="Consolas" panose="020B0609020204030204" charset="0"/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select </a:t>
            </a:r>
            <a:r>
              <a:rPr lang="en-US" altLang="zh-CN" sz="2000">
                <a:latin typeface="Consolas" panose="020B0609020204030204" charset="0"/>
                <a:sym typeface="+mn-ea"/>
              </a:rPr>
              <a:t>*</a:t>
            </a:r>
            <a:r>
              <a:rPr lang="zh-CN" altLang="en-US" sz="2000">
                <a:latin typeface="Consolas" panose="020B0609020204030204" charset="0"/>
                <a:sym typeface="+mn-ea"/>
              </a:rPr>
              <a:t> from d_t_food_bil</a:t>
            </a:r>
            <a:r>
              <a:rPr lang="en-US" altLang="zh-CN" sz="2000">
                <a:latin typeface="Consolas" panose="020B0609020204030204" charset="0"/>
                <a:sym typeface="+mn-ea"/>
              </a:rPr>
              <a:t>l </a:t>
            </a:r>
            <a:r>
              <a:rPr lang="zh-CN" altLang="en-US" sz="2000">
                <a:latin typeface="Consolas" panose="020B0609020204030204" charset="0"/>
                <a:sym typeface="+mn-ea"/>
              </a:rPr>
              <a:t>where DBUSINESS &gt;= </a:t>
            </a:r>
            <a:r>
              <a:rPr lang="en-US" altLang="zh-CN" sz="2000">
                <a:latin typeface="Consolas" panose="020B0609020204030204" charset="0"/>
                <a:sym typeface="+mn-ea"/>
              </a:rPr>
              <a:t>'20160305'</a:t>
            </a:r>
            <a:endParaRPr lang="en-US" altLang="zh-CN" sz="2000">
              <a:latin typeface="Consolas" panose="020B0609020204030204" charset="0"/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明显条件较为宽松，</a:t>
            </a:r>
            <a:r>
              <a:rPr lang="en-US" altLang="zh-CN" sz="2000">
                <a:latin typeface="Consolas" panose="020B0609020204030204" charset="0"/>
                <a:sym typeface="+mn-ea"/>
              </a:rPr>
              <a:t>以任何标点符号作为日期部分和时间部分中的定界符</a:t>
            </a:r>
            <a:r>
              <a:rPr lang="zh-CN" altLang="en-US" sz="2000">
                <a:latin typeface="Consolas" panose="020B0609020204030204" charset="0"/>
                <a:sym typeface="+mn-ea"/>
              </a:rPr>
              <a:t>都可以解析，调试</a:t>
            </a:r>
            <a:r>
              <a:rPr lang="en-US" altLang="zh-CN" sz="2000">
                <a:latin typeface="Consolas" panose="020B0609020204030204" charset="0"/>
                <a:sym typeface="+mn-ea"/>
              </a:rPr>
              <a:t>SQL</a:t>
            </a:r>
            <a:r>
              <a:rPr lang="zh-CN" altLang="en-US" sz="2000">
                <a:latin typeface="Consolas" panose="020B0609020204030204" charset="0"/>
                <a:sym typeface="+mn-ea"/>
              </a:rPr>
              <a:t>语句非常快捷方便。比如，以下写法都是有效的：</a:t>
            </a:r>
            <a:endParaRPr lang="zh-CN" altLang="en-US" sz="2000">
              <a:latin typeface="Consolas" panose="020B0609020204030204" charset="0"/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where DBUSINESS &gt;= </a:t>
            </a:r>
            <a:r>
              <a:rPr lang="en-US" altLang="zh-CN" sz="2000">
                <a:latin typeface="Consolas" panose="020B0609020204030204" charset="0"/>
                <a:sym typeface="+mn-ea"/>
              </a:rPr>
              <a:t>'2016-03-05'</a:t>
            </a:r>
            <a:endParaRPr lang="en-US" altLang="zh-CN" sz="2000">
              <a:latin typeface="Consolas" panose="020B0609020204030204" charset="0"/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where DBUSINESS &gt;= </a:t>
            </a:r>
            <a:r>
              <a:rPr lang="en-US" altLang="zh-CN" sz="2000">
                <a:latin typeface="Consolas" panose="020B0609020204030204" charset="0"/>
                <a:sym typeface="+mn-ea"/>
              </a:rPr>
              <a:t>'2016_03_05'</a:t>
            </a:r>
            <a:endParaRPr lang="zh-CN" altLang="en-US" sz="2000">
              <a:latin typeface="Consolas" panose="020B0609020204030204" charset="0"/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where DBUSINESS &gt;= </a:t>
            </a:r>
            <a:r>
              <a:rPr lang="en-US" altLang="zh-CN" sz="2000">
                <a:latin typeface="Consolas" panose="020B0609020204030204" charset="0"/>
                <a:sym typeface="+mn-ea"/>
              </a:rPr>
              <a:t>'2016:03:05'</a:t>
            </a:r>
            <a:endParaRPr lang="zh-CN" altLang="en-US" sz="200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MyBatis处理小于号与大于号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44345"/>
            <a:ext cx="10378440" cy="998855"/>
          </a:xfrm>
        </p:spPr>
        <p:txBody>
          <a:bodyPr/>
          <a:p>
            <a:pPr marL="0" indent="0">
              <a:buNone/>
            </a:pPr>
            <a:r>
              <a:rPr lang="en-US" altLang="zh-CN"/>
              <a:t>MyBatis</a:t>
            </a:r>
            <a:r>
              <a:rPr lang="zh-CN" altLang="en-US"/>
              <a:t>的</a:t>
            </a:r>
            <a:r>
              <a:rPr lang="en-US" altLang="zh-CN"/>
              <a:t>SQL</a:t>
            </a:r>
            <a:r>
              <a:rPr lang="zh-CN" altLang="en-US"/>
              <a:t>语句写在</a:t>
            </a:r>
            <a:r>
              <a:rPr lang="en-US" altLang="zh-CN"/>
              <a:t>xml</a:t>
            </a:r>
            <a:r>
              <a:rPr lang="zh-CN" altLang="en-US"/>
              <a:t>文件中，所以以下符号需要进行转义，才不会引起</a:t>
            </a:r>
            <a:r>
              <a:rPr lang="en-US" altLang="zh-CN"/>
              <a:t>xml</a:t>
            </a:r>
            <a:r>
              <a:rPr lang="zh-CN" altLang="en-US"/>
              <a:t>解析错误：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1143635" y="3124200"/>
          <a:ext cx="9961245" cy="2926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3035"/>
                <a:gridCol w="1422400"/>
                <a:gridCol w="1423035"/>
                <a:gridCol w="1424305"/>
                <a:gridCol w="1423035"/>
                <a:gridCol w="1422400"/>
                <a:gridCol w="1423035"/>
              </a:tblGrid>
              <a:tr h="10134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小于</a:t>
                      </a: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小于等于</a:t>
                      </a: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大于</a:t>
                      </a: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大于等于</a:t>
                      </a: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单引号</a:t>
                      </a: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双引号</a:t>
                      </a: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和</a:t>
                      </a: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1014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&lt;</a:t>
                      </a:r>
                      <a:endParaRPr lang="en-US" altLang="zh-CN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&lt;=</a:t>
                      </a:r>
                      <a:endParaRPr lang="en-US" altLang="zh-CN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&gt;</a:t>
                      </a:r>
                      <a:endParaRPr lang="en-US" altLang="zh-CN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&gt;=</a:t>
                      </a:r>
                      <a:endParaRPr lang="en-US" altLang="zh-CN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'</a:t>
                      </a:r>
                      <a:endParaRPr lang="en-US" altLang="zh-CN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“</a:t>
                      </a:r>
                      <a:endParaRPr lang="en-US" altLang="zh-CN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&amp;</a:t>
                      </a:r>
                      <a:endParaRPr lang="en-US" altLang="zh-CN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899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&amp;lt;</a:t>
                      </a:r>
                      <a:endParaRPr lang="zh-CN" altLang="en-US" sz="18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&amp;lt;=</a:t>
                      </a:r>
                      <a:endParaRPr lang="zh-CN" altLang="en-US" sz="18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&amp;gt;</a:t>
                      </a:r>
                      <a:endParaRPr lang="zh-CN" altLang="en-US" sz="18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&amp;gt;=</a:t>
                      </a:r>
                      <a:endParaRPr lang="zh-CN" altLang="en-US" sz="18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&amp;apos;</a:t>
                      </a:r>
                      <a:endParaRPr lang="zh-CN" altLang="en-US" sz="18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&amp;quot; </a:t>
                      </a:r>
                      <a:endParaRPr lang="zh-CN" altLang="en-US" sz="18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&amp;amp;</a:t>
                      </a:r>
                      <a:endParaRPr lang="zh-CN" altLang="en-US" sz="18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oracle</a:t>
            </a:r>
            <a:r>
              <a:rPr lang="zh-CN" altLang="en-US"/>
              <a:t>分页 </a:t>
            </a:r>
            <a:r>
              <a:rPr lang="en-US" altLang="zh-CN"/>
              <a:t>vs</a:t>
            </a:r>
            <a:r>
              <a:rPr lang="zh-CN" altLang="en-US"/>
              <a:t> </a:t>
            </a:r>
            <a:r>
              <a:rPr lang="en-US" altLang="zh-CN"/>
              <a:t>mysql</a:t>
            </a:r>
            <a:r>
              <a:rPr lang="zh-CN" altLang="en-US"/>
              <a:t>分页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000" b="1">
                <a:latin typeface="Consolas" panose="020B0609020204030204" charset="0"/>
                <a:sym typeface="+mn-ea"/>
              </a:rPr>
              <a:t>oracle</a:t>
            </a:r>
            <a:r>
              <a:rPr lang="zh-CN" altLang="en-US" sz="2000" b="1">
                <a:latin typeface="Consolas" panose="020B0609020204030204" charset="0"/>
                <a:sym typeface="+mn-ea"/>
              </a:rPr>
              <a:t>中写法：</a:t>
            </a:r>
            <a:endParaRPr lang="zh-CN" altLang="en-US" sz="2000" b="1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select </a:t>
            </a:r>
            <a:r>
              <a:rPr lang="en-US" altLang="zh-CN" sz="2000">
                <a:latin typeface="Consolas" panose="020B0609020204030204" charset="0"/>
                <a:sym typeface="+mn-ea"/>
              </a:rPr>
              <a:t>*</a:t>
            </a:r>
            <a:r>
              <a:rPr lang="zh-CN" altLang="en-US" sz="2000">
                <a:latin typeface="Consolas" panose="020B0609020204030204" charset="0"/>
                <a:sym typeface="+mn-ea"/>
              </a:rPr>
              <a:t> from </a:t>
            </a:r>
            <a:r>
              <a:rPr lang="en-US" altLang="zh-CN" sz="2000">
                <a:latin typeface="Consolas" panose="020B0609020204030204" charset="0"/>
                <a:sym typeface="+mn-ea"/>
              </a:rPr>
              <a:t>(</a:t>
            </a:r>
            <a:endParaRPr lang="en-US" altLang="zh-CN" sz="2000">
              <a:latin typeface="Consolas" panose="020B0609020204030204" charset="0"/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latin typeface="Consolas" panose="020B0609020204030204" charset="0"/>
                <a:sym typeface="+mn-ea"/>
              </a:rPr>
              <a:t>	select rownum rn, a.* from </a:t>
            </a:r>
            <a:r>
              <a:rPr lang="zh-CN" altLang="en-US" sz="2000">
                <a:latin typeface="Consolas" panose="020B0609020204030204" charset="0"/>
                <a:sym typeface="+mn-ea"/>
              </a:rPr>
              <a:t>d_t_food_bil</a:t>
            </a:r>
            <a:r>
              <a:rPr lang="en-US" altLang="zh-CN" sz="2000">
                <a:latin typeface="Consolas" panose="020B0609020204030204" charset="0"/>
                <a:sym typeface="+mn-ea"/>
              </a:rPr>
              <a:t>l a</a:t>
            </a:r>
            <a:endParaRPr lang="en-US" altLang="zh-CN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Consolas" panose="020B0609020204030204" charset="0"/>
                <a:sym typeface="+mn-ea"/>
              </a:rPr>
              <a:t>	</a:t>
            </a:r>
            <a:r>
              <a:rPr sz="2000">
                <a:latin typeface="Consolas" panose="020B0609020204030204" charset="0"/>
                <a:sym typeface="+mn-ea"/>
              </a:rPr>
              <a:t>rownum &lt;= </a:t>
            </a:r>
            <a:r>
              <a:rPr sz="2000">
                <a:solidFill>
                  <a:srgbClr val="FF0000"/>
                </a:solidFill>
                <a:latin typeface="Consolas" panose="020B0609020204030204" charset="0"/>
                <a:sym typeface="+mn-ea"/>
              </a:rPr>
              <a:t>:endRow</a:t>
            </a:r>
            <a:endParaRPr sz="2000">
              <a:solidFill>
                <a:srgbClr val="FF0000"/>
              </a:solidFill>
              <a:latin typeface="Consolas" panose="020B0609020204030204" charset="0"/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latin typeface="Consolas" panose="020B0609020204030204" charset="0"/>
                <a:sym typeface="+mn-ea"/>
              </a:rPr>
              <a:t>) where rn &gt; 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charset="0"/>
                <a:sym typeface="+mn-ea"/>
              </a:rPr>
              <a:t>:startRow</a:t>
            </a:r>
            <a:endParaRPr lang="en-US" altLang="zh-CN" sz="2000">
              <a:solidFill>
                <a:srgbClr val="FF0000"/>
              </a:solidFill>
              <a:latin typeface="Consolas" panose="020B0609020204030204" charset="0"/>
              <a:sym typeface="+mn-ea"/>
            </a:endParaRPr>
          </a:p>
          <a:p>
            <a:pPr marL="0" indent="0">
              <a:buNone/>
            </a:pPr>
            <a:r>
              <a:rPr lang="zh-CN" altLang="en-US" sz="2000" i="1">
                <a:latin typeface="Consolas" panose="020B0609020204030204" charset="0"/>
              </a:rPr>
              <a:t>其中</a:t>
            </a:r>
            <a:r>
              <a:rPr lang="en-US" altLang="zh-CN" sz="2000" i="1">
                <a:latin typeface="Consolas" panose="020B0609020204030204" charset="0"/>
              </a:rPr>
              <a:t>startRow</a:t>
            </a:r>
            <a:r>
              <a:rPr lang="zh-CN" altLang="en-US" sz="2000" i="1">
                <a:latin typeface="Consolas" panose="020B0609020204030204" charset="0"/>
              </a:rPr>
              <a:t>表示起始页， </a:t>
            </a:r>
            <a:r>
              <a:rPr lang="en-US" altLang="zh-CN" sz="2000" i="1">
                <a:latin typeface="Consolas" panose="020B0609020204030204" charset="0"/>
              </a:rPr>
              <a:t>endRow</a:t>
            </a:r>
            <a:r>
              <a:rPr lang="zh-CN" altLang="en-US" sz="2000" i="1">
                <a:latin typeface="Consolas" panose="020B0609020204030204" charset="0"/>
              </a:rPr>
              <a:t>表示结束页</a:t>
            </a:r>
            <a:endParaRPr lang="zh-CN" altLang="en-US" sz="2000" i="1">
              <a:latin typeface="Consolas" panose="020B0609020204030204" charset="0"/>
            </a:endParaRPr>
          </a:p>
          <a:p>
            <a:pPr marL="0" indent="0"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2000" b="1">
                <a:latin typeface="Consolas" panose="020B0609020204030204" charset="0"/>
                <a:sym typeface="+mn-ea"/>
              </a:rPr>
              <a:t>mysql</a:t>
            </a:r>
            <a:r>
              <a:rPr lang="zh-CN" altLang="en-US" sz="2000" b="1">
                <a:latin typeface="Consolas" panose="020B0609020204030204" charset="0"/>
                <a:sym typeface="+mn-ea"/>
              </a:rPr>
              <a:t>中写法：</a:t>
            </a:r>
            <a:endParaRPr lang="zh-CN" altLang="en-US" sz="2000" b="1">
              <a:latin typeface="Consolas" panose="020B0609020204030204" charset="0"/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select </a:t>
            </a:r>
            <a:r>
              <a:rPr lang="en-US" altLang="zh-CN" sz="2000">
                <a:latin typeface="Consolas" panose="020B0609020204030204" charset="0"/>
                <a:sym typeface="+mn-ea"/>
              </a:rPr>
              <a:t>*</a:t>
            </a:r>
            <a:r>
              <a:rPr lang="zh-CN" altLang="en-US" sz="2000">
                <a:latin typeface="Consolas" panose="020B0609020204030204" charset="0"/>
                <a:sym typeface="+mn-ea"/>
              </a:rPr>
              <a:t> from d_t_food_bil</a:t>
            </a:r>
            <a:r>
              <a:rPr lang="en-US" altLang="zh-CN" sz="2000">
                <a:latin typeface="Consolas" panose="020B0609020204030204" charset="0"/>
                <a:sym typeface="+mn-ea"/>
              </a:rPr>
              <a:t>l limit 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charset="0"/>
                <a:sym typeface="+mn-ea"/>
              </a:rPr>
              <a:t>#{startRow}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charset="0"/>
                <a:sym typeface="+mn-ea"/>
              </a:rPr>
              <a:t>,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charset="0"/>
                <a:sym typeface="+mn-ea"/>
              </a:rPr>
              <a:t> #{pageNum}</a:t>
            </a:r>
            <a:endParaRPr lang="en-US" altLang="zh-CN" sz="2000">
              <a:solidFill>
                <a:srgbClr val="FF0000"/>
              </a:solidFill>
              <a:latin typeface="Consolas" panose="020B0609020204030204" charset="0"/>
              <a:sym typeface="+mn-ea"/>
            </a:endParaRPr>
          </a:p>
          <a:p>
            <a:pPr marL="0" indent="0">
              <a:buNone/>
            </a:pPr>
            <a:r>
              <a:rPr lang="zh-CN" altLang="en-US" sz="2000" i="1">
                <a:latin typeface="Consolas" panose="020B0609020204030204" charset="0"/>
                <a:sym typeface="+mn-ea"/>
              </a:rPr>
              <a:t>其中</a:t>
            </a:r>
            <a:r>
              <a:rPr lang="en-US" altLang="zh-CN" sz="2000" i="1">
                <a:latin typeface="Consolas" panose="020B0609020204030204" charset="0"/>
                <a:sym typeface="+mn-ea"/>
              </a:rPr>
              <a:t>startRow</a:t>
            </a:r>
            <a:r>
              <a:rPr lang="zh-CN" altLang="en-US" sz="2000" i="1">
                <a:latin typeface="Consolas" panose="020B0609020204030204" charset="0"/>
                <a:sym typeface="+mn-ea"/>
              </a:rPr>
              <a:t>表示起始页， </a:t>
            </a:r>
            <a:r>
              <a:rPr lang="en-US" altLang="zh-CN" sz="2000" i="1">
                <a:latin typeface="Consolas" panose="020B0609020204030204" charset="0"/>
                <a:sym typeface="+mn-ea"/>
              </a:rPr>
              <a:t>pageNum</a:t>
            </a:r>
            <a:r>
              <a:rPr lang="zh-CN" altLang="en-US" sz="2000" i="1">
                <a:latin typeface="Consolas" panose="020B0609020204030204" charset="0"/>
                <a:sym typeface="+mn-ea"/>
              </a:rPr>
              <a:t>表示每页的数量</a:t>
            </a:r>
            <a:endParaRPr lang="zh-CN" altLang="en-US" sz="2000" i="1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940040" cy="732155"/>
          </a:xfrm>
        </p:spPr>
        <p:txBody>
          <a:bodyPr>
            <a:normAutofit fontScale="90000"/>
          </a:bodyPr>
          <a:p>
            <a:r>
              <a:rPr lang="en-US" altLang="zh-CN"/>
              <a:t>sqlj</a:t>
            </a:r>
            <a:r>
              <a:rPr lang="zh-CN" altLang="en-US"/>
              <a:t>或</a:t>
            </a:r>
            <a:r>
              <a:rPr lang="en-US" altLang="zh-CN"/>
              <a:t>jdbc</a:t>
            </a:r>
            <a:r>
              <a:rPr lang="zh-CN" altLang="en-US"/>
              <a:t>动态</a:t>
            </a:r>
            <a:r>
              <a:rPr lang="en-US" altLang="zh-CN"/>
              <a:t>SQL</a:t>
            </a:r>
            <a:r>
              <a:rPr lang="zh-CN" altLang="en-US"/>
              <a:t>查询条件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44512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1800" b="1">
                <a:latin typeface="Consolas" panose="020B0609020204030204" charset="0"/>
              </a:rPr>
              <a:t>先用</a:t>
            </a:r>
            <a:r>
              <a:rPr lang="en-US" altLang="zh-CN" sz="1800" b="1">
                <a:latin typeface="Consolas" panose="020B0609020204030204" charset="0"/>
              </a:rPr>
              <a:t>java</a:t>
            </a:r>
            <a:r>
              <a:rPr lang="zh-CN" altLang="en-US" sz="1800" b="1">
                <a:latin typeface="Consolas" panose="020B0609020204030204" charset="0"/>
              </a:rPr>
              <a:t>代码拼接字符串：</a:t>
            </a:r>
            <a:endParaRPr lang="zh-CN" altLang="en-US" sz="1800" b="1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800">
                <a:latin typeface="Consolas" panose="020B0609020204030204" charset="0"/>
              </a:rPr>
              <a:t>String conditionStr = " 1=1";</a:t>
            </a:r>
            <a:endParaRPr lang="zh-CN" altLang="en-US" sz="18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800">
                <a:latin typeface="Consolas" panose="020B0609020204030204" charset="0"/>
              </a:rPr>
              <a:t>if(!createMan.equals("%")){</a:t>
            </a:r>
            <a:endParaRPr lang="zh-CN" altLang="en-US" sz="18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800">
                <a:latin typeface="Consolas" panose="020B0609020204030204" charset="0"/>
              </a:rPr>
              <a:t>	conditionStr += " and cCreateMan like '" + createMan + "'";</a:t>
            </a:r>
            <a:endParaRPr lang="zh-CN" altLang="en-US" sz="18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800">
                <a:latin typeface="Consolas" panose="020B0609020204030204" charset="0"/>
              </a:rPr>
              <a:t>}</a:t>
            </a:r>
            <a:endParaRPr lang="zh-CN" altLang="en-US" sz="18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800">
                <a:latin typeface="Consolas" panose="020B0609020204030204" charset="0"/>
              </a:rPr>
              <a:t>if(!settleMan.equals("%")){</a:t>
            </a:r>
            <a:endParaRPr lang="zh-CN" altLang="en-US" sz="18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800">
                <a:latin typeface="Consolas" panose="020B0609020204030204" charset="0"/>
              </a:rPr>
              <a:t>	conditionStr += " and c</a:t>
            </a:r>
            <a:r>
              <a:rPr lang="en-US" altLang="zh-CN" sz="1800">
                <a:latin typeface="Consolas" panose="020B0609020204030204" charset="0"/>
              </a:rPr>
              <a:t>Settl</a:t>
            </a:r>
            <a:r>
              <a:rPr lang="zh-CN" altLang="en-US" sz="1800">
                <a:latin typeface="Consolas" panose="020B0609020204030204" charset="0"/>
              </a:rPr>
              <a:t>eMan like '" + settleMan + "'";</a:t>
            </a:r>
            <a:endParaRPr lang="zh-CN" altLang="en-US" sz="18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800">
                <a:latin typeface="Consolas" panose="020B0609020204030204" charset="0"/>
              </a:rPr>
              <a:t>}</a:t>
            </a:r>
            <a:endParaRPr lang="zh-CN" altLang="en-US" sz="18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800">
                <a:latin typeface="Consolas" panose="020B0609020204030204" charset="0"/>
              </a:rPr>
              <a:t>if(!disManCur_N.equals("%")){</a:t>
            </a:r>
            <a:endParaRPr lang="zh-CN" altLang="en-US" sz="18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800">
                <a:latin typeface="Consolas" panose="020B0609020204030204" charset="0"/>
              </a:rPr>
              <a:t>	conditionStr += " and </a:t>
            </a:r>
            <a:r>
              <a:rPr lang="en-US" altLang="zh-CN" sz="1800">
                <a:latin typeface="Consolas" panose="020B0609020204030204" charset="0"/>
              </a:rPr>
              <a:t>cD</a:t>
            </a:r>
            <a:r>
              <a:rPr lang="zh-CN" altLang="en-US" sz="1800">
                <a:latin typeface="Consolas" panose="020B0609020204030204" charset="0"/>
                <a:sym typeface="+mn-ea"/>
              </a:rPr>
              <a:t>isManCur</a:t>
            </a:r>
            <a:r>
              <a:rPr lang="en-US" altLang="zh-CN" sz="1800">
                <a:latin typeface="Consolas" panose="020B0609020204030204" charset="0"/>
                <a:sym typeface="+mn-ea"/>
              </a:rPr>
              <a:t>_n</a:t>
            </a:r>
            <a:r>
              <a:rPr lang="zh-CN" altLang="en-US" sz="1800">
                <a:latin typeface="Consolas" panose="020B0609020204030204" charset="0"/>
                <a:sym typeface="+mn-ea"/>
              </a:rPr>
              <a:t> </a:t>
            </a:r>
            <a:r>
              <a:rPr lang="zh-CN" altLang="en-US" sz="1800">
                <a:latin typeface="Consolas" panose="020B0609020204030204" charset="0"/>
              </a:rPr>
              <a:t>like '" + disManCur_N + "'";</a:t>
            </a:r>
            <a:endParaRPr lang="zh-CN" altLang="en-US" sz="18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800">
                <a:latin typeface="Consolas" panose="020B0609020204030204" charset="0"/>
              </a:rPr>
              <a:t>}</a:t>
            </a:r>
            <a:endParaRPr lang="zh-CN" altLang="en-US" sz="1800">
              <a:latin typeface="Consolas" panose="020B0609020204030204" charset="0"/>
              <a:sym typeface="+mn-ea"/>
            </a:endParaRPr>
          </a:p>
          <a:p>
            <a:pPr marL="0" indent="0">
              <a:buNone/>
            </a:pPr>
            <a:r>
              <a:rPr lang="zh-CN" altLang="en-US" sz="1800" b="1">
                <a:latin typeface="Consolas" panose="020B0609020204030204" charset="0"/>
                <a:sym typeface="+mn-ea"/>
              </a:rPr>
              <a:t>然后在</a:t>
            </a:r>
            <a:r>
              <a:rPr lang="en-US" altLang="zh-CN" sz="1800" b="1">
                <a:latin typeface="Consolas" panose="020B0609020204030204" charset="0"/>
                <a:sym typeface="+mn-ea"/>
              </a:rPr>
              <a:t>SQL</a:t>
            </a:r>
            <a:r>
              <a:rPr lang="zh-CN" altLang="en-US" sz="1800" b="1">
                <a:latin typeface="Consolas" panose="020B0609020204030204" charset="0"/>
                <a:sym typeface="+mn-ea"/>
              </a:rPr>
              <a:t>查询语句中使用：</a:t>
            </a:r>
            <a:endParaRPr lang="zh-CN" altLang="en-US" sz="1800" b="1">
              <a:latin typeface="Consolas" panose="020B0609020204030204" charset="0"/>
              <a:sym typeface="+mn-ea"/>
            </a:endParaRPr>
          </a:p>
          <a:p>
            <a:pPr marL="0" indent="0">
              <a:buNone/>
            </a:pPr>
            <a:r>
              <a:rPr lang="zh-CN" altLang="en-US" sz="1800">
                <a:latin typeface="Consolas" panose="020B0609020204030204" charset="0"/>
                <a:sym typeface="+mn-ea"/>
              </a:rPr>
              <a:t>select count(*) from :{Com_("d_t_food_bill")}</a:t>
            </a:r>
            <a:endParaRPr lang="zh-CN" altLang="en-US" sz="1800">
              <a:latin typeface="Consolas" panose="020B0609020204030204" charset="0"/>
              <a:sym typeface="+mn-ea"/>
            </a:endParaRPr>
          </a:p>
          <a:p>
            <a:pPr marL="0" indent="0">
              <a:buNone/>
            </a:pPr>
            <a:r>
              <a:rPr lang="zh-CN" altLang="en-US" sz="1800">
                <a:latin typeface="Consolas" panose="020B0609020204030204" charset="0"/>
                <a:sym typeface="+mn-ea"/>
              </a:rPr>
              <a:t>where </a:t>
            </a:r>
            <a:r>
              <a:rPr lang="en-US" altLang="zh-CN" sz="1800">
                <a:latin typeface="Consolas" panose="020B0609020204030204" charset="0"/>
                <a:sym typeface="+mn-ea"/>
              </a:rPr>
              <a:t>1=1 and</a:t>
            </a:r>
            <a:r>
              <a:rPr lang="en-US" altLang="zh-CN" sz="1800">
                <a:solidFill>
                  <a:srgbClr val="FF0000"/>
                </a:solidFill>
                <a:latin typeface="Consolas" panose="020B0609020204030204" charset="0"/>
                <a:sym typeface="+mn-ea"/>
              </a:rPr>
              <a:t> :{conditionStr}</a:t>
            </a:r>
            <a:endParaRPr lang="en-US" altLang="zh-CN" sz="1800">
              <a:solidFill>
                <a:srgbClr val="FF0000"/>
              </a:solidFill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716915"/>
          </a:xfrm>
        </p:spPr>
        <p:txBody>
          <a:bodyPr>
            <a:normAutofit fontScale="90000"/>
          </a:bodyPr>
          <a:p>
            <a:r>
              <a:rPr lang="en-US" altLang="zh-CN"/>
              <a:t>mybatis</a:t>
            </a:r>
            <a:r>
              <a:rPr lang="zh-CN" altLang="en-US"/>
              <a:t>动态</a:t>
            </a:r>
            <a:r>
              <a:rPr lang="en-US" altLang="zh-CN"/>
              <a:t>SQL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4595"/>
            <a:ext cx="6721475" cy="530733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&lt;select id="billCountByMan" resultType="int"&gt;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select count(*) from ${com}.d_t_food_bill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	  where </a:t>
            </a:r>
            <a:r>
              <a:rPr lang="en-US" altLang="zh-CN" sz="2000">
                <a:latin typeface="Consolas" panose="020B0609020204030204" charset="0"/>
              </a:rPr>
              <a:t>1=1</a:t>
            </a:r>
            <a:endParaRPr lang="en-US" altLang="zh-CN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&lt;if test="createMan != </a:t>
            </a:r>
            <a:r>
              <a:rPr lang="en-US" altLang="zh-CN" sz="2000">
                <a:latin typeface="Consolas" panose="020B0609020204030204" charset="0"/>
              </a:rPr>
              <a:t>%</a:t>
            </a:r>
            <a:r>
              <a:rPr lang="zh-CN" altLang="en-US" sz="2000">
                <a:latin typeface="Consolas" panose="020B0609020204030204" charset="0"/>
              </a:rPr>
              <a:t>"&gt;  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     and cCreateMan like #{createMan}  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&lt;/if&gt;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&lt;if test="settleMan != </a:t>
            </a:r>
            <a:r>
              <a:rPr lang="en-US" altLang="zh-CN" sz="2000">
                <a:latin typeface="Consolas" panose="020B0609020204030204" charset="0"/>
              </a:rPr>
              <a:t>null</a:t>
            </a:r>
            <a:r>
              <a:rPr lang="zh-CN" altLang="en-US" sz="2000">
                <a:latin typeface="Consolas" panose="020B0609020204030204" charset="0"/>
              </a:rPr>
              <a:t>"&gt;  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     and cSettleMan = #{settleMan}  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&lt;/if&gt;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&lt;if test="disManCur_N != </a:t>
            </a:r>
            <a:r>
              <a:rPr lang="en-US" altLang="zh-CN" sz="2000">
                <a:latin typeface="Consolas" panose="020B0609020204030204" charset="0"/>
              </a:rPr>
              <a:t>null</a:t>
            </a:r>
            <a:r>
              <a:rPr lang="zh-CN" altLang="en-US" sz="2000">
                <a:latin typeface="Consolas" panose="020B0609020204030204" charset="0"/>
              </a:rPr>
              <a:t>"&gt;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     and cDisManCur_n = #{disManCur_N}  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&lt;/if&gt;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&lt;/select&gt;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52360" y="1021715"/>
            <a:ext cx="4149725" cy="5029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需要注意的地方：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/>
              <a:t>这里的</a:t>
            </a:r>
            <a:r>
              <a:rPr lang="en-US" altLang="zh-CN"/>
              <a:t>if</a:t>
            </a:r>
            <a:r>
              <a:rPr lang="zh-CN" altLang="en-US"/>
              <a:t>标签中判断条件语句语法为OGNL表达式，也就是struts2中那个，</a:t>
            </a:r>
            <a:endParaRPr lang="zh-CN" altLang="en-US"/>
          </a:p>
          <a:p>
            <a:r>
              <a:rPr lang="zh-CN" altLang="en-US"/>
              <a:t>所以</a:t>
            </a:r>
            <a:r>
              <a:rPr lang="zh-CN" altLang="en-US">
                <a:latin typeface="Consolas" panose="020B0609020204030204" charset="0"/>
                <a:sym typeface="+mn-ea"/>
              </a:rPr>
              <a:t>"createMan != </a:t>
            </a:r>
            <a:r>
              <a:rPr lang="en-US" altLang="zh-CN">
                <a:latin typeface="Consolas" panose="020B0609020204030204" charset="0"/>
                <a:sym typeface="+mn-ea"/>
              </a:rPr>
              <a:t>%</a:t>
            </a:r>
            <a:r>
              <a:rPr lang="zh-CN" altLang="en-US">
                <a:latin typeface="Consolas" panose="020B0609020204030204" charset="0"/>
                <a:sym typeface="+mn-ea"/>
              </a:rPr>
              <a:t>"是错误的，</a:t>
            </a:r>
            <a:endParaRPr lang="zh-CN" altLang="en-US">
              <a:latin typeface="Consolas" panose="020B0609020204030204" charset="0"/>
              <a:sym typeface="+mn-ea"/>
            </a:endParaRPr>
          </a:p>
          <a:p>
            <a:r>
              <a:rPr lang="zh-CN" altLang="en-US">
                <a:latin typeface="Consolas" panose="020B0609020204030204" charset="0"/>
                <a:sym typeface="+mn-ea"/>
              </a:rPr>
              <a:t>最好改成"disManCur_N != </a:t>
            </a:r>
            <a:r>
              <a:rPr lang="en-US" altLang="zh-CN">
                <a:latin typeface="Consolas" panose="020B0609020204030204" charset="0"/>
                <a:sym typeface="+mn-ea"/>
              </a:rPr>
              <a:t>null</a:t>
            </a:r>
            <a:r>
              <a:rPr lang="zh-CN" altLang="en-US">
                <a:latin typeface="Consolas" panose="020B0609020204030204" charset="0"/>
                <a:sym typeface="+mn-ea"/>
              </a:rPr>
              <a:t>"这样的格式。</a:t>
            </a:r>
            <a:endParaRPr lang="zh-CN" altLang="en-US">
              <a:latin typeface="Consolas" panose="020B0609020204030204" charset="0"/>
              <a:sym typeface="+mn-ea"/>
            </a:endParaRPr>
          </a:p>
          <a:p>
            <a:endParaRPr lang="zh-CN" altLang="en-US">
              <a:latin typeface="Consolas" panose="020B0609020204030204" charset="0"/>
              <a:sym typeface="+mn-ea"/>
            </a:endParaRPr>
          </a:p>
          <a:p>
            <a:r>
              <a:rPr lang="zh-CN" altLang="en-US">
                <a:latin typeface="Consolas" panose="020B0609020204030204" charset="0"/>
                <a:sym typeface="+mn-ea"/>
              </a:rPr>
              <a:t>除了支持</a:t>
            </a:r>
            <a:r>
              <a:rPr lang="en-US" altLang="zh-CN">
                <a:latin typeface="Consolas" panose="020B0609020204030204" charset="0"/>
                <a:sym typeface="+mn-ea"/>
              </a:rPr>
              <a:t>if</a:t>
            </a:r>
            <a:r>
              <a:rPr lang="zh-CN" altLang="en-US">
                <a:latin typeface="Consolas" panose="020B0609020204030204" charset="0"/>
                <a:sym typeface="+mn-ea"/>
              </a:rPr>
              <a:t>标签外，</a:t>
            </a:r>
            <a:r>
              <a:rPr lang="en-US" altLang="zh-CN">
                <a:latin typeface="Consolas" panose="020B0609020204030204" charset="0"/>
                <a:sym typeface="+mn-ea"/>
              </a:rPr>
              <a:t>mybatis</a:t>
            </a:r>
            <a:r>
              <a:rPr lang="zh-CN" altLang="en-US">
                <a:latin typeface="Consolas" panose="020B0609020204030204" charset="0"/>
                <a:sym typeface="+mn-ea"/>
              </a:rPr>
              <a:t>还支持以下标签实现动态</a:t>
            </a:r>
            <a:r>
              <a:rPr lang="en-US" altLang="zh-CN">
                <a:latin typeface="Consolas" panose="020B0609020204030204" charset="0"/>
                <a:sym typeface="+mn-ea"/>
              </a:rPr>
              <a:t>SQL</a:t>
            </a:r>
            <a:r>
              <a:rPr lang="zh-CN" altLang="en-US">
                <a:latin typeface="Consolas" panose="020B0609020204030204" charset="0"/>
                <a:sym typeface="+mn-ea"/>
              </a:rPr>
              <a:t>：</a:t>
            </a:r>
            <a:endParaRPr lang="zh-CN" altLang="en-US">
              <a:latin typeface="Consolas" panose="020B0609020204030204" charset="0"/>
              <a:sym typeface="+mn-ea"/>
            </a:endParaRPr>
          </a:p>
          <a:p>
            <a:r>
              <a:rPr lang="zh-CN" altLang="en-US">
                <a:latin typeface="Consolas" panose="020B0609020204030204" charset="0"/>
                <a:sym typeface="+mn-ea"/>
              </a:rPr>
              <a:t>•choose（when，otherwise）</a:t>
            </a:r>
            <a:endParaRPr lang="zh-CN" altLang="en-US">
              <a:latin typeface="Consolas" panose="020B0609020204030204" charset="0"/>
              <a:sym typeface="+mn-ea"/>
            </a:endParaRPr>
          </a:p>
          <a:p>
            <a:r>
              <a:rPr lang="zh-CN" altLang="en-US">
                <a:latin typeface="Consolas" panose="020B0609020204030204" charset="0"/>
                <a:sym typeface="+mn-ea"/>
              </a:rPr>
              <a:t>•trim</a:t>
            </a:r>
            <a:endParaRPr lang="zh-CN" altLang="en-US">
              <a:latin typeface="Consolas" panose="020B0609020204030204" charset="0"/>
              <a:sym typeface="+mn-ea"/>
            </a:endParaRPr>
          </a:p>
          <a:p>
            <a:r>
              <a:rPr lang="zh-CN" altLang="en-US">
                <a:latin typeface="Consolas" panose="020B0609020204030204" charset="0"/>
                <a:sym typeface="+mn-ea"/>
              </a:rPr>
              <a:t>•where</a:t>
            </a:r>
            <a:endParaRPr lang="zh-CN" altLang="en-US">
              <a:latin typeface="Consolas" panose="020B0609020204030204" charset="0"/>
              <a:sym typeface="+mn-ea"/>
            </a:endParaRPr>
          </a:p>
          <a:p>
            <a:r>
              <a:rPr lang="zh-CN" altLang="en-US">
                <a:latin typeface="Consolas" panose="020B0609020204030204" charset="0"/>
                <a:sym typeface="+mn-ea"/>
              </a:rPr>
              <a:t>•set</a:t>
            </a:r>
            <a:endParaRPr lang="zh-CN" altLang="en-US">
              <a:latin typeface="Consolas" panose="020B0609020204030204" charset="0"/>
              <a:sym typeface="+mn-ea"/>
            </a:endParaRPr>
          </a:p>
          <a:p>
            <a:r>
              <a:rPr lang="zh-CN" altLang="en-US">
                <a:latin typeface="Consolas" panose="020B0609020204030204" charset="0"/>
                <a:sym typeface="+mn-ea"/>
              </a:rPr>
              <a:t>•foreach</a:t>
            </a:r>
            <a:endParaRPr lang="zh-CN" altLang="en-US">
              <a:latin typeface="Consolas" panose="020B0609020204030204" charset="0"/>
              <a:sym typeface="+mn-ea"/>
            </a:endParaRPr>
          </a:p>
          <a:p>
            <a:endParaRPr lang="zh-CN" altLang="en-US">
              <a:latin typeface="Consolas" panose="020B0609020204030204" charset="0"/>
              <a:sym typeface="+mn-ea"/>
            </a:endParaRPr>
          </a:p>
          <a:p>
            <a:r>
              <a:rPr lang="zh-CN" altLang="en-US">
                <a:latin typeface="Consolas" panose="020B0609020204030204" charset="0"/>
                <a:sym typeface="+mn-ea"/>
              </a:rPr>
              <a:t>具体的每个标签详细用法参见</a:t>
            </a:r>
            <a:r>
              <a:rPr lang="en-US" altLang="zh-CN">
                <a:latin typeface="Consolas" panose="020B0609020204030204" charset="0"/>
                <a:sym typeface="+mn-ea"/>
              </a:rPr>
              <a:t>mybatis</a:t>
            </a:r>
            <a:r>
              <a:rPr lang="zh-CN" altLang="en-US">
                <a:latin typeface="Consolas" panose="020B0609020204030204" charset="0"/>
                <a:sym typeface="+mn-ea"/>
              </a:rPr>
              <a:t>官方文档说明。</a:t>
            </a:r>
            <a:endParaRPr lang="zh-CN" altLang="en-US">
              <a:latin typeface="Consolas" panose="020B0609020204030204" charset="0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77440" y="2377440"/>
            <a:ext cx="2270760" cy="3505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377440" y="4805680"/>
            <a:ext cx="2926080" cy="35052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293620" y="3591560"/>
            <a:ext cx="2743200" cy="35052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线形标注 1 10"/>
          <p:cNvSpPr/>
          <p:nvPr/>
        </p:nvSpPr>
        <p:spPr>
          <a:xfrm>
            <a:off x="5506085" y="3942080"/>
            <a:ext cx="1550670" cy="459740"/>
          </a:xfrm>
          <a:prstGeom prst="borderCallout1">
            <a:avLst>
              <a:gd name="adj1" fmla="val 51652"/>
              <a:gd name="adj2" fmla="val -655"/>
              <a:gd name="adj3" fmla="val -38674"/>
              <a:gd name="adj4" fmla="val -288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正确的写法</a:t>
            </a:r>
            <a:endParaRPr lang="zh-CN" altLang="en-US"/>
          </a:p>
        </p:txBody>
      </p:sp>
      <p:sp>
        <p:nvSpPr>
          <p:cNvPr id="12" name="线形标注 1 11"/>
          <p:cNvSpPr/>
          <p:nvPr/>
        </p:nvSpPr>
        <p:spPr>
          <a:xfrm>
            <a:off x="5511165" y="3947160"/>
            <a:ext cx="1550670" cy="459740"/>
          </a:xfrm>
          <a:prstGeom prst="borderCallout1">
            <a:avLst>
              <a:gd name="adj1" fmla="val 51652"/>
              <a:gd name="adj2" fmla="val -655"/>
              <a:gd name="adj3" fmla="val 183425"/>
              <a:gd name="adj4" fmla="val -2592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正确的写法</a:t>
            </a:r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线形标注 1 12"/>
          <p:cNvSpPr/>
          <p:nvPr/>
        </p:nvSpPr>
        <p:spPr>
          <a:xfrm>
            <a:off x="5320665" y="2115820"/>
            <a:ext cx="1550670" cy="459740"/>
          </a:xfrm>
          <a:prstGeom prst="borderCallout1">
            <a:avLst>
              <a:gd name="adj1" fmla="val 51652"/>
              <a:gd name="adj2" fmla="val -655"/>
              <a:gd name="adj3" fmla="val 100552"/>
              <a:gd name="adj4" fmla="val -4164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  <a:effectLst/>
              </a:rPr>
              <a:t>错误的写法</a:t>
            </a:r>
            <a:endParaRPr lang="zh-CN" altLang="en-US"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1130"/>
            <a:ext cx="10515600" cy="640715"/>
          </a:xfrm>
        </p:spPr>
        <p:txBody>
          <a:bodyPr>
            <a:normAutofit fontScale="90000"/>
          </a:bodyPr>
          <a:p>
            <a:r>
              <a:rPr lang="en-US" altLang="zh-CN"/>
              <a:t>mybatis中的</a:t>
            </a:r>
            <a:r>
              <a:rPr lang="zh-CN" altLang="en-US"/>
              <a:t>参数占位符</a:t>
            </a:r>
            <a:r>
              <a:rPr lang="en-US" altLang="zh-CN"/>
              <a:t>#{}和${}的区别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98525"/>
            <a:ext cx="10515600" cy="597916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2400">
                <a:sym typeface="+mn-ea"/>
              </a:rPr>
              <a:t>举</a:t>
            </a:r>
            <a:r>
              <a:rPr lang="zh-CN" altLang="en-US" sz="2400"/>
              <a:t>例子说明（假定传入的参数为“Smith”）：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Select * from emp where name = #{employeeName}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使用的时候就会转换为Select * from emp where name = 'Smith';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Select * from emp where name = ${employeeName}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使用的时候就会转换为Select * from emp where name = Smith。</a:t>
            </a:r>
            <a:endParaRPr lang="en-US" altLang="zh-CN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总结一下：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 b="1"/>
              <a:t>#{}</a:t>
            </a:r>
            <a:r>
              <a:rPr lang="zh-CN" altLang="en-US" sz="2000" b="1"/>
              <a:t>适用情况：</a:t>
            </a:r>
            <a:endParaRPr lang="zh-CN" altLang="en-US" sz="2000" b="1"/>
          </a:p>
          <a:p>
            <a:r>
              <a:rPr lang="zh-CN" altLang="en-US" sz="2000"/>
              <a:t>#</a:t>
            </a:r>
            <a:r>
              <a:rPr lang="en-US" altLang="zh-CN" sz="2000"/>
              <a:t>{}</a:t>
            </a:r>
            <a:r>
              <a:rPr lang="zh-CN" altLang="en-US" sz="2000"/>
              <a:t>方式能够很大程度防止sql注入。</a:t>
            </a:r>
            <a:endParaRPr lang="zh-CN" altLang="en-US" sz="2000"/>
          </a:p>
          <a:p>
            <a:r>
              <a:rPr lang="zh-CN" altLang="en-US" sz="2000"/>
              <a:t>所以从安全角度考虑，一般参数能用#</a:t>
            </a:r>
            <a:r>
              <a:rPr lang="en-US" altLang="zh-CN" sz="2000"/>
              <a:t>{}</a:t>
            </a:r>
            <a:r>
              <a:rPr lang="zh-CN" altLang="en-US" sz="2000"/>
              <a:t>的就别用$</a:t>
            </a:r>
            <a:r>
              <a:rPr lang="en-US" altLang="zh-CN" sz="2000"/>
              <a:t>{}</a:t>
            </a:r>
            <a:r>
              <a:rPr lang="zh-CN" altLang="en-US" sz="2000"/>
              <a:t>。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 b="1">
                <a:sym typeface="+mn-ea"/>
              </a:rPr>
              <a:t>$</a:t>
            </a:r>
            <a:r>
              <a:rPr lang="en-US" altLang="zh-CN" sz="2000" b="1">
                <a:sym typeface="+mn-ea"/>
              </a:rPr>
              <a:t>{}</a:t>
            </a:r>
            <a:r>
              <a:rPr lang="zh-CN" altLang="en-US" sz="2000" b="1">
                <a:sym typeface="+mn-ea"/>
              </a:rPr>
              <a:t>适用情况：</a:t>
            </a:r>
            <a:endParaRPr lang="zh-CN" altLang="en-US" sz="2000" b="1">
              <a:sym typeface="+mn-ea"/>
            </a:endParaRPr>
          </a:p>
          <a:p>
            <a:r>
              <a:rPr lang="zh-CN" altLang="en-US" sz="2000">
                <a:sym typeface="+mn-ea"/>
              </a:rPr>
              <a:t>传入数据库对象，例如传入表名或者列名。</a:t>
            </a:r>
            <a:endParaRPr lang="en-US" altLang="zh-CN" sz="2000">
              <a:sym typeface="+mn-ea"/>
            </a:endParaRPr>
          </a:p>
          <a:p>
            <a:r>
              <a:rPr lang="zh-CN" altLang="en-US" sz="2000"/>
              <a:t>典型情况：使用order by 动态参数。</a:t>
            </a:r>
            <a:endParaRPr lang="zh-CN" altLang="en-US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4075" y="365125"/>
            <a:ext cx="8108315" cy="701675"/>
          </a:xfrm>
        </p:spPr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简单类型返回值Resul</a:t>
            </a:r>
            <a:r>
              <a:rPr lang="en-US" altLang="zh-CN">
                <a:sym typeface="+mn-ea"/>
              </a:rPr>
              <a:t>Type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54075" y="1209040"/>
            <a:ext cx="10533380" cy="472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Consolas" panose="020B0609020204030204" charset="0"/>
              </a:rPr>
              <a:t>如果查询的结果为简单类型返回值，则可以直接用</a:t>
            </a:r>
            <a:r>
              <a:rPr lang="en-US" altLang="zh-CN" sz="2400">
                <a:latin typeface="Consolas" panose="020B0609020204030204" charset="0"/>
              </a:rPr>
              <a:t>resultType</a:t>
            </a:r>
            <a:r>
              <a:rPr lang="zh-CN" altLang="en-US" sz="2400">
                <a:latin typeface="Consolas" panose="020B0609020204030204" charset="0"/>
              </a:rPr>
              <a:t>来指定，例如：</a:t>
            </a:r>
            <a:endParaRPr lang="zh-CN" altLang="en-US" sz="2400">
              <a:latin typeface="Consolas" panose="020B0609020204030204" charset="0"/>
            </a:endParaRPr>
          </a:p>
          <a:p>
            <a:endParaRPr lang="zh-CN" altLang="en-US" sz="2000">
              <a:latin typeface="Consolas" panose="020B0609020204030204" charset="0"/>
            </a:endParaRPr>
          </a:p>
          <a:p>
            <a:r>
              <a:rPr lang="zh-CN" altLang="en-US" sz="2000">
                <a:latin typeface="Consolas" panose="020B0609020204030204" charset="0"/>
              </a:rPr>
              <a:t>&lt;!-- 指定门店的指定台位的单据数量 --&gt;</a:t>
            </a:r>
            <a:endParaRPr lang="zh-CN" altLang="en-US" sz="2000">
              <a:latin typeface="Consolas" panose="020B0609020204030204" charset="0"/>
            </a:endParaRPr>
          </a:p>
          <a:p>
            <a:r>
              <a:rPr lang="zh-CN" altLang="en-US" sz="2000">
                <a:latin typeface="Consolas" panose="020B0609020204030204" charset="0"/>
              </a:rPr>
              <a:t>&lt;select id="billCountByST" </a:t>
            </a:r>
            <a:r>
              <a:rPr lang="zh-CN" altLang="en-US" sz="2000">
                <a:solidFill>
                  <a:srgbClr val="FF0000"/>
                </a:solidFill>
                <a:latin typeface="Consolas" panose="020B0609020204030204" charset="0"/>
              </a:rPr>
              <a:t>resultType="int"</a:t>
            </a:r>
            <a:r>
              <a:rPr lang="zh-CN" altLang="en-US" sz="2000">
                <a:latin typeface="Consolas" panose="020B0609020204030204" charset="0"/>
              </a:rPr>
              <a:t>&gt;</a:t>
            </a:r>
            <a:endParaRPr lang="zh-CN" altLang="en-US" sz="2000">
              <a:latin typeface="Consolas" panose="020B0609020204030204" charset="0"/>
            </a:endParaRPr>
          </a:p>
          <a:p>
            <a:r>
              <a:rPr lang="zh-CN" altLang="en-US" sz="2000">
                <a:latin typeface="Consolas" panose="020B0609020204030204" charset="0"/>
              </a:rPr>
              <a:t>	select count(*) from ${com}.d_t_food_bill</a:t>
            </a:r>
            <a:endParaRPr lang="zh-CN" altLang="en-US" sz="2000">
              <a:latin typeface="Consolas" panose="020B0609020204030204" charset="0"/>
            </a:endParaRPr>
          </a:p>
          <a:p>
            <a:r>
              <a:rPr lang="zh-CN" altLang="en-US" sz="2000">
                <a:latin typeface="Consolas" panose="020B0609020204030204" charset="0"/>
              </a:rPr>
              <a:t>	</a:t>
            </a:r>
            <a:r>
              <a:rPr lang="en-US" altLang="zh-CN" sz="2000">
                <a:latin typeface="Consolas" panose="020B0609020204030204" charset="0"/>
              </a:rPr>
              <a:t>where </a:t>
            </a:r>
            <a:r>
              <a:rPr lang="zh-CN" altLang="en-US" sz="2000">
                <a:latin typeface="Consolas" panose="020B0609020204030204" charset="0"/>
              </a:rPr>
              <a:t>cBranch_C = #{shopC} </a:t>
            </a:r>
            <a:endParaRPr lang="zh-CN" altLang="en-US" sz="2000">
              <a:latin typeface="Consolas" panose="020B0609020204030204" charset="0"/>
            </a:endParaRPr>
          </a:p>
          <a:p>
            <a:r>
              <a:rPr lang="zh-CN" altLang="en-US" sz="2000">
                <a:latin typeface="Consolas" panose="020B0609020204030204" charset="0"/>
              </a:rPr>
              <a:t>	and cTable_N = #{tableN}</a:t>
            </a:r>
            <a:endParaRPr lang="zh-CN" altLang="en-US" sz="2000">
              <a:latin typeface="Consolas" panose="020B0609020204030204" charset="0"/>
            </a:endParaRPr>
          </a:p>
          <a:p>
            <a:r>
              <a:rPr lang="zh-CN" altLang="en-US" sz="2000">
                <a:latin typeface="Consolas" panose="020B0609020204030204" charset="0"/>
              </a:rPr>
              <a:t>&lt;/select&gt;</a:t>
            </a:r>
            <a:endParaRPr lang="zh-CN" altLang="en-US" sz="2000">
              <a:latin typeface="Consolas" panose="020B0609020204030204" charset="0"/>
            </a:endParaRPr>
          </a:p>
          <a:p>
            <a:endParaRPr lang="zh-CN" altLang="en-US" sz="2000">
              <a:latin typeface="Consolas" panose="020B0609020204030204" charset="0"/>
            </a:endParaRPr>
          </a:p>
          <a:p>
            <a:endParaRPr lang="zh-CN" altLang="en-US" sz="2000">
              <a:latin typeface="Consolas" panose="020B0609020204030204" charset="0"/>
            </a:endParaRPr>
          </a:p>
          <a:p>
            <a:endParaRPr lang="zh-CN" altLang="en-US" sz="2000">
              <a:latin typeface="Consolas" panose="020B0609020204030204" charset="0"/>
            </a:endParaRPr>
          </a:p>
          <a:p>
            <a:r>
              <a:rPr lang="zh-CN" altLang="en-US" sz="2000">
                <a:latin typeface="Consolas" panose="020B0609020204030204" charset="0"/>
              </a:rPr>
              <a:t>&lt;!-- 查询出所有的企业 --&gt;</a:t>
            </a:r>
            <a:endParaRPr lang="zh-CN" altLang="en-US" sz="2000">
              <a:latin typeface="Consolas" panose="020B0609020204030204" charset="0"/>
            </a:endParaRPr>
          </a:p>
          <a:p>
            <a:r>
              <a:rPr lang="zh-CN" altLang="en-US" sz="2000">
                <a:latin typeface="Consolas" panose="020B0609020204030204" charset="0"/>
              </a:rPr>
              <a:t>&lt;select id="listCompany" </a:t>
            </a:r>
            <a:r>
              <a:rPr lang="zh-CN" altLang="en-US" sz="2000">
                <a:solidFill>
                  <a:srgbClr val="FF0000"/>
                </a:solidFill>
                <a:latin typeface="Consolas" panose="020B0609020204030204" charset="0"/>
              </a:rPr>
              <a:t>resultType="map"</a:t>
            </a:r>
            <a:r>
              <a:rPr lang="zh-CN" altLang="en-US" sz="2000">
                <a:latin typeface="Consolas" panose="020B0609020204030204" charset="0"/>
              </a:rPr>
              <a:t>&gt;</a:t>
            </a:r>
            <a:endParaRPr lang="zh-CN" altLang="en-US" sz="2000">
              <a:latin typeface="Consolas" panose="020B0609020204030204" charset="0"/>
            </a:endParaRPr>
          </a:p>
          <a:p>
            <a:r>
              <a:rPr lang="en-US" altLang="zh-CN" sz="2000">
                <a:latin typeface="Consolas" panose="020B0609020204030204" charset="0"/>
              </a:rPr>
              <a:t>	</a:t>
            </a:r>
            <a:r>
              <a:rPr lang="zh-CN" altLang="en-US" sz="2000">
                <a:latin typeface="Consolas" panose="020B0609020204030204" charset="0"/>
              </a:rPr>
              <a:t>SELECT * FROM ${com}.D_T_COMPANY</a:t>
            </a:r>
            <a:endParaRPr lang="zh-CN" altLang="en-US" sz="2000">
              <a:latin typeface="Consolas" panose="020B0609020204030204" charset="0"/>
            </a:endParaRPr>
          </a:p>
          <a:p>
            <a:r>
              <a:rPr lang="zh-CN" altLang="en-US" sz="2000">
                <a:latin typeface="Consolas" panose="020B0609020204030204" charset="0"/>
              </a:rPr>
              <a:t>&lt;/select&gt;</a:t>
            </a:r>
            <a:endParaRPr lang="zh-CN" altLang="en-US" sz="200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24255" y="259080"/>
            <a:ext cx="4581525" cy="63817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05855" y="228600"/>
            <a:ext cx="4778375" cy="64014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07975" y="868680"/>
            <a:ext cx="6961505" cy="56788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2245"/>
            <a:ext cx="9982835" cy="639445"/>
          </a:xfrm>
        </p:spPr>
        <p:txBody>
          <a:bodyPr>
            <a:normAutofit fontScale="90000"/>
          </a:bodyPr>
          <a:p>
            <a:r>
              <a:rPr lang="zh-CN" altLang="en-US"/>
              <a:t>对象映射ResultMap </a:t>
            </a:r>
            <a:endParaRPr lang="zh-CN" altLang="en-US"/>
          </a:p>
        </p:txBody>
      </p:sp>
      <p:sp>
        <p:nvSpPr>
          <p:cNvPr id="9" name="内容占位符 8"/>
          <p:cNvSpPr/>
          <p:nvPr>
            <p:ph idx="1"/>
          </p:nvPr>
        </p:nvSpPr>
        <p:spPr>
          <a:xfrm>
            <a:off x="7392035" y="1429385"/>
            <a:ext cx="4311650" cy="5118735"/>
          </a:xfrm>
        </p:spPr>
        <p:txBody>
          <a:bodyPr>
            <a:normAutofit lnSpcReduction="20000"/>
          </a:bodyPr>
          <a:p>
            <a:pPr fontAlgn="auto">
              <a:lnSpc>
                <a:spcPct val="130000"/>
              </a:lnSpc>
            </a:pPr>
            <a:r>
              <a:rPr lang="zh-CN" altLang="en-US" sz="1800"/>
              <a:t>resultMap 元素是MyBatis中最重要最强大的元素。</a:t>
            </a:r>
            <a:endParaRPr lang="zh-CN" altLang="en-US" sz="1800"/>
          </a:p>
          <a:p>
            <a:pPr fontAlgn="auto">
              <a:lnSpc>
                <a:spcPct val="130000"/>
              </a:lnSpc>
            </a:pPr>
            <a:r>
              <a:rPr lang="zh-CN" altLang="en-US" sz="1800"/>
              <a:t>它就是让你远离90%的需要从结果集中取出数据的JDBC代码的那东西。</a:t>
            </a:r>
            <a:endParaRPr lang="zh-CN" altLang="en-US" sz="1800"/>
          </a:p>
          <a:p>
            <a:pPr fontAlgn="auto">
              <a:lnSpc>
                <a:spcPct val="130000"/>
              </a:lnSpc>
            </a:pPr>
            <a:r>
              <a:rPr lang="zh-CN" altLang="en-US" sz="1800"/>
              <a:t>而且在一些情形下可以允许你做一些JDBC不支持的事情。</a:t>
            </a:r>
            <a:endParaRPr lang="zh-CN" altLang="en-US" sz="1800"/>
          </a:p>
          <a:p>
            <a:pPr fontAlgn="auto">
              <a:lnSpc>
                <a:spcPct val="130000"/>
              </a:lnSpc>
            </a:pPr>
            <a:r>
              <a:rPr lang="zh-CN" altLang="en-US" sz="1800"/>
              <a:t>事实上，编写相似于对复杂语句联合映射这些等同的代码，也许可以跨过上千行的代码。</a:t>
            </a:r>
            <a:endParaRPr lang="zh-CN" altLang="en-US" sz="1800"/>
          </a:p>
          <a:p>
            <a:pPr fontAlgn="auto">
              <a:lnSpc>
                <a:spcPct val="100000"/>
              </a:lnSpc>
            </a:pPr>
            <a:endParaRPr lang="zh-CN" altLang="en-US" sz="18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/>
              <a:t>结果集的列比resultMap多会报错么？</a:t>
            </a:r>
            <a:endParaRPr lang="zh-CN" altLang="en-US" sz="18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/>
              <a:t>不会,只映射resultMap中有的列。</a:t>
            </a:r>
            <a:endParaRPr lang="zh-CN" altLang="en-US" sz="18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/>
              <a:t>结果集的列比resultMap少会报错么？</a:t>
            </a:r>
            <a:endParaRPr lang="zh-CN" altLang="en-US" sz="18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/>
              <a:t>不会,只映射结果集中有的列。</a:t>
            </a:r>
            <a:endParaRPr lang="zh-CN" alt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一个基本的</a:t>
            </a:r>
            <a:r>
              <a:rPr lang="en-US" altLang="zh-CN"/>
              <a:t>Demo</a:t>
            </a:r>
            <a:endParaRPr lang="zh-CN" altLang="en-US"/>
          </a:p>
        </p:txBody>
      </p:sp>
      <p:graphicFrame>
        <p:nvGraphicFramePr>
          <p:cNvPr id="9" name="表格 8"/>
          <p:cNvGraphicFramePr/>
          <p:nvPr/>
        </p:nvGraphicFramePr>
        <p:xfrm>
          <a:off x="1289050" y="2149475"/>
          <a:ext cx="9918700" cy="3504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435"/>
                <a:gridCol w="6946265"/>
              </a:tblGrid>
              <a:tr h="8763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多企业信息访问</a:t>
                      </a:r>
                      <a:r>
                        <a:rPr lang="en-US" altLang="zh-CN" sz="1800">
                          <a:sym typeface="+mn-ea"/>
                        </a:rPr>
                        <a:t>/src/sqlj/restapi/CompanyBean.sqlj</a:t>
                      </a:r>
                      <a:endParaRPr lang="zh-CN" altLang="en-US"/>
                    </a:p>
                  </a:txBody>
                  <a:tcPr anchor="ctr" anchorCtr="0"/>
                </a:tc>
                <a:tc hMerge="1">
                  <a:tcPr/>
                </a:tc>
              </a:tr>
              <a:tr h="8763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saveEntity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插入一条企业信息记录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87566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listCompany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查询所有的企业信息记录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8763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getDbNameByComId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根据指定的</a:t>
                      </a:r>
                      <a:r>
                        <a:rPr lang="en-US" altLang="zh-CN" sz="1800">
                          <a:sym typeface="+mn-ea"/>
                        </a:rPr>
                        <a:t>CompanyId</a:t>
                      </a:r>
                      <a:r>
                        <a:rPr lang="zh-CN" altLang="en-US" sz="1800">
                          <a:sym typeface="+mn-ea"/>
                        </a:rPr>
                        <a:t>查询对应的</a:t>
                      </a:r>
                      <a:r>
                        <a:rPr lang="en-US" altLang="zh-CN" sz="1800">
                          <a:sym typeface="+mn-ea"/>
                        </a:rPr>
                        <a:t>DBName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 fontScale="90000"/>
          </a:bodyPr>
          <a:p>
            <a:r>
              <a:rPr lang="en-US" altLang="zh-CN"/>
              <a:t>ResultMap</a:t>
            </a:r>
            <a:r>
              <a:rPr lang="zh-CN" altLang="en-US"/>
              <a:t>应用再举例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9045"/>
            <a:ext cx="10515600" cy="530923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altLang="zh-CN" sz="2400"/>
              <a:t>Student</a:t>
            </a:r>
            <a:r>
              <a:rPr lang="zh-CN" altLang="en-US" sz="2400"/>
              <a:t>表：</a:t>
            </a:r>
            <a:r>
              <a:rPr lang="en-US" altLang="zh-CN" sz="2400">
                <a:solidFill>
                  <a:srgbClr val="FF0000"/>
                </a:solidFill>
              </a:rPr>
              <a:t>id</a:t>
            </a:r>
            <a:r>
              <a:rPr lang="zh-CN" altLang="en-US" sz="2400">
                <a:solidFill>
                  <a:srgbClr val="FF0000"/>
                </a:solidFill>
              </a:rPr>
              <a:t>，</a:t>
            </a:r>
            <a:r>
              <a:rPr lang="en-US" altLang="zh-CN" sz="2400">
                <a:solidFill>
                  <a:srgbClr val="FF0000"/>
                </a:solidFill>
              </a:rPr>
              <a:t>name</a:t>
            </a:r>
            <a:r>
              <a:rPr lang="zh-CN" altLang="en-US" sz="2400"/>
              <a:t>，</a:t>
            </a:r>
            <a:r>
              <a:rPr lang="en-US" altLang="zh-CN" sz="2400"/>
              <a:t>age</a:t>
            </a:r>
            <a:r>
              <a:rPr lang="zh-CN" altLang="en-US" sz="2400"/>
              <a:t>，</a:t>
            </a:r>
            <a:r>
              <a:rPr lang="en-US" altLang="zh-CN" sz="2400"/>
              <a:t>sex</a:t>
            </a:r>
            <a:r>
              <a:rPr lang="zh-CN" altLang="en-US" sz="2400"/>
              <a:t>；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Class</a:t>
            </a:r>
            <a:r>
              <a:rPr lang="zh-CN" altLang="en-US" sz="2400"/>
              <a:t>表：</a:t>
            </a:r>
            <a:r>
              <a:rPr lang="en-US" altLang="zh-CN" sz="2400">
                <a:solidFill>
                  <a:srgbClr val="00B0F0"/>
                </a:solidFill>
              </a:rPr>
              <a:t>id</a:t>
            </a:r>
            <a:r>
              <a:rPr lang="zh-CN" altLang="en-US" sz="2400">
                <a:solidFill>
                  <a:srgbClr val="00B0F0"/>
                </a:solidFill>
              </a:rPr>
              <a:t>，</a:t>
            </a:r>
            <a:r>
              <a:rPr lang="en-US" altLang="zh-CN" sz="2400">
                <a:solidFill>
                  <a:srgbClr val="00B0F0"/>
                </a:solidFill>
              </a:rPr>
              <a:t>name</a:t>
            </a:r>
            <a:r>
              <a:rPr lang="zh-CN" altLang="en-US" sz="2400"/>
              <a:t>，</a:t>
            </a:r>
            <a:r>
              <a:rPr lang="en-US" altLang="zh-CN" sz="2400"/>
              <a:t>teacher</a:t>
            </a:r>
            <a:r>
              <a:rPr lang="zh-CN" altLang="en-US" sz="2400"/>
              <a:t>，</a:t>
            </a:r>
            <a:r>
              <a:rPr lang="en-US" altLang="zh-CN" sz="2400"/>
              <a:t>studentNum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resultMap</a:t>
            </a:r>
            <a:r>
              <a:rPr lang="zh-CN" altLang="en-US" sz="2400"/>
              <a:t>映射可以取两个表的各自一部分列：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>
                <a:solidFill>
                  <a:srgbClr val="FF0000"/>
                </a:solidFill>
              </a:rPr>
              <a:t>studentId, studentName</a:t>
            </a:r>
            <a:r>
              <a:rPr lang="en-US" altLang="zh-CN" sz="2400"/>
              <a:t>, </a:t>
            </a:r>
            <a:r>
              <a:rPr lang="en-US" altLang="zh-CN" sz="2400">
                <a:solidFill>
                  <a:srgbClr val="00B0F0"/>
                </a:solidFill>
              </a:rPr>
              <a:t>classId, className</a:t>
            </a:r>
            <a:endParaRPr lang="en-US" altLang="zh-CN" sz="2400">
              <a:solidFill>
                <a:srgbClr val="00B0F0"/>
              </a:solidFill>
            </a:endParaRPr>
          </a:p>
          <a:p>
            <a:endParaRPr lang="en-US" altLang="zh-CN" sz="24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ResultMap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映射还可以使用下面的指令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对查询的结果进行更复杂的对象映射：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/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constructor 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/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result 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/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association 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/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collection 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/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具体</a:t>
            </a:r>
            <a:r>
              <a:rPr lang="zh-CN" altLang="en-US" sz="2000">
                <a:latin typeface="Consolas" panose="020B0609020204030204" charset="0"/>
                <a:sym typeface="+mn-ea"/>
              </a:rPr>
              <a:t>详细用法参见</a:t>
            </a:r>
            <a:r>
              <a:rPr lang="en-US" altLang="zh-CN" sz="2000">
                <a:latin typeface="Consolas" panose="020B0609020204030204" charset="0"/>
                <a:sym typeface="+mn-ea"/>
              </a:rPr>
              <a:t>mybatis</a:t>
            </a:r>
            <a:r>
              <a:rPr lang="zh-CN" altLang="en-US" sz="2000">
                <a:latin typeface="Consolas" panose="020B0609020204030204" charset="0"/>
                <a:sym typeface="+mn-ea"/>
              </a:rPr>
              <a:t>官方文档说明。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965" y="91440"/>
            <a:ext cx="5380355" cy="884555"/>
          </a:xfrm>
        </p:spPr>
        <p:txBody>
          <a:bodyPr>
            <a:normAutofit/>
          </a:bodyPr>
          <a:p>
            <a:r>
              <a:rPr lang="en-US" altLang="zh-CN" sz="3200"/>
              <a:t>SpringUnit</a:t>
            </a:r>
            <a:r>
              <a:rPr lang="zh-CN" altLang="en-US" sz="3200"/>
              <a:t>单元测试</a:t>
            </a:r>
            <a:endParaRPr lang="zh-CN" altLang="en-US" sz="32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417955" y="771525"/>
            <a:ext cx="9356725" cy="58585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48435" y="832485"/>
            <a:ext cx="6278880" cy="41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8875" y="365125"/>
            <a:ext cx="9981565" cy="686435"/>
          </a:xfrm>
        </p:spPr>
        <p:txBody>
          <a:bodyPr>
            <a:normAutofit fontScale="90000"/>
          </a:bodyPr>
          <a:p>
            <a:r>
              <a:rPr lang="en-US" altLang="zh-CN"/>
              <a:t>spring</a:t>
            </a:r>
            <a:r>
              <a:rPr lang="zh-CN" altLang="en-US"/>
              <a:t>对象注入的注解写法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8875" y="1810385"/>
            <a:ext cx="10194925" cy="378777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第一种写法：</a:t>
            </a:r>
            <a:endParaRPr lang="zh-CN" altLang="en-US"/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private CompanyBean companyBean;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public void setCompanyBean(CompanyBean companyBean) {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	this.companyBean = companyBean;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}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第二中写法：</a:t>
            </a:r>
            <a:endParaRPr lang="zh-CN" altLang="en-US"/>
          </a:p>
          <a:p>
            <a:pPr marL="0" indent="0">
              <a:buNone/>
            </a:pPr>
            <a:r>
              <a:rPr lang="zh-CN" altLang="en-US" sz="2000">
                <a:solidFill>
                  <a:srgbClr val="FF0000"/>
                </a:solidFill>
                <a:latin typeface="Consolas" panose="020B0609020204030204" charset="0"/>
              </a:rPr>
              <a:t>@Resource</a:t>
            </a:r>
            <a:endParaRPr lang="zh-CN" altLang="en-US" sz="2000">
              <a:solidFill>
                <a:srgbClr val="FF000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private CompanyDao companyDao;</a:t>
            </a:r>
            <a:endParaRPr lang="zh-CN" altLang="en-US" sz="200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4905" y="597535"/>
            <a:ext cx="10194925" cy="5474335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 altLang="zh-CN" sz="2000">
                <a:latin typeface="Consolas" panose="020B0609020204030204" charset="0"/>
              </a:rPr>
              <a:t>oracle:decode</a:t>
            </a:r>
            <a:endParaRPr lang="en-US" altLang="zh-CN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Consolas" panose="020B0609020204030204" charset="0"/>
              </a:rPr>
              <a:t>mysql:case when then when then else</a:t>
            </a:r>
            <a:endParaRPr lang="en-US" altLang="zh-CN" sz="2000">
              <a:latin typeface="Consolas" panose="020B0609020204030204" charset="0"/>
            </a:endParaRPr>
          </a:p>
          <a:p>
            <a:pPr marL="0" indent="0">
              <a:buNone/>
            </a:pPr>
            <a:endParaRPr lang="en-US" altLang="zh-CN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Consolas" panose="020B0609020204030204" charset="0"/>
              </a:rPr>
              <a:t>oracle:grouping sets((...),null)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Consolas" panose="020B0609020204030204" charset="0"/>
              </a:rPr>
              <a:t>mysql:with rollup(</a:t>
            </a:r>
            <a:r>
              <a:rPr lang="zh-CN" altLang="en-US" sz="2000">
                <a:latin typeface="Consolas" panose="020B0609020204030204" charset="0"/>
              </a:rPr>
              <a:t>写在项数后面</a:t>
            </a:r>
            <a:r>
              <a:rPr lang="en-US" altLang="zh-CN" sz="2000">
                <a:latin typeface="Consolas" panose="020B0609020204030204" charset="0"/>
              </a:rPr>
              <a:t>)</a:t>
            </a:r>
            <a:r>
              <a:rPr lang="zh-CN" altLang="en-US" sz="2000">
                <a:latin typeface="Consolas" panose="020B0609020204030204" charset="0"/>
              </a:rPr>
              <a:t>对项数进行分组再求和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Consolas" panose="020B0609020204030204" charset="0"/>
              </a:rPr>
              <a:t>(mysql</a:t>
            </a:r>
            <a:r>
              <a:rPr lang="zh-CN" altLang="en-US" sz="2000">
                <a:latin typeface="Consolas" panose="020B0609020204030204" charset="0"/>
              </a:rPr>
              <a:t>的</a:t>
            </a:r>
            <a:r>
              <a:rPr lang="en-US" altLang="zh-CN" sz="2000">
                <a:latin typeface="Consolas" panose="020B0609020204030204" charset="0"/>
              </a:rPr>
              <a:t>group by</a:t>
            </a:r>
            <a:r>
              <a:rPr lang="zh-CN" altLang="en-US" sz="2000">
                <a:latin typeface="Consolas" panose="020B0609020204030204" charset="0"/>
              </a:rPr>
              <a:t>项数可以和</a:t>
            </a:r>
            <a:r>
              <a:rPr lang="en-US" altLang="zh-CN" sz="2000">
                <a:latin typeface="Consolas" panose="020B0609020204030204" charset="0"/>
              </a:rPr>
              <a:t>select</a:t>
            </a:r>
            <a:r>
              <a:rPr lang="zh-CN" altLang="en-US" sz="2000">
                <a:latin typeface="Consolas" panose="020B0609020204030204" charset="0"/>
              </a:rPr>
              <a:t>中的项数不等</a:t>
            </a:r>
            <a:r>
              <a:rPr lang="en-US" altLang="zh-CN" sz="2000">
                <a:latin typeface="Consolas" panose="020B0609020204030204" charset="0"/>
              </a:rPr>
              <a:t>)</a:t>
            </a:r>
            <a:endParaRPr lang="en-US" altLang="zh-CN" sz="2000">
              <a:latin typeface="Consolas" panose="020B0609020204030204" charset="0"/>
            </a:endParaRPr>
          </a:p>
          <a:p>
            <a:pPr marL="0" indent="0">
              <a:buNone/>
            </a:pPr>
            <a:endParaRPr lang="en-US" altLang="zh-CN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Consolas" panose="020B0609020204030204" charset="0"/>
              </a:rPr>
              <a:t>oracle:with as</a:t>
            </a:r>
            <a:endParaRPr lang="en-US" altLang="zh-CN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Consolas" panose="020B0609020204030204" charset="0"/>
              </a:rPr>
              <a:t>mysql:</a:t>
            </a:r>
            <a:r>
              <a:rPr lang="zh-CN" altLang="en-US" sz="2000">
                <a:latin typeface="Consolas" panose="020B0609020204030204" charset="0"/>
              </a:rPr>
              <a:t>只能用子查询代替，建议把复杂的计算移到</a:t>
            </a:r>
            <a:r>
              <a:rPr lang="en-US" altLang="zh-CN" sz="2000">
                <a:latin typeface="Consolas" panose="020B0609020204030204" charset="0"/>
              </a:rPr>
              <a:t>dao</a:t>
            </a:r>
            <a:r>
              <a:rPr lang="zh-CN" altLang="en-US" sz="2000">
                <a:latin typeface="Consolas" panose="020B0609020204030204" charset="0"/>
              </a:rPr>
              <a:t>层中执行。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Consolas" panose="020B0609020204030204" charset="0"/>
              </a:rPr>
              <a:t>oracle: rownumber</a:t>
            </a:r>
            <a:endParaRPr lang="en-US" altLang="zh-CN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Consolas" panose="020B0609020204030204" charset="0"/>
              </a:rPr>
              <a:t>mysql:select @rownum:=@rownum+1 rownumber from(select @rownum:=0...)</a:t>
            </a:r>
            <a:endParaRPr lang="en-US" altLang="zh-CN" sz="2000">
              <a:latin typeface="Consolas" panose="020B0609020204030204" charset="0"/>
            </a:endParaRPr>
          </a:p>
          <a:p>
            <a:pPr marL="0" indent="0"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Consolas" panose="020B0609020204030204" charset="0"/>
              </a:rPr>
              <a:t>oracle:to_char(dtime,'HH24')</a:t>
            </a:r>
            <a:endParaRPr lang="en-US" altLang="zh-CN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Consolas" panose="020B0609020204030204" charset="0"/>
              </a:rPr>
              <a:t>mysql:date_format(dtime,'%H')</a:t>
            </a:r>
            <a:endParaRPr lang="en-US" altLang="zh-CN" sz="2000">
              <a:latin typeface="Consolas" panose="020B0609020204030204" charset="0"/>
            </a:endParaRPr>
          </a:p>
          <a:p>
            <a:pPr marL="0" indent="0">
              <a:buNone/>
            </a:pPr>
            <a:endParaRPr lang="en-US" altLang="zh-CN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Consolas" panose="020B0609020204030204" charset="0"/>
              </a:rPr>
              <a:t>oracle:nvl()</a:t>
            </a:r>
            <a:endParaRPr lang="en-US" altLang="zh-CN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Consolas" panose="020B0609020204030204" charset="0"/>
              </a:rPr>
              <a:t>mysql:ifnull()</a:t>
            </a:r>
            <a:endParaRPr lang="en-US" altLang="zh-CN" sz="200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990600" y="1145540"/>
            <a:ext cx="10012045" cy="48406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内容占位符 10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539240" y="846455"/>
            <a:ext cx="9078595" cy="52044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990600" y="1165860"/>
            <a:ext cx="10508615" cy="47605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内容占位符 9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071245" y="339725"/>
            <a:ext cx="9294495" cy="12299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77925" y="1804670"/>
            <a:ext cx="9508490" cy="501523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514600" y="624840"/>
            <a:ext cx="990600" cy="24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7440" y="2473960"/>
            <a:ext cx="1127760" cy="24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78480" y="1752600"/>
            <a:ext cx="3093720" cy="2286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078480" y="838200"/>
            <a:ext cx="1148080" cy="263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378075" y="4363720"/>
            <a:ext cx="1269365" cy="263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794000" y="1101725"/>
            <a:ext cx="1651000" cy="2635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377440" y="5602605"/>
            <a:ext cx="1788160" cy="2635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701040" y="1714500"/>
            <a:ext cx="10073005" cy="5105400"/>
          </a:xfrm>
          <a:prstGeom prst="roundRect">
            <a:avLst/>
          </a:prstGeom>
          <a:solidFill>
            <a:srgbClr val="FFC0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838200" y="182880"/>
            <a:ext cx="9936480" cy="1463040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5540" y="365125"/>
            <a:ext cx="3871595" cy="1038860"/>
          </a:xfrm>
        </p:spPr>
        <p:txBody>
          <a:bodyPr/>
          <a:p>
            <a:r>
              <a:rPr lang="zh-CN" altLang="en-US"/>
              <a:t>以前调用流程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71320" y="3491230"/>
            <a:ext cx="1631315" cy="835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sqlj</a:t>
            </a:r>
            <a:endParaRPr lang="en-US" altLang="zh-CN" sz="2400"/>
          </a:p>
        </p:txBody>
      </p:sp>
      <p:sp>
        <p:nvSpPr>
          <p:cNvPr id="10" name="流程图: 磁盘 9"/>
          <p:cNvSpPr/>
          <p:nvPr/>
        </p:nvSpPr>
        <p:spPr>
          <a:xfrm>
            <a:off x="1725930" y="5257800"/>
            <a:ext cx="1515745" cy="718185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DB</a:t>
            </a:r>
            <a:endParaRPr lang="en-US" altLang="zh-CN" sz="2400"/>
          </a:p>
        </p:txBody>
      </p:sp>
      <p:cxnSp>
        <p:nvCxnSpPr>
          <p:cNvPr id="11" name="直接箭头连接符 10"/>
          <p:cNvCxnSpPr>
            <a:stCxn id="4" idx="2"/>
            <a:endCxn id="7" idx="0"/>
          </p:cNvCxnSpPr>
          <p:nvPr/>
        </p:nvCxnSpPr>
        <p:spPr>
          <a:xfrm>
            <a:off x="1294130" y="2437130"/>
            <a:ext cx="1193165" cy="105410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7" idx="0"/>
          </p:cNvCxnSpPr>
          <p:nvPr/>
        </p:nvCxnSpPr>
        <p:spPr>
          <a:xfrm flipH="1">
            <a:off x="2487295" y="2438400"/>
            <a:ext cx="982345" cy="105283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10" idx="1"/>
          </p:cNvCxnSpPr>
          <p:nvPr/>
        </p:nvCxnSpPr>
        <p:spPr>
          <a:xfrm flipH="1">
            <a:off x="2484120" y="4326890"/>
            <a:ext cx="3175" cy="930910"/>
          </a:xfrm>
          <a:prstGeom prst="straightConnector1">
            <a:avLst/>
          </a:prstGeom>
          <a:ln w="63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>
            <a:spLocks noGrp="1"/>
          </p:cNvSpPr>
          <p:nvPr/>
        </p:nvSpPr>
        <p:spPr>
          <a:xfrm>
            <a:off x="7487920" y="275590"/>
            <a:ext cx="3871595" cy="1128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新调用流程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199630" y="1662430"/>
            <a:ext cx="1487805" cy="6832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Service</a:t>
            </a:r>
            <a:endParaRPr lang="en-US" altLang="zh-CN" sz="2400"/>
          </a:p>
        </p:txBody>
      </p:sp>
      <p:sp>
        <p:nvSpPr>
          <p:cNvPr id="23" name="矩形 22"/>
          <p:cNvSpPr/>
          <p:nvPr/>
        </p:nvSpPr>
        <p:spPr>
          <a:xfrm>
            <a:off x="9582150" y="1662430"/>
            <a:ext cx="1487805" cy="6832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Action</a:t>
            </a:r>
            <a:endParaRPr lang="en-US" altLang="zh-CN" sz="2400"/>
          </a:p>
        </p:txBody>
      </p:sp>
      <p:sp>
        <p:nvSpPr>
          <p:cNvPr id="24" name="矩形 23"/>
          <p:cNvSpPr/>
          <p:nvPr/>
        </p:nvSpPr>
        <p:spPr>
          <a:xfrm>
            <a:off x="8403590" y="3079750"/>
            <a:ext cx="1694180" cy="66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DAO</a:t>
            </a:r>
            <a:endParaRPr lang="en-US" altLang="zh-CN" sz="2400"/>
          </a:p>
        </p:txBody>
      </p:sp>
      <p:sp>
        <p:nvSpPr>
          <p:cNvPr id="25" name="流程图: 磁盘 24"/>
          <p:cNvSpPr/>
          <p:nvPr/>
        </p:nvSpPr>
        <p:spPr>
          <a:xfrm>
            <a:off x="8448675" y="5561965"/>
            <a:ext cx="1515745" cy="657225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DB</a:t>
            </a:r>
            <a:endParaRPr lang="en-US" altLang="zh-CN" sz="2400"/>
          </a:p>
        </p:txBody>
      </p:sp>
      <p:cxnSp>
        <p:nvCxnSpPr>
          <p:cNvPr id="26" name="直接箭头连接符 25"/>
          <p:cNvCxnSpPr>
            <a:stCxn id="22" idx="2"/>
            <a:endCxn id="24" idx="0"/>
          </p:cNvCxnSpPr>
          <p:nvPr/>
        </p:nvCxnSpPr>
        <p:spPr>
          <a:xfrm>
            <a:off x="7943850" y="2345690"/>
            <a:ext cx="1306830" cy="73406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3" idx="2"/>
            <a:endCxn id="24" idx="0"/>
          </p:cNvCxnSpPr>
          <p:nvPr/>
        </p:nvCxnSpPr>
        <p:spPr>
          <a:xfrm flipH="1">
            <a:off x="9250680" y="2345690"/>
            <a:ext cx="1075690" cy="73406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4" idx="2"/>
            <a:endCxn id="29" idx="0"/>
          </p:cNvCxnSpPr>
          <p:nvPr/>
        </p:nvCxnSpPr>
        <p:spPr>
          <a:xfrm>
            <a:off x="9250680" y="3748405"/>
            <a:ext cx="892810" cy="55181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399270" y="4300220"/>
            <a:ext cx="1487805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mybatis</a:t>
            </a:r>
            <a:endParaRPr lang="en-US" altLang="zh-CN" sz="2400"/>
          </a:p>
        </p:txBody>
      </p:sp>
      <p:cxnSp>
        <p:nvCxnSpPr>
          <p:cNvPr id="30" name="直接箭头连接符 29"/>
          <p:cNvCxnSpPr>
            <a:stCxn id="29" idx="2"/>
            <a:endCxn id="25" idx="1"/>
          </p:cNvCxnSpPr>
          <p:nvPr/>
        </p:nvCxnSpPr>
        <p:spPr>
          <a:xfrm flipH="1">
            <a:off x="9206865" y="4998720"/>
            <a:ext cx="936625" cy="56324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609840" y="4300220"/>
            <a:ext cx="1518920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sqlj</a:t>
            </a:r>
            <a:endParaRPr lang="en-US" altLang="zh-CN" sz="2400"/>
          </a:p>
        </p:txBody>
      </p:sp>
      <p:cxnSp>
        <p:nvCxnSpPr>
          <p:cNvPr id="32" name="直接箭头连接符 31"/>
          <p:cNvCxnSpPr>
            <a:stCxn id="24" idx="2"/>
            <a:endCxn id="31" idx="0"/>
          </p:cNvCxnSpPr>
          <p:nvPr/>
        </p:nvCxnSpPr>
        <p:spPr>
          <a:xfrm flipH="1">
            <a:off x="8369300" y="3748405"/>
            <a:ext cx="881380" cy="55181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1" idx="2"/>
            <a:endCxn id="25" idx="1"/>
          </p:cNvCxnSpPr>
          <p:nvPr/>
        </p:nvCxnSpPr>
        <p:spPr>
          <a:xfrm>
            <a:off x="8369300" y="4998720"/>
            <a:ext cx="837565" cy="56324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7" idx="3"/>
            <a:endCxn id="39" idx="1"/>
          </p:cNvCxnSpPr>
          <p:nvPr/>
        </p:nvCxnSpPr>
        <p:spPr>
          <a:xfrm>
            <a:off x="3302635" y="3909060"/>
            <a:ext cx="873125" cy="19050"/>
          </a:xfrm>
          <a:prstGeom prst="straightConnector1">
            <a:avLst/>
          </a:prstGeom>
          <a:ln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175760" y="3578860"/>
            <a:ext cx="1487805" cy="698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mybatis</a:t>
            </a:r>
            <a:endParaRPr lang="en-US" altLang="zh-CN" sz="2400"/>
          </a:p>
        </p:txBody>
      </p:sp>
      <p:sp>
        <p:nvSpPr>
          <p:cNvPr id="37" name="任意多边形 36"/>
          <p:cNvSpPr/>
          <p:nvPr/>
        </p:nvSpPr>
        <p:spPr>
          <a:xfrm>
            <a:off x="7315200" y="2819400"/>
            <a:ext cx="3093720" cy="2423160"/>
          </a:xfrm>
          <a:custGeom>
            <a:avLst/>
            <a:gdLst>
              <a:gd name="connisteX0" fmla="*/ 838200 w 3093720"/>
              <a:gd name="connsiteY0" fmla="*/ 60960 h 2423160"/>
              <a:gd name="connisteX1" fmla="*/ 929640 w 3093720"/>
              <a:gd name="connsiteY1" fmla="*/ 76200 h 2423160"/>
              <a:gd name="connisteX2" fmla="*/ 1005840 w 3093720"/>
              <a:gd name="connsiteY2" fmla="*/ 60960 h 2423160"/>
              <a:gd name="connisteX3" fmla="*/ 1097280 w 3093720"/>
              <a:gd name="connsiteY3" fmla="*/ 60960 h 2423160"/>
              <a:gd name="connisteX4" fmla="*/ 1203960 w 3093720"/>
              <a:gd name="connsiteY4" fmla="*/ 45720 h 2423160"/>
              <a:gd name="connisteX5" fmla="*/ 1295400 w 3093720"/>
              <a:gd name="connsiteY5" fmla="*/ 45720 h 2423160"/>
              <a:gd name="connisteX6" fmla="*/ 1371600 w 3093720"/>
              <a:gd name="connsiteY6" fmla="*/ 15240 h 2423160"/>
              <a:gd name="connisteX7" fmla="*/ 1478280 w 3093720"/>
              <a:gd name="connsiteY7" fmla="*/ 15240 h 2423160"/>
              <a:gd name="connisteX8" fmla="*/ 1600200 w 3093720"/>
              <a:gd name="connsiteY8" fmla="*/ 15240 h 2423160"/>
              <a:gd name="connisteX9" fmla="*/ 1706880 w 3093720"/>
              <a:gd name="connsiteY9" fmla="*/ 15240 h 2423160"/>
              <a:gd name="connisteX10" fmla="*/ 1783080 w 3093720"/>
              <a:gd name="connsiteY10" fmla="*/ 0 h 2423160"/>
              <a:gd name="connisteX11" fmla="*/ 1859280 w 3093720"/>
              <a:gd name="connsiteY11" fmla="*/ 0 h 2423160"/>
              <a:gd name="connisteX12" fmla="*/ 1935480 w 3093720"/>
              <a:gd name="connsiteY12" fmla="*/ 0 h 2423160"/>
              <a:gd name="connisteX13" fmla="*/ 2042160 w 3093720"/>
              <a:gd name="connsiteY13" fmla="*/ 0 h 2423160"/>
              <a:gd name="connisteX14" fmla="*/ 2118360 w 3093720"/>
              <a:gd name="connsiteY14" fmla="*/ 0 h 2423160"/>
              <a:gd name="connisteX15" fmla="*/ 2225040 w 3093720"/>
              <a:gd name="connsiteY15" fmla="*/ 0 h 2423160"/>
              <a:gd name="connisteX16" fmla="*/ 2301240 w 3093720"/>
              <a:gd name="connsiteY16" fmla="*/ 0 h 2423160"/>
              <a:gd name="connisteX17" fmla="*/ 2377440 w 3093720"/>
              <a:gd name="connsiteY17" fmla="*/ 0 h 2423160"/>
              <a:gd name="connisteX18" fmla="*/ 2453640 w 3093720"/>
              <a:gd name="connsiteY18" fmla="*/ 15240 h 2423160"/>
              <a:gd name="connisteX19" fmla="*/ 2545080 w 3093720"/>
              <a:gd name="connsiteY19" fmla="*/ 30480 h 2423160"/>
              <a:gd name="connisteX20" fmla="*/ 2621280 w 3093720"/>
              <a:gd name="connsiteY20" fmla="*/ 60960 h 2423160"/>
              <a:gd name="connisteX21" fmla="*/ 2697480 w 3093720"/>
              <a:gd name="connsiteY21" fmla="*/ 91440 h 2423160"/>
              <a:gd name="connisteX22" fmla="*/ 2788920 w 3093720"/>
              <a:gd name="connsiteY22" fmla="*/ 121920 h 2423160"/>
              <a:gd name="connisteX23" fmla="*/ 2880360 w 3093720"/>
              <a:gd name="connsiteY23" fmla="*/ 167640 h 2423160"/>
              <a:gd name="connisteX24" fmla="*/ 2956560 w 3093720"/>
              <a:gd name="connsiteY24" fmla="*/ 213360 h 2423160"/>
              <a:gd name="connisteX25" fmla="*/ 3032760 w 3093720"/>
              <a:gd name="connsiteY25" fmla="*/ 259080 h 2423160"/>
              <a:gd name="connisteX26" fmla="*/ 3078480 w 3093720"/>
              <a:gd name="connsiteY26" fmla="*/ 335280 h 2423160"/>
              <a:gd name="connisteX27" fmla="*/ 3093720 w 3093720"/>
              <a:gd name="connsiteY27" fmla="*/ 411480 h 2423160"/>
              <a:gd name="connisteX28" fmla="*/ 3093720 w 3093720"/>
              <a:gd name="connsiteY28" fmla="*/ 487680 h 2423160"/>
              <a:gd name="connisteX29" fmla="*/ 3093720 w 3093720"/>
              <a:gd name="connsiteY29" fmla="*/ 563880 h 2423160"/>
              <a:gd name="connisteX30" fmla="*/ 3093720 w 3093720"/>
              <a:gd name="connsiteY30" fmla="*/ 640080 h 2423160"/>
              <a:gd name="connisteX31" fmla="*/ 3032760 w 3093720"/>
              <a:gd name="connsiteY31" fmla="*/ 731520 h 2423160"/>
              <a:gd name="connisteX32" fmla="*/ 2971800 w 3093720"/>
              <a:gd name="connsiteY32" fmla="*/ 807720 h 2423160"/>
              <a:gd name="connisteX33" fmla="*/ 2895600 w 3093720"/>
              <a:gd name="connsiteY33" fmla="*/ 853440 h 2423160"/>
              <a:gd name="connisteX34" fmla="*/ 2804160 w 3093720"/>
              <a:gd name="connsiteY34" fmla="*/ 899160 h 2423160"/>
              <a:gd name="connisteX35" fmla="*/ 2727960 w 3093720"/>
              <a:gd name="connsiteY35" fmla="*/ 944880 h 2423160"/>
              <a:gd name="connisteX36" fmla="*/ 2651760 w 3093720"/>
              <a:gd name="connsiteY36" fmla="*/ 1005840 h 2423160"/>
              <a:gd name="connisteX37" fmla="*/ 2575560 w 3093720"/>
              <a:gd name="connsiteY37" fmla="*/ 1021080 h 2423160"/>
              <a:gd name="connisteX38" fmla="*/ 2499360 w 3093720"/>
              <a:gd name="connsiteY38" fmla="*/ 1066800 h 2423160"/>
              <a:gd name="connisteX39" fmla="*/ 2423160 w 3093720"/>
              <a:gd name="connsiteY39" fmla="*/ 1097280 h 2423160"/>
              <a:gd name="connisteX40" fmla="*/ 2346960 w 3093720"/>
              <a:gd name="connsiteY40" fmla="*/ 1112520 h 2423160"/>
              <a:gd name="connisteX41" fmla="*/ 2270760 w 3093720"/>
              <a:gd name="connsiteY41" fmla="*/ 1127760 h 2423160"/>
              <a:gd name="connisteX42" fmla="*/ 2194560 w 3093720"/>
              <a:gd name="connsiteY42" fmla="*/ 1143000 h 2423160"/>
              <a:gd name="connisteX43" fmla="*/ 2179320 w 3093720"/>
              <a:gd name="connsiteY43" fmla="*/ 1219200 h 2423160"/>
              <a:gd name="connisteX44" fmla="*/ 2164080 w 3093720"/>
              <a:gd name="connsiteY44" fmla="*/ 1310640 h 2423160"/>
              <a:gd name="connisteX45" fmla="*/ 2118360 w 3093720"/>
              <a:gd name="connsiteY45" fmla="*/ 1402080 h 2423160"/>
              <a:gd name="connisteX46" fmla="*/ 2057400 w 3093720"/>
              <a:gd name="connsiteY46" fmla="*/ 1478280 h 2423160"/>
              <a:gd name="connisteX47" fmla="*/ 2011680 w 3093720"/>
              <a:gd name="connsiteY47" fmla="*/ 1554480 h 2423160"/>
              <a:gd name="connisteX48" fmla="*/ 2011680 w 3093720"/>
              <a:gd name="connsiteY48" fmla="*/ 1630680 h 2423160"/>
              <a:gd name="connisteX49" fmla="*/ 2011680 w 3093720"/>
              <a:gd name="connsiteY49" fmla="*/ 1706880 h 2423160"/>
              <a:gd name="connisteX50" fmla="*/ 2011680 w 3093720"/>
              <a:gd name="connsiteY50" fmla="*/ 1783080 h 2423160"/>
              <a:gd name="connisteX51" fmla="*/ 1996440 w 3093720"/>
              <a:gd name="connsiteY51" fmla="*/ 1874520 h 2423160"/>
              <a:gd name="connisteX52" fmla="*/ 1981200 w 3093720"/>
              <a:gd name="connsiteY52" fmla="*/ 1950720 h 2423160"/>
              <a:gd name="connisteX53" fmla="*/ 1965960 w 3093720"/>
              <a:gd name="connsiteY53" fmla="*/ 2026920 h 2423160"/>
              <a:gd name="connisteX54" fmla="*/ 1950720 w 3093720"/>
              <a:gd name="connsiteY54" fmla="*/ 2118360 h 2423160"/>
              <a:gd name="connisteX55" fmla="*/ 1935480 w 3093720"/>
              <a:gd name="connsiteY55" fmla="*/ 2194560 h 2423160"/>
              <a:gd name="connisteX56" fmla="*/ 1844040 w 3093720"/>
              <a:gd name="connsiteY56" fmla="*/ 2286000 h 2423160"/>
              <a:gd name="connisteX57" fmla="*/ 1767840 w 3093720"/>
              <a:gd name="connsiteY57" fmla="*/ 2331720 h 2423160"/>
              <a:gd name="connisteX58" fmla="*/ 1676400 w 3093720"/>
              <a:gd name="connsiteY58" fmla="*/ 2377440 h 2423160"/>
              <a:gd name="connisteX59" fmla="*/ 1584960 w 3093720"/>
              <a:gd name="connsiteY59" fmla="*/ 2392680 h 2423160"/>
              <a:gd name="connisteX60" fmla="*/ 1508760 w 3093720"/>
              <a:gd name="connsiteY60" fmla="*/ 2392680 h 2423160"/>
              <a:gd name="connisteX61" fmla="*/ 1417320 w 3093720"/>
              <a:gd name="connsiteY61" fmla="*/ 2407920 h 2423160"/>
              <a:gd name="connisteX62" fmla="*/ 1325880 w 3093720"/>
              <a:gd name="connsiteY62" fmla="*/ 2423160 h 2423160"/>
              <a:gd name="connisteX63" fmla="*/ 1234440 w 3093720"/>
              <a:gd name="connsiteY63" fmla="*/ 2423160 h 2423160"/>
              <a:gd name="connisteX64" fmla="*/ 1143000 w 3093720"/>
              <a:gd name="connsiteY64" fmla="*/ 2423160 h 2423160"/>
              <a:gd name="connisteX65" fmla="*/ 1051560 w 3093720"/>
              <a:gd name="connsiteY65" fmla="*/ 2423160 h 2423160"/>
              <a:gd name="connisteX66" fmla="*/ 960120 w 3093720"/>
              <a:gd name="connsiteY66" fmla="*/ 2423160 h 2423160"/>
              <a:gd name="connisteX67" fmla="*/ 853440 w 3093720"/>
              <a:gd name="connsiteY67" fmla="*/ 2423160 h 2423160"/>
              <a:gd name="connisteX68" fmla="*/ 762000 w 3093720"/>
              <a:gd name="connsiteY68" fmla="*/ 2423160 h 2423160"/>
              <a:gd name="connisteX69" fmla="*/ 685800 w 3093720"/>
              <a:gd name="connsiteY69" fmla="*/ 2423160 h 2423160"/>
              <a:gd name="connisteX70" fmla="*/ 594360 w 3093720"/>
              <a:gd name="connsiteY70" fmla="*/ 2423160 h 2423160"/>
              <a:gd name="connisteX71" fmla="*/ 518160 w 3093720"/>
              <a:gd name="connsiteY71" fmla="*/ 2423160 h 2423160"/>
              <a:gd name="connisteX72" fmla="*/ 411480 w 3093720"/>
              <a:gd name="connsiteY72" fmla="*/ 2423160 h 2423160"/>
              <a:gd name="connisteX73" fmla="*/ 304800 w 3093720"/>
              <a:gd name="connsiteY73" fmla="*/ 2392680 h 2423160"/>
              <a:gd name="connisteX74" fmla="*/ 213360 w 3093720"/>
              <a:gd name="connsiteY74" fmla="*/ 2377440 h 2423160"/>
              <a:gd name="connisteX75" fmla="*/ 137160 w 3093720"/>
              <a:gd name="connsiteY75" fmla="*/ 2346960 h 2423160"/>
              <a:gd name="connisteX76" fmla="*/ 76200 w 3093720"/>
              <a:gd name="connsiteY76" fmla="*/ 2270760 h 2423160"/>
              <a:gd name="connisteX77" fmla="*/ 45720 w 3093720"/>
              <a:gd name="connsiteY77" fmla="*/ 2179320 h 2423160"/>
              <a:gd name="connisteX78" fmla="*/ 15240 w 3093720"/>
              <a:gd name="connsiteY78" fmla="*/ 2087880 h 2423160"/>
              <a:gd name="connisteX79" fmla="*/ 15240 w 3093720"/>
              <a:gd name="connsiteY79" fmla="*/ 2011680 h 2423160"/>
              <a:gd name="connisteX80" fmla="*/ 15240 w 3093720"/>
              <a:gd name="connsiteY80" fmla="*/ 1935480 h 2423160"/>
              <a:gd name="connisteX81" fmla="*/ 15240 w 3093720"/>
              <a:gd name="connsiteY81" fmla="*/ 1859280 h 2423160"/>
              <a:gd name="connisteX82" fmla="*/ 0 w 3093720"/>
              <a:gd name="connsiteY82" fmla="*/ 1767840 h 2423160"/>
              <a:gd name="connisteX83" fmla="*/ 0 w 3093720"/>
              <a:gd name="connsiteY83" fmla="*/ 1691640 h 2423160"/>
              <a:gd name="connisteX84" fmla="*/ 0 w 3093720"/>
              <a:gd name="connsiteY84" fmla="*/ 1615440 h 2423160"/>
              <a:gd name="connisteX85" fmla="*/ 15240 w 3093720"/>
              <a:gd name="connsiteY85" fmla="*/ 1524000 h 2423160"/>
              <a:gd name="connisteX86" fmla="*/ 45720 w 3093720"/>
              <a:gd name="connsiteY86" fmla="*/ 1447800 h 2423160"/>
              <a:gd name="connisteX87" fmla="*/ 76200 w 3093720"/>
              <a:gd name="connsiteY87" fmla="*/ 1371600 h 2423160"/>
              <a:gd name="connisteX88" fmla="*/ 121920 w 3093720"/>
              <a:gd name="connsiteY88" fmla="*/ 1264920 h 2423160"/>
              <a:gd name="connisteX89" fmla="*/ 167640 w 3093720"/>
              <a:gd name="connsiteY89" fmla="*/ 1188720 h 2423160"/>
              <a:gd name="connisteX90" fmla="*/ 213360 w 3093720"/>
              <a:gd name="connsiteY90" fmla="*/ 1097280 h 2423160"/>
              <a:gd name="connisteX91" fmla="*/ 274320 w 3093720"/>
              <a:gd name="connsiteY91" fmla="*/ 1005840 h 2423160"/>
              <a:gd name="connisteX92" fmla="*/ 350520 w 3093720"/>
              <a:gd name="connsiteY92" fmla="*/ 929640 h 2423160"/>
              <a:gd name="connisteX93" fmla="*/ 396240 w 3093720"/>
              <a:gd name="connsiteY93" fmla="*/ 838200 h 2423160"/>
              <a:gd name="connisteX94" fmla="*/ 457200 w 3093720"/>
              <a:gd name="connsiteY94" fmla="*/ 746760 h 2423160"/>
              <a:gd name="connisteX95" fmla="*/ 472440 w 3093720"/>
              <a:gd name="connsiteY95" fmla="*/ 670560 h 2423160"/>
              <a:gd name="connisteX96" fmla="*/ 487680 w 3093720"/>
              <a:gd name="connsiteY96" fmla="*/ 594360 h 2423160"/>
              <a:gd name="connisteX97" fmla="*/ 502920 w 3093720"/>
              <a:gd name="connsiteY97" fmla="*/ 518160 h 2423160"/>
              <a:gd name="connisteX98" fmla="*/ 518160 w 3093720"/>
              <a:gd name="connsiteY98" fmla="*/ 441960 h 2423160"/>
              <a:gd name="connisteX99" fmla="*/ 563880 w 3093720"/>
              <a:gd name="connsiteY99" fmla="*/ 365760 h 2423160"/>
              <a:gd name="connisteX100" fmla="*/ 594360 w 3093720"/>
              <a:gd name="connsiteY100" fmla="*/ 289560 h 2423160"/>
              <a:gd name="connisteX101" fmla="*/ 655320 w 3093720"/>
              <a:gd name="connsiteY101" fmla="*/ 213360 h 2423160"/>
              <a:gd name="connisteX102" fmla="*/ 716280 w 3093720"/>
              <a:gd name="connsiteY102" fmla="*/ 76200 h 24231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</a:cxnLst>
            <a:rect l="l" t="t" r="r" b="b"/>
            <a:pathLst>
              <a:path w="3093720" h="2423160">
                <a:moveTo>
                  <a:pt x="838200" y="60960"/>
                </a:moveTo>
                <a:lnTo>
                  <a:pt x="929640" y="76200"/>
                </a:lnTo>
                <a:lnTo>
                  <a:pt x="1005840" y="60960"/>
                </a:lnTo>
                <a:lnTo>
                  <a:pt x="1097280" y="60960"/>
                </a:lnTo>
                <a:lnTo>
                  <a:pt x="1203960" y="45720"/>
                </a:lnTo>
                <a:lnTo>
                  <a:pt x="1295400" y="45720"/>
                </a:lnTo>
                <a:lnTo>
                  <a:pt x="1371600" y="15240"/>
                </a:lnTo>
                <a:lnTo>
                  <a:pt x="1478280" y="15240"/>
                </a:lnTo>
                <a:lnTo>
                  <a:pt x="1600200" y="15240"/>
                </a:lnTo>
                <a:lnTo>
                  <a:pt x="1706880" y="15240"/>
                </a:lnTo>
                <a:lnTo>
                  <a:pt x="1783080" y="0"/>
                </a:lnTo>
                <a:lnTo>
                  <a:pt x="1859280" y="0"/>
                </a:lnTo>
                <a:lnTo>
                  <a:pt x="1935480" y="0"/>
                </a:lnTo>
                <a:lnTo>
                  <a:pt x="2042160" y="0"/>
                </a:lnTo>
                <a:lnTo>
                  <a:pt x="2118360" y="0"/>
                </a:lnTo>
                <a:lnTo>
                  <a:pt x="2225040" y="0"/>
                </a:lnTo>
                <a:lnTo>
                  <a:pt x="2301240" y="0"/>
                </a:lnTo>
                <a:lnTo>
                  <a:pt x="2377440" y="0"/>
                </a:lnTo>
                <a:lnTo>
                  <a:pt x="2453640" y="15240"/>
                </a:lnTo>
                <a:lnTo>
                  <a:pt x="2545080" y="30480"/>
                </a:lnTo>
                <a:lnTo>
                  <a:pt x="2621280" y="60960"/>
                </a:lnTo>
                <a:lnTo>
                  <a:pt x="2697480" y="91440"/>
                </a:lnTo>
                <a:lnTo>
                  <a:pt x="2788920" y="121920"/>
                </a:lnTo>
                <a:lnTo>
                  <a:pt x="2880360" y="167640"/>
                </a:lnTo>
                <a:lnTo>
                  <a:pt x="2956560" y="213360"/>
                </a:lnTo>
                <a:lnTo>
                  <a:pt x="3032760" y="259080"/>
                </a:lnTo>
                <a:lnTo>
                  <a:pt x="3078480" y="335280"/>
                </a:lnTo>
                <a:lnTo>
                  <a:pt x="3093720" y="411480"/>
                </a:lnTo>
                <a:lnTo>
                  <a:pt x="3093720" y="487680"/>
                </a:lnTo>
                <a:lnTo>
                  <a:pt x="3093720" y="563880"/>
                </a:lnTo>
                <a:lnTo>
                  <a:pt x="3093720" y="640080"/>
                </a:lnTo>
                <a:lnTo>
                  <a:pt x="3032760" y="731520"/>
                </a:lnTo>
                <a:lnTo>
                  <a:pt x="2971800" y="807720"/>
                </a:lnTo>
                <a:lnTo>
                  <a:pt x="2895600" y="853440"/>
                </a:lnTo>
                <a:lnTo>
                  <a:pt x="2804160" y="899160"/>
                </a:lnTo>
                <a:lnTo>
                  <a:pt x="2727960" y="944880"/>
                </a:lnTo>
                <a:lnTo>
                  <a:pt x="2651760" y="1005840"/>
                </a:lnTo>
                <a:lnTo>
                  <a:pt x="2575560" y="1021080"/>
                </a:lnTo>
                <a:lnTo>
                  <a:pt x="2499360" y="1066800"/>
                </a:lnTo>
                <a:lnTo>
                  <a:pt x="2423160" y="1097280"/>
                </a:lnTo>
                <a:lnTo>
                  <a:pt x="2346960" y="1112520"/>
                </a:lnTo>
                <a:lnTo>
                  <a:pt x="2270760" y="1127760"/>
                </a:lnTo>
                <a:lnTo>
                  <a:pt x="2194560" y="1143000"/>
                </a:lnTo>
                <a:lnTo>
                  <a:pt x="2179320" y="1219200"/>
                </a:lnTo>
                <a:lnTo>
                  <a:pt x="2164080" y="1310640"/>
                </a:lnTo>
                <a:lnTo>
                  <a:pt x="2118360" y="1402080"/>
                </a:lnTo>
                <a:lnTo>
                  <a:pt x="2057400" y="1478280"/>
                </a:lnTo>
                <a:lnTo>
                  <a:pt x="2011680" y="1554480"/>
                </a:lnTo>
                <a:lnTo>
                  <a:pt x="2011680" y="1630680"/>
                </a:lnTo>
                <a:lnTo>
                  <a:pt x="2011680" y="1706880"/>
                </a:lnTo>
                <a:lnTo>
                  <a:pt x="2011680" y="1783080"/>
                </a:lnTo>
                <a:lnTo>
                  <a:pt x="1996440" y="1874520"/>
                </a:lnTo>
                <a:lnTo>
                  <a:pt x="1981200" y="1950720"/>
                </a:lnTo>
                <a:lnTo>
                  <a:pt x="1965960" y="2026920"/>
                </a:lnTo>
                <a:lnTo>
                  <a:pt x="1950720" y="2118360"/>
                </a:lnTo>
                <a:lnTo>
                  <a:pt x="1935480" y="2194560"/>
                </a:lnTo>
                <a:lnTo>
                  <a:pt x="1844040" y="2286000"/>
                </a:lnTo>
                <a:lnTo>
                  <a:pt x="1767840" y="2331720"/>
                </a:lnTo>
                <a:lnTo>
                  <a:pt x="1676400" y="2377440"/>
                </a:lnTo>
                <a:lnTo>
                  <a:pt x="1584960" y="2392680"/>
                </a:lnTo>
                <a:lnTo>
                  <a:pt x="1508760" y="2392680"/>
                </a:lnTo>
                <a:lnTo>
                  <a:pt x="1417320" y="2407920"/>
                </a:lnTo>
                <a:lnTo>
                  <a:pt x="1325880" y="2423160"/>
                </a:lnTo>
                <a:lnTo>
                  <a:pt x="1234440" y="2423160"/>
                </a:lnTo>
                <a:lnTo>
                  <a:pt x="1143000" y="2423160"/>
                </a:lnTo>
                <a:lnTo>
                  <a:pt x="1051560" y="2423160"/>
                </a:lnTo>
                <a:lnTo>
                  <a:pt x="960120" y="2423160"/>
                </a:lnTo>
                <a:lnTo>
                  <a:pt x="853440" y="2423160"/>
                </a:lnTo>
                <a:lnTo>
                  <a:pt x="762000" y="2423160"/>
                </a:lnTo>
                <a:lnTo>
                  <a:pt x="685800" y="2423160"/>
                </a:lnTo>
                <a:lnTo>
                  <a:pt x="594360" y="2423160"/>
                </a:lnTo>
                <a:lnTo>
                  <a:pt x="518160" y="2423160"/>
                </a:lnTo>
                <a:lnTo>
                  <a:pt x="411480" y="2423160"/>
                </a:lnTo>
                <a:lnTo>
                  <a:pt x="304800" y="2392680"/>
                </a:lnTo>
                <a:lnTo>
                  <a:pt x="213360" y="2377440"/>
                </a:lnTo>
                <a:lnTo>
                  <a:pt x="137160" y="2346960"/>
                </a:lnTo>
                <a:lnTo>
                  <a:pt x="76200" y="2270760"/>
                </a:lnTo>
                <a:lnTo>
                  <a:pt x="45720" y="2179320"/>
                </a:lnTo>
                <a:lnTo>
                  <a:pt x="15240" y="2087880"/>
                </a:lnTo>
                <a:lnTo>
                  <a:pt x="15240" y="2011680"/>
                </a:lnTo>
                <a:lnTo>
                  <a:pt x="15240" y="1935480"/>
                </a:lnTo>
                <a:lnTo>
                  <a:pt x="15240" y="1859280"/>
                </a:lnTo>
                <a:lnTo>
                  <a:pt x="0" y="1767840"/>
                </a:lnTo>
                <a:lnTo>
                  <a:pt x="0" y="1691640"/>
                </a:lnTo>
                <a:lnTo>
                  <a:pt x="0" y="1615440"/>
                </a:lnTo>
                <a:lnTo>
                  <a:pt x="15240" y="1524000"/>
                </a:lnTo>
                <a:lnTo>
                  <a:pt x="45720" y="1447800"/>
                </a:lnTo>
                <a:lnTo>
                  <a:pt x="76200" y="1371600"/>
                </a:lnTo>
                <a:lnTo>
                  <a:pt x="121920" y="1264920"/>
                </a:lnTo>
                <a:lnTo>
                  <a:pt x="167640" y="1188720"/>
                </a:lnTo>
                <a:lnTo>
                  <a:pt x="213360" y="1097280"/>
                </a:lnTo>
                <a:lnTo>
                  <a:pt x="274320" y="1005840"/>
                </a:lnTo>
                <a:lnTo>
                  <a:pt x="350520" y="929640"/>
                </a:lnTo>
                <a:lnTo>
                  <a:pt x="396240" y="838200"/>
                </a:lnTo>
                <a:lnTo>
                  <a:pt x="457200" y="746760"/>
                </a:lnTo>
                <a:lnTo>
                  <a:pt x="472440" y="670560"/>
                </a:lnTo>
                <a:lnTo>
                  <a:pt x="487680" y="594360"/>
                </a:lnTo>
                <a:lnTo>
                  <a:pt x="502920" y="518160"/>
                </a:lnTo>
                <a:lnTo>
                  <a:pt x="518160" y="441960"/>
                </a:lnTo>
                <a:lnTo>
                  <a:pt x="563880" y="365760"/>
                </a:lnTo>
                <a:lnTo>
                  <a:pt x="594360" y="289560"/>
                </a:lnTo>
                <a:lnTo>
                  <a:pt x="655320" y="213360"/>
                </a:lnTo>
                <a:lnTo>
                  <a:pt x="716280" y="76200"/>
                </a:ln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43255" y="1753870"/>
            <a:ext cx="1487805" cy="6832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Service</a:t>
            </a:r>
            <a:endParaRPr lang="en-US" altLang="zh-CN" sz="2400"/>
          </a:p>
        </p:txBody>
      </p:sp>
      <p:sp>
        <p:nvSpPr>
          <p:cNvPr id="6" name="矩形 5">
            <a:hlinkClick r:id="rId1" action="ppaction://hlinksldjump"/>
          </p:cNvPr>
          <p:cNvSpPr/>
          <p:nvPr/>
        </p:nvSpPr>
        <p:spPr>
          <a:xfrm>
            <a:off x="3010535" y="1753870"/>
            <a:ext cx="1487805" cy="6832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Action</a:t>
            </a:r>
            <a:endParaRPr lang="en-US" altLang="zh-CN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8120"/>
            <a:ext cx="10515600" cy="670560"/>
          </a:xfrm>
        </p:spPr>
        <p:txBody>
          <a:bodyPr>
            <a:normAutofit fontScale="90000"/>
          </a:bodyPr>
          <a:p>
            <a:r>
              <a:rPr lang="zh-CN" altLang="en-US"/>
              <a:t>加上</a:t>
            </a:r>
            <a:r>
              <a:rPr lang="en-US" altLang="zh-CN"/>
              <a:t>DAO</a:t>
            </a:r>
            <a:r>
              <a:rPr lang="zh-CN" altLang="en-US"/>
              <a:t>层的作用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68680"/>
            <a:ext cx="10515600" cy="5781040"/>
          </a:xfrm>
        </p:spPr>
        <p:txBody>
          <a:bodyPr>
            <a:normAutofit lnSpcReduction="10000"/>
          </a:bodyPr>
          <a:p>
            <a:pPr algn="l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mybatis</a:t>
            </a:r>
            <a:r>
              <a:rPr lang="zh-CN" altLang="en-US" sz="2400">
                <a:sym typeface="+mn-ea"/>
              </a:rPr>
              <a:t>代码可以慢慢地增量方式进行更改。</a:t>
            </a:r>
            <a:endParaRPr lang="zh-CN" altLang="en-US" sz="2400">
              <a:sym typeface="+mn-ea"/>
            </a:endParaRPr>
          </a:p>
          <a:p>
            <a:pPr algn="l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不需要同时维护两套源代码。</a:t>
            </a:r>
            <a:endParaRPr lang="zh-CN" altLang="en-US" sz="2400">
              <a:sym typeface="+mn-ea"/>
            </a:endParaRPr>
          </a:p>
          <a:p>
            <a:pPr algn="l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系统同时支持两种数据库访问方式。</a:t>
            </a:r>
            <a:endParaRPr lang="zh-CN" altLang="en-US" sz="2400">
              <a:sym typeface="+mn-ea"/>
            </a:endParaRPr>
          </a:p>
          <a:p>
            <a:pPr algn="l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可以实现一键快速切换要访问的数据库。</a:t>
            </a:r>
            <a:endParaRPr lang="zh-CN" altLang="en-US" sz="2400">
              <a:sym typeface="+mn-ea"/>
            </a:endParaRPr>
          </a:p>
          <a:p>
            <a:pPr algn="l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不影响客户现在正常使用系统功能。</a:t>
            </a:r>
            <a:endParaRPr lang="zh-CN" altLang="en-US" sz="2400">
              <a:sym typeface="+mn-ea"/>
            </a:endParaRPr>
          </a:p>
          <a:p>
            <a:pPr marL="0" indent="0" algn="l" fontAlgn="auto">
              <a:lnSpc>
                <a:spcPct val="100000"/>
              </a:lnSpc>
              <a:buFont typeface="Arial" panose="020B0604020202020204" pitchFamily="34" charset="0"/>
              <a:buNone/>
            </a:pPr>
            <a:endParaRPr lang="zh-CN" altLang="en-US" sz="2400">
              <a:sym typeface="+mn-ea"/>
            </a:endParaRPr>
          </a:p>
          <a:p>
            <a:pPr marL="0" indent="0" algn="l">
              <a:buNone/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DAO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层示例代码：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Consolas" panose="020B0609020204030204" charset="0"/>
              </a:rPr>
              <a:t>public int saveEntity(Map map){</a:t>
            </a:r>
            <a:endParaRPr lang="zh-CN" altLang="en-US" sz="18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800">
                <a:latin typeface="Consolas" panose="020B0609020204030204" charset="0"/>
              </a:rPr>
              <a:t>	if(beUseMySql){</a:t>
            </a:r>
            <a:endParaRPr lang="zh-CN" altLang="en-US" sz="18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800">
                <a:latin typeface="Consolas" panose="020B0609020204030204" charset="0"/>
              </a:rPr>
              <a:t>		return companyMapper.saveEntity(getCom(), map);</a:t>
            </a:r>
            <a:endParaRPr lang="zh-CN" altLang="en-US" sz="18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800">
                <a:latin typeface="Consolas" panose="020B0609020204030204" charset="0"/>
              </a:rPr>
              <a:t>	}else{</a:t>
            </a:r>
            <a:endParaRPr lang="zh-CN" altLang="en-US" sz="18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800">
                <a:latin typeface="Consolas" panose="020B0609020204030204" charset="0"/>
              </a:rPr>
              <a:t>		return companyBean.saveEntity(map);</a:t>
            </a:r>
            <a:endParaRPr lang="zh-CN" altLang="en-US" sz="18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800">
                <a:latin typeface="Consolas" panose="020B0609020204030204" charset="0"/>
              </a:rPr>
              <a:t>	}</a:t>
            </a:r>
            <a:endParaRPr lang="zh-CN" altLang="en-US" sz="18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800">
                <a:latin typeface="Consolas" panose="020B0609020204030204" charset="0"/>
              </a:rPr>
              <a:t>}</a:t>
            </a:r>
            <a:endParaRPr lang="zh-CN" altLang="en-US" sz="180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000"/>
          </a:xfrm>
        </p:spPr>
        <p:txBody>
          <a:bodyPr/>
          <a:p>
            <a:r>
              <a:rPr lang="zh-CN" altLang="en-US"/>
              <a:t>代码目录结构说明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1265"/>
            <a:ext cx="8976360" cy="494601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>
                <a:latin typeface="Microsoft New Tai Lue" panose="020B0502040204020203" charset="0"/>
                <a:ea typeface="宋体" panose="02010600030101010101" pitchFamily="2" charset="-122"/>
              </a:rPr>
              <a:t>src</a:t>
            </a:r>
            <a:endParaRPr lang="en-US" altLang="zh-CN">
              <a:latin typeface="Microsoft New Tai Lue" panose="020B0502040204020203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latin typeface="Microsoft New Tai Lue" panose="020B0502040204020203" charset="0"/>
                <a:ea typeface="宋体" panose="02010600030101010101" pitchFamily="2" charset="-122"/>
                <a:sym typeface="+mn-ea"/>
              </a:rPr>
              <a:t>┣</a:t>
            </a:r>
            <a:r>
              <a:rPr lang="en-US" altLang="zh-CN">
                <a:latin typeface="Microsoft New Tai Lue" panose="020B0502040204020203" charset="0"/>
                <a:ea typeface="宋体" panose="02010600030101010101" pitchFamily="2" charset="-122"/>
              </a:rPr>
              <a:t>...</a:t>
            </a:r>
            <a:endParaRPr lang="en-US" altLang="zh-CN">
              <a:latin typeface="Microsoft New Tai Lue" panose="020B0502040204020203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latin typeface="Microsoft New Tai Lue" panose="020B0502040204020203" charset="0"/>
                <a:ea typeface="宋体" panose="02010600030101010101" pitchFamily="2" charset="-122"/>
                <a:sym typeface="+mn-ea"/>
              </a:rPr>
              <a:t>┣...</a:t>
            </a:r>
            <a:endParaRPr lang="en-US" altLang="zh-CN">
              <a:latin typeface="Microsoft New Tai Lue" panose="020B0502040204020203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latin typeface="Microsoft New Tai Lue" panose="020B0502040204020203" charset="0"/>
                <a:ea typeface="宋体" panose="02010600030101010101" pitchFamily="2" charset="-122"/>
                <a:sym typeface="+mn-ea"/>
              </a:rPr>
              <a:t>┣...</a:t>
            </a:r>
            <a:endParaRPr lang="en-US" altLang="zh-CN">
              <a:latin typeface="Microsoft New Tai Lue" panose="020B0502040204020203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latin typeface="Microsoft New Tai Lue" panose="020B0502040204020203" charset="0"/>
                <a:ea typeface="宋体" panose="02010600030101010101" pitchFamily="2" charset="-122"/>
              </a:rPr>
              <a:t>┣sqlj(***Bean.sqlj)</a:t>
            </a:r>
            <a:endParaRPr lang="en-US" altLang="zh-CN">
              <a:latin typeface="Microsoft New Tai Lue" panose="020B0502040204020203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Microsoft New Tai Lue" panose="020B0502040204020203" charset="0"/>
                <a:ea typeface="宋体" panose="02010600030101010101" pitchFamily="2" charset="-122"/>
                <a:sym typeface="+mn-ea"/>
              </a:rPr>
              <a:t>┣logic(***Bean.java)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Microsoft New Tai Lue" panose="020B0502040204020203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B0F0"/>
                </a:solidFill>
                <a:latin typeface="Microsoft New Tai Lue" panose="020B0502040204020203" charset="0"/>
                <a:ea typeface="宋体" panose="02010600030101010101" pitchFamily="2" charset="-122"/>
                <a:sym typeface="+mn-ea"/>
              </a:rPr>
              <a:t>┣dao(***Dao.java)</a:t>
            </a:r>
            <a:endParaRPr lang="en-US" altLang="zh-CN">
              <a:solidFill>
                <a:srgbClr val="00B0F0"/>
              </a:solidFill>
              <a:latin typeface="Microsoft New Tai Lue" panose="020B0502040204020203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B0F0"/>
                </a:solidFill>
                <a:latin typeface="Microsoft New Tai Lue" panose="020B0502040204020203" charset="0"/>
                <a:ea typeface="宋体" panose="02010600030101010101" pitchFamily="2" charset="-122"/>
                <a:sym typeface="+mn-ea"/>
              </a:rPr>
              <a:t>┣mapper(***Mapper.java,***Mapper.xml)</a:t>
            </a:r>
            <a:endParaRPr lang="en-US" altLang="zh-CN">
              <a:solidFill>
                <a:srgbClr val="00B0F0"/>
              </a:solidFill>
              <a:latin typeface="Microsoft New Tai Lue" panose="020B0502040204020203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C000"/>
                </a:solidFill>
                <a:latin typeface="Microsoft New Tai Lue" panose="020B0502040204020203" charset="0"/>
                <a:ea typeface="宋体" panose="02010600030101010101" pitchFamily="2" charset="-122"/>
              </a:rPr>
              <a:t>┗test(***Test.java)</a:t>
            </a:r>
            <a:endParaRPr lang="en-US" altLang="zh-CN">
              <a:solidFill>
                <a:srgbClr val="FFC000"/>
              </a:solidFill>
              <a:latin typeface="Microsoft New Tai Lue" panose="020B0502040204020203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4303</Words>
  <Application>WPS 演示</Application>
  <PresentationFormat>宽屏</PresentationFormat>
  <Paragraphs>316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Consolas</vt:lpstr>
      <vt:lpstr>Microsoft New Tai Lue</vt:lpstr>
      <vt:lpstr>Calibri Light</vt:lpstr>
      <vt:lpstr>Calibri</vt:lpstr>
      <vt:lpstr>Office 主题</vt:lpstr>
      <vt:lpstr>Oracle（sqlj）切换到 Mysql（mybatis）说明</vt:lpstr>
      <vt:lpstr>一个基本的Demo</vt:lpstr>
      <vt:lpstr>PowerPoint 演示文稿</vt:lpstr>
      <vt:lpstr>PowerPoint 演示文稿</vt:lpstr>
      <vt:lpstr>PowerPoint 演示文稿</vt:lpstr>
      <vt:lpstr>PowerPoint 演示文稿</vt:lpstr>
      <vt:lpstr>以前调用流程</vt:lpstr>
      <vt:lpstr>加上DAO层的作用</vt:lpstr>
      <vt:lpstr>代码目录结构说明</vt:lpstr>
      <vt:lpstr>一个复杂查询的Demo</vt:lpstr>
      <vt:lpstr>oracle与Mysql中日期条件查询</vt:lpstr>
      <vt:lpstr>MyBatis处理小于号与大于号 </vt:lpstr>
      <vt:lpstr>oracle分页 vs mysql分页</vt:lpstr>
      <vt:lpstr>sqlj或jdbc动态SQL查询条件</vt:lpstr>
      <vt:lpstr>mybatis动态SQL</vt:lpstr>
      <vt:lpstr>mybatis中的参数占位符#{}和${}的区别 </vt:lpstr>
      <vt:lpstr>简单类型返回值ResulType</vt:lpstr>
      <vt:lpstr>PowerPoint 演示文稿</vt:lpstr>
      <vt:lpstr>对象映射ResultMap </vt:lpstr>
      <vt:lpstr>ResultMap应用再举例</vt:lpstr>
      <vt:lpstr>SpringUnit单元测试</vt:lpstr>
      <vt:lpstr>spring对象注入的注解写法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yunshu</cp:lastModifiedBy>
  <cp:revision>181</cp:revision>
  <dcterms:created xsi:type="dcterms:W3CDTF">2015-05-05T08:02:00Z</dcterms:created>
  <dcterms:modified xsi:type="dcterms:W3CDTF">2016-08-11T08:09:26Z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