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E0EA"/>
    <a:srgbClr val="C1EFFF"/>
    <a:srgbClr val="85DFFF"/>
    <a:srgbClr val="C5D9F1"/>
    <a:srgbClr val="A2C2E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20" autoAdjust="0"/>
    <p:restoredTop sz="74969" autoAdjust="0"/>
  </p:normalViewPr>
  <p:slideViewPr>
    <p:cSldViewPr>
      <p:cViewPr varScale="1">
        <p:scale>
          <a:sx n="79" d="100"/>
          <a:sy n="79" d="100"/>
        </p:scale>
        <p:origin x="-798" y="-96"/>
      </p:cViewPr>
      <p:guideLst>
        <p:guide orient="horz" pos="2160"/>
        <p:guide pos="2880"/>
      </p:guideLst>
    </p:cSldViewPr>
  </p:slideViewPr>
  <p:notesTextViewPr>
    <p:cViewPr>
      <p:scale>
        <a:sx n="100" d="100"/>
        <a:sy n="100" d="100"/>
      </p:scale>
      <p:origin x="0" y="12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6A1BC8-D473-4201-9B19-79D7722853DA}" type="datetimeFigureOut">
              <a:rPr lang="zh-CN" altLang="en-US" smtClean="0"/>
              <a:pPr/>
              <a:t>2021/3/6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5D4D9-89F4-451B-BB4A-0022283FCF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系统总体架构：</a:t>
            </a:r>
            <a:endParaRPr lang="en-US" altLang="zh-CN" dirty="0" smtClean="0"/>
          </a:p>
          <a:p>
            <a:r>
              <a:rPr lang="en-US" altLang="zh-CN" dirty="0" smtClean="0"/>
              <a:t>    APP</a:t>
            </a:r>
            <a:r>
              <a:rPr lang="zh-CN" altLang="en-US" dirty="0" smtClean="0"/>
              <a:t>：用</a:t>
            </a:r>
            <a:r>
              <a:rPr lang="zh-CN" altLang="en-US" dirty="0" smtClean="0"/>
              <a:t>户前端应用，登录</a:t>
            </a:r>
            <a:r>
              <a:rPr lang="en-US" altLang="zh-CN" dirty="0" smtClean="0"/>
              <a:t>APP</a:t>
            </a:r>
            <a:r>
              <a:rPr lang="zh-CN" altLang="en-US" dirty="0" smtClean="0"/>
              <a:t>使</a:t>
            </a:r>
            <a:r>
              <a:rPr lang="zh-CN" altLang="en-US" dirty="0" smtClean="0"/>
              <a:t>用产</a:t>
            </a:r>
            <a:r>
              <a:rPr lang="zh-CN" altLang="en-US" dirty="0" smtClean="0"/>
              <a:t>品相关功能。</a:t>
            </a:r>
            <a:endParaRPr lang="en-US" altLang="zh-CN" dirty="0" smtClean="0"/>
          </a:p>
          <a:p>
            <a:r>
              <a:rPr lang="en-US" altLang="zh-CN" dirty="0" smtClean="0"/>
              <a:t>    </a:t>
            </a:r>
            <a:r>
              <a:rPr lang="en-US" altLang="zh-CN" dirty="0" err="1" smtClean="0"/>
              <a:t>Nginx</a:t>
            </a:r>
            <a:r>
              <a:rPr lang="zh-CN" altLang="en-US" dirty="0" smtClean="0"/>
              <a:t>：作为负载均衡器使用，将公网与应用服务器隔离开，避免应用服务器暴露到公网上，保证应用服务器的安全。</a:t>
            </a:r>
            <a:endParaRPr lang="en-US" altLang="zh-CN" dirty="0" smtClean="0"/>
          </a:p>
          <a:p>
            <a:r>
              <a:rPr lang="en-US" altLang="zh-CN" dirty="0" smtClean="0"/>
              <a:t>    API Server</a:t>
            </a:r>
            <a:r>
              <a:rPr lang="zh-CN" altLang="en-US" dirty="0" smtClean="0"/>
              <a:t>：基于</a:t>
            </a:r>
            <a:r>
              <a:rPr lang="en-US" altLang="zh-CN" dirty="0" err="1" smtClean="0"/>
              <a:t>RESTful</a:t>
            </a:r>
            <a:r>
              <a:rPr lang="zh-CN" altLang="en-US" dirty="0" smtClean="0"/>
              <a:t>为前端</a:t>
            </a:r>
            <a:r>
              <a:rPr lang="en-US" altLang="zh-CN" dirty="0" smtClean="0"/>
              <a:t>APP</a:t>
            </a:r>
            <a:r>
              <a:rPr lang="zh-CN" altLang="en-US" dirty="0" smtClean="0"/>
              <a:t>应用提供统一的</a:t>
            </a:r>
            <a:r>
              <a:rPr lang="en-US" altLang="zh-CN" dirty="0" smtClean="0"/>
              <a:t>API</a:t>
            </a:r>
            <a:r>
              <a:rPr lang="zh-CN" altLang="en-US" dirty="0" smtClean="0"/>
              <a:t>访问接口。</a:t>
            </a:r>
            <a:endParaRPr lang="en-US" altLang="zh-CN" dirty="0" smtClean="0"/>
          </a:p>
          <a:p>
            <a:r>
              <a:rPr lang="en-US" altLang="zh-CN" dirty="0" smtClean="0"/>
              <a:t>    EMQ X Broker</a:t>
            </a:r>
            <a:r>
              <a:rPr lang="zh-CN" altLang="en-US" dirty="0" smtClean="0"/>
              <a:t>：消息发布</a:t>
            </a:r>
            <a:r>
              <a:rPr lang="en-US" altLang="zh-CN" dirty="0" smtClean="0"/>
              <a:t>/</a:t>
            </a:r>
            <a:r>
              <a:rPr lang="zh-CN" altLang="en-US" dirty="0" smtClean="0"/>
              <a:t>订阅服务器，负责将消息推送到</a:t>
            </a:r>
            <a:r>
              <a:rPr lang="en-US" altLang="zh-CN" dirty="0" smtClean="0"/>
              <a:t>APP</a:t>
            </a:r>
            <a:r>
              <a:rPr lang="zh-CN" altLang="en-US" dirty="0" smtClean="0"/>
              <a:t>。</a:t>
            </a:r>
            <a:endParaRPr lang="en-US" altLang="zh-CN" dirty="0" smtClean="0"/>
          </a:p>
          <a:p>
            <a:r>
              <a:rPr lang="en-US" altLang="zh-CN" dirty="0" smtClean="0"/>
              <a:t>    Web Admin</a:t>
            </a:r>
            <a:r>
              <a:rPr lang="zh-CN" altLang="en-US" dirty="0" smtClean="0"/>
              <a:t>：后台管理系统，负责管理和监控相关服务器和应用系统。</a:t>
            </a:r>
            <a:endParaRPr lang="en-US" altLang="zh-CN" dirty="0" smtClean="0"/>
          </a:p>
          <a:p>
            <a:r>
              <a:rPr lang="en-US" altLang="zh-CN" dirty="0" smtClean="0"/>
              <a:t>    Database</a:t>
            </a:r>
            <a:r>
              <a:rPr lang="zh-CN" altLang="en-US" dirty="0" smtClean="0"/>
              <a:t>：存储业务数</a:t>
            </a:r>
            <a:r>
              <a:rPr lang="zh-CN" altLang="en-US" dirty="0" smtClean="0"/>
              <a:t>据。</a:t>
            </a:r>
            <a:endParaRPr lang="en-US" altLang="zh-CN" dirty="0" smtClean="0"/>
          </a:p>
          <a:p>
            <a:r>
              <a:rPr lang="zh-CN" altLang="en-US" dirty="0" smtClean="0"/>
              <a:t>    缓存服务器：用于缓存系统热点数据，提高响应速度，减轻数据库压力</a:t>
            </a:r>
            <a:r>
              <a:rPr lang="zh-CN" altLang="en-US" dirty="0" smtClean="0"/>
              <a:t>。</a:t>
            </a:r>
            <a:endParaRPr lang="en-US" altLang="zh-CN" dirty="0" smtClean="0"/>
          </a:p>
          <a:p>
            <a:endParaRPr lang="en-US" altLang="zh-CN" dirty="0" smtClean="0"/>
          </a:p>
          <a:p>
            <a:r>
              <a:rPr lang="zh-CN" altLang="en-US" dirty="0" smtClean="0"/>
              <a:t>技术栈：</a:t>
            </a:r>
            <a:r>
              <a:rPr lang="en-US" altLang="zh-CN" dirty="0" smtClean="0"/>
              <a:t>Android</a:t>
            </a:r>
            <a:r>
              <a:rPr lang="zh-CN" altLang="en-US" dirty="0" smtClean="0"/>
              <a:t>、</a:t>
            </a:r>
            <a:r>
              <a:rPr lang="en-US" altLang="zh-CN" dirty="0" err="1" smtClean="0"/>
              <a:t>Nginx</a:t>
            </a:r>
            <a:r>
              <a:rPr lang="zh-CN" altLang="en-US" dirty="0" smtClean="0"/>
              <a:t>、</a:t>
            </a:r>
            <a:r>
              <a:rPr lang="en-US" altLang="zh-CN" dirty="0" smtClean="0"/>
              <a:t>Redis5</a:t>
            </a:r>
            <a:r>
              <a:rPr lang="zh-CN" altLang="en-US" dirty="0" smtClean="0"/>
              <a:t>、</a:t>
            </a:r>
            <a:r>
              <a:rPr lang="en-US" altLang="zh-CN" dirty="0" err="1" smtClean="0"/>
              <a:t>springboot</a:t>
            </a:r>
            <a:r>
              <a:rPr lang="zh-CN" altLang="en-US" dirty="0" smtClean="0"/>
              <a:t>、</a:t>
            </a:r>
            <a:r>
              <a:rPr lang="en-US" altLang="zh-CN" dirty="0" smtClean="0"/>
              <a:t>EMQ X</a:t>
            </a:r>
            <a:r>
              <a:rPr lang="zh-CN" altLang="en-US" dirty="0" smtClean="0"/>
              <a:t>、</a:t>
            </a:r>
            <a:r>
              <a:rPr lang="en-US" altLang="zh-CN" dirty="0" err="1" smtClean="0"/>
              <a:t>Mysql</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F75D4D9-89F4-451B-BB4A-0022283FCF7A}"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APP</a:t>
            </a:r>
            <a:r>
              <a:rPr lang="zh-CN" altLang="en-US" dirty="0" smtClean="0"/>
              <a:t>应用架构：</a:t>
            </a:r>
            <a:endParaRPr lang="en-US" altLang="zh-CN" dirty="0" smtClean="0"/>
          </a:p>
          <a:p>
            <a:r>
              <a:rPr lang="en-US" altLang="zh-CN" dirty="0" smtClean="0"/>
              <a:t>    </a:t>
            </a:r>
            <a:r>
              <a:rPr lang="zh-CN" altLang="en-US" dirty="0" smtClean="0"/>
              <a:t>基于</a:t>
            </a:r>
            <a:r>
              <a:rPr lang="en-US" altLang="zh-CN" dirty="0" err="1" smtClean="0"/>
              <a:t>WebView</a:t>
            </a:r>
            <a:r>
              <a:rPr lang="zh-CN" altLang="en-US" dirty="0" smtClean="0"/>
              <a:t>实现的</a:t>
            </a:r>
            <a:r>
              <a:rPr lang="en-US" altLang="zh-CN" dirty="0" smtClean="0"/>
              <a:t>app</a:t>
            </a:r>
            <a:r>
              <a:rPr lang="zh-CN" altLang="en-US" dirty="0" smtClean="0"/>
              <a:t>混合开发框架</a:t>
            </a:r>
            <a:r>
              <a:rPr lang="zh-CN" altLang="en-US" dirty="0" smtClean="0"/>
              <a:t>。</a:t>
            </a:r>
            <a:endParaRPr lang="en-US" altLang="zh-CN" dirty="0" smtClean="0"/>
          </a:p>
          <a:p>
            <a:endParaRPr lang="en-US" altLang="zh-CN" dirty="0" smtClean="0"/>
          </a:p>
          <a:p>
            <a:r>
              <a:rPr lang="en-US" altLang="zh-CN" baseline="0" dirty="0" smtClean="0"/>
              <a:t>    UI</a:t>
            </a:r>
            <a:r>
              <a:rPr lang="zh-CN" altLang="en-US" baseline="0" dirty="0" smtClean="0"/>
              <a:t>层：用户交互界面，用于数据展示和数据录入。</a:t>
            </a:r>
            <a:endParaRPr lang="en-US" altLang="zh-CN" baseline="0" dirty="0" smtClean="0"/>
          </a:p>
          <a:p>
            <a:r>
              <a:rPr lang="en-US" altLang="zh-CN" baseline="0" dirty="0" smtClean="0"/>
              <a:t>    Action</a:t>
            </a:r>
            <a:r>
              <a:rPr lang="zh-CN" altLang="en-US" baseline="0" dirty="0" smtClean="0"/>
              <a:t>层：包括内置</a:t>
            </a:r>
            <a:r>
              <a:rPr lang="en-US" altLang="zh-CN" baseline="0" dirty="0" smtClean="0"/>
              <a:t>Action</a:t>
            </a:r>
            <a:r>
              <a:rPr lang="zh-CN" altLang="en-US" baseline="0" dirty="0" smtClean="0"/>
              <a:t>和业务类</a:t>
            </a:r>
            <a:r>
              <a:rPr lang="en-US" altLang="zh-CN" baseline="0" dirty="0" smtClean="0"/>
              <a:t>Action</a:t>
            </a:r>
            <a:r>
              <a:rPr lang="zh-CN" altLang="en-US" baseline="0" dirty="0" smtClean="0"/>
              <a:t>，负责用户请求处理、业务逻辑处理、服务组件调用、数据推送到</a:t>
            </a:r>
            <a:r>
              <a:rPr lang="en-US" altLang="zh-CN" baseline="0" dirty="0" smtClean="0"/>
              <a:t>UI</a:t>
            </a:r>
            <a:r>
              <a:rPr lang="zh-CN" altLang="en-US" baseline="0" dirty="0" smtClean="0"/>
              <a:t>层展示。</a:t>
            </a:r>
            <a:endParaRPr lang="en-US" altLang="zh-CN" baseline="0" dirty="0" smtClean="0"/>
          </a:p>
          <a:p>
            <a:r>
              <a:rPr lang="en-US" altLang="zh-CN" baseline="0" dirty="0" smtClean="0"/>
              <a:t>    Service</a:t>
            </a:r>
            <a:r>
              <a:rPr lang="zh-CN" altLang="en-US" baseline="0" dirty="0" smtClean="0"/>
              <a:t>层：包括内置服务组件和业务类服务组件，供原生</a:t>
            </a:r>
            <a:r>
              <a:rPr lang="en-US" altLang="zh-CN" baseline="0" dirty="0" smtClean="0"/>
              <a:t>Activity</a:t>
            </a:r>
            <a:r>
              <a:rPr lang="zh-CN" altLang="en-US" baseline="0" dirty="0" smtClean="0"/>
              <a:t>和</a:t>
            </a:r>
            <a:r>
              <a:rPr lang="en-US" altLang="zh-CN" baseline="0" dirty="0" smtClean="0"/>
              <a:t>Action</a:t>
            </a:r>
            <a:r>
              <a:rPr lang="zh-CN" altLang="en-US" baseline="0" dirty="0" smtClean="0"/>
              <a:t>层调用，提供基础的、通用的框架核心功能。</a:t>
            </a:r>
            <a:endParaRPr lang="en-US" altLang="zh-CN" baseline="0" dirty="0" smtClean="0"/>
          </a:p>
          <a:p>
            <a:endParaRPr lang="en-US" altLang="zh-CN" baseline="0" dirty="0" smtClean="0"/>
          </a:p>
          <a:p>
            <a:r>
              <a:rPr lang="zh-CN" altLang="en-US" baseline="0" dirty="0" smtClean="0"/>
              <a:t>技术栈：</a:t>
            </a:r>
            <a:r>
              <a:rPr lang="en-US" altLang="zh-CN" baseline="0" dirty="0" smtClean="0"/>
              <a:t>Android</a:t>
            </a:r>
            <a:r>
              <a:rPr lang="zh-CN" altLang="en-US" baseline="0" dirty="0" smtClean="0"/>
              <a:t>、</a:t>
            </a:r>
            <a:r>
              <a:rPr lang="en-US" altLang="zh-CN" baseline="0" dirty="0" smtClean="0"/>
              <a:t>VUE</a:t>
            </a:r>
            <a:r>
              <a:rPr lang="zh-CN" altLang="en-US" baseline="0" dirty="0" smtClean="0"/>
              <a:t>、</a:t>
            </a:r>
            <a:r>
              <a:rPr lang="en-US" altLang="zh-CN" baseline="0" dirty="0" err="1" smtClean="0"/>
              <a:t>EventBus</a:t>
            </a:r>
            <a:r>
              <a:rPr lang="zh-CN" altLang="en-US" baseline="0" dirty="0" smtClean="0"/>
              <a:t>、</a:t>
            </a:r>
            <a:r>
              <a:rPr lang="en-US" altLang="zh-CN" baseline="0" dirty="0" smtClean="0"/>
              <a:t>dom4j</a:t>
            </a:r>
            <a:r>
              <a:rPr lang="zh-CN" altLang="en-US" baseline="0" dirty="0" smtClean="0"/>
              <a:t>、</a:t>
            </a:r>
            <a:r>
              <a:rPr lang="en-US" altLang="zh-CN" baseline="0" dirty="0" smtClean="0"/>
              <a:t>okhttp3</a:t>
            </a:r>
            <a:r>
              <a:rPr lang="zh-CN" altLang="en-US" baseline="0" dirty="0" smtClean="0"/>
              <a:t>、百度地图、</a:t>
            </a:r>
            <a:r>
              <a:rPr lang="en-US" altLang="zh-CN" baseline="0" dirty="0" err="1" smtClean="0"/>
              <a:t>SQLite</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F75D4D9-89F4-451B-BB4A-0022283FCF7A}"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消息推送系统架</a:t>
            </a:r>
            <a:r>
              <a:rPr lang="zh-CN" altLang="en-US" dirty="0" smtClean="0"/>
              <a:t>构：</a:t>
            </a:r>
            <a:endParaRPr lang="en-US" altLang="zh-CN" dirty="0" smtClean="0"/>
          </a:p>
          <a:p>
            <a:r>
              <a:rPr lang="en-US" altLang="zh-CN" dirty="0" smtClean="0"/>
              <a:t>    </a:t>
            </a:r>
            <a:r>
              <a:rPr lang="en-US" altLang="zh-CN" dirty="0" smtClean="0"/>
              <a:t>EMQ X </a:t>
            </a:r>
            <a:r>
              <a:rPr lang="en-US" altLang="zh-CN" dirty="0" err="1" smtClean="0"/>
              <a:t>Borker</a:t>
            </a:r>
            <a:r>
              <a:rPr lang="zh-CN" altLang="en-US" dirty="0" smtClean="0"/>
              <a:t>：基于</a:t>
            </a:r>
            <a:r>
              <a:rPr lang="zh-CN" altLang="en-US" sz="1200" b="0" i="0" kern="1200" dirty="0" smtClean="0">
                <a:solidFill>
                  <a:schemeClr val="tx1"/>
                </a:solidFill>
                <a:latin typeface="+mn-lt"/>
                <a:ea typeface="+mn-ea"/>
                <a:cs typeface="+mn-cs"/>
              </a:rPr>
              <a:t>发布订阅模式的开源</a:t>
            </a:r>
            <a:r>
              <a:rPr lang="en-US" altLang="zh-CN" sz="1200" b="0" i="0" kern="1200" dirty="0" smtClean="0">
                <a:solidFill>
                  <a:schemeClr val="tx1"/>
                </a:solidFill>
                <a:latin typeface="+mn-lt"/>
                <a:ea typeface="+mn-ea"/>
                <a:cs typeface="+mn-cs"/>
              </a:rPr>
              <a:t>MQTT</a:t>
            </a:r>
            <a:r>
              <a:rPr lang="zh-CN" altLang="en-US" sz="1200" b="0" i="0" kern="1200" dirty="0" smtClean="0">
                <a:solidFill>
                  <a:schemeClr val="tx1"/>
                </a:solidFill>
                <a:latin typeface="+mn-lt"/>
                <a:ea typeface="+mn-ea"/>
                <a:cs typeface="+mn-cs"/>
              </a:rPr>
              <a:t>消息服务器。负责管理控制连接到其上的客户端，客户端身份认证与授权，发布主题消息，推送消息到客户端。</a:t>
            </a:r>
            <a:endParaRPr lang="en-US" altLang="zh-CN" dirty="0" smtClean="0"/>
          </a:p>
          <a:p>
            <a:r>
              <a:rPr lang="en-US" altLang="zh-CN" dirty="0" smtClean="0"/>
              <a:t>    </a:t>
            </a:r>
            <a:r>
              <a:rPr lang="zh-CN" altLang="en-US" dirty="0" smtClean="0"/>
              <a:t>客户端：以</a:t>
            </a:r>
            <a:r>
              <a:rPr lang="zh-CN" altLang="en-US" sz="1200" b="0" i="0" kern="1200" dirty="0" smtClean="0">
                <a:solidFill>
                  <a:schemeClr val="tx1"/>
                </a:solidFill>
                <a:latin typeface="+mn-lt"/>
                <a:ea typeface="+mn-ea"/>
                <a:cs typeface="+mn-cs"/>
              </a:rPr>
              <a:t>客户端身份</a:t>
            </a:r>
            <a:r>
              <a:rPr lang="zh-CN" altLang="en-US" dirty="0" smtClean="0"/>
              <a:t>连接到</a:t>
            </a:r>
            <a:r>
              <a:rPr lang="en-US" altLang="zh-CN" dirty="0" smtClean="0"/>
              <a:t>EMQ</a:t>
            </a:r>
            <a:r>
              <a:rPr lang="en-US" altLang="zh-CN" baseline="0" dirty="0" smtClean="0"/>
              <a:t> X</a:t>
            </a:r>
            <a:r>
              <a:rPr lang="zh-CN" altLang="en-US" baseline="0" dirty="0" smtClean="0"/>
              <a:t>服务器</a:t>
            </a:r>
            <a:r>
              <a:rPr lang="zh-CN" altLang="en-US" sz="1200" b="0" i="0" kern="1200" dirty="0" smtClean="0">
                <a:solidFill>
                  <a:schemeClr val="tx1"/>
                </a:solidFill>
                <a:latin typeface="+mn-lt"/>
                <a:ea typeface="+mn-ea"/>
                <a:cs typeface="+mn-cs"/>
              </a:rPr>
              <a:t>，</a:t>
            </a:r>
            <a:r>
              <a:rPr lang="zh-CN" altLang="en-US" dirty="0" smtClean="0"/>
              <a:t>发布主题消息到</a:t>
            </a:r>
            <a:r>
              <a:rPr lang="en-US" altLang="zh-CN" dirty="0" smtClean="0"/>
              <a:t>EMQ</a:t>
            </a:r>
            <a:r>
              <a:rPr lang="en-US" altLang="zh-CN" baseline="0" dirty="0" smtClean="0"/>
              <a:t> X</a:t>
            </a:r>
            <a:r>
              <a:rPr lang="zh-CN" altLang="en-US" baseline="0" dirty="0" smtClean="0"/>
              <a:t>服务器，从</a:t>
            </a:r>
            <a:r>
              <a:rPr lang="en-US" altLang="zh-CN" dirty="0" smtClean="0"/>
              <a:t>EMQ</a:t>
            </a:r>
            <a:r>
              <a:rPr lang="en-US" altLang="zh-CN" baseline="0" dirty="0" smtClean="0"/>
              <a:t> X</a:t>
            </a:r>
            <a:r>
              <a:rPr lang="zh-CN" altLang="en-US" baseline="0" dirty="0" smtClean="0"/>
              <a:t>服务器订阅主题。客户端与服务端基于</a:t>
            </a:r>
            <a:r>
              <a:rPr lang="en-US" altLang="zh-CN" baseline="0" dirty="0" smtClean="0"/>
              <a:t>TLS</a:t>
            </a:r>
            <a:r>
              <a:rPr lang="zh-CN" altLang="en-US" baseline="0" dirty="0" smtClean="0"/>
              <a:t>双向认证建立安全通信通道，为数据传输提供保密性和完整性。</a:t>
            </a:r>
            <a:endParaRPr lang="en-US" altLang="zh-CN" dirty="0" smtClean="0"/>
          </a:p>
          <a:p>
            <a:r>
              <a:rPr lang="en-US" altLang="zh-CN" dirty="0" smtClean="0"/>
              <a:t>    </a:t>
            </a:r>
            <a:r>
              <a:rPr lang="zh-CN" altLang="en-US" dirty="0" smtClean="0"/>
              <a:t>数据库服务器：用于存储账号、</a:t>
            </a:r>
            <a:r>
              <a:rPr lang="en-US" altLang="zh-CN" dirty="0" smtClean="0"/>
              <a:t>ACL</a:t>
            </a:r>
            <a:r>
              <a:rPr lang="zh-CN" altLang="en-US" dirty="0" smtClean="0"/>
              <a:t>等客户端权限控制信息。当客户端连接到</a:t>
            </a:r>
            <a:r>
              <a:rPr lang="en-US" altLang="zh-CN" dirty="0" smtClean="0"/>
              <a:t>EMQ X</a:t>
            </a:r>
            <a:r>
              <a:rPr lang="zh-CN" altLang="en-US" dirty="0" smtClean="0"/>
              <a:t>服务器时，从数据库获取这些消息来判断客户端是否有连接权限和主题发布订阅权限。</a:t>
            </a:r>
            <a:endParaRPr lang="en-US" altLang="zh-CN" dirty="0" smtClean="0"/>
          </a:p>
          <a:p>
            <a:endParaRPr lang="en-US" altLang="zh-CN" dirty="0" smtClean="0"/>
          </a:p>
          <a:p>
            <a:r>
              <a:rPr lang="zh-CN" altLang="en-US" dirty="0" smtClean="0"/>
              <a:t>技术栈：</a:t>
            </a:r>
            <a:r>
              <a:rPr lang="en-US" altLang="zh-CN" dirty="0" smtClean="0"/>
              <a:t>EMQ X Broker</a:t>
            </a:r>
            <a:r>
              <a:rPr lang="zh-CN" altLang="en-US" dirty="0" smtClean="0"/>
              <a:t>、</a:t>
            </a:r>
            <a:r>
              <a:rPr lang="en-US" altLang="zh-CN" dirty="0" err="1" smtClean="0"/>
              <a:t>Mysql</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F75D4D9-89F4-451B-BB4A-0022283FCF7A}"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API Server</a:t>
            </a:r>
            <a:r>
              <a:rPr lang="zh-CN" altLang="en-US" dirty="0" smtClean="0"/>
              <a:t>应</a:t>
            </a:r>
            <a:r>
              <a:rPr lang="zh-CN" altLang="en-US" dirty="0" smtClean="0"/>
              <a:t>用架构：</a:t>
            </a:r>
            <a:endParaRPr lang="en-US" altLang="zh-CN" dirty="0" smtClean="0"/>
          </a:p>
          <a:p>
            <a:r>
              <a:rPr lang="zh-CN" altLang="en-US" dirty="0" smtClean="0"/>
              <a:t>    基于</a:t>
            </a:r>
            <a:r>
              <a:rPr lang="en-US" altLang="zh-CN" dirty="0" err="1" smtClean="0"/>
              <a:t>RESTful</a:t>
            </a:r>
            <a:r>
              <a:rPr lang="zh-CN" altLang="en-US" dirty="0" smtClean="0"/>
              <a:t>风格实现的</a:t>
            </a:r>
            <a:r>
              <a:rPr lang="en-US" altLang="zh-CN" dirty="0" smtClean="0"/>
              <a:t>APP</a:t>
            </a:r>
            <a:r>
              <a:rPr lang="zh-CN" altLang="en-US" dirty="0" smtClean="0"/>
              <a:t>应用统一</a:t>
            </a:r>
            <a:r>
              <a:rPr lang="en-US" altLang="zh-CN" dirty="0" smtClean="0"/>
              <a:t>API</a:t>
            </a:r>
            <a:r>
              <a:rPr lang="zh-CN" altLang="en-US" dirty="0" smtClean="0"/>
              <a:t>接口。</a:t>
            </a:r>
            <a:endParaRPr lang="en-US" altLang="zh-CN" dirty="0" smtClean="0"/>
          </a:p>
          <a:p>
            <a:endParaRPr lang="en-US" altLang="zh-CN" dirty="0" smtClean="0"/>
          </a:p>
          <a:p>
            <a:r>
              <a:rPr lang="zh-CN" altLang="en-US" dirty="0" smtClean="0"/>
              <a:t>访问控制层：基于注解和拦截器实现对</a:t>
            </a:r>
            <a:r>
              <a:rPr lang="en-US" altLang="zh-CN" dirty="0" smtClean="0"/>
              <a:t>API</a:t>
            </a:r>
            <a:r>
              <a:rPr lang="zh-CN" altLang="en-US" dirty="0" smtClean="0"/>
              <a:t>接口进行审计日志、身份认证、数据权限认证和访问限速等功能。</a:t>
            </a:r>
            <a:endParaRPr lang="en-US" altLang="zh-CN" dirty="0" smtClean="0"/>
          </a:p>
          <a:p>
            <a:r>
              <a:rPr lang="zh-CN" altLang="en-US" dirty="0" smtClean="0"/>
              <a:t>接口层：基于</a:t>
            </a:r>
            <a:r>
              <a:rPr lang="en-US" altLang="zh-CN" dirty="0" err="1" smtClean="0"/>
              <a:t>Springboot</a:t>
            </a:r>
            <a:r>
              <a:rPr lang="zh-CN" altLang="en-US" dirty="0" smtClean="0"/>
              <a:t>的</a:t>
            </a:r>
            <a:r>
              <a:rPr lang="en-US" altLang="zh-CN" dirty="0" smtClean="0"/>
              <a:t>Controller</a:t>
            </a:r>
            <a:r>
              <a:rPr lang="zh-CN" altLang="en-US" dirty="0" smtClean="0"/>
              <a:t>实现</a:t>
            </a:r>
            <a:r>
              <a:rPr lang="en-US" altLang="zh-CN" dirty="0" err="1" smtClean="0"/>
              <a:t>RESTful</a:t>
            </a:r>
            <a:r>
              <a:rPr lang="zh-CN" altLang="en-US" dirty="0" smtClean="0"/>
              <a:t>风格的</a:t>
            </a:r>
            <a:r>
              <a:rPr lang="en-US" altLang="zh-CN" dirty="0" smtClean="0"/>
              <a:t>API</a:t>
            </a:r>
            <a:r>
              <a:rPr lang="zh-CN" altLang="en-US" dirty="0" smtClean="0"/>
              <a:t>接口方法。</a:t>
            </a:r>
            <a:endParaRPr lang="en-US" altLang="zh-CN" dirty="0" smtClean="0"/>
          </a:p>
          <a:p>
            <a:r>
              <a:rPr lang="zh-CN" altLang="en-US" dirty="0" smtClean="0"/>
              <a:t>服务层：负责业务逻辑处理和业务数据的持久化。</a:t>
            </a:r>
            <a:endParaRPr lang="en-US" altLang="zh-CN" dirty="0" smtClean="0"/>
          </a:p>
          <a:p>
            <a:r>
              <a:rPr lang="zh-CN" altLang="en-US" dirty="0" smtClean="0"/>
              <a:t>缓存服务器：负责缓存热点业务数据。</a:t>
            </a:r>
            <a:endParaRPr lang="en-US" altLang="zh-CN" dirty="0" smtClean="0"/>
          </a:p>
          <a:p>
            <a:r>
              <a:rPr lang="zh-CN" altLang="en-US" dirty="0" smtClean="0"/>
              <a:t>统一异常处理：基于</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ControllerAdvice</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ExceptionHandler</a:t>
            </a:r>
            <a:r>
              <a:rPr lang="zh-CN" altLang="en-US" sz="1200" kern="1200" dirty="0" smtClean="0">
                <a:solidFill>
                  <a:schemeClr val="tx1"/>
                </a:solidFill>
                <a:latin typeface="+mn-lt"/>
                <a:ea typeface="+mn-ea"/>
                <a:cs typeface="+mn-cs"/>
              </a:rPr>
              <a:t>注解实现统一异常处理功能。</a:t>
            </a:r>
            <a:endParaRPr lang="en-US" altLang="zh-CN" dirty="0" smtClean="0"/>
          </a:p>
          <a:p>
            <a:r>
              <a:rPr lang="zh-CN" altLang="en-US" dirty="0" smtClean="0"/>
              <a:t>数据库：用于存储业务数据和身份认证数据。</a:t>
            </a:r>
            <a:endParaRPr lang="en-US" altLang="zh-CN" smtClean="0"/>
          </a:p>
          <a:p>
            <a:endParaRPr lang="en-US" altLang="zh-CN" dirty="0" smtClean="0"/>
          </a:p>
          <a:p>
            <a:r>
              <a:rPr lang="zh-CN" altLang="en-US" dirty="0" smtClean="0"/>
              <a:t>技术栈：</a:t>
            </a:r>
            <a:r>
              <a:rPr lang="en-US" altLang="zh-CN" dirty="0" err="1" smtClean="0"/>
              <a:t>Springboot</a:t>
            </a:r>
            <a:r>
              <a:rPr lang="zh-CN" altLang="en-US" dirty="0" smtClean="0"/>
              <a:t>、</a:t>
            </a:r>
            <a:r>
              <a:rPr lang="en-US" altLang="zh-CN" dirty="0" smtClean="0"/>
              <a:t>Redis5</a:t>
            </a:r>
            <a:r>
              <a:rPr lang="zh-CN" altLang="en-US" dirty="0" smtClean="0"/>
              <a:t>、</a:t>
            </a:r>
            <a:r>
              <a:rPr lang="en-US" altLang="zh-CN" dirty="0" smtClean="0"/>
              <a:t>JWT</a:t>
            </a:r>
            <a:r>
              <a:rPr lang="zh-CN" altLang="en-US" dirty="0" smtClean="0"/>
              <a:t>、</a:t>
            </a:r>
            <a:r>
              <a:rPr lang="en-US" altLang="zh-CN" dirty="0" smtClean="0"/>
              <a:t>Swagger2</a:t>
            </a:r>
            <a:r>
              <a:rPr lang="zh-CN" altLang="en-US" dirty="0" smtClean="0"/>
              <a:t>、</a:t>
            </a:r>
            <a:r>
              <a:rPr lang="en-US" altLang="zh-CN" dirty="0" err="1" smtClean="0"/>
              <a:t>MySQL</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F75D4D9-89F4-451B-BB4A-0022283FCF7A}"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Web Admin</a:t>
            </a:r>
            <a:r>
              <a:rPr lang="zh-CN" altLang="en-US" dirty="0" smtClean="0"/>
              <a:t>应</a:t>
            </a:r>
            <a:r>
              <a:rPr lang="zh-CN" altLang="en-US" dirty="0" smtClean="0"/>
              <a:t>用架构：</a:t>
            </a:r>
            <a:endParaRPr lang="en-US" altLang="zh-CN" dirty="0" smtClean="0"/>
          </a:p>
          <a:p>
            <a:r>
              <a:rPr lang="zh-CN" altLang="en-US" dirty="0" smtClean="0"/>
              <a:t>    </a:t>
            </a:r>
            <a:endParaRPr lang="en-US" altLang="zh-CN" dirty="0" smtClean="0"/>
          </a:p>
          <a:p>
            <a:endParaRPr lang="en-US" altLang="zh-CN" dirty="0" smtClean="0"/>
          </a:p>
          <a:p>
            <a:r>
              <a:rPr lang="zh-CN" altLang="en-US" dirty="0" smtClean="0"/>
              <a:t>技术栈：</a:t>
            </a:r>
            <a:r>
              <a:rPr lang="en-US" altLang="zh-CN" dirty="0" err="1" smtClean="0"/>
              <a:t>springboot</a:t>
            </a:r>
            <a:r>
              <a:rPr lang="zh-CN" altLang="en-US" dirty="0" smtClean="0"/>
              <a:t>、</a:t>
            </a:r>
            <a:r>
              <a:rPr lang="en-US" altLang="zh-CN" dirty="0" err="1" smtClean="0"/>
              <a:t>freemarker</a:t>
            </a:r>
            <a:r>
              <a:rPr lang="zh-CN" altLang="en-US" dirty="0" smtClean="0"/>
              <a:t>、</a:t>
            </a:r>
            <a:r>
              <a:rPr lang="en-US" altLang="zh-CN" dirty="0" err="1" smtClean="0"/>
              <a:t>PageHelper</a:t>
            </a:r>
            <a:r>
              <a:rPr lang="zh-CN" altLang="en-US" dirty="0" smtClean="0"/>
              <a:t>、</a:t>
            </a:r>
            <a:r>
              <a:rPr lang="en-US" altLang="zh-CN" dirty="0" err="1" smtClean="0"/>
              <a:t>mybatis</a:t>
            </a:r>
            <a:r>
              <a:rPr lang="zh-CN" altLang="en-US" dirty="0" smtClean="0"/>
              <a:t>、</a:t>
            </a:r>
            <a:r>
              <a:rPr lang="en-US" altLang="zh-CN" dirty="0" err="1" smtClean="0"/>
              <a:t>WebSocket</a:t>
            </a:r>
            <a:r>
              <a:rPr lang="zh-CN" altLang="en-US" dirty="0" smtClean="0"/>
              <a:t>、</a:t>
            </a:r>
            <a:r>
              <a:rPr lang="en-US" altLang="zh-CN" dirty="0" err="1" smtClean="0"/>
              <a:t>shiro</a:t>
            </a:r>
            <a:r>
              <a:rPr lang="zh-CN" altLang="en-US" dirty="0" smtClean="0"/>
              <a:t>、</a:t>
            </a:r>
            <a:r>
              <a:rPr lang="en-US" altLang="zh-CN" dirty="0" smtClean="0"/>
              <a:t>redis5</a:t>
            </a:r>
          </a:p>
          <a:p>
            <a:endParaRPr lang="zh-CN" altLang="en-US" dirty="0"/>
          </a:p>
        </p:txBody>
      </p:sp>
      <p:sp>
        <p:nvSpPr>
          <p:cNvPr id="4" name="灯片编号占位符 3"/>
          <p:cNvSpPr>
            <a:spLocks noGrp="1"/>
          </p:cNvSpPr>
          <p:nvPr>
            <p:ph type="sldNum" sz="quarter" idx="10"/>
          </p:nvPr>
        </p:nvSpPr>
        <p:spPr/>
        <p:txBody>
          <a:bodyPr/>
          <a:lstStyle/>
          <a:p>
            <a:fld id="{DF75D4D9-89F4-451B-BB4A-0022283FCF7A}"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07E3D6-41C7-453C-A684-612D68346621}" type="datetimeFigureOut">
              <a:rPr lang="zh-CN" altLang="en-US" smtClean="0"/>
              <a:pPr/>
              <a:t>2021/3/6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1B57F5-B22A-4C7E-9E8A-C30081B1DF3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07E3D6-41C7-453C-A684-612D68346621}" type="datetimeFigureOut">
              <a:rPr lang="zh-CN" altLang="en-US" smtClean="0"/>
              <a:pPr/>
              <a:t>2021/3/6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1B57F5-B22A-4C7E-9E8A-C30081B1DF3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07E3D6-41C7-453C-A684-612D68346621}" type="datetimeFigureOut">
              <a:rPr lang="zh-CN" altLang="en-US" smtClean="0"/>
              <a:pPr/>
              <a:t>2021/3/6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1B57F5-B22A-4C7E-9E8A-C30081B1DF3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07E3D6-41C7-453C-A684-612D68346621}" type="datetimeFigureOut">
              <a:rPr lang="zh-CN" altLang="en-US" smtClean="0"/>
              <a:pPr/>
              <a:t>2021/3/6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1B57F5-B22A-4C7E-9E8A-C30081B1DF3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07E3D6-41C7-453C-A684-612D68346621}" type="datetimeFigureOut">
              <a:rPr lang="zh-CN" altLang="en-US" smtClean="0"/>
              <a:pPr/>
              <a:t>2021/3/6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1B57F5-B22A-4C7E-9E8A-C30081B1DF3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07E3D6-41C7-453C-A684-612D68346621}" type="datetimeFigureOut">
              <a:rPr lang="zh-CN" altLang="en-US" smtClean="0"/>
              <a:pPr/>
              <a:t>2021/3/6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1B57F5-B22A-4C7E-9E8A-C30081B1DF3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07E3D6-41C7-453C-A684-612D68346621}" type="datetimeFigureOut">
              <a:rPr lang="zh-CN" altLang="en-US" smtClean="0"/>
              <a:pPr/>
              <a:t>2021/3/6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1B57F5-B22A-4C7E-9E8A-C30081B1DF3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07E3D6-41C7-453C-A684-612D68346621}" type="datetimeFigureOut">
              <a:rPr lang="zh-CN" altLang="en-US" smtClean="0"/>
              <a:pPr/>
              <a:t>2021/3/6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1B57F5-B22A-4C7E-9E8A-C30081B1DF3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07E3D6-41C7-453C-A684-612D68346621}" type="datetimeFigureOut">
              <a:rPr lang="zh-CN" altLang="en-US" smtClean="0"/>
              <a:pPr/>
              <a:t>2021/3/6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1B57F5-B22A-4C7E-9E8A-C30081B1DF3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07E3D6-41C7-453C-A684-612D68346621}" type="datetimeFigureOut">
              <a:rPr lang="zh-CN" altLang="en-US" smtClean="0"/>
              <a:pPr/>
              <a:t>2021/3/6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1B57F5-B22A-4C7E-9E8A-C30081B1DF3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07E3D6-41C7-453C-A684-612D68346621}" type="datetimeFigureOut">
              <a:rPr lang="zh-CN" altLang="en-US" smtClean="0"/>
              <a:pPr/>
              <a:t>2021/3/6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1B57F5-B22A-4C7E-9E8A-C30081B1DF3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7E3D6-41C7-453C-A684-612D68346621}" type="datetimeFigureOut">
              <a:rPr lang="zh-CN" altLang="en-US" smtClean="0"/>
              <a:pPr/>
              <a:t>2021/3/6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B57F5-B22A-4C7E-9E8A-C30081B1DF3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3851920" y="1340768"/>
            <a:ext cx="1224136" cy="648072"/>
          </a:xfrm>
          <a:prstGeom prst="rect">
            <a:avLst/>
          </a:prstGeom>
          <a:solidFill>
            <a:schemeClr val="accent3">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APP</a:t>
            </a:r>
            <a:endParaRPr lang="zh-CN" altLang="en-US" sz="1200" dirty="0">
              <a:solidFill>
                <a:schemeClr val="tx1"/>
              </a:solidFill>
            </a:endParaRPr>
          </a:p>
        </p:txBody>
      </p:sp>
      <p:sp>
        <p:nvSpPr>
          <p:cNvPr id="57" name="矩形 56"/>
          <p:cNvSpPr/>
          <p:nvPr/>
        </p:nvSpPr>
        <p:spPr>
          <a:xfrm>
            <a:off x="323528" y="2420888"/>
            <a:ext cx="5976664" cy="3240360"/>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endParaRPr lang="zh-CN" altLang="en-US" sz="1200" b="1" dirty="0">
              <a:solidFill>
                <a:schemeClr val="tx1"/>
              </a:solidFill>
            </a:endParaRPr>
          </a:p>
        </p:txBody>
      </p:sp>
      <p:sp>
        <p:nvSpPr>
          <p:cNvPr id="59" name="矩形 58"/>
          <p:cNvSpPr/>
          <p:nvPr/>
        </p:nvSpPr>
        <p:spPr>
          <a:xfrm>
            <a:off x="539552" y="2564904"/>
            <a:ext cx="4536504" cy="648072"/>
          </a:xfrm>
          <a:prstGeom prst="rect">
            <a:avLst/>
          </a:prstGeom>
          <a:solidFill>
            <a:schemeClr val="accent6">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bg1"/>
                </a:solidFill>
              </a:rPr>
              <a:t>Nginx</a:t>
            </a:r>
            <a:endParaRPr lang="zh-CN" altLang="en-US" sz="1600" b="1" dirty="0">
              <a:solidFill>
                <a:schemeClr val="bg1"/>
              </a:solidFill>
            </a:endParaRPr>
          </a:p>
        </p:txBody>
      </p:sp>
      <p:sp>
        <p:nvSpPr>
          <p:cNvPr id="60" name="矩形 59"/>
          <p:cNvSpPr/>
          <p:nvPr/>
        </p:nvSpPr>
        <p:spPr>
          <a:xfrm>
            <a:off x="3851920" y="3573016"/>
            <a:ext cx="1224136" cy="648072"/>
          </a:xfrm>
          <a:prstGeom prst="rect">
            <a:avLst/>
          </a:prstGeom>
          <a:solidFill>
            <a:schemeClr val="accent5">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API Server</a:t>
            </a:r>
            <a:endParaRPr lang="zh-CN" altLang="en-US" sz="1200" dirty="0">
              <a:solidFill>
                <a:schemeClr val="tx1"/>
              </a:solidFill>
            </a:endParaRPr>
          </a:p>
        </p:txBody>
      </p:sp>
      <p:sp>
        <p:nvSpPr>
          <p:cNvPr id="61" name="矩形 60"/>
          <p:cNvSpPr/>
          <p:nvPr/>
        </p:nvSpPr>
        <p:spPr>
          <a:xfrm>
            <a:off x="539552" y="4797152"/>
            <a:ext cx="4536504" cy="648072"/>
          </a:xfrm>
          <a:prstGeom prst="rect">
            <a:avLst/>
          </a:prstGeom>
          <a:solidFill>
            <a:schemeClr val="tx2">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rPr>
              <a:t>数据库服务器</a:t>
            </a:r>
            <a:endParaRPr lang="zh-CN" altLang="en-US" sz="1600" b="1" dirty="0">
              <a:solidFill>
                <a:schemeClr val="bg1"/>
              </a:solidFill>
            </a:endParaRPr>
          </a:p>
        </p:txBody>
      </p:sp>
      <p:sp>
        <p:nvSpPr>
          <p:cNvPr id="62" name="矩形 61"/>
          <p:cNvSpPr/>
          <p:nvPr/>
        </p:nvSpPr>
        <p:spPr>
          <a:xfrm>
            <a:off x="2195736" y="3573016"/>
            <a:ext cx="1224136" cy="648072"/>
          </a:xfrm>
          <a:prstGeom prst="rect">
            <a:avLst/>
          </a:prstGeom>
          <a:solidFill>
            <a:schemeClr val="accent5">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EMQ X</a:t>
            </a:r>
          </a:p>
          <a:p>
            <a:pPr algn="ctr"/>
            <a:r>
              <a:rPr lang="en-US" altLang="zh-CN" sz="1200" dirty="0" smtClean="0">
                <a:solidFill>
                  <a:schemeClr val="tx1"/>
                </a:solidFill>
              </a:rPr>
              <a:t>Broker</a:t>
            </a:r>
            <a:endParaRPr lang="zh-CN" altLang="en-US" sz="1200" dirty="0">
              <a:solidFill>
                <a:schemeClr val="tx1"/>
              </a:solidFill>
            </a:endParaRPr>
          </a:p>
        </p:txBody>
      </p:sp>
      <p:cxnSp>
        <p:nvCxnSpPr>
          <p:cNvPr id="66" name="直接箭头连接符 65"/>
          <p:cNvCxnSpPr>
            <a:endCxn id="60" idx="0"/>
          </p:cNvCxnSpPr>
          <p:nvPr/>
        </p:nvCxnSpPr>
        <p:spPr>
          <a:xfrm>
            <a:off x="4463988" y="3212976"/>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39552" y="3573016"/>
            <a:ext cx="1224136" cy="648072"/>
          </a:xfrm>
          <a:prstGeom prst="rect">
            <a:avLst/>
          </a:prstGeom>
          <a:solidFill>
            <a:schemeClr val="accent5">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Web Admin</a:t>
            </a:r>
            <a:endParaRPr lang="zh-CN" altLang="en-US" sz="1200" dirty="0">
              <a:solidFill>
                <a:schemeClr val="tx1"/>
              </a:solidFill>
            </a:endParaRPr>
          </a:p>
        </p:txBody>
      </p:sp>
      <p:sp>
        <p:nvSpPr>
          <p:cNvPr id="73" name="矩形 72"/>
          <p:cNvSpPr/>
          <p:nvPr/>
        </p:nvSpPr>
        <p:spPr>
          <a:xfrm>
            <a:off x="539552" y="1340768"/>
            <a:ext cx="1224136" cy="648072"/>
          </a:xfrm>
          <a:prstGeom prst="rect">
            <a:avLst/>
          </a:prstGeom>
          <a:solidFill>
            <a:schemeClr val="accent3">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浏览器</a:t>
            </a:r>
            <a:endParaRPr lang="zh-CN" altLang="en-US" sz="1200" dirty="0">
              <a:solidFill>
                <a:schemeClr val="tx1"/>
              </a:solidFill>
            </a:endParaRPr>
          </a:p>
        </p:txBody>
      </p:sp>
      <p:cxnSp>
        <p:nvCxnSpPr>
          <p:cNvPr id="85" name="直接箭头连接符 84"/>
          <p:cNvCxnSpPr/>
          <p:nvPr/>
        </p:nvCxnSpPr>
        <p:spPr>
          <a:xfrm>
            <a:off x="1165322" y="20162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4466539" y="2011142"/>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2805253" y="3212976"/>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1154171" y="3212976"/>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上下箭头 106"/>
          <p:cNvSpPr/>
          <p:nvPr/>
        </p:nvSpPr>
        <p:spPr>
          <a:xfrm>
            <a:off x="2627784" y="4270794"/>
            <a:ext cx="360040" cy="504056"/>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箭头连接符 108"/>
          <p:cNvCxnSpPr>
            <a:stCxn id="71" idx="3"/>
            <a:endCxn id="62" idx="1"/>
          </p:cNvCxnSpPr>
          <p:nvPr/>
        </p:nvCxnSpPr>
        <p:spPr>
          <a:xfrm>
            <a:off x="1763688" y="3897052"/>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60" idx="1"/>
            <a:endCxn id="62" idx="3"/>
          </p:cNvCxnSpPr>
          <p:nvPr/>
        </p:nvCxnSpPr>
        <p:spPr>
          <a:xfrm flipH="1">
            <a:off x="3419872" y="3897052"/>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上下箭头 111"/>
          <p:cNvSpPr/>
          <p:nvPr/>
        </p:nvSpPr>
        <p:spPr>
          <a:xfrm>
            <a:off x="987853" y="4276843"/>
            <a:ext cx="360040" cy="504056"/>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上下箭头 112"/>
          <p:cNvSpPr/>
          <p:nvPr/>
        </p:nvSpPr>
        <p:spPr>
          <a:xfrm>
            <a:off x="4283968" y="4265692"/>
            <a:ext cx="360040" cy="504056"/>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5436096" y="2564904"/>
            <a:ext cx="648072" cy="2880320"/>
          </a:xfrm>
          <a:prstGeom prst="rect">
            <a:avLst/>
          </a:prstGeom>
          <a:solidFill>
            <a:srgbClr val="00B0F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rPr>
              <a:t>缓</a:t>
            </a:r>
            <a:endParaRPr lang="en-US" altLang="zh-CN" sz="1600" b="1" dirty="0" smtClean="0">
              <a:solidFill>
                <a:schemeClr val="bg1"/>
              </a:solidFill>
            </a:endParaRPr>
          </a:p>
          <a:p>
            <a:pPr algn="ctr"/>
            <a:r>
              <a:rPr lang="zh-CN" altLang="en-US" sz="1600" b="1" dirty="0" smtClean="0">
                <a:solidFill>
                  <a:schemeClr val="bg1"/>
                </a:solidFill>
              </a:rPr>
              <a:t>存</a:t>
            </a:r>
            <a:endParaRPr lang="en-US" altLang="zh-CN" sz="1600" b="1" dirty="0" smtClean="0">
              <a:solidFill>
                <a:schemeClr val="bg1"/>
              </a:solidFill>
            </a:endParaRPr>
          </a:p>
          <a:p>
            <a:pPr algn="ctr"/>
            <a:r>
              <a:rPr lang="zh-CN" altLang="en-US" sz="1600" b="1" dirty="0" smtClean="0">
                <a:solidFill>
                  <a:schemeClr val="bg1"/>
                </a:solidFill>
              </a:rPr>
              <a:t>服</a:t>
            </a:r>
            <a:endParaRPr lang="en-US" altLang="zh-CN" sz="1600" b="1" dirty="0" smtClean="0">
              <a:solidFill>
                <a:schemeClr val="bg1"/>
              </a:solidFill>
            </a:endParaRPr>
          </a:p>
          <a:p>
            <a:pPr algn="ctr"/>
            <a:r>
              <a:rPr lang="zh-CN" altLang="en-US" sz="1600" b="1" dirty="0" smtClean="0">
                <a:solidFill>
                  <a:schemeClr val="bg1"/>
                </a:solidFill>
              </a:rPr>
              <a:t>务</a:t>
            </a:r>
            <a:endParaRPr lang="en-US" altLang="zh-CN" sz="1600" b="1" dirty="0" smtClean="0">
              <a:solidFill>
                <a:schemeClr val="bg1"/>
              </a:solidFill>
            </a:endParaRPr>
          </a:p>
          <a:p>
            <a:pPr algn="ctr"/>
            <a:r>
              <a:rPr lang="zh-CN" altLang="en-US" sz="1600" b="1" dirty="0" smtClean="0">
                <a:solidFill>
                  <a:schemeClr val="bg1"/>
                </a:solidFill>
              </a:rPr>
              <a:t>器</a:t>
            </a:r>
            <a:endParaRPr lang="zh-CN" altLang="en-US" sz="1600" b="1" dirty="0">
              <a:solidFill>
                <a:schemeClr val="bg1"/>
              </a:solidFill>
            </a:endParaRPr>
          </a:p>
        </p:txBody>
      </p:sp>
      <p:sp>
        <p:nvSpPr>
          <p:cNvPr id="21" name="矩形 20"/>
          <p:cNvSpPr/>
          <p:nvPr/>
        </p:nvSpPr>
        <p:spPr>
          <a:xfrm>
            <a:off x="0" y="0"/>
            <a:ext cx="9144000" cy="648072"/>
          </a:xfrm>
          <a:prstGeom prst="rect">
            <a:avLst/>
          </a:prstGeom>
          <a:solidFill>
            <a:schemeClr val="tx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bg1"/>
                </a:solidFill>
              </a:rPr>
              <a:t>系统总体架构</a:t>
            </a:r>
            <a:endParaRPr lang="zh-CN" altLang="en-US" sz="20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203760" y="4112984"/>
            <a:ext cx="4032448" cy="648072"/>
          </a:xfrm>
          <a:prstGeom prst="rect">
            <a:avLst/>
          </a:prstGeom>
          <a:solidFill>
            <a:srgbClr val="00B0F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rPr>
              <a:t>Action</a:t>
            </a:r>
            <a:endParaRPr lang="zh-CN" altLang="en-US" b="1" dirty="0">
              <a:solidFill>
                <a:schemeClr val="bg1"/>
              </a:solidFill>
            </a:endParaRPr>
          </a:p>
        </p:txBody>
      </p:sp>
      <p:sp>
        <p:nvSpPr>
          <p:cNvPr id="18" name="矩形 17"/>
          <p:cNvSpPr/>
          <p:nvPr/>
        </p:nvSpPr>
        <p:spPr>
          <a:xfrm>
            <a:off x="6216520" y="836712"/>
            <a:ext cx="864096" cy="4248472"/>
          </a:xfrm>
          <a:prstGeom prst="rect">
            <a:avLst/>
          </a:prstGeom>
          <a:solidFill>
            <a:schemeClr val="accent5">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rPr>
              <a:t>S</a:t>
            </a:r>
          </a:p>
          <a:p>
            <a:pPr algn="ctr"/>
            <a:r>
              <a:rPr lang="en-US" altLang="zh-CN" b="1" dirty="0" smtClean="0">
                <a:solidFill>
                  <a:schemeClr val="bg1"/>
                </a:solidFill>
              </a:rPr>
              <a:t>E</a:t>
            </a:r>
          </a:p>
          <a:p>
            <a:pPr algn="ctr"/>
            <a:r>
              <a:rPr lang="en-US" altLang="zh-CN" b="1" dirty="0" smtClean="0">
                <a:solidFill>
                  <a:schemeClr val="bg1"/>
                </a:solidFill>
              </a:rPr>
              <a:t>R</a:t>
            </a:r>
          </a:p>
          <a:p>
            <a:pPr algn="ctr"/>
            <a:r>
              <a:rPr lang="en-US" altLang="zh-CN" b="1" dirty="0" smtClean="0">
                <a:solidFill>
                  <a:schemeClr val="bg1"/>
                </a:solidFill>
              </a:rPr>
              <a:t>V</a:t>
            </a:r>
          </a:p>
          <a:p>
            <a:pPr algn="ctr"/>
            <a:r>
              <a:rPr lang="en-US" altLang="zh-CN" b="1" dirty="0" smtClean="0">
                <a:solidFill>
                  <a:schemeClr val="bg1"/>
                </a:solidFill>
              </a:rPr>
              <a:t>I</a:t>
            </a:r>
          </a:p>
          <a:p>
            <a:pPr algn="ctr"/>
            <a:r>
              <a:rPr lang="en-US" altLang="zh-CN" b="1" dirty="0" smtClean="0">
                <a:solidFill>
                  <a:schemeClr val="bg1"/>
                </a:solidFill>
              </a:rPr>
              <a:t>C</a:t>
            </a:r>
          </a:p>
          <a:p>
            <a:pPr algn="ctr"/>
            <a:r>
              <a:rPr lang="en-US" altLang="zh-CN" b="1" dirty="0" smtClean="0">
                <a:solidFill>
                  <a:schemeClr val="bg1"/>
                </a:solidFill>
              </a:rPr>
              <a:t>E</a:t>
            </a:r>
          </a:p>
          <a:p>
            <a:pPr algn="ctr"/>
            <a:endParaRPr lang="en-US" altLang="zh-CN" b="1" dirty="0" smtClean="0">
              <a:solidFill>
                <a:schemeClr val="bg1"/>
              </a:solidFill>
            </a:endParaRPr>
          </a:p>
          <a:p>
            <a:pPr algn="ctr"/>
            <a:r>
              <a:rPr lang="en-US" altLang="zh-CN" b="1" dirty="0" smtClean="0">
                <a:solidFill>
                  <a:schemeClr val="bg1"/>
                </a:solidFill>
              </a:rPr>
              <a:t>E</a:t>
            </a:r>
          </a:p>
          <a:p>
            <a:pPr algn="ctr"/>
            <a:r>
              <a:rPr lang="en-US" altLang="zh-CN" b="1" dirty="0" smtClean="0">
                <a:solidFill>
                  <a:schemeClr val="bg1"/>
                </a:solidFill>
              </a:rPr>
              <a:t>N</a:t>
            </a:r>
          </a:p>
          <a:p>
            <a:pPr algn="ctr"/>
            <a:r>
              <a:rPr lang="en-US" altLang="zh-CN" b="1" dirty="0" smtClean="0">
                <a:solidFill>
                  <a:schemeClr val="bg1"/>
                </a:solidFill>
              </a:rPr>
              <a:t>G</a:t>
            </a:r>
          </a:p>
          <a:p>
            <a:pPr algn="ctr"/>
            <a:r>
              <a:rPr lang="en-US" altLang="zh-CN" b="1" dirty="0" smtClean="0">
                <a:solidFill>
                  <a:schemeClr val="bg1"/>
                </a:solidFill>
              </a:rPr>
              <a:t>I</a:t>
            </a:r>
          </a:p>
          <a:p>
            <a:pPr algn="ctr"/>
            <a:r>
              <a:rPr lang="en-US" altLang="zh-CN" b="1" dirty="0" smtClean="0">
                <a:solidFill>
                  <a:schemeClr val="bg1"/>
                </a:solidFill>
              </a:rPr>
              <a:t>N</a:t>
            </a:r>
          </a:p>
          <a:p>
            <a:pPr algn="ctr"/>
            <a:r>
              <a:rPr lang="en-US" altLang="zh-CN" b="1" dirty="0" smtClean="0">
                <a:solidFill>
                  <a:schemeClr val="bg1"/>
                </a:solidFill>
              </a:rPr>
              <a:t>E</a:t>
            </a:r>
          </a:p>
        </p:txBody>
      </p:sp>
      <p:sp>
        <p:nvSpPr>
          <p:cNvPr id="21" name="矩形 20"/>
          <p:cNvSpPr/>
          <p:nvPr/>
        </p:nvSpPr>
        <p:spPr>
          <a:xfrm>
            <a:off x="0" y="0"/>
            <a:ext cx="9144000" cy="648072"/>
          </a:xfrm>
          <a:prstGeom prst="rect">
            <a:avLst/>
          </a:prstGeom>
          <a:solidFill>
            <a:schemeClr val="tx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rPr>
              <a:t>APP</a:t>
            </a:r>
            <a:r>
              <a:rPr lang="zh-CN" altLang="en-US" sz="2000" b="1" dirty="0" smtClean="0">
                <a:solidFill>
                  <a:schemeClr val="bg1"/>
                </a:solidFill>
              </a:rPr>
              <a:t>应用架构</a:t>
            </a:r>
            <a:endParaRPr lang="zh-CN" altLang="en-US" sz="2000" b="1" dirty="0">
              <a:solidFill>
                <a:schemeClr val="bg1"/>
              </a:solidFill>
            </a:endParaRPr>
          </a:p>
        </p:txBody>
      </p:sp>
      <p:sp>
        <p:nvSpPr>
          <p:cNvPr id="22" name="矩形 21"/>
          <p:cNvSpPr/>
          <p:nvPr/>
        </p:nvSpPr>
        <p:spPr>
          <a:xfrm>
            <a:off x="203760" y="836712"/>
            <a:ext cx="2952328" cy="1008112"/>
          </a:xfrm>
          <a:prstGeom prst="rect">
            <a:avLst/>
          </a:prstGeom>
          <a:solidFill>
            <a:schemeClr val="accent3">
              <a:lumMod val="75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smtClean="0">
                <a:solidFill>
                  <a:schemeClr val="bg1"/>
                </a:solidFill>
              </a:rPr>
              <a:t>UI</a:t>
            </a:r>
            <a:r>
              <a:rPr lang="zh-CN" altLang="en-US" sz="1200" b="1" dirty="0" smtClean="0">
                <a:solidFill>
                  <a:schemeClr val="bg1"/>
                </a:solidFill>
              </a:rPr>
              <a:t>层</a:t>
            </a:r>
            <a:endParaRPr lang="en-US" altLang="zh-CN" sz="1200" b="1" dirty="0" smtClean="0">
              <a:solidFill>
                <a:schemeClr val="bg1"/>
              </a:solidFill>
            </a:endParaRPr>
          </a:p>
        </p:txBody>
      </p:sp>
      <p:sp>
        <p:nvSpPr>
          <p:cNvPr id="23" name="矩形 22"/>
          <p:cNvSpPr/>
          <p:nvPr/>
        </p:nvSpPr>
        <p:spPr>
          <a:xfrm>
            <a:off x="347776" y="1124744"/>
            <a:ext cx="792088" cy="288032"/>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HTML</a:t>
            </a:r>
            <a:endParaRPr lang="zh-CN" altLang="en-US" sz="1200" dirty="0">
              <a:solidFill>
                <a:schemeClr val="tx1"/>
              </a:solidFill>
            </a:endParaRPr>
          </a:p>
        </p:txBody>
      </p:sp>
      <p:sp>
        <p:nvSpPr>
          <p:cNvPr id="24" name="矩形 23"/>
          <p:cNvSpPr/>
          <p:nvPr/>
        </p:nvSpPr>
        <p:spPr>
          <a:xfrm>
            <a:off x="1283880" y="1124744"/>
            <a:ext cx="792088" cy="288032"/>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JS</a:t>
            </a:r>
            <a:endParaRPr lang="zh-CN" altLang="en-US" sz="1200" dirty="0">
              <a:solidFill>
                <a:schemeClr val="tx1"/>
              </a:solidFill>
            </a:endParaRPr>
          </a:p>
        </p:txBody>
      </p:sp>
      <p:sp>
        <p:nvSpPr>
          <p:cNvPr id="26" name="矩形 25"/>
          <p:cNvSpPr/>
          <p:nvPr/>
        </p:nvSpPr>
        <p:spPr>
          <a:xfrm>
            <a:off x="347776" y="1484784"/>
            <a:ext cx="792088" cy="288032"/>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VUE</a:t>
            </a:r>
            <a:endParaRPr lang="zh-CN" altLang="en-US" sz="1200" dirty="0">
              <a:solidFill>
                <a:schemeClr val="tx1"/>
              </a:solidFill>
            </a:endParaRPr>
          </a:p>
        </p:txBody>
      </p:sp>
      <p:sp>
        <p:nvSpPr>
          <p:cNvPr id="27" name="矩形 26"/>
          <p:cNvSpPr/>
          <p:nvPr/>
        </p:nvSpPr>
        <p:spPr>
          <a:xfrm>
            <a:off x="1283880" y="1484784"/>
            <a:ext cx="792088" cy="288032"/>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MINT</a:t>
            </a:r>
            <a:endParaRPr lang="zh-CN" altLang="en-US" sz="1200" dirty="0">
              <a:solidFill>
                <a:schemeClr val="tx1"/>
              </a:solidFill>
            </a:endParaRPr>
          </a:p>
        </p:txBody>
      </p:sp>
      <p:sp>
        <p:nvSpPr>
          <p:cNvPr id="28" name="矩形 27"/>
          <p:cNvSpPr/>
          <p:nvPr/>
        </p:nvSpPr>
        <p:spPr>
          <a:xfrm>
            <a:off x="2219984" y="1484784"/>
            <a:ext cx="792088" cy="288032"/>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MUSE</a:t>
            </a:r>
            <a:endParaRPr lang="zh-CN" altLang="en-US" sz="1200" dirty="0">
              <a:solidFill>
                <a:schemeClr val="tx1"/>
              </a:solidFill>
            </a:endParaRPr>
          </a:p>
        </p:txBody>
      </p:sp>
      <p:sp>
        <p:nvSpPr>
          <p:cNvPr id="29" name="矩形 28"/>
          <p:cNvSpPr/>
          <p:nvPr/>
        </p:nvSpPr>
        <p:spPr>
          <a:xfrm>
            <a:off x="2219984" y="1124744"/>
            <a:ext cx="792088" cy="288032"/>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jQuery</a:t>
            </a:r>
            <a:endParaRPr lang="zh-CN" altLang="en-US" sz="1200" dirty="0">
              <a:solidFill>
                <a:schemeClr val="tx1"/>
              </a:solidFill>
            </a:endParaRPr>
          </a:p>
        </p:txBody>
      </p:sp>
      <p:sp>
        <p:nvSpPr>
          <p:cNvPr id="11" name="矩形 10"/>
          <p:cNvSpPr/>
          <p:nvPr/>
        </p:nvSpPr>
        <p:spPr>
          <a:xfrm>
            <a:off x="203760" y="2168768"/>
            <a:ext cx="4032448" cy="648072"/>
          </a:xfrm>
          <a:prstGeom prst="rect">
            <a:avLst/>
          </a:prstGeom>
          <a:solidFill>
            <a:schemeClr val="accent6">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bg1"/>
                </a:solidFill>
              </a:rPr>
              <a:t>WebView</a:t>
            </a:r>
            <a:endParaRPr lang="zh-CN" altLang="en-US" b="1" dirty="0">
              <a:solidFill>
                <a:schemeClr val="bg1"/>
              </a:solidFill>
            </a:endParaRPr>
          </a:p>
        </p:txBody>
      </p:sp>
      <p:sp>
        <p:nvSpPr>
          <p:cNvPr id="12" name="矩形 11"/>
          <p:cNvSpPr/>
          <p:nvPr/>
        </p:nvSpPr>
        <p:spPr>
          <a:xfrm>
            <a:off x="203760" y="3104688"/>
            <a:ext cx="4032448" cy="648072"/>
          </a:xfrm>
          <a:prstGeom prst="rect">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bg1"/>
                </a:solidFill>
              </a:rPr>
              <a:t>ActionDispatcher</a:t>
            </a:r>
            <a:endParaRPr lang="zh-CN" altLang="en-US" b="1" dirty="0">
              <a:solidFill>
                <a:schemeClr val="bg1"/>
              </a:solidFill>
            </a:endParaRPr>
          </a:p>
        </p:txBody>
      </p:sp>
      <p:sp>
        <p:nvSpPr>
          <p:cNvPr id="13" name="矩形 12"/>
          <p:cNvSpPr/>
          <p:nvPr/>
        </p:nvSpPr>
        <p:spPr>
          <a:xfrm>
            <a:off x="3300104" y="836712"/>
            <a:ext cx="936104" cy="1008112"/>
          </a:xfrm>
          <a:prstGeom prst="rect">
            <a:avLst/>
          </a:prstGeom>
          <a:solidFill>
            <a:schemeClr val="accent3">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rPr>
              <a:t>Activity</a:t>
            </a:r>
            <a:endParaRPr lang="zh-CN" altLang="en-US" sz="1200" b="1" dirty="0">
              <a:solidFill>
                <a:schemeClr val="bg1"/>
              </a:solidFill>
            </a:endParaRPr>
          </a:p>
        </p:txBody>
      </p:sp>
      <p:sp>
        <p:nvSpPr>
          <p:cNvPr id="15" name="矩形 14"/>
          <p:cNvSpPr/>
          <p:nvPr/>
        </p:nvSpPr>
        <p:spPr>
          <a:xfrm>
            <a:off x="7008608" y="980728"/>
            <a:ext cx="1872208" cy="432048"/>
          </a:xfrm>
          <a:prstGeom prst="rect">
            <a:avLst/>
          </a:prstGeom>
          <a:solidFill>
            <a:srgbClr val="BCE0EA"/>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ConfigurationService</a:t>
            </a:r>
            <a:endParaRPr lang="en-US" altLang="zh-CN" sz="1500" dirty="0" smtClean="0">
              <a:solidFill>
                <a:schemeClr val="tx1"/>
              </a:solidFill>
            </a:endParaRPr>
          </a:p>
        </p:txBody>
      </p:sp>
      <p:sp>
        <p:nvSpPr>
          <p:cNvPr id="16" name="矩形 15"/>
          <p:cNvSpPr/>
          <p:nvPr/>
        </p:nvSpPr>
        <p:spPr>
          <a:xfrm>
            <a:off x="7008608" y="1484784"/>
            <a:ext cx="1872208" cy="432048"/>
          </a:xfrm>
          <a:prstGeom prst="rect">
            <a:avLst/>
          </a:prstGeom>
          <a:solidFill>
            <a:srgbClr val="BCE0EA"/>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DataService</a:t>
            </a:r>
            <a:endParaRPr lang="en-US" altLang="zh-CN" sz="1500" dirty="0" smtClean="0">
              <a:solidFill>
                <a:schemeClr val="tx1"/>
              </a:solidFill>
            </a:endParaRPr>
          </a:p>
        </p:txBody>
      </p:sp>
      <p:sp>
        <p:nvSpPr>
          <p:cNvPr id="17" name="矩形 16"/>
          <p:cNvSpPr/>
          <p:nvPr/>
        </p:nvSpPr>
        <p:spPr>
          <a:xfrm>
            <a:off x="7008608" y="1988840"/>
            <a:ext cx="1872208" cy="432048"/>
          </a:xfrm>
          <a:prstGeom prst="rect">
            <a:avLst/>
          </a:prstGeom>
          <a:solidFill>
            <a:srgbClr val="BCE0EA"/>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EventService</a:t>
            </a:r>
            <a:endParaRPr lang="en-US" altLang="zh-CN" sz="1500" dirty="0" smtClean="0">
              <a:solidFill>
                <a:schemeClr val="tx1"/>
              </a:solidFill>
            </a:endParaRPr>
          </a:p>
        </p:txBody>
      </p:sp>
      <p:sp>
        <p:nvSpPr>
          <p:cNvPr id="19" name="矩形 18"/>
          <p:cNvSpPr/>
          <p:nvPr/>
        </p:nvSpPr>
        <p:spPr>
          <a:xfrm>
            <a:off x="7008608" y="2492896"/>
            <a:ext cx="1872208" cy="432048"/>
          </a:xfrm>
          <a:prstGeom prst="rect">
            <a:avLst/>
          </a:prstGeom>
          <a:solidFill>
            <a:srgbClr val="BCE0EA"/>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HttpService</a:t>
            </a:r>
            <a:endParaRPr lang="en-US" altLang="zh-CN" sz="1500" dirty="0" smtClean="0">
              <a:solidFill>
                <a:schemeClr val="tx1"/>
              </a:solidFill>
            </a:endParaRPr>
          </a:p>
        </p:txBody>
      </p:sp>
      <p:sp>
        <p:nvSpPr>
          <p:cNvPr id="20" name="矩形 19"/>
          <p:cNvSpPr/>
          <p:nvPr/>
        </p:nvSpPr>
        <p:spPr>
          <a:xfrm>
            <a:off x="7008608" y="4005064"/>
            <a:ext cx="1872208"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LoginService</a:t>
            </a:r>
            <a:endParaRPr lang="en-US" altLang="zh-CN" sz="1500" dirty="0" smtClean="0">
              <a:solidFill>
                <a:schemeClr val="tx1"/>
              </a:solidFill>
            </a:endParaRPr>
          </a:p>
        </p:txBody>
      </p:sp>
      <p:sp>
        <p:nvSpPr>
          <p:cNvPr id="30" name="矩形 29"/>
          <p:cNvSpPr/>
          <p:nvPr/>
        </p:nvSpPr>
        <p:spPr>
          <a:xfrm>
            <a:off x="7008608" y="4509120"/>
            <a:ext cx="1872208"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VersionService</a:t>
            </a:r>
            <a:endParaRPr lang="en-US" altLang="zh-CN" sz="1500" dirty="0" smtClean="0">
              <a:solidFill>
                <a:schemeClr val="tx1"/>
              </a:solidFill>
            </a:endParaRPr>
          </a:p>
        </p:txBody>
      </p:sp>
      <p:sp>
        <p:nvSpPr>
          <p:cNvPr id="32" name="矩形 31"/>
          <p:cNvSpPr/>
          <p:nvPr/>
        </p:nvSpPr>
        <p:spPr>
          <a:xfrm>
            <a:off x="323528" y="4688864"/>
            <a:ext cx="1728192" cy="432048"/>
          </a:xfrm>
          <a:prstGeom prst="rect">
            <a:avLst/>
          </a:prstGeom>
          <a:solidFill>
            <a:srgbClr val="C1EF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PageTransferAction</a:t>
            </a:r>
            <a:endParaRPr lang="en-US" altLang="zh-CN" sz="1500" dirty="0" smtClean="0">
              <a:solidFill>
                <a:schemeClr val="tx1"/>
              </a:solidFill>
            </a:endParaRPr>
          </a:p>
        </p:txBody>
      </p:sp>
      <p:sp>
        <p:nvSpPr>
          <p:cNvPr id="33" name="矩形 32"/>
          <p:cNvSpPr/>
          <p:nvPr/>
        </p:nvSpPr>
        <p:spPr>
          <a:xfrm>
            <a:off x="323528" y="5120912"/>
            <a:ext cx="1728192" cy="432048"/>
          </a:xfrm>
          <a:prstGeom prst="rect">
            <a:avLst/>
          </a:prstGeom>
          <a:solidFill>
            <a:srgbClr val="C1EF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GlobalCacheAction</a:t>
            </a:r>
            <a:endParaRPr lang="en-US" altLang="zh-CN" sz="1500" dirty="0" smtClean="0">
              <a:solidFill>
                <a:schemeClr val="tx1"/>
              </a:solidFill>
            </a:endParaRPr>
          </a:p>
        </p:txBody>
      </p:sp>
      <p:sp>
        <p:nvSpPr>
          <p:cNvPr id="34" name="矩形 33"/>
          <p:cNvSpPr/>
          <p:nvPr/>
        </p:nvSpPr>
        <p:spPr>
          <a:xfrm>
            <a:off x="323528" y="5552960"/>
            <a:ext cx="1728192" cy="432048"/>
          </a:xfrm>
          <a:prstGeom prst="rect">
            <a:avLst/>
          </a:prstGeom>
          <a:solidFill>
            <a:srgbClr val="C1EF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VersionAction</a:t>
            </a:r>
            <a:endParaRPr lang="en-US" altLang="zh-CN" sz="1500" dirty="0" smtClean="0">
              <a:solidFill>
                <a:schemeClr val="tx1"/>
              </a:solidFill>
            </a:endParaRPr>
          </a:p>
        </p:txBody>
      </p:sp>
      <p:sp>
        <p:nvSpPr>
          <p:cNvPr id="35" name="矩形 34"/>
          <p:cNvSpPr/>
          <p:nvPr/>
        </p:nvSpPr>
        <p:spPr>
          <a:xfrm>
            <a:off x="323528" y="5985008"/>
            <a:ext cx="1728192" cy="432048"/>
          </a:xfrm>
          <a:prstGeom prst="rect">
            <a:avLst/>
          </a:prstGeom>
          <a:solidFill>
            <a:srgbClr val="C1EF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ExitAppAction</a:t>
            </a:r>
            <a:endParaRPr lang="en-US" altLang="zh-CN" sz="1500" dirty="0" smtClean="0">
              <a:solidFill>
                <a:schemeClr val="tx1"/>
              </a:solidFill>
            </a:endParaRPr>
          </a:p>
        </p:txBody>
      </p:sp>
      <p:sp>
        <p:nvSpPr>
          <p:cNvPr id="36" name="矩形 35"/>
          <p:cNvSpPr/>
          <p:nvPr/>
        </p:nvSpPr>
        <p:spPr>
          <a:xfrm>
            <a:off x="2411760" y="4688864"/>
            <a:ext cx="1728192"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UserAction</a:t>
            </a:r>
            <a:endParaRPr lang="en-US" altLang="zh-CN" sz="1500" dirty="0" smtClean="0">
              <a:solidFill>
                <a:schemeClr val="tx1"/>
              </a:solidFill>
            </a:endParaRPr>
          </a:p>
        </p:txBody>
      </p:sp>
      <p:sp>
        <p:nvSpPr>
          <p:cNvPr id="37" name="矩形 36"/>
          <p:cNvSpPr/>
          <p:nvPr/>
        </p:nvSpPr>
        <p:spPr>
          <a:xfrm>
            <a:off x="2411760" y="5120912"/>
            <a:ext cx="1728192"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ContactsAction</a:t>
            </a:r>
            <a:endParaRPr lang="en-US" altLang="zh-CN" sz="1500" dirty="0" smtClean="0">
              <a:solidFill>
                <a:schemeClr val="tx1"/>
              </a:solidFill>
            </a:endParaRPr>
          </a:p>
        </p:txBody>
      </p:sp>
      <p:sp>
        <p:nvSpPr>
          <p:cNvPr id="38" name="矩形 37"/>
          <p:cNvSpPr/>
          <p:nvPr/>
        </p:nvSpPr>
        <p:spPr>
          <a:xfrm>
            <a:off x="2411760" y="5552960"/>
            <a:ext cx="1728192"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FriendAction</a:t>
            </a:r>
            <a:endParaRPr lang="en-US" altLang="zh-CN" sz="1500" dirty="0" smtClean="0">
              <a:solidFill>
                <a:schemeClr val="tx1"/>
              </a:solidFill>
            </a:endParaRPr>
          </a:p>
        </p:txBody>
      </p:sp>
      <p:sp>
        <p:nvSpPr>
          <p:cNvPr id="39" name="矩形 38"/>
          <p:cNvSpPr/>
          <p:nvPr/>
        </p:nvSpPr>
        <p:spPr>
          <a:xfrm>
            <a:off x="2411760" y="5985008"/>
            <a:ext cx="1728192"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MessageAction</a:t>
            </a:r>
            <a:endParaRPr lang="en-US" altLang="zh-CN" sz="1500" dirty="0" smtClean="0">
              <a:solidFill>
                <a:schemeClr val="tx1"/>
              </a:solidFill>
            </a:endParaRPr>
          </a:p>
        </p:txBody>
      </p:sp>
      <p:sp>
        <p:nvSpPr>
          <p:cNvPr id="40" name="上下箭头 39"/>
          <p:cNvSpPr/>
          <p:nvPr/>
        </p:nvSpPr>
        <p:spPr>
          <a:xfrm>
            <a:off x="2003960" y="2708920"/>
            <a:ext cx="360040" cy="504056"/>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上下箭头 43"/>
          <p:cNvSpPr/>
          <p:nvPr/>
        </p:nvSpPr>
        <p:spPr>
          <a:xfrm>
            <a:off x="2003960" y="1772816"/>
            <a:ext cx="360040" cy="504056"/>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上下箭头 44"/>
          <p:cNvSpPr/>
          <p:nvPr/>
        </p:nvSpPr>
        <p:spPr>
          <a:xfrm>
            <a:off x="2003960" y="3680936"/>
            <a:ext cx="360040" cy="504056"/>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4487960" y="1040704"/>
            <a:ext cx="1703943" cy="276999"/>
          </a:xfrm>
          <a:prstGeom prst="rect">
            <a:avLst/>
          </a:prstGeom>
          <a:noFill/>
        </p:spPr>
        <p:txBody>
          <a:bodyPr wrap="square" rtlCol="0">
            <a:spAutoFit/>
          </a:bodyPr>
          <a:lstStyle/>
          <a:p>
            <a:r>
              <a:rPr lang="en-US" altLang="zh-CN" sz="1200" dirty="0" err="1" smtClean="0"/>
              <a:t>ServiceEngineFactory</a:t>
            </a:r>
            <a:endParaRPr lang="zh-CN" altLang="en-US" sz="1200" dirty="0"/>
          </a:p>
        </p:txBody>
      </p:sp>
      <p:sp>
        <p:nvSpPr>
          <p:cNvPr id="49" name="上下箭头 48"/>
          <p:cNvSpPr/>
          <p:nvPr/>
        </p:nvSpPr>
        <p:spPr>
          <a:xfrm rot="5400000">
            <a:off x="5100304" y="308776"/>
            <a:ext cx="227872" cy="2076016"/>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008608" y="3501008"/>
            <a:ext cx="1872208"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smtClean="0">
                <a:solidFill>
                  <a:schemeClr val="tx1"/>
                </a:solidFill>
              </a:rPr>
              <a:t>MapService</a:t>
            </a:r>
            <a:endParaRPr lang="en-US" altLang="zh-CN" sz="1500" dirty="0" smtClean="0">
              <a:solidFill>
                <a:schemeClr val="tx1"/>
              </a:solidFill>
            </a:endParaRPr>
          </a:p>
        </p:txBody>
      </p:sp>
      <p:sp>
        <p:nvSpPr>
          <p:cNvPr id="52" name="矩形 51"/>
          <p:cNvSpPr/>
          <p:nvPr/>
        </p:nvSpPr>
        <p:spPr>
          <a:xfrm>
            <a:off x="4764328" y="4077072"/>
            <a:ext cx="911856"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smtClean="0"/>
              <a:t>Context</a:t>
            </a:r>
            <a:endParaRPr lang="zh-CN" altLang="en-US" sz="1500" b="1" dirty="0"/>
          </a:p>
        </p:txBody>
      </p:sp>
      <p:sp>
        <p:nvSpPr>
          <p:cNvPr id="46" name="上下箭头 45"/>
          <p:cNvSpPr/>
          <p:nvPr/>
        </p:nvSpPr>
        <p:spPr>
          <a:xfrm rot="5400000">
            <a:off x="4374116" y="4047084"/>
            <a:ext cx="252120" cy="744144"/>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上下箭头 52"/>
          <p:cNvSpPr/>
          <p:nvPr/>
        </p:nvSpPr>
        <p:spPr>
          <a:xfrm rot="5400000">
            <a:off x="5808536" y="4041160"/>
            <a:ext cx="288032" cy="744144"/>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形状 54"/>
          <p:cNvCxnSpPr>
            <a:stCxn id="52" idx="0"/>
            <a:endCxn id="11" idx="3"/>
          </p:cNvCxnSpPr>
          <p:nvPr/>
        </p:nvCxnSpPr>
        <p:spPr>
          <a:xfrm rot="16200000" flipV="1">
            <a:off x="3936098" y="2792914"/>
            <a:ext cx="1584268" cy="984048"/>
          </a:xfrm>
          <a:prstGeom prst="bentConnector2">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9144000" cy="648072"/>
          </a:xfrm>
          <a:prstGeom prst="rect">
            <a:avLst/>
          </a:prstGeom>
          <a:solidFill>
            <a:schemeClr val="tx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bg1"/>
                </a:solidFill>
              </a:rPr>
              <a:t>消息推送系统架</a:t>
            </a:r>
            <a:r>
              <a:rPr lang="zh-CN" altLang="en-US" sz="2000" b="1" dirty="0" smtClean="0">
                <a:solidFill>
                  <a:schemeClr val="bg1"/>
                </a:solidFill>
              </a:rPr>
              <a:t>构</a:t>
            </a:r>
            <a:endParaRPr lang="zh-CN" altLang="en-US" sz="2000" b="1" dirty="0">
              <a:solidFill>
                <a:schemeClr val="bg1"/>
              </a:solidFill>
            </a:endParaRPr>
          </a:p>
        </p:txBody>
      </p:sp>
      <p:sp>
        <p:nvSpPr>
          <p:cNvPr id="22" name="矩形 21"/>
          <p:cNvSpPr/>
          <p:nvPr/>
        </p:nvSpPr>
        <p:spPr>
          <a:xfrm>
            <a:off x="323528" y="2696888"/>
            <a:ext cx="3600400" cy="792088"/>
          </a:xfrm>
          <a:prstGeom prst="rect">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rPr>
              <a:t>EMQ X </a:t>
            </a:r>
            <a:r>
              <a:rPr lang="en-US" altLang="zh-CN" b="1" dirty="0" err="1" smtClean="0">
                <a:solidFill>
                  <a:schemeClr val="bg1"/>
                </a:solidFill>
              </a:rPr>
              <a:t>Borker</a:t>
            </a:r>
            <a:endParaRPr lang="zh-CN" altLang="en-US" b="1" dirty="0">
              <a:solidFill>
                <a:schemeClr val="bg1"/>
              </a:solidFill>
            </a:endParaRPr>
          </a:p>
        </p:txBody>
      </p:sp>
      <p:sp>
        <p:nvSpPr>
          <p:cNvPr id="23" name="矩形 22"/>
          <p:cNvSpPr/>
          <p:nvPr/>
        </p:nvSpPr>
        <p:spPr>
          <a:xfrm>
            <a:off x="1403648" y="1256728"/>
            <a:ext cx="720080" cy="648072"/>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APP</a:t>
            </a:r>
            <a:endParaRPr lang="zh-CN" altLang="en-US" sz="1200" dirty="0">
              <a:solidFill>
                <a:schemeClr val="tx1"/>
              </a:solidFill>
            </a:endParaRPr>
          </a:p>
        </p:txBody>
      </p:sp>
      <p:sp>
        <p:nvSpPr>
          <p:cNvPr id="24" name="矩形 23"/>
          <p:cNvSpPr/>
          <p:nvPr/>
        </p:nvSpPr>
        <p:spPr>
          <a:xfrm>
            <a:off x="2195736" y="1256728"/>
            <a:ext cx="720080" cy="648072"/>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Web</a:t>
            </a:r>
            <a:r>
              <a:rPr lang="zh-CN" altLang="en-US" sz="1200" dirty="0" smtClean="0">
                <a:solidFill>
                  <a:schemeClr val="tx1"/>
                </a:solidFill>
              </a:rPr>
              <a:t> </a:t>
            </a:r>
            <a:r>
              <a:rPr lang="en-US" altLang="zh-CN" sz="1200" dirty="0" smtClean="0">
                <a:solidFill>
                  <a:schemeClr val="tx1"/>
                </a:solidFill>
              </a:rPr>
              <a:t>Admin</a:t>
            </a:r>
            <a:endParaRPr lang="zh-CN" altLang="en-US" sz="1200" dirty="0" smtClean="0">
              <a:solidFill>
                <a:schemeClr val="tx1"/>
              </a:solidFill>
            </a:endParaRPr>
          </a:p>
        </p:txBody>
      </p:sp>
      <p:sp>
        <p:nvSpPr>
          <p:cNvPr id="25" name="矩形 24"/>
          <p:cNvSpPr/>
          <p:nvPr/>
        </p:nvSpPr>
        <p:spPr>
          <a:xfrm>
            <a:off x="2987824" y="1256728"/>
            <a:ext cx="720080" cy="648072"/>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API Server</a:t>
            </a:r>
            <a:endParaRPr lang="zh-CN" altLang="en-US" sz="1200" dirty="0">
              <a:solidFill>
                <a:schemeClr val="tx1"/>
              </a:solidFill>
            </a:endParaRPr>
          </a:p>
        </p:txBody>
      </p:sp>
      <p:sp>
        <p:nvSpPr>
          <p:cNvPr id="38" name="矩形 37"/>
          <p:cNvSpPr/>
          <p:nvPr/>
        </p:nvSpPr>
        <p:spPr>
          <a:xfrm>
            <a:off x="323528" y="4077072"/>
            <a:ext cx="3600400" cy="792088"/>
          </a:xfrm>
          <a:prstGeom prst="rect">
            <a:avLst/>
          </a:prstGeom>
          <a:solidFill>
            <a:schemeClr val="tx2">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rPr>
              <a:t>数据库服务器</a:t>
            </a:r>
            <a:endParaRPr lang="zh-CN" altLang="en-US" b="1" dirty="0">
              <a:solidFill>
                <a:schemeClr val="bg1"/>
              </a:solidFill>
            </a:endParaRPr>
          </a:p>
        </p:txBody>
      </p:sp>
      <p:sp>
        <p:nvSpPr>
          <p:cNvPr id="63" name="矩形 62"/>
          <p:cNvSpPr/>
          <p:nvPr/>
        </p:nvSpPr>
        <p:spPr>
          <a:xfrm>
            <a:off x="323528" y="1040704"/>
            <a:ext cx="3600400" cy="1080120"/>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zh-CN" altLang="en-US" b="1" dirty="0" smtClean="0">
                <a:solidFill>
                  <a:schemeClr val="tx1"/>
                </a:solidFill>
              </a:rPr>
              <a:t>客户端</a:t>
            </a:r>
            <a:endParaRPr lang="zh-CN" altLang="en-US" b="1" dirty="0">
              <a:solidFill>
                <a:schemeClr val="tx1"/>
              </a:solidFill>
            </a:endParaRPr>
          </a:p>
        </p:txBody>
      </p:sp>
      <p:sp>
        <p:nvSpPr>
          <p:cNvPr id="64" name="上下箭头 63"/>
          <p:cNvSpPr/>
          <p:nvPr/>
        </p:nvSpPr>
        <p:spPr>
          <a:xfrm>
            <a:off x="1979712" y="2072880"/>
            <a:ext cx="288032" cy="64807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上下箭头 64"/>
          <p:cNvSpPr/>
          <p:nvPr/>
        </p:nvSpPr>
        <p:spPr>
          <a:xfrm>
            <a:off x="1979712" y="3464912"/>
            <a:ext cx="288032" cy="64807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9144000" cy="648072"/>
          </a:xfrm>
          <a:prstGeom prst="rect">
            <a:avLst/>
          </a:prstGeom>
          <a:solidFill>
            <a:schemeClr val="tx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rPr>
              <a:t>API Server</a:t>
            </a:r>
            <a:r>
              <a:rPr lang="zh-CN" altLang="en-US" sz="2000" b="1" dirty="0" smtClean="0">
                <a:solidFill>
                  <a:schemeClr val="bg1"/>
                </a:solidFill>
              </a:rPr>
              <a:t>应</a:t>
            </a:r>
            <a:r>
              <a:rPr lang="zh-CN" altLang="en-US" sz="2000" b="1" dirty="0" smtClean="0">
                <a:solidFill>
                  <a:schemeClr val="bg1"/>
                </a:solidFill>
              </a:rPr>
              <a:t>用架构</a:t>
            </a:r>
            <a:endParaRPr lang="zh-CN" altLang="en-US" sz="2000" b="1" dirty="0">
              <a:solidFill>
                <a:schemeClr val="bg1"/>
              </a:solidFill>
            </a:endParaRPr>
          </a:p>
        </p:txBody>
      </p:sp>
      <p:sp>
        <p:nvSpPr>
          <p:cNvPr id="41" name="矩形 40"/>
          <p:cNvSpPr/>
          <p:nvPr/>
        </p:nvSpPr>
        <p:spPr>
          <a:xfrm>
            <a:off x="251520" y="908720"/>
            <a:ext cx="5616624" cy="720080"/>
          </a:xfrm>
          <a:prstGeom prst="rect">
            <a:avLst/>
          </a:prstGeom>
          <a:solidFill>
            <a:schemeClr val="accent6">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solidFill>
                  <a:schemeClr val="bg1"/>
                </a:solidFill>
              </a:rPr>
              <a:t>访问控制层</a:t>
            </a:r>
            <a:endParaRPr lang="zh-CN" altLang="en-US" sz="1400" b="1" dirty="0">
              <a:solidFill>
                <a:schemeClr val="bg1"/>
              </a:solidFill>
            </a:endParaRPr>
          </a:p>
        </p:txBody>
      </p:sp>
      <p:sp>
        <p:nvSpPr>
          <p:cNvPr id="43" name="矩形 42"/>
          <p:cNvSpPr/>
          <p:nvPr/>
        </p:nvSpPr>
        <p:spPr>
          <a:xfrm>
            <a:off x="251520" y="1988840"/>
            <a:ext cx="5616624" cy="129614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solidFill>
                  <a:schemeClr val="bg1"/>
                </a:solidFill>
              </a:rPr>
              <a:t>接口层</a:t>
            </a:r>
            <a:endParaRPr lang="zh-CN" altLang="en-US" sz="1600" b="1" dirty="0">
              <a:solidFill>
                <a:schemeClr val="bg1"/>
              </a:solidFill>
            </a:endParaRPr>
          </a:p>
        </p:txBody>
      </p:sp>
      <p:sp>
        <p:nvSpPr>
          <p:cNvPr id="47" name="矩形 46"/>
          <p:cNvSpPr/>
          <p:nvPr/>
        </p:nvSpPr>
        <p:spPr>
          <a:xfrm>
            <a:off x="251520" y="3645024"/>
            <a:ext cx="5616624" cy="1296144"/>
          </a:xfrm>
          <a:prstGeom prst="rect">
            <a:avLst/>
          </a:prstGeom>
          <a:solidFill>
            <a:schemeClr val="accent3">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solidFill>
                  <a:schemeClr val="bg1"/>
                </a:solidFill>
              </a:rPr>
              <a:t>服务层</a:t>
            </a:r>
            <a:endParaRPr lang="zh-CN" altLang="en-US" sz="1600" b="1" dirty="0">
              <a:solidFill>
                <a:schemeClr val="bg1"/>
              </a:solidFill>
            </a:endParaRPr>
          </a:p>
        </p:txBody>
      </p:sp>
      <p:sp>
        <p:nvSpPr>
          <p:cNvPr id="51" name="矩形 50"/>
          <p:cNvSpPr/>
          <p:nvPr/>
        </p:nvSpPr>
        <p:spPr>
          <a:xfrm>
            <a:off x="251520" y="5301208"/>
            <a:ext cx="5616624" cy="864096"/>
          </a:xfrm>
          <a:prstGeom prst="rect">
            <a:avLst/>
          </a:prstGeom>
          <a:solidFill>
            <a:schemeClr val="tx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rPr>
              <a:t>数据库</a:t>
            </a:r>
            <a:endParaRPr lang="zh-CN" altLang="en-US" sz="1600" b="1" dirty="0">
              <a:solidFill>
                <a:schemeClr val="bg1"/>
              </a:solidFill>
            </a:endParaRPr>
          </a:p>
        </p:txBody>
      </p:sp>
      <p:sp>
        <p:nvSpPr>
          <p:cNvPr id="54" name="矩形 53"/>
          <p:cNvSpPr/>
          <p:nvPr/>
        </p:nvSpPr>
        <p:spPr>
          <a:xfrm>
            <a:off x="1403648" y="1052736"/>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审计日志</a:t>
            </a:r>
            <a:endParaRPr lang="en-US" altLang="zh-CN" sz="1400" dirty="0" smtClean="0">
              <a:solidFill>
                <a:schemeClr val="tx1"/>
              </a:solidFill>
            </a:endParaRPr>
          </a:p>
        </p:txBody>
      </p:sp>
      <p:sp>
        <p:nvSpPr>
          <p:cNvPr id="56" name="矩形 55"/>
          <p:cNvSpPr/>
          <p:nvPr/>
        </p:nvSpPr>
        <p:spPr>
          <a:xfrm>
            <a:off x="2411760" y="1052736"/>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身份认证</a:t>
            </a:r>
            <a:endParaRPr lang="en-US" altLang="zh-CN" sz="1400" dirty="0" smtClean="0">
              <a:solidFill>
                <a:schemeClr val="tx1"/>
              </a:solidFill>
            </a:endParaRPr>
          </a:p>
        </p:txBody>
      </p:sp>
      <p:sp>
        <p:nvSpPr>
          <p:cNvPr id="57" name="矩形 56"/>
          <p:cNvSpPr/>
          <p:nvPr/>
        </p:nvSpPr>
        <p:spPr>
          <a:xfrm>
            <a:off x="3419872" y="1052736"/>
            <a:ext cx="129614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数据权限认证</a:t>
            </a:r>
            <a:endParaRPr lang="en-US" altLang="zh-CN" sz="1400" dirty="0" smtClean="0">
              <a:solidFill>
                <a:schemeClr val="tx1"/>
              </a:solidFill>
            </a:endParaRPr>
          </a:p>
        </p:txBody>
      </p:sp>
      <p:sp>
        <p:nvSpPr>
          <p:cNvPr id="58" name="矩形 57"/>
          <p:cNvSpPr/>
          <p:nvPr/>
        </p:nvSpPr>
        <p:spPr>
          <a:xfrm>
            <a:off x="4788024" y="1052736"/>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访问限速</a:t>
            </a:r>
            <a:endParaRPr lang="en-US" altLang="zh-CN" sz="1400" dirty="0" smtClean="0">
              <a:solidFill>
                <a:schemeClr val="tx1"/>
              </a:solidFill>
            </a:endParaRPr>
          </a:p>
        </p:txBody>
      </p:sp>
      <p:sp>
        <p:nvSpPr>
          <p:cNvPr id="59" name="矩形 58"/>
          <p:cNvSpPr/>
          <p:nvPr/>
        </p:nvSpPr>
        <p:spPr>
          <a:xfrm>
            <a:off x="1403648" y="2132856"/>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好友管理</a:t>
            </a:r>
            <a:r>
              <a:rPr lang="en-US" altLang="zh-CN" sz="1400" dirty="0" smtClean="0">
                <a:solidFill>
                  <a:schemeClr val="tx1"/>
                </a:solidFill>
              </a:rPr>
              <a:t>API</a:t>
            </a:r>
          </a:p>
        </p:txBody>
      </p:sp>
      <p:sp>
        <p:nvSpPr>
          <p:cNvPr id="60" name="矩形 59"/>
          <p:cNvSpPr/>
          <p:nvPr/>
        </p:nvSpPr>
        <p:spPr>
          <a:xfrm>
            <a:off x="2411760" y="2132856"/>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轨迹</a:t>
            </a:r>
            <a:r>
              <a:rPr lang="zh-CN" altLang="en-US" sz="1400" dirty="0" smtClean="0">
                <a:solidFill>
                  <a:schemeClr val="tx1"/>
                </a:solidFill>
              </a:rPr>
              <a:t>管理</a:t>
            </a:r>
            <a:r>
              <a:rPr lang="en-US" altLang="zh-CN" sz="1400" dirty="0" smtClean="0">
                <a:solidFill>
                  <a:schemeClr val="tx1"/>
                </a:solidFill>
              </a:rPr>
              <a:t>API</a:t>
            </a:r>
          </a:p>
        </p:txBody>
      </p:sp>
      <p:sp>
        <p:nvSpPr>
          <p:cNvPr id="61" name="矩形 60"/>
          <p:cNvSpPr/>
          <p:nvPr/>
        </p:nvSpPr>
        <p:spPr>
          <a:xfrm>
            <a:off x="3419872" y="2132856"/>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求助</a:t>
            </a:r>
            <a:r>
              <a:rPr lang="zh-CN" altLang="en-US" sz="1400" dirty="0" smtClean="0">
                <a:solidFill>
                  <a:schemeClr val="tx1"/>
                </a:solidFill>
              </a:rPr>
              <a:t>管理</a:t>
            </a:r>
            <a:r>
              <a:rPr lang="en-US" altLang="zh-CN" sz="1400" dirty="0" smtClean="0">
                <a:solidFill>
                  <a:schemeClr val="tx1"/>
                </a:solidFill>
              </a:rPr>
              <a:t>API</a:t>
            </a:r>
          </a:p>
        </p:txBody>
      </p:sp>
      <p:sp>
        <p:nvSpPr>
          <p:cNvPr id="62" name="矩形 61"/>
          <p:cNvSpPr/>
          <p:nvPr/>
        </p:nvSpPr>
        <p:spPr>
          <a:xfrm>
            <a:off x="4427984" y="2132856"/>
            <a:ext cx="129614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位置点管理</a:t>
            </a:r>
            <a:r>
              <a:rPr lang="en-US" altLang="zh-CN" sz="1400" dirty="0" smtClean="0">
                <a:solidFill>
                  <a:schemeClr val="tx1"/>
                </a:solidFill>
              </a:rPr>
              <a:t>API</a:t>
            </a:r>
          </a:p>
        </p:txBody>
      </p:sp>
      <p:sp>
        <p:nvSpPr>
          <p:cNvPr id="63" name="矩形 62"/>
          <p:cNvSpPr/>
          <p:nvPr/>
        </p:nvSpPr>
        <p:spPr>
          <a:xfrm>
            <a:off x="3419872" y="2708920"/>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消息管理</a:t>
            </a:r>
            <a:r>
              <a:rPr lang="en-US" altLang="zh-CN" sz="1400" dirty="0" smtClean="0">
                <a:solidFill>
                  <a:schemeClr val="tx1"/>
                </a:solidFill>
              </a:rPr>
              <a:t>API</a:t>
            </a:r>
          </a:p>
        </p:txBody>
      </p:sp>
      <p:sp>
        <p:nvSpPr>
          <p:cNvPr id="64" name="矩形 63"/>
          <p:cNvSpPr/>
          <p:nvPr/>
        </p:nvSpPr>
        <p:spPr>
          <a:xfrm>
            <a:off x="1403648" y="2708920"/>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a:t>
            </a:r>
            <a:r>
              <a:rPr lang="zh-CN" altLang="en-US" sz="1400" dirty="0" smtClean="0">
                <a:solidFill>
                  <a:schemeClr val="tx1"/>
                </a:solidFill>
              </a:rPr>
              <a:t>管理</a:t>
            </a:r>
            <a:r>
              <a:rPr lang="en-US" altLang="zh-CN" sz="1400" dirty="0" smtClean="0">
                <a:solidFill>
                  <a:schemeClr val="tx1"/>
                </a:solidFill>
              </a:rPr>
              <a:t>API</a:t>
            </a:r>
          </a:p>
        </p:txBody>
      </p:sp>
      <p:sp>
        <p:nvSpPr>
          <p:cNvPr id="65" name="矩形 64"/>
          <p:cNvSpPr/>
          <p:nvPr/>
        </p:nvSpPr>
        <p:spPr>
          <a:xfrm>
            <a:off x="2411760" y="2708920"/>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版本管理</a:t>
            </a:r>
            <a:r>
              <a:rPr lang="en-US" altLang="zh-CN" sz="1400" dirty="0" smtClean="0">
                <a:solidFill>
                  <a:schemeClr val="tx1"/>
                </a:solidFill>
              </a:rPr>
              <a:t>API</a:t>
            </a:r>
          </a:p>
        </p:txBody>
      </p:sp>
      <p:sp>
        <p:nvSpPr>
          <p:cNvPr id="67" name="矩形 66"/>
          <p:cNvSpPr/>
          <p:nvPr/>
        </p:nvSpPr>
        <p:spPr>
          <a:xfrm>
            <a:off x="4427984" y="2708920"/>
            <a:ext cx="129614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位置类别管理</a:t>
            </a:r>
            <a:r>
              <a:rPr lang="en-US" altLang="zh-CN" sz="1400" dirty="0" smtClean="0">
                <a:solidFill>
                  <a:schemeClr val="tx1"/>
                </a:solidFill>
              </a:rPr>
              <a:t>API</a:t>
            </a:r>
          </a:p>
        </p:txBody>
      </p:sp>
      <p:sp>
        <p:nvSpPr>
          <p:cNvPr id="68" name="矩形 67"/>
          <p:cNvSpPr/>
          <p:nvPr/>
        </p:nvSpPr>
        <p:spPr>
          <a:xfrm>
            <a:off x="1403648" y="3789040"/>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好友服务</a:t>
            </a:r>
            <a:endParaRPr lang="en-US" altLang="zh-CN" sz="1400" dirty="0" smtClean="0">
              <a:solidFill>
                <a:schemeClr val="tx1"/>
              </a:solidFill>
            </a:endParaRPr>
          </a:p>
        </p:txBody>
      </p:sp>
      <p:sp>
        <p:nvSpPr>
          <p:cNvPr id="69" name="矩形 68"/>
          <p:cNvSpPr/>
          <p:nvPr/>
        </p:nvSpPr>
        <p:spPr>
          <a:xfrm>
            <a:off x="2411760" y="3789040"/>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轨</a:t>
            </a:r>
            <a:r>
              <a:rPr lang="zh-CN" altLang="en-US" sz="1400" dirty="0" smtClean="0">
                <a:solidFill>
                  <a:schemeClr val="tx1"/>
                </a:solidFill>
              </a:rPr>
              <a:t>迹服务</a:t>
            </a:r>
            <a:endParaRPr lang="en-US" altLang="zh-CN" sz="1400" dirty="0" smtClean="0">
              <a:solidFill>
                <a:schemeClr val="tx1"/>
              </a:solidFill>
            </a:endParaRPr>
          </a:p>
        </p:txBody>
      </p:sp>
      <p:sp>
        <p:nvSpPr>
          <p:cNvPr id="70" name="矩形 69"/>
          <p:cNvSpPr/>
          <p:nvPr/>
        </p:nvSpPr>
        <p:spPr>
          <a:xfrm>
            <a:off x="3419872" y="3789040"/>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求</a:t>
            </a:r>
            <a:r>
              <a:rPr lang="zh-CN" altLang="en-US" sz="1400" dirty="0" smtClean="0">
                <a:solidFill>
                  <a:schemeClr val="tx1"/>
                </a:solidFill>
              </a:rPr>
              <a:t>助服务</a:t>
            </a:r>
            <a:endParaRPr lang="en-US" altLang="zh-CN" sz="1400" dirty="0" smtClean="0">
              <a:solidFill>
                <a:schemeClr val="tx1"/>
              </a:solidFill>
            </a:endParaRPr>
          </a:p>
        </p:txBody>
      </p:sp>
      <p:sp>
        <p:nvSpPr>
          <p:cNvPr id="71" name="矩形 70"/>
          <p:cNvSpPr/>
          <p:nvPr/>
        </p:nvSpPr>
        <p:spPr>
          <a:xfrm>
            <a:off x="4427984" y="3789040"/>
            <a:ext cx="129614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位置点服务</a:t>
            </a:r>
            <a:endParaRPr lang="en-US" altLang="zh-CN" sz="1400" dirty="0" smtClean="0">
              <a:solidFill>
                <a:schemeClr val="tx1"/>
              </a:solidFill>
            </a:endParaRPr>
          </a:p>
        </p:txBody>
      </p:sp>
      <p:sp>
        <p:nvSpPr>
          <p:cNvPr id="72" name="矩形 71"/>
          <p:cNvSpPr/>
          <p:nvPr/>
        </p:nvSpPr>
        <p:spPr>
          <a:xfrm>
            <a:off x="3419872" y="4365104"/>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消息服务</a:t>
            </a:r>
            <a:endParaRPr lang="en-US" altLang="zh-CN" sz="1400" dirty="0" smtClean="0">
              <a:solidFill>
                <a:schemeClr val="tx1"/>
              </a:solidFill>
            </a:endParaRPr>
          </a:p>
        </p:txBody>
      </p:sp>
      <p:sp>
        <p:nvSpPr>
          <p:cNvPr id="73" name="矩形 72"/>
          <p:cNvSpPr/>
          <p:nvPr/>
        </p:nvSpPr>
        <p:spPr>
          <a:xfrm>
            <a:off x="1403648" y="4365104"/>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a:t>
            </a:r>
            <a:r>
              <a:rPr lang="zh-CN" altLang="en-US" sz="1400" dirty="0" smtClean="0">
                <a:solidFill>
                  <a:schemeClr val="tx1"/>
                </a:solidFill>
              </a:rPr>
              <a:t>户服务</a:t>
            </a:r>
            <a:endParaRPr lang="en-US" altLang="zh-CN" sz="1400" dirty="0" smtClean="0">
              <a:solidFill>
                <a:schemeClr val="tx1"/>
              </a:solidFill>
            </a:endParaRPr>
          </a:p>
        </p:txBody>
      </p:sp>
      <p:sp>
        <p:nvSpPr>
          <p:cNvPr id="74" name="矩形 73"/>
          <p:cNvSpPr/>
          <p:nvPr/>
        </p:nvSpPr>
        <p:spPr>
          <a:xfrm>
            <a:off x="2411760" y="4365104"/>
            <a:ext cx="93610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版本服务</a:t>
            </a:r>
            <a:endParaRPr lang="en-US" altLang="zh-CN" sz="1400" dirty="0" smtClean="0">
              <a:solidFill>
                <a:schemeClr val="tx1"/>
              </a:solidFill>
            </a:endParaRPr>
          </a:p>
        </p:txBody>
      </p:sp>
      <p:sp>
        <p:nvSpPr>
          <p:cNvPr id="76" name="矩形 75"/>
          <p:cNvSpPr/>
          <p:nvPr/>
        </p:nvSpPr>
        <p:spPr>
          <a:xfrm>
            <a:off x="4427984" y="4365104"/>
            <a:ext cx="1296144" cy="432048"/>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位置类别</a:t>
            </a:r>
            <a:r>
              <a:rPr lang="en-US" altLang="zh-CN" sz="1400" dirty="0" smtClean="0">
                <a:solidFill>
                  <a:schemeClr val="tx1"/>
                </a:solidFill>
              </a:rPr>
              <a:t> </a:t>
            </a:r>
          </a:p>
        </p:txBody>
      </p:sp>
      <p:sp>
        <p:nvSpPr>
          <p:cNvPr id="77" name="上下箭头 76"/>
          <p:cNvSpPr/>
          <p:nvPr/>
        </p:nvSpPr>
        <p:spPr>
          <a:xfrm>
            <a:off x="2843808" y="1556792"/>
            <a:ext cx="360040" cy="504056"/>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上下箭头 77"/>
          <p:cNvSpPr/>
          <p:nvPr/>
        </p:nvSpPr>
        <p:spPr>
          <a:xfrm>
            <a:off x="2879904" y="3212976"/>
            <a:ext cx="360040" cy="504056"/>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上下箭头 78"/>
          <p:cNvSpPr/>
          <p:nvPr/>
        </p:nvSpPr>
        <p:spPr>
          <a:xfrm>
            <a:off x="2879904" y="4869160"/>
            <a:ext cx="360040" cy="504056"/>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156176" y="908720"/>
            <a:ext cx="648072" cy="4032448"/>
          </a:xfrm>
          <a:prstGeom prst="rect">
            <a:avLst/>
          </a:prstGeom>
          <a:solidFill>
            <a:srgbClr val="00B0F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rPr>
              <a:t>缓</a:t>
            </a:r>
            <a:endParaRPr lang="en-US" altLang="zh-CN" sz="1600" b="1" dirty="0" smtClean="0">
              <a:solidFill>
                <a:schemeClr val="bg1"/>
              </a:solidFill>
            </a:endParaRPr>
          </a:p>
          <a:p>
            <a:pPr algn="ctr"/>
            <a:r>
              <a:rPr lang="zh-CN" altLang="en-US" sz="1600" b="1" dirty="0" smtClean="0">
                <a:solidFill>
                  <a:schemeClr val="bg1"/>
                </a:solidFill>
              </a:rPr>
              <a:t>存</a:t>
            </a:r>
            <a:endParaRPr lang="en-US" altLang="zh-CN" sz="1600" b="1" dirty="0" smtClean="0">
              <a:solidFill>
                <a:schemeClr val="bg1"/>
              </a:solidFill>
            </a:endParaRPr>
          </a:p>
          <a:p>
            <a:pPr algn="ctr"/>
            <a:r>
              <a:rPr lang="zh-CN" altLang="en-US" sz="1600" b="1" dirty="0" smtClean="0">
                <a:solidFill>
                  <a:schemeClr val="bg1"/>
                </a:solidFill>
              </a:rPr>
              <a:t>服</a:t>
            </a:r>
            <a:endParaRPr lang="en-US" altLang="zh-CN" sz="1600" b="1" dirty="0" smtClean="0">
              <a:solidFill>
                <a:schemeClr val="bg1"/>
              </a:solidFill>
            </a:endParaRPr>
          </a:p>
          <a:p>
            <a:pPr algn="ctr"/>
            <a:r>
              <a:rPr lang="zh-CN" altLang="en-US" sz="1600" b="1" dirty="0" smtClean="0">
                <a:solidFill>
                  <a:schemeClr val="bg1"/>
                </a:solidFill>
              </a:rPr>
              <a:t>务</a:t>
            </a:r>
            <a:endParaRPr lang="en-US" altLang="zh-CN" sz="1600" b="1" dirty="0" smtClean="0">
              <a:solidFill>
                <a:schemeClr val="bg1"/>
              </a:solidFill>
            </a:endParaRPr>
          </a:p>
          <a:p>
            <a:pPr algn="ctr"/>
            <a:r>
              <a:rPr lang="zh-CN" altLang="en-US" sz="1600" b="1" dirty="0" smtClean="0">
                <a:solidFill>
                  <a:schemeClr val="bg1"/>
                </a:solidFill>
              </a:rPr>
              <a:t>器</a:t>
            </a:r>
            <a:endParaRPr lang="zh-CN" altLang="en-US" sz="1600" b="1" dirty="0">
              <a:solidFill>
                <a:schemeClr val="bg1"/>
              </a:solidFill>
            </a:endParaRPr>
          </a:p>
        </p:txBody>
      </p:sp>
      <p:sp>
        <p:nvSpPr>
          <p:cNvPr id="81" name="矩形 80"/>
          <p:cNvSpPr/>
          <p:nvPr/>
        </p:nvSpPr>
        <p:spPr>
          <a:xfrm>
            <a:off x="7020272" y="908720"/>
            <a:ext cx="648072" cy="4032448"/>
          </a:xfrm>
          <a:prstGeom prst="rect">
            <a:avLst/>
          </a:prstGeom>
          <a:solidFill>
            <a:srgbClr val="00B0F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rPr>
              <a:t>统</a:t>
            </a:r>
            <a:endParaRPr lang="en-US" altLang="zh-CN" sz="1600" b="1" dirty="0" smtClean="0">
              <a:solidFill>
                <a:schemeClr val="bg1"/>
              </a:solidFill>
            </a:endParaRPr>
          </a:p>
          <a:p>
            <a:pPr algn="ctr"/>
            <a:r>
              <a:rPr lang="zh-CN" altLang="en-US" sz="1600" b="1" dirty="0" smtClean="0">
                <a:solidFill>
                  <a:schemeClr val="bg1"/>
                </a:solidFill>
              </a:rPr>
              <a:t>一</a:t>
            </a:r>
            <a:endParaRPr lang="en-US" altLang="zh-CN" sz="1600" b="1" dirty="0" smtClean="0">
              <a:solidFill>
                <a:schemeClr val="bg1"/>
              </a:solidFill>
            </a:endParaRPr>
          </a:p>
          <a:p>
            <a:pPr algn="ctr"/>
            <a:r>
              <a:rPr lang="zh-CN" altLang="en-US" sz="1600" b="1" dirty="0" smtClean="0">
                <a:solidFill>
                  <a:schemeClr val="bg1"/>
                </a:solidFill>
              </a:rPr>
              <a:t>异</a:t>
            </a:r>
            <a:endParaRPr lang="en-US" altLang="zh-CN" sz="1600" b="1" dirty="0" smtClean="0">
              <a:solidFill>
                <a:schemeClr val="bg1"/>
              </a:solidFill>
            </a:endParaRPr>
          </a:p>
          <a:p>
            <a:pPr algn="ctr"/>
            <a:r>
              <a:rPr lang="zh-CN" altLang="en-US" sz="1600" b="1" dirty="0" smtClean="0">
                <a:solidFill>
                  <a:schemeClr val="bg1"/>
                </a:solidFill>
              </a:rPr>
              <a:t>常</a:t>
            </a:r>
            <a:endParaRPr lang="en-US" altLang="zh-CN" sz="1600" b="1" dirty="0" smtClean="0">
              <a:solidFill>
                <a:schemeClr val="bg1"/>
              </a:solidFill>
            </a:endParaRPr>
          </a:p>
          <a:p>
            <a:pPr algn="ctr"/>
            <a:r>
              <a:rPr lang="zh-CN" altLang="en-US" sz="1600" b="1" dirty="0" smtClean="0">
                <a:solidFill>
                  <a:schemeClr val="bg1"/>
                </a:solidFill>
              </a:rPr>
              <a:t>处</a:t>
            </a:r>
            <a:endParaRPr lang="en-US" altLang="zh-CN" sz="1600" b="1" dirty="0" smtClean="0">
              <a:solidFill>
                <a:schemeClr val="bg1"/>
              </a:solidFill>
            </a:endParaRPr>
          </a:p>
          <a:p>
            <a:pPr algn="ctr"/>
            <a:r>
              <a:rPr lang="zh-CN" altLang="en-US" sz="1600" b="1" dirty="0" smtClean="0">
                <a:solidFill>
                  <a:schemeClr val="bg1"/>
                </a:solidFill>
              </a:rPr>
              <a:t>理</a:t>
            </a:r>
            <a:endParaRPr lang="zh-CN" altLang="en-US" sz="16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9144000" cy="648072"/>
          </a:xfrm>
          <a:prstGeom prst="rect">
            <a:avLst/>
          </a:prstGeom>
          <a:solidFill>
            <a:schemeClr val="tx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bg1"/>
                </a:solidFill>
              </a:rPr>
              <a:t>Web Admin</a:t>
            </a:r>
            <a:r>
              <a:rPr lang="zh-CN" altLang="en-US" sz="2000" b="1" dirty="0" smtClean="0">
                <a:solidFill>
                  <a:schemeClr val="bg1"/>
                </a:solidFill>
              </a:rPr>
              <a:t>应</a:t>
            </a:r>
            <a:r>
              <a:rPr lang="zh-CN" altLang="en-US" sz="2000" b="1" dirty="0" smtClean="0">
                <a:solidFill>
                  <a:schemeClr val="bg1"/>
                </a:solidFill>
              </a:rPr>
              <a:t>用架构</a:t>
            </a:r>
            <a:endParaRPr lang="zh-CN" altLang="en-US" sz="2000" b="1" dirty="0">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1713</TotalTime>
  <Words>1071</Words>
  <Application>Microsoft Office PowerPoint</Application>
  <PresentationFormat>全屏显示(4:3)</PresentationFormat>
  <Paragraphs>145</Paragraphs>
  <Slides>5</Slides>
  <Notes>5</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幻灯片 1</vt:lpstr>
      <vt:lpstr>幻灯片 2</vt:lpstr>
      <vt:lpstr>幻灯片 3</vt:lpstr>
      <vt:lpstr>幻灯片 4</vt:lpstr>
      <vt:lpstr>幻灯片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563</cp:revision>
  <dcterms:created xsi:type="dcterms:W3CDTF">2021-02-24T05:37:39Z</dcterms:created>
  <dcterms:modified xsi:type="dcterms:W3CDTF">2021-03-06T14:45:42Z</dcterms:modified>
</cp:coreProperties>
</file>