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2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CCB53D5-3F0A-4974-9E71-2401F19FA0D5}" type="datetimeFigureOut">
              <a:rPr lang="zh-CN" altLang="en-US" smtClean="0"/>
              <a:pPr/>
              <a:t>2019/1/19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CCB53D5-3F0A-4974-9E71-2401F19FA0D5}" type="datetimeFigureOut">
              <a:rPr lang="zh-CN" altLang="en-US" smtClean="0"/>
              <a:pPr/>
              <a:t>2019/1/19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CB53D5-3F0A-4974-9E71-2401F19FA0D5}" type="datetimeFigureOut">
              <a:rPr lang="zh-CN" altLang="en-US" smtClean="0"/>
              <a:pPr/>
              <a:t>2019/1/19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B53D5-3F0A-4974-9E71-2401F19FA0D5}" type="datetimeFigureOut">
              <a:rPr lang="zh-CN" altLang="en-US" smtClean="0"/>
              <a:pPr/>
              <a:t>2019/1/19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3F925-E850-46F6-9C83-0884CCC1750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54868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5" name="矩形 4"/>
          <p:cNvSpPr/>
          <p:nvPr/>
        </p:nvSpPr>
        <p:spPr>
          <a:xfrm>
            <a:off x="1619672"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6" name="矩形 5"/>
          <p:cNvSpPr/>
          <p:nvPr/>
        </p:nvSpPr>
        <p:spPr>
          <a:xfrm>
            <a:off x="1619672"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7" name="矩形 6"/>
          <p:cNvSpPr/>
          <p:nvPr/>
        </p:nvSpPr>
        <p:spPr>
          <a:xfrm>
            <a:off x="3131840"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8" name="矩形 7"/>
          <p:cNvSpPr/>
          <p:nvPr/>
        </p:nvSpPr>
        <p:spPr>
          <a:xfrm>
            <a:off x="3131840"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Consumer2</a:t>
            </a:r>
            <a:endParaRPr lang="zh-CN" altLang="en-US" sz="1200" dirty="0"/>
          </a:p>
        </p:txBody>
      </p:sp>
      <p:sp>
        <p:nvSpPr>
          <p:cNvPr id="9" name="矩形 8"/>
          <p:cNvSpPr/>
          <p:nvPr/>
        </p:nvSpPr>
        <p:spPr>
          <a:xfrm>
            <a:off x="4427984"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5652120"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12" name="直接箭头连接符 11"/>
          <p:cNvCxnSpPr>
            <a:stCxn id="7" idx="1"/>
            <a:endCxn id="6" idx="3"/>
          </p:cNvCxnSpPr>
          <p:nvPr/>
        </p:nvCxnSpPr>
        <p:spPr>
          <a:xfrm flipH="1">
            <a:off x="2555776" y="368660"/>
            <a:ext cx="576064"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1"/>
            <a:endCxn id="5" idx="3"/>
          </p:cNvCxnSpPr>
          <p:nvPr/>
        </p:nvCxnSpPr>
        <p:spPr>
          <a:xfrm flipH="1">
            <a:off x="2555776" y="368660"/>
            <a:ext cx="57606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1"/>
            <a:endCxn id="5" idx="3"/>
          </p:cNvCxnSpPr>
          <p:nvPr/>
        </p:nvCxnSpPr>
        <p:spPr>
          <a:xfrm flipH="1" flipV="1">
            <a:off x="2555776" y="368660"/>
            <a:ext cx="576064" cy="7920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1"/>
            <a:endCxn id="6" idx="3"/>
          </p:cNvCxnSpPr>
          <p:nvPr/>
        </p:nvCxnSpPr>
        <p:spPr>
          <a:xfrm flipH="1">
            <a:off x="2555776" y="1160748"/>
            <a:ext cx="576064"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1"/>
            <a:endCxn id="7" idx="3"/>
          </p:cNvCxnSpPr>
          <p:nvPr/>
        </p:nvCxnSpPr>
        <p:spPr>
          <a:xfrm flipH="1" flipV="1">
            <a:off x="4067944" y="368660"/>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1"/>
            <a:endCxn id="8" idx="3"/>
          </p:cNvCxnSpPr>
          <p:nvPr/>
        </p:nvCxnSpPr>
        <p:spPr>
          <a:xfrm flipH="1">
            <a:off x="4067944" y="72870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1"/>
            <a:endCxn id="4" idx="3"/>
          </p:cNvCxnSpPr>
          <p:nvPr/>
        </p:nvCxnSpPr>
        <p:spPr>
          <a:xfrm flipH="1">
            <a:off x="1259632" y="36866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1"/>
            <a:endCxn id="4" idx="3"/>
          </p:cNvCxnSpPr>
          <p:nvPr/>
        </p:nvCxnSpPr>
        <p:spPr>
          <a:xfrm flipH="1" flipV="1">
            <a:off x="1259632" y="800708"/>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 idx="1"/>
            <a:endCxn id="9" idx="3"/>
          </p:cNvCxnSpPr>
          <p:nvPr/>
        </p:nvCxnSpPr>
        <p:spPr>
          <a:xfrm flipH="1">
            <a:off x="5364088" y="728700"/>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2352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32" name="矩形 31"/>
          <p:cNvSpPr/>
          <p:nvPr/>
        </p:nvSpPr>
        <p:spPr>
          <a:xfrm>
            <a:off x="1619672" y="184482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3" name="矩形 32"/>
          <p:cNvSpPr/>
          <p:nvPr/>
        </p:nvSpPr>
        <p:spPr>
          <a:xfrm>
            <a:off x="1619672" y="263691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34" name="矩形 33"/>
          <p:cNvSpPr/>
          <p:nvPr/>
        </p:nvSpPr>
        <p:spPr>
          <a:xfrm>
            <a:off x="2987824"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7" name="矩形 36"/>
          <p:cNvSpPr/>
          <p:nvPr/>
        </p:nvSpPr>
        <p:spPr>
          <a:xfrm>
            <a:off x="428396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44" name="直接箭头连接符 43"/>
          <p:cNvCxnSpPr>
            <a:stCxn id="32" idx="1"/>
            <a:endCxn id="31" idx="3"/>
          </p:cNvCxnSpPr>
          <p:nvPr/>
        </p:nvCxnSpPr>
        <p:spPr>
          <a:xfrm flipH="1">
            <a:off x="1259632" y="2096852"/>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3" idx="1"/>
            <a:endCxn id="31" idx="3"/>
          </p:cNvCxnSpPr>
          <p:nvPr/>
        </p:nvCxnSpPr>
        <p:spPr>
          <a:xfrm flipH="1" flipV="1">
            <a:off x="1259632" y="2456892"/>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7" idx="1"/>
            <a:endCxn id="34" idx="3"/>
          </p:cNvCxnSpPr>
          <p:nvPr/>
        </p:nvCxnSpPr>
        <p:spPr>
          <a:xfrm flipH="1">
            <a:off x="3923928" y="245689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4" idx="1"/>
            <a:endCxn id="32" idx="3"/>
          </p:cNvCxnSpPr>
          <p:nvPr/>
        </p:nvCxnSpPr>
        <p:spPr>
          <a:xfrm flipH="1" flipV="1">
            <a:off x="2555776" y="2096852"/>
            <a:ext cx="4320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4" idx="1"/>
            <a:endCxn id="33" idx="3"/>
          </p:cNvCxnSpPr>
          <p:nvPr/>
        </p:nvCxnSpPr>
        <p:spPr>
          <a:xfrm flipH="1">
            <a:off x="2555776" y="2456892"/>
            <a:ext cx="43204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907704" y="386104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29" name="矩形 28"/>
          <p:cNvSpPr/>
          <p:nvPr/>
        </p:nvSpPr>
        <p:spPr>
          <a:xfrm>
            <a:off x="611560"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6" name="矩形 35"/>
          <p:cNvSpPr/>
          <p:nvPr/>
        </p:nvSpPr>
        <p:spPr>
          <a:xfrm>
            <a:off x="1907704"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8" name="矩形 37"/>
          <p:cNvSpPr/>
          <p:nvPr/>
        </p:nvSpPr>
        <p:spPr>
          <a:xfrm>
            <a:off x="3203848"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Zuul</a:t>
            </a:r>
            <a:endParaRPr lang="zh-CN" altLang="en-US" sz="1200" dirty="0"/>
          </a:p>
        </p:txBody>
      </p:sp>
      <p:cxnSp>
        <p:nvCxnSpPr>
          <p:cNvPr id="39" name="直接箭头连接符 38"/>
          <p:cNvCxnSpPr>
            <a:stCxn id="29" idx="0"/>
            <a:endCxn id="28" idx="2"/>
          </p:cNvCxnSpPr>
          <p:nvPr/>
        </p:nvCxnSpPr>
        <p:spPr>
          <a:xfrm flipV="1">
            <a:off x="1079612"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8" idx="1"/>
            <a:endCxn id="36" idx="3"/>
          </p:cNvCxnSpPr>
          <p:nvPr/>
        </p:nvCxnSpPr>
        <p:spPr>
          <a:xfrm flipH="1">
            <a:off x="2843808"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6" idx="1"/>
            <a:endCxn id="29" idx="3"/>
          </p:cNvCxnSpPr>
          <p:nvPr/>
        </p:nvCxnSpPr>
        <p:spPr>
          <a:xfrm flipH="1">
            <a:off x="1547664"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36" idx="2"/>
            <a:endCxn id="29" idx="2"/>
          </p:cNvCxnSpPr>
          <p:nvPr/>
        </p:nvCxnSpPr>
        <p:spPr>
          <a:xfrm rot="5400000">
            <a:off x="1727684" y="4797152"/>
            <a:ext cx="12700" cy="1296144"/>
          </a:xfrm>
          <a:prstGeom prst="bentConnector3">
            <a:avLst>
              <a:gd name="adj1" fmla="val 180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08710" y="5463696"/>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53" name="肘形连接符 52"/>
          <p:cNvCxnSpPr>
            <a:stCxn id="38" idx="2"/>
            <a:endCxn id="36" idx="2"/>
          </p:cNvCxnSpPr>
          <p:nvPr/>
        </p:nvCxnSpPr>
        <p:spPr>
          <a:xfrm rot="5400000">
            <a:off x="3023828" y="4797152"/>
            <a:ext cx="12700" cy="1296144"/>
          </a:xfrm>
          <a:prstGeom prst="bentConnector3">
            <a:avLst>
              <a:gd name="adj1" fmla="val 180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06012" y="5472932"/>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60" name="直接箭头连接符 59"/>
          <p:cNvCxnSpPr>
            <a:stCxn id="36" idx="0"/>
            <a:endCxn id="28" idx="2"/>
          </p:cNvCxnSpPr>
          <p:nvPr/>
        </p:nvCxnSpPr>
        <p:spPr>
          <a:xfrm flipV="1">
            <a:off x="2375756" y="4365104"/>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38" idx="0"/>
            <a:endCxn id="28" idx="2"/>
          </p:cNvCxnSpPr>
          <p:nvPr/>
        </p:nvCxnSpPr>
        <p:spPr>
          <a:xfrm flipH="1" flipV="1">
            <a:off x="2375756"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572000" y="4941168"/>
            <a:ext cx="936104"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客户端</a:t>
            </a:r>
            <a:endParaRPr lang="zh-CN" altLang="en-US" sz="1200" dirty="0"/>
          </a:p>
        </p:txBody>
      </p:sp>
      <p:cxnSp>
        <p:nvCxnSpPr>
          <p:cNvPr id="68" name="直接箭头连接符 67"/>
          <p:cNvCxnSpPr>
            <a:stCxn id="66" idx="1"/>
            <a:endCxn id="38" idx="3"/>
          </p:cNvCxnSpPr>
          <p:nvPr/>
        </p:nvCxnSpPr>
        <p:spPr>
          <a:xfrm flipH="1">
            <a:off x="4139952" y="5193196"/>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35128" y="4425996"/>
            <a:ext cx="697627" cy="246221"/>
          </a:xfrm>
          <a:prstGeom prst="rect">
            <a:avLst/>
          </a:prstGeom>
          <a:noFill/>
        </p:spPr>
        <p:txBody>
          <a:bodyPr wrap="none" rtlCol="0">
            <a:spAutoFit/>
          </a:bodyPr>
          <a:lstStyle/>
          <a:p>
            <a:pPr algn="ctr"/>
            <a:r>
              <a:rPr lang="zh-CN" altLang="en-US" sz="1000" dirty="0" smtClean="0"/>
              <a:t>服务注册</a:t>
            </a:r>
            <a:endParaRPr lang="zh-CN" alt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835696" y="3501008"/>
            <a:ext cx="1224136" cy="20882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注册中心集群</a:t>
            </a:r>
            <a:endParaRPr lang="zh-CN" altLang="en-US" sz="1200" dirty="0"/>
          </a:p>
        </p:txBody>
      </p:sp>
      <p:sp>
        <p:nvSpPr>
          <p:cNvPr id="9" name="矩形 8"/>
          <p:cNvSpPr/>
          <p:nvPr/>
        </p:nvSpPr>
        <p:spPr>
          <a:xfrm>
            <a:off x="6084168" y="4365104"/>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聚合监控信息</a:t>
            </a:r>
            <a:endParaRPr lang="en-US" altLang="zh-CN" sz="1200" dirty="0" smtClean="0"/>
          </a:p>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7596336" y="4365104"/>
            <a:ext cx="129614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监控信息展示</a:t>
            </a:r>
            <a:endParaRPr lang="en-US" altLang="zh-CN" sz="1200" dirty="0" smtClean="0"/>
          </a:p>
          <a:p>
            <a:pPr algn="ctr"/>
            <a:r>
              <a:rPr lang="en-US" altLang="zh-CN" sz="1200" dirty="0" err="1" smtClean="0"/>
              <a:t>hystrix</a:t>
            </a:r>
            <a:r>
              <a:rPr lang="en-US" altLang="zh-CN" sz="1200" dirty="0" smtClean="0"/>
              <a:t>-dashboard</a:t>
            </a:r>
            <a:endParaRPr lang="zh-CN" altLang="en-US" sz="1200" dirty="0"/>
          </a:p>
        </p:txBody>
      </p:sp>
      <p:cxnSp>
        <p:nvCxnSpPr>
          <p:cNvPr id="30" name="直接箭头连接符 29"/>
          <p:cNvCxnSpPr>
            <a:stCxn id="10" idx="1"/>
            <a:endCxn id="9" idx="3"/>
          </p:cNvCxnSpPr>
          <p:nvPr/>
        </p:nvCxnSpPr>
        <p:spPr>
          <a:xfrm flipH="1">
            <a:off x="7308304" y="4617132"/>
            <a:ext cx="28803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979712" y="3789040"/>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8" name="矩形 27"/>
          <p:cNvSpPr/>
          <p:nvPr/>
        </p:nvSpPr>
        <p:spPr>
          <a:xfrm>
            <a:off x="1979712" y="4365104"/>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9" name="矩形 28"/>
          <p:cNvSpPr/>
          <p:nvPr/>
        </p:nvSpPr>
        <p:spPr>
          <a:xfrm>
            <a:off x="1979712" y="4941168"/>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36" name="矩形 35"/>
          <p:cNvSpPr/>
          <p:nvPr/>
        </p:nvSpPr>
        <p:spPr>
          <a:xfrm>
            <a:off x="179512" y="3501008"/>
            <a:ext cx="1224136" cy="20882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服务提供者</a:t>
            </a:r>
            <a:endParaRPr lang="zh-CN" altLang="en-US" sz="1200" dirty="0"/>
          </a:p>
        </p:txBody>
      </p:sp>
      <p:sp>
        <p:nvSpPr>
          <p:cNvPr id="38" name="矩形 37"/>
          <p:cNvSpPr/>
          <p:nvPr/>
        </p:nvSpPr>
        <p:spPr>
          <a:xfrm>
            <a:off x="323528" y="3789040"/>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39" name="矩形 38"/>
          <p:cNvSpPr/>
          <p:nvPr/>
        </p:nvSpPr>
        <p:spPr>
          <a:xfrm>
            <a:off x="323528" y="4365104"/>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0" name="矩形 39"/>
          <p:cNvSpPr/>
          <p:nvPr/>
        </p:nvSpPr>
        <p:spPr>
          <a:xfrm>
            <a:off x="323528" y="4941168"/>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1" name="矩形 40"/>
          <p:cNvSpPr/>
          <p:nvPr/>
        </p:nvSpPr>
        <p:spPr>
          <a:xfrm>
            <a:off x="4572000" y="3501008"/>
            <a:ext cx="1224136" cy="20882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服务消费者</a:t>
            </a:r>
            <a:endParaRPr lang="zh-CN" altLang="en-US" sz="1200" dirty="0"/>
          </a:p>
        </p:txBody>
      </p:sp>
      <p:sp>
        <p:nvSpPr>
          <p:cNvPr id="42" name="矩形 41"/>
          <p:cNvSpPr/>
          <p:nvPr/>
        </p:nvSpPr>
        <p:spPr>
          <a:xfrm>
            <a:off x="4716016" y="3789040"/>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3" name="矩形 42"/>
          <p:cNvSpPr/>
          <p:nvPr/>
        </p:nvSpPr>
        <p:spPr>
          <a:xfrm>
            <a:off x="4716016" y="4365104"/>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7" name="矩形 46"/>
          <p:cNvSpPr/>
          <p:nvPr/>
        </p:nvSpPr>
        <p:spPr>
          <a:xfrm>
            <a:off x="4716016" y="4941168"/>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cxnSp>
        <p:nvCxnSpPr>
          <p:cNvPr id="57" name="直接箭头连接符 56"/>
          <p:cNvCxnSpPr>
            <a:stCxn id="9" idx="1"/>
            <a:endCxn id="42" idx="3"/>
          </p:cNvCxnSpPr>
          <p:nvPr/>
        </p:nvCxnSpPr>
        <p:spPr>
          <a:xfrm flipH="1" flipV="1">
            <a:off x="5652120" y="4041068"/>
            <a:ext cx="432048" cy="576064"/>
          </a:xfrm>
          <a:prstGeom prst="straightConnector1">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9" idx="1"/>
            <a:endCxn id="47" idx="3"/>
          </p:cNvCxnSpPr>
          <p:nvPr/>
        </p:nvCxnSpPr>
        <p:spPr>
          <a:xfrm flipH="1">
            <a:off x="5652120" y="4617132"/>
            <a:ext cx="432048"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9" idx="1"/>
            <a:endCxn id="43" idx="3"/>
          </p:cNvCxnSpPr>
          <p:nvPr/>
        </p:nvCxnSpPr>
        <p:spPr>
          <a:xfrm flipH="1">
            <a:off x="5652120" y="4617132"/>
            <a:ext cx="43204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38" idx="3"/>
            <a:endCxn id="35" idx="1"/>
          </p:cNvCxnSpPr>
          <p:nvPr/>
        </p:nvCxnSpPr>
        <p:spPr>
          <a:xfrm>
            <a:off x="1259632" y="4041068"/>
            <a:ext cx="576064" cy="5040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39" idx="3"/>
            <a:endCxn id="35" idx="1"/>
          </p:cNvCxnSpPr>
          <p:nvPr/>
        </p:nvCxnSpPr>
        <p:spPr>
          <a:xfrm flipV="1">
            <a:off x="1259632" y="4545124"/>
            <a:ext cx="576064" cy="720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40" idx="3"/>
            <a:endCxn id="35" idx="1"/>
          </p:cNvCxnSpPr>
          <p:nvPr/>
        </p:nvCxnSpPr>
        <p:spPr>
          <a:xfrm flipV="1">
            <a:off x="1259632" y="4545124"/>
            <a:ext cx="576064" cy="6480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259632" y="2132856"/>
            <a:ext cx="2376264" cy="9361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配置中心集群</a:t>
            </a:r>
            <a:endParaRPr lang="zh-CN" altLang="en-US" sz="1200" dirty="0"/>
          </a:p>
        </p:txBody>
      </p:sp>
      <p:sp>
        <p:nvSpPr>
          <p:cNvPr id="80" name="矩形 79"/>
          <p:cNvSpPr/>
          <p:nvPr/>
        </p:nvSpPr>
        <p:spPr>
          <a:xfrm>
            <a:off x="1403648" y="2420888"/>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1" name="矩形 80"/>
          <p:cNvSpPr/>
          <p:nvPr/>
        </p:nvSpPr>
        <p:spPr>
          <a:xfrm>
            <a:off x="2123728" y="2420888"/>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2" name="矩形 81"/>
          <p:cNvSpPr/>
          <p:nvPr/>
        </p:nvSpPr>
        <p:spPr>
          <a:xfrm>
            <a:off x="2843808" y="2420888"/>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cxnSp>
        <p:nvCxnSpPr>
          <p:cNvPr id="84" name="直接箭头连接符 83"/>
          <p:cNvCxnSpPr>
            <a:stCxn id="80" idx="2"/>
            <a:endCxn id="35" idx="0"/>
          </p:cNvCxnSpPr>
          <p:nvPr/>
        </p:nvCxnSpPr>
        <p:spPr>
          <a:xfrm>
            <a:off x="1727684" y="2924944"/>
            <a:ext cx="72008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1" idx="2"/>
            <a:endCxn id="35" idx="0"/>
          </p:cNvCxnSpPr>
          <p:nvPr/>
        </p:nvCxnSpPr>
        <p:spPr>
          <a:xfrm>
            <a:off x="2447764" y="2924944"/>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82" idx="2"/>
            <a:endCxn id="35" idx="0"/>
          </p:cNvCxnSpPr>
          <p:nvPr/>
        </p:nvCxnSpPr>
        <p:spPr>
          <a:xfrm flipH="1">
            <a:off x="2447764" y="2924944"/>
            <a:ext cx="72008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41" idx="1"/>
            <a:endCxn id="35" idx="3"/>
          </p:cNvCxnSpPr>
          <p:nvPr/>
        </p:nvCxnSpPr>
        <p:spPr>
          <a:xfrm flipH="1">
            <a:off x="3059832" y="4545124"/>
            <a:ext cx="151216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07704" y="5594107"/>
            <a:ext cx="3310488" cy="246221"/>
          </a:xfrm>
          <a:prstGeom prst="rect">
            <a:avLst/>
          </a:prstGeom>
          <a:noFill/>
        </p:spPr>
        <p:txBody>
          <a:bodyPr wrap="square" rtlCol="0">
            <a:spAutoFit/>
          </a:bodyPr>
          <a:lstStyle/>
          <a:p>
            <a:r>
              <a:rPr lang="en-US" altLang="zh-CN" sz="1000" dirty="0" smtClean="0"/>
              <a:t>Feign</a:t>
            </a:r>
            <a:r>
              <a:rPr lang="zh-CN" altLang="en-US" sz="1000" dirty="0" smtClean="0"/>
              <a:t>声明式服务调用、</a:t>
            </a:r>
            <a:r>
              <a:rPr lang="en-US" altLang="zh-CN" sz="1000" dirty="0" err="1" smtClean="0"/>
              <a:t>Ribbin</a:t>
            </a:r>
            <a:r>
              <a:rPr lang="zh-CN" altLang="en-US" sz="1000" dirty="0" smtClean="0"/>
              <a:t>负载均衡、</a:t>
            </a:r>
            <a:r>
              <a:rPr lang="en-US" altLang="zh-CN" sz="1000" dirty="0" err="1" smtClean="0"/>
              <a:t>Hystrix</a:t>
            </a:r>
            <a:r>
              <a:rPr lang="zh-CN" altLang="en-US" sz="1000" dirty="0" smtClean="0"/>
              <a:t>断路</a:t>
            </a:r>
            <a:r>
              <a:rPr lang="zh-CN" altLang="en-US" sz="1000" dirty="0" smtClean="0"/>
              <a:t>器</a:t>
            </a:r>
            <a:endParaRPr lang="en-US" altLang="zh-CN" sz="1000" dirty="0" smtClean="0"/>
          </a:p>
        </p:txBody>
      </p:sp>
      <p:cxnSp>
        <p:nvCxnSpPr>
          <p:cNvPr id="37" name="肘形连接符 36"/>
          <p:cNvCxnSpPr>
            <a:stCxn id="41" idx="2"/>
            <a:endCxn id="36" idx="2"/>
          </p:cNvCxnSpPr>
          <p:nvPr/>
        </p:nvCxnSpPr>
        <p:spPr>
          <a:xfrm rot="5400000">
            <a:off x="2987824" y="3392996"/>
            <a:ext cx="12700" cy="4392488"/>
          </a:xfrm>
          <a:prstGeom prst="bentConnector3">
            <a:avLst>
              <a:gd name="adj1" fmla="val 180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 name="流程图: 磁盘 54"/>
          <p:cNvSpPr/>
          <p:nvPr/>
        </p:nvSpPr>
        <p:spPr>
          <a:xfrm>
            <a:off x="2123728" y="1052736"/>
            <a:ext cx="648072" cy="792088"/>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Git</a:t>
            </a:r>
            <a:r>
              <a:rPr lang="zh-CN" altLang="en-US" sz="1100" dirty="0" smtClean="0"/>
              <a:t>仓库</a:t>
            </a:r>
            <a:endParaRPr lang="zh-CN" altLang="en-US" sz="1100" dirty="0"/>
          </a:p>
        </p:txBody>
      </p:sp>
      <p:cxnSp>
        <p:nvCxnSpPr>
          <p:cNvPr id="58" name="直接箭头连接符 57"/>
          <p:cNvCxnSpPr>
            <a:stCxn id="79" idx="0"/>
            <a:endCxn id="55" idx="3"/>
          </p:cNvCxnSpPr>
          <p:nvPr/>
        </p:nvCxnSpPr>
        <p:spPr>
          <a:xfrm flipV="1">
            <a:off x="2447764" y="1844824"/>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572000" y="548680"/>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客户端</a:t>
            </a:r>
            <a:endParaRPr lang="zh-CN" altLang="en-US" sz="1200" dirty="0"/>
          </a:p>
        </p:txBody>
      </p:sp>
      <p:sp>
        <p:nvSpPr>
          <p:cNvPr id="65" name="矩形 64"/>
          <p:cNvSpPr/>
          <p:nvPr/>
        </p:nvSpPr>
        <p:spPr>
          <a:xfrm>
            <a:off x="4572000" y="1340768"/>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负载均衡</a:t>
            </a:r>
            <a:endParaRPr lang="en-US" altLang="zh-CN" sz="1200" dirty="0" smtClean="0"/>
          </a:p>
          <a:p>
            <a:pPr algn="ctr"/>
            <a:r>
              <a:rPr lang="en-US" altLang="zh-CN" sz="1200" dirty="0" err="1" smtClean="0"/>
              <a:t>Nginx</a:t>
            </a:r>
            <a:endParaRPr lang="zh-CN" altLang="en-US" sz="1200" dirty="0"/>
          </a:p>
        </p:txBody>
      </p:sp>
      <p:cxnSp>
        <p:nvCxnSpPr>
          <p:cNvPr id="68" name="直接箭头连接符 67"/>
          <p:cNvCxnSpPr>
            <a:stCxn id="64" idx="2"/>
            <a:endCxn id="65" idx="0"/>
          </p:cNvCxnSpPr>
          <p:nvPr/>
        </p:nvCxnSpPr>
        <p:spPr>
          <a:xfrm>
            <a:off x="5184068" y="1052736"/>
            <a:ext cx="0" cy="288032"/>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4211960" y="2132856"/>
            <a:ext cx="1944216" cy="93610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服务网关集群</a:t>
            </a:r>
            <a:endParaRPr lang="zh-CN" altLang="en-US" sz="1200" dirty="0"/>
          </a:p>
        </p:txBody>
      </p:sp>
      <p:sp>
        <p:nvSpPr>
          <p:cNvPr id="78" name="矩形 77"/>
          <p:cNvSpPr/>
          <p:nvPr/>
        </p:nvSpPr>
        <p:spPr>
          <a:xfrm>
            <a:off x="4355976" y="2420888"/>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3" name="矩形 82"/>
          <p:cNvSpPr/>
          <p:nvPr/>
        </p:nvSpPr>
        <p:spPr>
          <a:xfrm>
            <a:off x="4932040" y="2420888"/>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5" name="矩形 84"/>
          <p:cNvSpPr/>
          <p:nvPr/>
        </p:nvSpPr>
        <p:spPr>
          <a:xfrm>
            <a:off x="5508104" y="2420888"/>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cxnSp>
        <p:nvCxnSpPr>
          <p:cNvPr id="89" name="直接箭头连接符 88"/>
          <p:cNvCxnSpPr>
            <a:stCxn id="65" idx="2"/>
            <a:endCxn id="77" idx="0"/>
          </p:cNvCxnSpPr>
          <p:nvPr/>
        </p:nvCxnSpPr>
        <p:spPr>
          <a:xfrm>
            <a:off x="5184068" y="1844824"/>
            <a:ext cx="0" cy="288032"/>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7" idx="2"/>
            <a:endCxn id="41" idx="0"/>
          </p:cNvCxnSpPr>
          <p:nvPr/>
        </p:nvCxnSpPr>
        <p:spPr>
          <a:xfrm>
            <a:off x="5184068" y="3068960"/>
            <a:ext cx="0" cy="432048"/>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211960" y="3068960"/>
            <a:ext cx="1944216" cy="246221"/>
          </a:xfrm>
          <a:prstGeom prst="rect">
            <a:avLst/>
          </a:prstGeom>
          <a:noFill/>
        </p:spPr>
        <p:txBody>
          <a:bodyPr wrap="square" rtlCol="0">
            <a:spAutoFit/>
          </a:bodyPr>
          <a:lstStyle/>
          <a:p>
            <a:r>
              <a:rPr lang="en-US" altLang="zh-CN" sz="1000" dirty="0" err="1" smtClean="0"/>
              <a:t>Ribbin</a:t>
            </a:r>
            <a:r>
              <a:rPr lang="zh-CN" altLang="en-US" sz="1000" dirty="0" smtClean="0"/>
              <a:t>负载均衡、</a:t>
            </a:r>
            <a:r>
              <a:rPr lang="en-US" altLang="zh-CN" sz="1000" dirty="0" err="1" smtClean="0"/>
              <a:t>Hystrix</a:t>
            </a:r>
            <a:r>
              <a:rPr lang="zh-CN" altLang="en-US" sz="1000" dirty="0" smtClean="0"/>
              <a:t>断路</a:t>
            </a:r>
            <a:r>
              <a:rPr lang="zh-CN" altLang="en-US" sz="1000" dirty="0" smtClean="0"/>
              <a:t>器</a:t>
            </a:r>
            <a:endParaRPr lang="en-US" altLang="zh-CN" sz="1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9512" y="188640"/>
            <a:ext cx="4491011" cy="5015624"/>
          </a:xfrm>
          <a:prstGeom prst="rect">
            <a:avLst/>
          </a:prstGeom>
          <a:noFill/>
          <a:ln w="9525">
            <a:noFill/>
            <a:miter lim="800000"/>
            <a:headEnd/>
            <a:tailEnd/>
          </a:ln>
        </p:spPr>
      </p:pic>
      <p:sp>
        <p:nvSpPr>
          <p:cNvPr id="5" name="TextBox 4"/>
          <p:cNvSpPr txBox="1"/>
          <p:nvPr/>
        </p:nvSpPr>
        <p:spPr>
          <a:xfrm>
            <a:off x="4932040" y="548680"/>
            <a:ext cx="4032448" cy="1107996"/>
          </a:xfrm>
          <a:prstGeom prst="rect">
            <a:avLst/>
          </a:prstGeom>
          <a:noFill/>
        </p:spPr>
        <p:txBody>
          <a:bodyPr wrap="square" rtlCol="0">
            <a:spAutoFit/>
          </a:bodyPr>
          <a:lstStyle/>
          <a:p>
            <a:r>
              <a:rPr lang="zh-CN" altLang="en-US" sz="1100" dirty="0" smtClean="0"/>
              <a:t>客户端向 </a:t>
            </a:r>
            <a:r>
              <a:rPr lang="en-US" altLang="zh-CN" sz="1100" dirty="0" smtClean="0"/>
              <a:t>Spring Cloud Gateway </a:t>
            </a:r>
            <a:r>
              <a:rPr lang="zh-CN" altLang="en-US" sz="1100" dirty="0" smtClean="0"/>
              <a:t>发出请求，如果请求与网关程序定义的路由匹配，则将其发送到网关 </a:t>
            </a:r>
            <a:r>
              <a:rPr lang="en-US" altLang="zh-CN" sz="1100" dirty="0" smtClean="0"/>
              <a:t>Web </a:t>
            </a:r>
            <a:r>
              <a:rPr lang="zh-CN" altLang="en-US" sz="1100" dirty="0" smtClean="0"/>
              <a:t>处理程序，此处理程序运行特定的请求过滤器链。过滤器之间用虚线分开的原因是过滤器可能会在发送代理请求之前或之后执行逻辑。所有 </a:t>
            </a:r>
            <a:r>
              <a:rPr lang="en-US" altLang="zh-CN" sz="1100" dirty="0" smtClean="0"/>
              <a:t>"pre" </a:t>
            </a:r>
            <a:r>
              <a:rPr lang="zh-CN" altLang="en-US" sz="1100" dirty="0" smtClean="0"/>
              <a:t>过滤器逻辑先执行，然后执行代理请求，代理请求完成后，执行 </a:t>
            </a:r>
            <a:r>
              <a:rPr lang="en-US" altLang="zh-CN" sz="1100" dirty="0" smtClean="0"/>
              <a:t>"post" </a:t>
            </a:r>
            <a:r>
              <a:rPr lang="zh-CN" altLang="en-US" sz="1100" dirty="0" smtClean="0"/>
              <a:t>过滤器逻辑。</a:t>
            </a:r>
            <a:endParaRPr lang="zh-CN" altLang="en-US" sz="11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TotalTime>
  <Words>285</Words>
  <Application>Microsoft Office PowerPoint</Application>
  <PresentationFormat>全屏显示(4:3)</PresentationFormat>
  <Paragraphs>51</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主题</vt:lpstr>
      <vt:lpstr>幻灯片 1</vt:lpstr>
      <vt:lpstr>幻灯片 2</vt:lpstr>
      <vt:lpstr>幻灯片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67</cp:revision>
  <dcterms:created xsi:type="dcterms:W3CDTF">2019-01-10T09:03:23Z</dcterms:created>
  <dcterms:modified xsi:type="dcterms:W3CDTF">2019-01-19T13:50:14Z</dcterms:modified>
</cp:coreProperties>
</file>