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8" autoAdjust="0"/>
    <p:restoredTop sz="94660"/>
  </p:normalViewPr>
  <p:slideViewPr>
    <p:cSldViewPr>
      <p:cViewPr varScale="1">
        <p:scale>
          <a:sx n="104" d="100"/>
          <a:sy n="104" d="100"/>
        </p:scale>
        <p:origin x="-3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2019/3/15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a:stCxn id="77" idx="1"/>
            <a:endCxn id="35" idx="3"/>
          </p:cNvCxnSpPr>
          <p:nvPr/>
        </p:nvCxnSpPr>
        <p:spPr>
          <a:xfrm flipH="1">
            <a:off x="2843808" y="1808820"/>
            <a:ext cx="1512168" cy="16138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619672" y="2630562"/>
            <a:ext cx="1224136"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156176" y="3176032"/>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596336" y="3176032"/>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380312" y="3428060"/>
            <a:ext cx="2160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76368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76368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76368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07504"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251520"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251520"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251520"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716016"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4860032"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4860032"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4860032"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69" name="直接箭头连接符 68"/>
          <p:cNvCxnSpPr>
            <a:stCxn id="9" idx="1"/>
            <a:endCxn id="41" idx="3"/>
          </p:cNvCxnSpPr>
          <p:nvPr/>
        </p:nvCxnSpPr>
        <p:spPr>
          <a:xfrm flipH="1" flipV="1">
            <a:off x="5940152" y="3422650"/>
            <a:ext cx="216024" cy="54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6" idx="3"/>
            <a:endCxn id="35" idx="1"/>
          </p:cNvCxnSpPr>
          <p:nvPr/>
        </p:nvCxnSpPr>
        <p:spPr>
          <a:xfrm>
            <a:off x="1331640" y="3422650"/>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043608" y="1340768"/>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18762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190770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62778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6" name="直接箭头连接符 85"/>
          <p:cNvCxnSpPr>
            <a:stCxn id="79" idx="2"/>
            <a:endCxn id="35" idx="0"/>
          </p:cNvCxnSpPr>
          <p:nvPr/>
        </p:nvCxnSpPr>
        <p:spPr>
          <a:xfrm>
            <a:off x="2231740" y="2276872"/>
            <a:ext cx="0" cy="353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2843808" y="3422650"/>
            <a:ext cx="18722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63688" y="4221088"/>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3023828" y="1910482"/>
            <a:ext cx="12700" cy="4608512"/>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1907704" y="5486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231740" y="1124744"/>
            <a:ext cx="0"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716016" y="692696"/>
            <a:ext cx="1224136"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51" idx="4"/>
            <a:endCxn id="65" idx="0"/>
          </p:cNvCxnSpPr>
          <p:nvPr/>
        </p:nvCxnSpPr>
        <p:spPr>
          <a:xfrm>
            <a:off x="5328084" y="495468"/>
            <a:ext cx="0" cy="197228"/>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355976" y="1340768"/>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499992"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5076056"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652120"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328084" y="1124744"/>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328084" y="2276872"/>
            <a:ext cx="0" cy="353690"/>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55976" y="2318683"/>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
        <p:nvSpPr>
          <p:cNvPr id="45" name="矩形 44"/>
          <p:cNvSpPr/>
          <p:nvPr/>
        </p:nvSpPr>
        <p:spPr>
          <a:xfrm>
            <a:off x="1691680" y="5229200"/>
            <a:ext cx="122413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130" name="流程图: 磁盘 129"/>
          <p:cNvSpPr/>
          <p:nvPr/>
        </p:nvSpPr>
        <p:spPr>
          <a:xfrm>
            <a:off x="1979712"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Mysql</a:t>
            </a:r>
            <a:endParaRPr lang="zh-CN" altLang="en-US" sz="1100" dirty="0"/>
          </a:p>
        </p:txBody>
      </p:sp>
      <p:cxnSp>
        <p:nvCxnSpPr>
          <p:cNvPr id="132" name="直接箭头连接符 131"/>
          <p:cNvCxnSpPr>
            <a:stCxn id="45" idx="2"/>
            <a:endCxn id="130" idx="1"/>
          </p:cNvCxnSpPr>
          <p:nvPr/>
        </p:nvCxnSpPr>
        <p:spPr>
          <a:xfrm>
            <a:off x="2303748" y="573325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stCxn id="36" idx="2"/>
            <a:endCxn id="45" idx="0"/>
          </p:cNvCxnSpPr>
          <p:nvPr/>
        </p:nvCxnSpPr>
        <p:spPr>
          <a:xfrm rot="16200000" flipH="1">
            <a:off x="1004429" y="3929881"/>
            <a:ext cx="1014462" cy="158417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41" idx="2"/>
            <a:endCxn id="45" idx="0"/>
          </p:cNvCxnSpPr>
          <p:nvPr/>
        </p:nvCxnSpPr>
        <p:spPr>
          <a:xfrm rot="5400000">
            <a:off x="3308685" y="3209801"/>
            <a:ext cx="1014462" cy="302433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形状 139"/>
          <p:cNvCxnSpPr>
            <a:stCxn id="36" idx="0"/>
            <a:endCxn id="79" idx="1"/>
          </p:cNvCxnSpPr>
          <p:nvPr/>
        </p:nvCxnSpPr>
        <p:spPr>
          <a:xfrm rot="5400000" flipH="1" flipV="1">
            <a:off x="470719" y="2057673"/>
            <a:ext cx="821742" cy="32403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5536" y="620688"/>
            <a:ext cx="864096" cy="43204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153" name="形状 152"/>
          <p:cNvCxnSpPr>
            <a:stCxn id="151" idx="2"/>
            <a:endCxn id="79" idx="1"/>
          </p:cNvCxnSpPr>
          <p:nvPr/>
        </p:nvCxnSpPr>
        <p:spPr>
          <a:xfrm rot="16200000" flipH="1">
            <a:off x="557554" y="1322766"/>
            <a:ext cx="75608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36" idx="2"/>
            <a:endCxn id="70" idx="1"/>
          </p:cNvCxnSpPr>
          <p:nvPr/>
        </p:nvCxnSpPr>
        <p:spPr>
          <a:xfrm rot="16200000" flipH="1">
            <a:off x="1598495" y="3335815"/>
            <a:ext cx="1734542" cy="3492388"/>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41" idx="2"/>
            <a:endCxn id="70" idx="1"/>
          </p:cNvCxnSpPr>
          <p:nvPr/>
        </p:nvCxnSpPr>
        <p:spPr>
          <a:xfrm rot="5400000">
            <a:off x="3902751" y="4523947"/>
            <a:ext cx="1734542" cy="1116124"/>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笑脸 50"/>
          <p:cNvSpPr/>
          <p:nvPr/>
        </p:nvSpPr>
        <p:spPr>
          <a:xfrm>
            <a:off x="5148064" y="162812"/>
            <a:ext cx="360040" cy="3326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56176" y="5373216"/>
            <a:ext cx="1224136" cy="4320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ELK</a:t>
            </a:r>
            <a:endParaRPr lang="zh-CN" altLang="en-US" sz="1200" dirty="0"/>
          </a:p>
        </p:txBody>
      </p:sp>
      <p:sp>
        <p:nvSpPr>
          <p:cNvPr id="66" name="流程图: 磁盘 65"/>
          <p:cNvSpPr/>
          <p:nvPr/>
        </p:nvSpPr>
        <p:spPr>
          <a:xfrm>
            <a:off x="611560"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sp>
        <p:nvSpPr>
          <p:cNvPr id="70" name="流程图: 磁盘 69"/>
          <p:cNvSpPr/>
          <p:nvPr/>
        </p:nvSpPr>
        <p:spPr>
          <a:xfrm>
            <a:off x="3779912" y="5949280"/>
            <a:ext cx="864096"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bg1"/>
                </a:solidFill>
              </a:rPr>
              <a:t>RabbitMQ</a:t>
            </a:r>
            <a:endParaRPr lang="zh-CN" altLang="en-US" sz="1100" dirty="0"/>
          </a:p>
        </p:txBody>
      </p:sp>
      <p:cxnSp>
        <p:nvCxnSpPr>
          <p:cNvPr id="75" name="直接箭头连接符 74"/>
          <p:cNvCxnSpPr>
            <a:stCxn id="41" idx="1"/>
            <a:endCxn id="79" idx="3"/>
          </p:cNvCxnSpPr>
          <p:nvPr/>
        </p:nvCxnSpPr>
        <p:spPr>
          <a:xfrm flipH="1" flipV="1">
            <a:off x="3419872" y="1808820"/>
            <a:ext cx="1296144" cy="161383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419872" y="3645024"/>
            <a:ext cx="79208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Auth</a:t>
            </a:r>
          </a:p>
          <a:p>
            <a:pPr algn="ctr"/>
            <a:r>
              <a:rPr lang="en-US" altLang="zh-CN" sz="1200" dirty="0" smtClean="0">
                <a:solidFill>
                  <a:schemeClr val="tx1"/>
                </a:solidFill>
              </a:rPr>
              <a:t>Service</a:t>
            </a:r>
            <a:endParaRPr lang="zh-CN" altLang="en-US" sz="1200" dirty="0">
              <a:solidFill>
                <a:schemeClr val="tx1"/>
              </a:solidFill>
            </a:endParaRPr>
          </a:p>
        </p:txBody>
      </p:sp>
      <p:sp>
        <p:nvSpPr>
          <p:cNvPr id="62" name="矩形 61"/>
          <p:cNvSpPr/>
          <p:nvPr/>
        </p:nvSpPr>
        <p:spPr>
          <a:xfrm>
            <a:off x="107504" y="5229200"/>
            <a:ext cx="1224136"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4616"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Sender</a:t>
            </a:r>
          </a:p>
          <a:p>
            <a:pPr algn="ctr"/>
            <a:r>
              <a:rPr lang="en-US" altLang="zh-CN" sz="1200" dirty="0" smtClean="0"/>
              <a:t>Application</a:t>
            </a:r>
            <a:endParaRPr lang="zh-CN" altLang="en-US" sz="1200" dirty="0"/>
          </a:p>
        </p:txBody>
      </p:sp>
      <p:sp>
        <p:nvSpPr>
          <p:cNvPr id="39" name="矩形 38"/>
          <p:cNvSpPr/>
          <p:nvPr/>
        </p:nvSpPr>
        <p:spPr>
          <a:xfrm>
            <a:off x="4780668"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Receiver</a:t>
            </a:r>
          </a:p>
          <a:p>
            <a:pPr algn="ctr"/>
            <a:r>
              <a:rPr lang="en-US" altLang="zh-CN" sz="1200" dirty="0" smtClean="0"/>
              <a:t>Application</a:t>
            </a:r>
            <a:endParaRPr lang="zh-CN" altLang="en-US" sz="1200" dirty="0"/>
          </a:p>
        </p:txBody>
      </p:sp>
      <p:sp>
        <p:nvSpPr>
          <p:cNvPr id="40" name="矩形 39"/>
          <p:cNvSpPr/>
          <p:nvPr/>
        </p:nvSpPr>
        <p:spPr>
          <a:xfrm>
            <a:off x="2843808" y="836712"/>
            <a:ext cx="1080120" cy="15841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44" name="矩形 43"/>
          <p:cNvSpPr/>
          <p:nvPr/>
        </p:nvSpPr>
        <p:spPr>
          <a:xfrm>
            <a:off x="2915816" y="1628800"/>
            <a:ext cx="936104" cy="6812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destination</a:t>
            </a:r>
            <a:endParaRPr lang="zh-CN" altLang="en-US" sz="1200" dirty="0">
              <a:solidFill>
                <a:schemeClr val="tx1"/>
              </a:solidFill>
            </a:endParaRPr>
          </a:p>
        </p:txBody>
      </p:sp>
      <p:sp>
        <p:nvSpPr>
          <p:cNvPr id="45" name="TextBox 44"/>
          <p:cNvSpPr txBox="1"/>
          <p:nvPr/>
        </p:nvSpPr>
        <p:spPr>
          <a:xfrm>
            <a:off x="2103376" y="1719280"/>
            <a:ext cx="609462" cy="553998"/>
          </a:xfrm>
          <a:prstGeom prst="rect">
            <a:avLst/>
          </a:prstGeom>
          <a:noFill/>
        </p:spPr>
        <p:txBody>
          <a:bodyPr wrap="none" rtlCol="0">
            <a:spAutoFit/>
          </a:bodyPr>
          <a:lstStyle/>
          <a:p>
            <a:pPr algn="ctr"/>
            <a:r>
              <a:rPr lang="en-US" altLang="zh-CN" sz="1000" dirty="0" smtClean="0"/>
              <a:t>output</a:t>
            </a:r>
          </a:p>
          <a:p>
            <a:pPr algn="ctr"/>
            <a:endParaRPr lang="en-US" altLang="zh-CN" sz="1000" dirty="0" smtClean="0"/>
          </a:p>
          <a:p>
            <a:pPr algn="ctr"/>
            <a:r>
              <a:rPr lang="en-US" altLang="zh-CN" sz="1000" dirty="0" smtClean="0"/>
              <a:t>Channel</a:t>
            </a:r>
            <a:endParaRPr lang="zh-CN" altLang="en-US" sz="1000" dirty="0"/>
          </a:p>
        </p:txBody>
      </p:sp>
      <p:sp>
        <p:nvSpPr>
          <p:cNvPr id="48" name="TextBox 47"/>
          <p:cNvSpPr txBox="1"/>
          <p:nvPr/>
        </p:nvSpPr>
        <p:spPr>
          <a:xfrm>
            <a:off x="556637" y="2439360"/>
            <a:ext cx="1927131" cy="400110"/>
          </a:xfrm>
          <a:prstGeom prst="rect">
            <a:avLst/>
          </a:prstGeom>
          <a:noFill/>
        </p:spPr>
        <p:txBody>
          <a:bodyPr wrap="none" rtlCol="0">
            <a:spAutoFit/>
          </a:bodyPr>
          <a:lstStyle/>
          <a:p>
            <a:r>
              <a:rPr lang="zh-CN" altLang="en-US" sz="1000" dirty="0" smtClean="0"/>
              <a:t>通过</a:t>
            </a:r>
            <a:r>
              <a:rPr lang="en-US" altLang="zh-CN" sz="1000" dirty="0" smtClean="0"/>
              <a:t>output</a:t>
            </a:r>
            <a:r>
              <a:rPr lang="zh-CN" altLang="en-US" sz="1000" dirty="0" smtClean="0"/>
              <a:t>通道</a:t>
            </a:r>
            <a:endParaRPr lang="en-US" altLang="zh-CN" sz="1000" dirty="0" smtClean="0"/>
          </a:p>
          <a:p>
            <a:r>
              <a:rPr lang="zh-CN" altLang="en-US" sz="1000" dirty="0" smtClean="0"/>
              <a:t>将消息发送到指定的</a:t>
            </a:r>
            <a:r>
              <a:rPr lang="en-US" altLang="zh-CN" sz="1000" dirty="0" smtClean="0"/>
              <a:t>destination</a:t>
            </a:r>
            <a:endParaRPr lang="zh-CN" altLang="en-US" sz="1000" dirty="0"/>
          </a:p>
        </p:txBody>
      </p:sp>
      <p:sp>
        <p:nvSpPr>
          <p:cNvPr id="50" name="TextBox 49"/>
          <p:cNvSpPr txBox="1"/>
          <p:nvPr/>
        </p:nvSpPr>
        <p:spPr>
          <a:xfrm>
            <a:off x="4040236" y="1700808"/>
            <a:ext cx="609462" cy="553998"/>
          </a:xfrm>
          <a:prstGeom prst="rect">
            <a:avLst/>
          </a:prstGeom>
          <a:noFill/>
        </p:spPr>
        <p:txBody>
          <a:bodyPr wrap="none" rtlCol="0">
            <a:spAutoFit/>
          </a:bodyPr>
          <a:lstStyle/>
          <a:p>
            <a:pPr algn="ctr"/>
            <a:r>
              <a:rPr lang="en-US" altLang="zh-CN" sz="1000" dirty="0" smtClean="0"/>
              <a:t>input</a:t>
            </a:r>
          </a:p>
          <a:p>
            <a:pPr algn="ctr"/>
            <a:endParaRPr lang="en-US" altLang="zh-CN" sz="1000" dirty="0" smtClean="0"/>
          </a:p>
          <a:p>
            <a:pPr algn="ctr"/>
            <a:r>
              <a:rPr lang="en-US" altLang="zh-CN" sz="1000" dirty="0" smtClean="0"/>
              <a:t>Channel</a:t>
            </a:r>
            <a:endParaRPr lang="zh-CN" altLang="en-US" sz="1000" dirty="0"/>
          </a:p>
        </p:txBody>
      </p:sp>
      <p:sp>
        <p:nvSpPr>
          <p:cNvPr id="51" name="TextBox 50"/>
          <p:cNvSpPr txBox="1"/>
          <p:nvPr/>
        </p:nvSpPr>
        <p:spPr>
          <a:xfrm>
            <a:off x="4709970" y="2420888"/>
            <a:ext cx="1798890" cy="400110"/>
          </a:xfrm>
          <a:prstGeom prst="rect">
            <a:avLst/>
          </a:prstGeom>
          <a:noFill/>
        </p:spPr>
        <p:txBody>
          <a:bodyPr wrap="none" rtlCol="0">
            <a:spAutoFit/>
          </a:bodyPr>
          <a:lstStyle/>
          <a:p>
            <a:r>
              <a:rPr lang="zh-CN" altLang="en-US" sz="1000" dirty="0" smtClean="0"/>
              <a:t>通过</a:t>
            </a:r>
            <a:r>
              <a:rPr lang="en-US" altLang="zh-CN" sz="1000" dirty="0" smtClean="0"/>
              <a:t>input</a:t>
            </a:r>
            <a:r>
              <a:rPr lang="zh-CN" altLang="en-US" sz="1000" dirty="0" smtClean="0"/>
              <a:t>通道</a:t>
            </a:r>
            <a:endParaRPr lang="en-US" altLang="zh-CN" sz="1000" dirty="0" smtClean="0"/>
          </a:p>
          <a:p>
            <a:r>
              <a:rPr lang="zh-CN" altLang="en-US" sz="1000" dirty="0" smtClean="0"/>
              <a:t>从指定的</a:t>
            </a:r>
            <a:r>
              <a:rPr lang="en-US" altLang="zh-CN" sz="1000" dirty="0" smtClean="0"/>
              <a:t>destination</a:t>
            </a:r>
            <a:r>
              <a:rPr lang="zh-CN" altLang="en-US" sz="1000" dirty="0" smtClean="0"/>
              <a:t>获取消息</a:t>
            </a:r>
            <a:endParaRPr lang="zh-CN" altLang="en-US" sz="1000" dirty="0"/>
          </a:p>
        </p:txBody>
      </p:sp>
      <p:sp>
        <p:nvSpPr>
          <p:cNvPr id="52" name="右箭头 51"/>
          <p:cNvSpPr/>
          <p:nvPr/>
        </p:nvSpPr>
        <p:spPr>
          <a:xfrm>
            <a:off x="2007420" y="1826352"/>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3923928" y="1809760"/>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259632" y="116632"/>
            <a:ext cx="1296144" cy="57606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p>
          <a:p>
            <a:pPr algn="ctr"/>
            <a:r>
              <a:rPr lang="zh-CN" altLang="en-US" sz="1200" dirty="0" smtClean="0">
                <a:solidFill>
                  <a:schemeClr val="tx1"/>
                </a:solidFill>
              </a:rPr>
              <a:t>服务注册中心</a:t>
            </a:r>
            <a:endParaRPr lang="zh-CN" altLang="en-US" sz="1200" dirty="0">
              <a:solidFill>
                <a:schemeClr val="tx1"/>
              </a:solidFill>
            </a:endParaRPr>
          </a:p>
        </p:txBody>
      </p:sp>
      <p:sp>
        <p:nvSpPr>
          <p:cNvPr id="13" name="矩形 12"/>
          <p:cNvSpPr/>
          <p:nvPr/>
        </p:nvSpPr>
        <p:spPr>
          <a:xfrm>
            <a:off x="107504" y="126876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Cloud Application</a:t>
            </a:r>
            <a:endParaRPr lang="zh-CN" altLang="en-US" sz="1200" dirty="0"/>
          </a:p>
        </p:txBody>
      </p:sp>
      <p:sp>
        <p:nvSpPr>
          <p:cNvPr id="14" name="矩形 13"/>
          <p:cNvSpPr/>
          <p:nvPr/>
        </p:nvSpPr>
        <p:spPr>
          <a:xfrm>
            <a:off x="2267744" y="1268760"/>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16" name="直接箭头连接符 15"/>
          <p:cNvCxnSpPr>
            <a:stCxn id="14" idx="1"/>
            <a:endCxn id="12" idx="2"/>
          </p:cNvCxnSpPr>
          <p:nvPr/>
        </p:nvCxnSpPr>
        <p:spPr>
          <a:xfrm flipH="1" flipV="1">
            <a:off x="1907704" y="692696"/>
            <a:ext cx="360040" cy="864096"/>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a:endCxn id="12" idx="2"/>
          </p:cNvCxnSpPr>
          <p:nvPr/>
        </p:nvCxnSpPr>
        <p:spPr>
          <a:xfrm flipV="1">
            <a:off x="791580" y="692696"/>
            <a:ext cx="1116124" cy="57606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7504" y="198884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Boot Application</a:t>
            </a:r>
            <a:endParaRPr lang="zh-CN" altLang="en-US" sz="1200" dirty="0"/>
          </a:p>
        </p:txBody>
      </p:sp>
      <p:cxnSp>
        <p:nvCxnSpPr>
          <p:cNvPr id="22" name="直接箭头连接符 21"/>
          <p:cNvCxnSpPr>
            <a:stCxn id="13" idx="3"/>
            <a:endCxn id="14" idx="1"/>
          </p:cNvCxnSpPr>
          <p:nvPr/>
        </p:nvCxnSpPr>
        <p:spPr>
          <a:xfrm>
            <a:off x="1475656" y="1556792"/>
            <a:ext cx="7920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14" idx="1"/>
          </p:cNvCxnSpPr>
          <p:nvPr/>
        </p:nvCxnSpPr>
        <p:spPr>
          <a:xfrm flipV="1">
            <a:off x="1475656" y="1556792"/>
            <a:ext cx="792088" cy="7200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03648" y="847745"/>
            <a:ext cx="697627" cy="246221"/>
          </a:xfrm>
          <a:prstGeom prst="rect">
            <a:avLst/>
          </a:prstGeom>
          <a:noFill/>
        </p:spPr>
        <p:txBody>
          <a:bodyPr wrap="none" rtlCol="0">
            <a:spAutoFit/>
          </a:bodyPr>
          <a:lstStyle/>
          <a:p>
            <a:r>
              <a:rPr lang="zh-CN" altLang="en-US" sz="1000" dirty="0" smtClean="0"/>
              <a:t>服务注册</a:t>
            </a:r>
            <a:endParaRPr lang="zh-CN" altLang="en-US" sz="1000" dirty="0"/>
          </a:p>
        </p:txBody>
      </p:sp>
      <p:sp>
        <p:nvSpPr>
          <p:cNvPr id="41" name="TextBox 40"/>
          <p:cNvSpPr txBox="1"/>
          <p:nvPr/>
        </p:nvSpPr>
        <p:spPr>
          <a:xfrm>
            <a:off x="1498109" y="1556792"/>
            <a:ext cx="697627" cy="246221"/>
          </a:xfrm>
          <a:prstGeom prst="rect">
            <a:avLst/>
          </a:prstGeom>
          <a:noFill/>
        </p:spPr>
        <p:txBody>
          <a:bodyPr wrap="none" rtlCol="0">
            <a:spAutoFit/>
          </a:bodyPr>
          <a:lstStyle/>
          <a:p>
            <a:r>
              <a:rPr lang="zh-CN" altLang="en-US" sz="1000" dirty="0" smtClean="0"/>
              <a:t>监控注册</a:t>
            </a:r>
            <a:endParaRPr lang="zh-CN" altLang="en-US" sz="1000" dirty="0"/>
          </a:p>
        </p:txBody>
      </p:sp>
      <p:sp>
        <p:nvSpPr>
          <p:cNvPr id="21" name="矩形 20"/>
          <p:cNvSpPr/>
          <p:nvPr/>
        </p:nvSpPr>
        <p:spPr>
          <a:xfrm>
            <a:off x="6444208" y="980728"/>
            <a:ext cx="1368152" cy="5040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Gateway</a:t>
            </a:r>
            <a:endParaRPr lang="zh-CN" altLang="en-US" sz="1200" dirty="0"/>
          </a:p>
        </p:txBody>
      </p:sp>
      <p:sp>
        <p:nvSpPr>
          <p:cNvPr id="26" name="矩形 25"/>
          <p:cNvSpPr/>
          <p:nvPr/>
        </p:nvSpPr>
        <p:spPr>
          <a:xfrm>
            <a:off x="4499992" y="980728"/>
            <a:ext cx="1224136"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a:t>
            </a:r>
            <a:r>
              <a:rPr lang="en-US" altLang="zh-CN" sz="1200" dirty="0" smtClean="0">
                <a:solidFill>
                  <a:schemeClr val="tx1"/>
                </a:solidFill>
              </a:rPr>
              <a:t>Server</a:t>
            </a:r>
            <a:endParaRPr lang="zh-CN" altLang="en-US" sz="1200" dirty="0">
              <a:solidFill>
                <a:schemeClr val="tx1"/>
              </a:solidFill>
            </a:endParaRPr>
          </a:p>
        </p:txBody>
      </p:sp>
      <p:sp>
        <p:nvSpPr>
          <p:cNvPr id="29" name="矩形 28"/>
          <p:cNvSpPr/>
          <p:nvPr/>
        </p:nvSpPr>
        <p:spPr>
          <a:xfrm>
            <a:off x="6444208" y="1844824"/>
            <a:ext cx="1368152" cy="50405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a:t>
            </a:r>
            <a:endParaRPr lang="zh-CN" altLang="en-US" sz="1200" dirty="0"/>
          </a:p>
        </p:txBody>
      </p:sp>
      <p:cxnSp>
        <p:nvCxnSpPr>
          <p:cNvPr id="34" name="直接箭头连接符 33"/>
          <p:cNvCxnSpPr>
            <a:stCxn id="21" idx="2"/>
            <a:endCxn id="29" idx="0"/>
          </p:cNvCxnSpPr>
          <p:nvPr/>
        </p:nvCxnSpPr>
        <p:spPr>
          <a:xfrm>
            <a:off x="7128284" y="14847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444208" y="116632"/>
            <a:ext cx="1368152"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Web App</a:t>
            </a:r>
          </a:p>
          <a:p>
            <a:pPr algn="ctr"/>
            <a:r>
              <a:rPr lang="en-US" altLang="zh-CN" sz="1200" dirty="0" smtClean="0"/>
              <a:t>Service Consumer</a:t>
            </a:r>
            <a:endParaRPr lang="zh-CN" altLang="en-US" sz="1200" dirty="0"/>
          </a:p>
        </p:txBody>
      </p:sp>
      <p:cxnSp>
        <p:nvCxnSpPr>
          <p:cNvPr id="37" name="直接箭头连接符 36"/>
          <p:cNvCxnSpPr>
            <a:stCxn id="35" idx="2"/>
            <a:endCxn id="21" idx="0"/>
          </p:cNvCxnSpPr>
          <p:nvPr/>
        </p:nvCxnSpPr>
        <p:spPr>
          <a:xfrm>
            <a:off x="7128284" y="6206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9992" y="1844824"/>
            <a:ext cx="1224136" cy="50405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Auth Service</a:t>
            </a:r>
          </a:p>
        </p:txBody>
      </p:sp>
      <p:cxnSp>
        <p:nvCxnSpPr>
          <p:cNvPr id="42" name="肘形连接符 41"/>
          <p:cNvCxnSpPr>
            <a:stCxn id="21" idx="2"/>
            <a:endCxn id="39" idx="0"/>
          </p:cNvCxnSpPr>
          <p:nvPr/>
        </p:nvCxnSpPr>
        <p:spPr>
          <a:xfrm rot="5400000">
            <a:off x="5940152" y="656692"/>
            <a:ext cx="360040" cy="20162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55976" y="3717032"/>
            <a:ext cx="4680520" cy="1569660"/>
          </a:xfrm>
          <a:prstGeom prst="rect">
            <a:avLst/>
          </a:prstGeom>
          <a:noFill/>
        </p:spPr>
        <p:txBody>
          <a:bodyPr wrap="square" rtlCol="0">
            <a:spAutoFit/>
          </a:bodyPr>
          <a:lstStyle/>
          <a:p>
            <a:r>
              <a:rPr lang="en-US" altLang="zh-CN" sz="1200" dirty="0" smtClean="0"/>
              <a:t>Auth Service</a:t>
            </a:r>
            <a:r>
              <a:rPr lang="zh-CN" altLang="en-US" sz="1200" dirty="0" smtClean="0"/>
              <a:t>：</a:t>
            </a:r>
            <a:endParaRPr lang="en-US" altLang="zh-CN" sz="1200" dirty="0" smtClean="0"/>
          </a:p>
          <a:p>
            <a:r>
              <a:rPr lang="en-US" altLang="zh-CN" sz="1200" dirty="0" smtClean="0"/>
              <a:t>        </a:t>
            </a:r>
            <a:r>
              <a:rPr lang="zh-CN" altLang="en-US" sz="1200" dirty="0" smtClean="0"/>
              <a:t>访问</a:t>
            </a:r>
            <a:r>
              <a:rPr lang="en-US" altLang="zh-CN" sz="1200" dirty="0" smtClean="0"/>
              <a:t>Auth Service</a:t>
            </a:r>
            <a:r>
              <a:rPr lang="zh-CN" altLang="en-US" sz="1200" dirty="0" smtClean="0"/>
              <a:t>的</a:t>
            </a:r>
            <a:r>
              <a:rPr lang="en-US" altLang="zh-CN" sz="1200" dirty="0" smtClean="0"/>
              <a:t>login</a:t>
            </a:r>
            <a:r>
              <a:rPr lang="zh-CN" altLang="en-US" sz="1200" dirty="0" smtClean="0"/>
              <a:t>接口进行登录认证，认证通过后生成</a:t>
            </a:r>
            <a:r>
              <a:rPr lang="en-US" altLang="zh-CN" sz="1200" dirty="0" smtClean="0"/>
              <a:t>token</a:t>
            </a:r>
            <a:r>
              <a:rPr lang="zh-CN" altLang="en-US" sz="1200" dirty="0" smtClean="0"/>
              <a:t>存储到</a:t>
            </a:r>
            <a:r>
              <a:rPr lang="en-US" altLang="zh-CN" sz="1200" dirty="0" err="1" smtClean="0"/>
              <a:t>redis</a:t>
            </a:r>
            <a:r>
              <a:rPr lang="zh-CN" altLang="en-US" sz="1200" dirty="0" smtClean="0"/>
              <a:t>，并返回</a:t>
            </a:r>
            <a:r>
              <a:rPr lang="zh-CN" altLang="en-US" sz="1200" dirty="0" smtClean="0"/>
              <a:t>该</a:t>
            </a:r>
            <a:r>
              <a:rPr lang="en-US" altLang="zh-CN" sz="1200" dirty="0" smtClean="0"/>
              <a:t>token</a:t>
            </a:r>
          </a:p>
          <a:p>
            <a:r>
              <a:rPr lang="en-US" altLang="zh-CN" sz="1200" dirty="0" smtClean="0"/>
              <a:t>        </a:t>
            </a:r>
            <a:r>
              <a:rPr lang="zh-CN" altLang="en-US" sz="1200" dirty="0" smtClean="0"/>
              <a:t>后续每次访问都将</a:t>
            </a:r>
            <a:r>
              <a:rPr lang="en-US" altLang="zh-CN" sz="1200" dirty="0" smtClean="0"/>
              <a:t>token</a:t>
            </a:r>
            <a:r>
              <a:rPr lang="zh-CN" altLang="en-US" sz="1200" dirty="0" smtClean="0"/>
              <a:t>放入请求头的</a:t>
            </a:r>
            <a:r>
              <a:rPr lang="en-US" altLang="zh-CN" sz="1200" dirty="0" smtClean="0"/>
              <a:t>Authorization</a:t>
            </a:r>
            <a:r>
              <a:rPr lang="zh-CN" altLang="en-US" sz="1200" dirty="0" smtClean="0"/>
              <a:t>参数中</a:t>
            </a:r>
            <a:endParaRPr lang="en-US" altLang="zh-CN" sz="1200" dirty="0" smtClean="0"/>
          </a:p>
          <a:p>
            <a:endParaRPr lang="en-US" altLang="zh-CN" sz="1200" dirty="0" smtClean="0"/>
          </a:p>
          <a:p>
            <a:r>
              <a:rPr lang="en-US" altLang="zh-CN" sz="1200" dirty="0" smtClean="0"/>
              <a:t>Gateway</a:t>
            </a:r>
            <a:r>
              <a:rPr lang="zh-CN" altLang="en-US" sz="1200" dirty="0" smtClean="0"/>
              <a:t>：</a:t>
            </a:r>
            <a:endParaRPr lang="en-US" altLang="zh-CN" sz="1200" dirty="0" smtClean="0"/>
          </a:p>
          <a:p>
            <a:r>
              <a:rPr lang="en-US" altLang="zh-CN" sz="1200" dirty="0" smtClean="0"/>
              <a:t>        Gateway</a:t>
            </a:r>
            <a:r>
              <a:rPr lang="zh-CN" altLang="en-US" sz="1200" dirty="0" smtClean="0"/>
              <a:t>的全局过滤器从请求头中取得</a:t>
            </a:r>
            <a:r>
              <a:rPr lang="en-US" altLang="zh-CN" sz="1200" dirty="0" smtClean="0"/>
              <a:t>token</a:t>
            </a:r>
            <a:r>
              <a:rPr lang="zh-CN" altLang="en-US" sz="1200" dirty="0" smtClean="0"/>
              <a:t>，并与</a:t>
            </a:r>
            <a:r>
              <a:rPr lang="en-US" altLang="zh-CN" sz="1200" dirty="0" err="1" smtClean="0"/>
              <a:t>redis</a:t>
            </a:r>
            <a:r>
              <a:rPr lang="zh-CN" altLang="en-US" sz="1200" dirty="0" smtClean="0"/>
              <a:t>中存储的值进行验证</a:t>
            </a:r>
            <a:endParaRPr lang="en-US" altLang="zh-CN" sz="1200" dirty="0" smtClean="0"/>
          </a:p>
        </p:txBody>
      </p:sp>
      <p:sp>
        <p:nvSpPr>
          <p:cNvPr id="44" name="流程图: 磁盘 43"/>
          <p:cNvSpPr/>
          <p:nvPr/>
        </p:nvSpPr>
        <p:spPr>
          <a:xfrm>
            <a:off x="4788024" y="270892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cxnSp>
        <p:nvCxnSpPr>
          <p:cNvPr id="46" name="直接箭头连接符 45"/>
          <p:cNvCxnSpPr>
            <a:stCxn id="39" idx="2"/>
            <a:endCxn id="44" idx="1"/>
          </p:cNvCxnSpPr>
          <p:nvPr/>
        </p:nvCxnSpPr>
        <p:spPr>
          <a:xfrm>
            <a:off x="5112060" y="23488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1"/>
            <a:endCxn id="26" idx="3"/>
          </p:cNvCxnSpPr>
          <p:nvPr/>
        </p:nvCxnSpPr>
        <p:spPr>
          <a:xfrm flipH="1">
            <a:off x="5724128" y="1232756"/>
            <a:ext cx="72008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9" idx="3"/>
            <a:endCxn id="26" idx="3"/>
          </p:cNvCxnSpPr>
          <p:nvPr/>
        </p:nvCxnSpPr>
        <p:spPr>
          <a:xfrm flipV="1">
            <a:off x="5724128" y="1232756"/>
            <a:ext cx="12700" cy="864096"/>
          </a:xfrm>
          <a:prstGeom prst="bentConnector3">
            <a:avLst>
              <a:gd name="adj1" fmla="val 180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9" idx="1"/>
            <a:endCxn id="26" idx="3"/>
          </p:cNvCxnSpPr>
          <p:nvPr/>
        </p:nvCxnSpPr>
        <p:spPr>
          <a:xfrm rot="10800000">
            <a:off x="5724128" y="1232756"/>
            <a:ext cx="720080" cy="864096"/>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546</Words>
  <Application>Microsoft Office PowerPoint</Application>
  <PresentationFormat>全屏显示(4:3)</PresentationFormat>
  <Paragraphs>123</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200</cp:revision>
  <dcterms:created xsi:type="dcterms:W3CDTF">2019-01-10T09:03:23Z</dcterms:created>
  <dcterms:modified xsi:type="dcterms:W3CDTF">2019-03-15T15:58:03Z</dcterms:modified>
</cp:coreProperties>
</file>