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68" autoAdjust="0"/>
    <p:restoredTop sz="94660"/>
  </p:normalViewPr>
  <p:slideViewPr>
    <p:cSldViewPr>
      <p:cViewPr varScale="1">
        <p:scale>
          <a:sx n="103" d="100"/>
          <a:sy n="103" d="100"/>
        </p:scale>
        <p:origin x="-18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CCB53D5-3F0A-4974-9E71-2401F19FA0D5}" type="datetimeFigureOut">
              <a:rPr lang="zh-CN" altLang="en-US" smtClean="0"/>
              <a:pPr/>
              <a:t>2019/8/14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CCB53D5-3F0A-4974-9E71-2401F19FA0D5}" type="datetimeFigureOut">
              <a:rPr lang="zh-CN" altLang="en-US" smtClean="0"/>
              <a:pPr/>
              <a:t>2019/8/14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CCB53D5-3F0A-4974-9E71-2401F19FA0D5}" type="datetimeFigureOut">
              <a:rPr lang="zh-CN" altLang="en-US" smtClean="0"/>
              <a:pPr/>
              <a:t>2019/8/14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CCB53D5-3F0A-4974-9E71-2401F19FA0D5}" type="datetimeFigureOut">
              <a:rPr lang="zh-CN" altLang="en-US" smtClean="0"/>
              <a:pPr/>
              <a:t>2019/8/14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CCB53D5-3F0A-4974-9E71-2401F19FA0D5}" type="datetimeFigureOut">
              <a:rPr lang="zh-CN" altLang="en-US" smtClean="0"/>
              <a:pPr/>
              <a:t>2019/8/14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CCB53D5-3F0A-4974-9E71-2401F19FA0D5}" type="datetimeFigureOut">
              <a:rPr lang="zh-CN" altLang="en-US" smtClean="0"/>
              <a:pPr/>
              <a:t>2019/8/14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CB53D5-3F0A-4974-9E71-2401F19FA0D5}" type="datetimeFigureOut">
              <a:rPr lang="zh-CN" altLang="en-US" smtClean="0"/>
              <a:pPr/>
              <a:t>2019/8/14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3F925-E850-46F6-9C83-0884CCC1750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接箭头连接符 56"/>
          <p:cNvCxnSpPr>
            <a:stCxn id="77" idx="1"/>
            <a:endCxn id="35" idx="3"/>
          </p:cNvCxnSpPr>
          <p:nvPr/>
        </p:nvCxnSpPr>
        <p:spPr>
          <a:xfrm flipH="1">
            <a:off x="2843808" y="1808820"/>
            <a:ext cx="1656184" cy="161383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1619672" y="2630562"/>
            <a:ext cx="1224136" cy="158417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注册中心集群</a:t>
            </a:r>
            <a:endParaRPr lang="zh-CN" altLang="en-US" sz="1200" dirty="0"/>
          </a:p>
        </p:txBody>
      </p:sp>
      <p:sp>
        <p:nvSpPr>
          <p:cNvPr id="9" name="矩形 8"/>
          <p:cNvSpPr/>
          <p:nvPr/>
        </p:nvSpPr>
        <p:spPr>
          <a:xfrm>
            <a:off x="6300192" y="3176032"/>
            <a:ext cx="1224136"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聚合监控信息</a:t>
            </a:r>
            <a:endParaRPr lang="en-US" altLang="zh-CN" sz="1200" dirty="0" smtClean="0"/>
          </a:p>
          <a:p>
            <a:pPr algn="ctr"/>
            <a:r>
              <a:rPr lang="en-US" altLang="zh-CN" sz="1200" dirty="0" err="1" smtClean="0"/>
              <a:t>hystrix</a:t>
            </a:r>
            <a:r>
              <a:rPr lang="en-US" altLang="zh-CN" sz="1200" dirty="0" smtClean="0"/>
              <a:t>-turbine</a:t>
            </a:r>
            <a:endParaRPr lang="zh-CN" altLang="en-US" sz="1200" dirty="0"/>
          </a:p>
        </p:txBody>
      </p:sp>
      <p:sp>
        <p:nvSpPr>
          <p:cNvPr id="10" name="矩形 9"/>
          <p:cNvSpPr/>
          <p:nvPr/>
        </p:nvSpPr>
        <p:spPr>
          <a:xfrm>
            <a:off x="7740352" y="3176032"/>
            <a:ext cx="129614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监控信息展示</a:t>
            </a:r>
            <a:endParaRPr lang="en-US" altLang="zh-CN" sz="1200" dirty="0" smtClean="0"/>
          </a:p>
          <a:p>
            <a:pPr algn="ctr"/>
            <a:r>
              <a:rPr lang="en-US" altLang="zh-CN" sz="1200" dirty="0" err="1" smtClean="0"/>
              <a:t>hystrix</a:t>
            </a:r>
            <a:r>
              <a:rPr lang="en-US" altLang="zh-CN" sz="1200" dirty="0" smtClean="0"/>
              <a:t>-dashboard</a:t>
            </a:r>
            <a:endParaRPr lang="zh-CN" altLang="en-US" sz="1200" dirty="0"/>
          </a:p>
        </p:txBody>
      </p:sp>
      <p:cxnSp>
        <p:nvCxnSpPr>
          <p:cNvPr id="30" name="直接箭头连接符 29"/>
          <p:cNvCxnSpPr>
            <a:stCxn id="10" idx="1"/>
            <a:endCxn id="9" idx="3"/>
          </p:cNvCxnSpPr>
          <p:nvPr/>
        </p:nvCxnSpPr>
        <p:spPr>
          <a:xfrm flipH="1">
            <a:off x="7524328" y="3428060"/>
            <a:ext cx="216024" cy="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1763688" y="2918594"/>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Eureka Server</a:t>
            </a:r>
            <a:endParaRPr lang="zh-CN" altLang="en-US" sz="1200" dirty="0">
              <a:solidFill>
                <a:schemeClr val="tx1"/>
              </a:solidFill>
            </a:endParaRPr>
          </a:p>
        </p:txBody>
      </p:sp>
      <p:sp>
        <p:nvSpPr>
          <p:cNvPr id="28" name="矩形 27"/>
          <p:cNvSpPr/>
          <p:nvPr/>
        </p:nvSpPr>
        <p:spPr>
          <a:xfrm>
            <a:off x="1763688" y="3350642"/>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Eureka Server</a:t>
            </a:r>
            <a:endParaRPr lang="zh-CN" altLang="en-US" sz="1200" dirty="0">
              <a:solidFill>
                <a:schemeClr val="tx1"/>
              </a:solidFill>
            </a:endParaRPr>
          </a:p>
        </p:txBody>
      </p:sp>
      <p:sp>
        <p:nvSpPr>
          <p:cNvPr id="29" name="矩形 28"/>
          <p:cNvSpPr/>
          <p:nvPr/>
        </p:nvSpPr>
        <p:spPr>
          <a:xfrm>
            <a:off x="1763688" y="3782690"/>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Eureka Server</a:t>
            </a:r>
            <a:endParaRPr lang="zh-CN" altLang="en-US" sz="1200" dirty="0">
              <a:solidFill>
                <a:schemeClr val="tx1"/>
              </a:solidFill>
            </a:endParaRPr>
          </a:p>
        </p:txBody>
      </p:sp>
      <p:sp>
        <p:nvSpPr>
          <p:cNvPr id="36" name="矩形 35"/>
          <p:cNvSpPr/>
          <p:nvPr/>
        </p:nvSpPr>
        <p:spPr>
          <a:xfrm>
            <a:off x="107504" y="2630562"/>
            <a:ext cx="1224136" cy="15841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服务提供者</a:t>
            </a:r>
            <a:endParaRPr lang="zh-CN" altLang="en-US" sz="1200" dirty="0"/>
          </a:p>
        </p:txBody>
      </p:sp>
      <p:sp>
        <p:nvSpPr>
          <p:cNvPr id="38" name="矩形 37"/>
          <p:cNvSpPr/>
          <p:nvPr/>
        </p:nvSpPr>
        <p:spPr>
          <a:xfrm>
            <a:off x="251520" y="2918594"/>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Provider</a:t>
            </a:r>
            <a:endParaRPr lang="zh-CN" altLang="en-US" sz="1200" dirty="0">
              <a:solidFill>
                <a:schemeClr val="tx1"/>
              </a:solidFill>
            </a:endParaRPr>
          </a:p>
        </p:txBody>
      </p:sp>
      <p:sp>
        <p:nvSpPr>
          <p:cNvPr id="39" name="矩形 38"/>
          <p:cNvSpPr/>
          <p:nvPr/>
        </p:nvSpPr>
        <p:spPr>
          <a:xfrm>
            <a:off x="251520" y="3350642"/>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Provider</a:t>
            </a:r>
            <a:endParaRPr lang="zh-CN" altLang="en-US" sz="1200" dirty="0">
              <a:solidFill>
                <a:schemeClr val="tx1"/>
              </a:solidFill>
            </a:endParaRPr>
          </a:p>
        </p:txBody>
      </p:sp>
      <p:sp>
        <p:nvSpPr>
          <p:cNvPr id="40" name="矩形 39"/>
          <p:cNvSpPr/>
          <p:nvPr/>
        </p:nvSpPr>
        <p:spPr>
          <a:xfrm>
            <a:off x="251520" y="3782690"/>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Provider</a:t>
            </a:r>
            <a:endParaRPr lang="zh-CN" altLang="en-US" sz="1200" dirty="0">
              <a:solidFill>
                <a:schemeClr val="tx1"/>
              </a:solidFill>
            </a:endParaRPr>
          </a:p>
        </p:txBody>
      </p:sp>
      <p:sp>
        <p:nvSpPr>
          <p:cNvPr id="41" name="矩形 40"/>
          <p:cNvSpPr/>
          <p:nvPr/>
        </p:nvSpPr>
        <p:spPr>
          <a:xfrm>
            <a:off x="4860032" y="2630562"/>
            <a:ext cx="1224136" cy="15841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服务消费者</a:t>
            </a:r>
            <a:endParaRPr lang="zh-CN" altLang="en-US" sz="1200" dirty="0"/>
          </a:p>
        </p:txBody>
      </p:sp>
      <p:sp>
        <p:nvSpPr>
          <p:cNvPr id="42" name="矩形 41"/>
          <p:cNvSpPr/>
          <p:nvPr/>
        </p:nvSpPr>
        <p:spPr>
          <a:xfrm>
            <a:off x="5004048" y="2918594"/>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Consumer</a:t>
            </a:r>
            <a:endParaRPr lang="zh-CN" altLang="en-US" sz="1200" dirty="0">
              <a:solidFill>
                <a:schemeClr val="tx1"/>
              </a:solidFill>
            </a:endParaRPr>
          </a:p>
        </p:txBody>
      </p:sp>
      <p:sp>
        <p:nvSpPr>
          <p:cNvPr id="43" name="矩形 42"/>
          <p:cNvSpPr/>
          <p:nvPr/>
        </p:nvSpPr>
        <p:spPr>
          <a:xfrm>
            <a:off x="5004048" y="3350642"/>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Consumer</a:t>
            </a:r>
            <a:endParaRPr lang="zh-CN" altLang="en-US" sz="1200" dirty="0">
              <a:solidFill>
                <a:schemeClr val="tx1"/>
              </a:solidFill>
            </a:endParaRPr>
          </a:p>
        </p:txBody>
      </p:sp>
      <p:sp>
        <p:nvSpPr>
          <p:cNvPr id="47" name="矩形 46"/>
          <p:cNvSpPr/>
          <p:nvPr/>
        </p:nvSpPr>
        <p:spPr>
          <a:xfrm>
            <a:off x="5004048" y="3782690"/>
            <a:ext cx="936104" cy="3600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Consumer</a:t>
            </a:r>
            <a:endParaRPr lang="zh-CN" altLang="en-US" sz="1200" dirty="0">
              <a:solidFill>
                <a:schemeClr val="tx1"/>
              </a:solidFill>
            </a:endParaRPr>
          </a:p>
        </p:txBody>
      </p:sp>
      <p:cxnSp>
        <p:nvCxnSpPr>
          <p:cNvPr id="69" name="直接箭头连接符 68"/>
          <p:cNvCxnSpPr>
            <a:stCxn id="9" idx="1"/>
            <a:endCxn id="41" idx="3"/>
          </p:cNvCxnSpPr>
          <p:nvPr/>
        </p:nvCxnSpPr>
        <p:spPr>
          <a:xfrm flipH="1" flipV="1">
            <a:off x="6084168" y="3422650"/>
            <a:ext cx="216024" cy="541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36" idx="3"/>
            <a:endCxn id="35" idx="1"/>
          </p:cNvCxnSpPr>
          <p:nvPr/>
        </p:nvCxnSpPr>
        <p:spPr>
          <a:xfrm>
            <a:off x="1331640" y="3422650"/>
            <a:ext cx="288032"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1043608" y="1340768"/>
            <a:ext cx="2376264" cy="93610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配置中心集群</a:t>
            </a:r>
            <a:endParaRPr lang="zh-CN" altLang="en-US" sz="1200" dirty="0"/>
          </a:p>
        </p:txBody>
      </p:sp>
      <p:sp>
        <p:nvSpPr>
          <p:cNvPr id="80" name="矩形 79"/>
          <p:cNvSpPr/>
          <p:nvPr/>
        </p:nvSpPr>
        <p:spPr>
          <a:xfrm>
            <a:off x="1187624" y="1628800"/>
            <a:ext cx="648072"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Config</a:t>
            </a:r>
            <a:r>
              <a:rPr lang="en-US" altLang="zh-CN" sz="1200" dirty="0" smtClean="0">
                <a:solidFill>
                  <a:schemeClr val="tx1"/>
                </a:solidFill>
              </a:rPr>
              <a:t> Center</a:t>
            </a:r>
            <a:endParaRPr lang="zh-CN" altLang="en-US" sz="1200" dirty="0">
              <a:solidFill>
                <a:schemeClr val="tx1"/>
              </a:solidFill>
            </a:endParaRPr>
          </a:p>
        </p:txBody>
      </p:sp>
      <p:sp>
        <p:nvSpPr>
          <p:cNvPr id="81" name="矩形 80"/>
          <p:cNvSpPr/>
          <p:nvPr/>
        </p:nvSpPr>
        <p:spPr>
          <a:xfrm>
            <a:off x="1907704" y="1628800"/>
            <a:ext cx="648072"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Config</a:t>
            </a:r>
            <a:r>
              <a:rPr lang="en-US" altLang="zh-CN" sz="1200" dirty="0" smtClean="0">
                <a:solidFill>
                  <a:schemeClr val="tx1"/>
                </a:solidFill>
              </a:rPr>
              <a:t> Center</a:t>
            </a:r>
            <a:endParaRPr lang="zh-CN" altLang="en-US" sz="1200" dirty="0">
              <a:solidFill>
                <a:schemeClr val="tx1"/>
              </a:solidFill>
            </a:endParaRPr>
          </a:p>
        </p:txBody>
      </p:sp>
      <p:sp>
        <p:nvSpPr>
          <p:cNvPr id="82" name="矩形 81"/>
          <p:cNvSpPr/>
          <p:nvPr/>
        </p:nvSpPr>
        <p:spPr>
          <a:xfrm>
            <a:off x="2627784" y="1628800"/>
            <a:ext cx="648072"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Config</a:t>
            </a:r>
            <a:r>
              <a:rPr lang="en-US" altLang="zh-CN" sz="1200" dirty="0" smtClean="0">
                <a:solidFill>
                  <a:schemeClr val="tx1"/>
                </a:solidFill>
              </a:rPr>
              <a:t> Center</a:t>
            </a:r>
            <a:endParaRPr lang="zh-CN" altLang="en-US" sz="1200" dirty="0">
              <a:solidFill>
                <a:schemeClr val="tx1"/>
              </a:solidFill>
            </a:endParaRPr>
          </a:p>
        </p:txBody>
      </p:sp>
      <p:cxnSp>
        <p:nvCxnSpPr>
          <p:cNvPr id="86" name="直接箭头连接符 85"/>
          <p:cNvCxnSpPr>
            <a:stCxn id="79" idx="2"/>
            <a:endCxn id="35" idx="0"/>
          </p:cNvCxnSpPr>
          <p:nvPr/>
        </p:nvCxnSpPr>
        <p:spPr>
          <a:xfrm>
            <a:off x="2231740" y="2276872"/>
            <a:ext cx="0" cy="35369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41" idx="1"/>
            <a:endCxn id="35" idx="3"/>
          </p:cNvCxnSpPr>
          <p:nvPr/>
        </p:nvCxnSpPr>
        <p:spPr>
          <a:xfrm flipH="1">
            <a:off x="2843808" y="3422650"/>
            <a:ext cx="2016224"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763688" y="4221088"/>
            <a:ext cx="3310488" cy="246221"/>
          </a:xfrm>
          <a:prstGeom prst="rect">
            <a:avLst/>
          </a:prstGeom>
          <a:noFill/>
        </p:spPr>
        <p:txBody>
          <a:bodyPr wrap="square" rtlCol="0">
            <a:spAutoFit/>
          </a:bodyPr>
          <a:lstStyle/>
          <a:p>
            <a:r>
              <a:rPr lang="en-US" altLang="zh-CN" sz="1000" dirty="0" smtClean="0"/>
              <a:t>Feign</a:t>
            </a:r>
            <a:r>
              <a:rPr lang="zh-CN" altLang="en-US" sz="1000" dirty="0" smtClean="0"/>
              <a:t>声明式服务调用、</a:t>
            </a:r>
            <a:r>
              <a:rPr lang="en-US" altLang="zh-CN" sz="1000" dirty="0" smtClean="0"/>
              <a:t>Ribbon</a:t>
            </a:r>
            <a:r>
              <a:rPr lang="zh-CN" altLang="en-US" sz="1000" dirty="0" smtClean="0"/>
              <a:t>负载均衡、</a:t>
            </a:r>
            <a:r>
              <a:rPr lang="en-US" altLang="zh-CN" sz="1000" dirty="0" err="1" smtClean="0"/>
              <a:t>Hystrix</a:t>
            </a:r>
            <a:r>
              <a:rPr lang="zh-CN" altLang="en-US" sz="1000" dirty="0" smtClean="0"/>
              <a:t>断路器</a:t>
            </a:r>
            <a:endParaRPr lang="en-US" altLang="zh-CN" sz="1000" dirty="0" smtClean="0"/>
          </a:p>
        </p:txBody>
      </p:sp>
      <p:cxnSp>
        <p:nvCxnSpPr>
          <p:cNvPr id="37" name="肘形连接符 36"/>
          <p:cNvCxnSpPr>
            <a:stCxn id="41" idx="2"/>
            <a:endCxn id="36" idx="2"/>
          </p:cNvCxnSpPr>
          <p:nvPr/>
        </p:nvCxnSpPr>
        <p:spPr>
          <a:xfrm rot="5400000">
            <a:off x="3095836" y="1838474"/>
            <a:ext cx="12700" cy="4752528"/>
          </a:xfrm>
          <a:prstGeom prst="bentConnector3">
            <a:avLst>
              <a:gd name="adj1" fmla="val 1800000"/>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5" name="流程图: 磁盘 54"/>
          <p:cNvSpPr/>
          <p:nvPr/>
        </p:nvSpPr>
        <p:spPr>
          <a:xfrm>
            <a:off x="1907704" y="548680"/>
            <a:ext cx="648072" cy="576064"/>
          </a:xfrm>
          <a:prstGeom prst="flowChartMagneticDisk">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err="1" smtClean="0"/>
              <a:t>Git</a:t>
            </a:r>
            <a:r>
              <a:rPr lang="zh-CN" altLang="en-US" sz="1100" dirty="0" smtClean="0"/>
              <a:t>仓库</a:t>
            </a:r>
            <a:endParaRPr lang="zh-CN" altLang="en-US" sz="1100" dirty="0"/>
          </a:p>
        </p:txBody>
      </p:sp>
      <p:cxnSp>
        <p:nvCxnSpPr>
          <p:cNvPr id="58" name="直接箭头连接符 57"/>
          <p:cNvCxnSpPr>
            <a:stCxn id="79" idx="0"/>
            <a:endCxn id="55" idx="3"/>
          </p:cNvCxnSpPr>
          <p:nvPr/>
        </p:nvCxnSpPr>
        <p:spPr>
          <a:xfrm flipV="1">
            <a:off x="2231740" y="1124744"/>
            <a:ext cx="0" cy="21602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860032" y="692696"/>
            <a:ext cx="1224136" cy="432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负载均衡</a:t>
            </a:r>
            <a:endParaRPr lang="en-US" altLang="zh-CN" sz="1200" dirty="0" smtClean="0"/>
          </a:p>
          <a:p>
            <a:pPr algn="ctr"/>
            <a:r>
              <a:rPr lang="en-US" altLang="zh-CN" sz="1200" dirty="0" err="1" smtClean="0"/>
              <a:t>Nginx</a:t>
            </a:r>
            <a:endParaRPr lang="zh-CN" altLang="en-US" sz="1200" dirty="0"/>
          </a:p>
        </p:txBody>
      </p:sp>
      <p:cxnSp>
        <p:nvCxnSpPr>
          <p:cNvPr id="68" name="直接箭头连接符 67"/>
          <p:cNvCxnSpPr>
            <a:stCxn id="51" idx="4"/>
            <a:endCxn id="65" idx="0"/>
          </p:cNvCxnSpPr>
          <p:nvPr/>
        </p:nvCxnSpPr>
        <p:spPr>
          <a:xfrm>
            <a:off x="5472100" y="495468"/>
            <a:ext cx="0" cy="197228"/>
          </a:xfrm>
          <a:prstGeom prst="straightConnector1">
            <a:avLst/>
          </a:prstGeom>
          <a:ln w="952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4499992" y="1340768"/>
            <a:ext cx="1944216" cy="93610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服务网关集群</a:t>
            </a:r>
            <a:endParaRPr lang="zh-CN" altLang="en-US" sz="1200" dirty="0"/>
          </a:p>
        </p:txBody>
      </p:sp>
      <p:sp>
        <p:nvSpPr>
          <p:cNvPr id="78" name="矩形 77"/>
          <p:cNvSpPr/>
          <p:nvPr/>
        </p:nvSpPr>
        <p:spPr>
          <a:xfrm>
            <a:off x="4644008" y="1628800"/>
            <a:ext cx="504056"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GateWay</a:t>
            </a:r>
            <a:endParaRPr lang="zh-CN" altLang="en-US" sz="1200" dirty="0">
              <a:solidFill>
                <a:schemeClr val="tx1"/>
              </a:solidFill>
            </a:endParaRPr>
          </a:p>
        </p:txBody>
      </p:sp>
      <p:sp>
        <p:nvSpPr>
          <p:cNvPr id="83" name="矩形 82"/>
          <p:cNvSpPr/>
          <p:nvPr/>
        </p:nvSpPr>
        <p:spPr>
          <a:xfrm>
            <a:off x="5220072" y="1628800"/>
            <a:ext cx="504056"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GateWay</a:t>
            </a:r>
            <a:endParaRPr lang="zh-CN" altLang="en-US" sz="1200" dirty="0">
              <a:solidFill>
                <a:schemeClr val="tx1"/>
              </a:solidFill>
            </a:endParaRPr>
          </a:p>
        </p:txBody>
      </p:sp>
      <p:sp>
        <p:nvSpPr>
          <p:cNvPr id="85" name="矩形 84"/>
          <p:cNvSpPr/>
          <p:nvPr/>
        </p:nvSpPr>
        <p:spPr>
          <a:xfrm>
            <a:off x="5796136" y="1628800"/>
            <a:ext cx="504056"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GateWay</a:t>
            </a:r>
            <a:endParaRPr lang="zh-CN" altLang="en-US" sz="1200" dirty="0">
              <a:solidFill>
                <a:schemeClr val="tx1"/>
              </a:solidFill>
            </a:endParaRPr>
          </a:p>
        </p:txBody>
      </p:sp>
      <p:cxnSp>
        <p:nvCxnSpPr>
          <p:cNvPr id="89" name="直接箭头连接符 88"/>
          <p:cNvCxnSpPr>
            <a:stCxn id="65" idx="2"/>
            <a:endCxn id="77" idx="0"/>
          </p:cNvCxnSpPr>
          <p:nvPr/>
        </p:nvCxnSpPr>
        <p:spPr>
          <a:xfrm>
            <a:off x="5472100" y="1124744"/>
            <a:ext cx="0" cy="216024"/>
          </a:xfrm>
          <a:prstGeom prst="straightConnector1">
            <a:avLst/>
          </a:prstGeom>
          <a:ln w="952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77" idx="2"/>
            <a:endCxn id="41" idx="0"/>
          </p:cNvCxnSpPr>
          <p:nvPr/>
        </p:nvCxnSpPr>
        <p:spPr>
          <a:xfrm>
            <a:off x="5472100" y="2276872"/>
            <a:ext cx="0" cy="353690"/>
          </a:xfrm>
          <a:prstGeom prst="straightConnector1">
            <a:avLst/>
          </a:prstGeom>
          <a:ln w="952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499992" y="2318683"/>
            <a:ext cx="1944216" cy="246221"/>
          </a:xfrm>
          <a:prstGeom prst="rect">
            <a:avLst/>
          </a:prstGeom>
          <a:noFill/>
        </p:spPr>
        <p:txBody>
          <a:bodyPr wrap="square" rtlCol="0">
            <a:spAutoFit/>
          </a:bodyPr>
          <a:lstStyle/>
          <a:p>
            <a:r>
              <a:rPr lang="en-US" altLang="zh-CN" sz="1000" dirty="0" smtClean="0"/>
              <a:t>Ribbon</a:t>
            </a:r>
            <a:r>
              <a:rPr lang="zh-CN" altLang="en-US" sz="1000" dirty="0" smtClean="0"/>
              <a:t>负载均衡、</a:t>
            </a:r>
            <a:r>
              <a:rPr lang="en-US" altLang="zh-CN" sz="1000" dirty="0" err="1" smtClean="0"/>
              <a:t>Hystrix</a:t>
            </a:r>
            <a:r>
              <a:rPr lang="zh-CN" altLang="en-US" sz="1000" dirty="0" smtClean="0"/>
              <a:t>断路器</a:t>
            </a:r>
            <a:endParaRPr lang="en-US" altLang="zh-CN" sz="1000" dirty="0" smtClean="0"/>
          </a:p>
        </p:txBody>
      </p:sp>
      <p:sp>
        <p:nvSpPr>
          <p:cNvPr id="45" name="矩形 44"/>
          <p:cNvSpPr/>
          <p:nvPr/>
        </p:nvSpPr>
        <p:spPr>
          <a:xfrm>
            <a:off x="1691680" y="5229200"/>
            <a:ext cx="1224136" cy="50405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Zipkin</a:t>
            </a:r>
            <a:r>
              <a:rPr lang="en-US" altLang="zh-CN" sz="1200" dirty="0" smtClean="0"/>
              <a:t> Server</a:t>
            </a:r>
            <a:endParaRPr lang="zh-CN" altLang="en-US" sz="1200" dirty="0"/>
          </a:p>
        </p:txBody>
      </p:sp>
      <p:sp>
        <p:nvSpPr>
          <p:cNvPr id="130" name="流程图: 磁盘 129"/>
          <p:cNvSpPr/>
          <p:nvPr/>
        </p:nvSpPr>
        <p:spPr>
          <a:xfrm>
            <a:off x="1979712" y="5949280"/>
            <a:ext cx="648072" cy="576064"/>
          </a:xfrm>
          <a:prstGeom prst="flowChartMagneticDisk">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t>Mysql</a:t>
            </a:r>
            <a:endParaRPr lang="zh-CN" altLang="en-US" sz="1100" dirty="0"/>
          </a:p>
        </p:txBody>
      </p:sp>
      <p:cxnSp>
        <p:nvCxnSpPr>
          <p:cNvPr id="132" name="直接箭头连接符 131"/>
          <p:cNvCxnSpPr>
            <a:stCxn id="45" idx="2"/>
            <a:endCxn id="130" idx="1"/>
          </p:cNvCxnSpPr>
          <p:nvPr/>
        </p:nvCxnSpPr>
        <p:spPr>
          <a:xfrm>
            <a:off x="2303748" y="5733256"/>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4" name="肘形连接符 133"/>
          <p:cNvCxnSpPr>
            <a:stCxn id="36" idx="2"/>
            <a:endCxn id="45" idx="0"/>
          </p:cNvCxnSpPr>
          <p:nvPr/>
        </p:nvCxnSpPr>
        <p:spPr>
          <a:xfrm rot="16200000" flipH="1">
            <a:off x="1004429" y="3929881"/>
            <a:ext cx="1014462" cy="1584176"/>
          </a:xfrm>
          <a:prstGeom prst="bentConnector3">
            <a:avLst>
              <a:gd name="adj1" fmla="val 50000"/>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36" name="肘形连接符 135"/>
          <p:cNvCxnSpPr>
            <a:stCxn id="41" idx="2"/>
            <a:endCxn id="45" idx="0"/>
          </p:cNvCxnSpPr>
          <p:nvPr/>
        </p:nvCxnSpPr>
        <p:spPr>
          <a:xfrm rot="5400000">
            <a:off x="3380693" y="3137793"/>
            <a:ext cx="1014462" cy="3168352"/>
          </a:xfrm>
          <a:prstGeom prst="bentConnector3">
            <a:avLst>
              <a:gd name="adj1" fmla="val 50000"/>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40" name="形状 139"/>
          <p:cNvCxnSpPr>
            <a:stCxn id="36" idx="0"/>
            <a:endCxn id="79" idx="1"/>
          </p:cNvCxnSpPr>
          <p:nvPr/>
        </p:nvCxnSpPr>
        <p:spPr>
          <a:xfrm rot="5400000" flipH="1" flipV="1">
            <a:off x="470719" y="2057673"/>
            <a:ext cx="821742" cy="324036"/>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51" name="矩形 150"/>
          <p:cNvSpPr/>
          <p:nvPr/>
        </p:nvSpPr>
        <p:spPr>
          <a:xfrm>
            <a:off x="395536" y="620688"/>
            <a:ext cx="864096" cy="43204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Webhook</a:t>
            </a:r>
            <a:endParaRPr lang="zh-CN" altLang="en-US" sz="1200" dirty="0"/>
          </a:p>
        </p:txBody>
      </p:sp>
      <p:cxnSp>
        <p:nvCxnSpPr>
          <p:cNvPr id="153" name="形状 152"/>
          <p:cNvCxnSpPr>
            <a:stCxn id="151" idx="2"/>
            <a:endCxn id="79" idx="1"/>
          </p:cNvCxnSpPr>
          <p:nvPr/>
        </p:nvCxnSpPr>
        <p:spPr>
          <a:xfrm rot="16200000" flipH="1">
            <a:off x="557554" y="1322766"/>
            <a:ext cx="756084" cy="2160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8" name="肘形连接符 157"/>
          <p:cNvCxnSpPr>
            <a:stCxn id="36" idx="2"/>
            <a:endCxn id="70" idx="1"/>
          </p:cNvCxnSpPr>
          <p:nvPr/>
        </p:nvCxnSpPr>
        <p:spPr>
          <a:xfrm rot="16200000" flipH="1">
            <a:off x="1598495" y="3335815"/>
            <a:ext cx="1734542" cy="3492388"/>
          </a:xfrm>
          <a:prstGeom prst="bentConnector3">
            <a:avLst>
              <a:gd name="adj1" fmla="val 50000"/>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60" name="肘形连接符 159"/>
          <p:cNvCxnSpPr>
            <a:stCxn id="41" idx="2"/>
            <a:endCxn id="70" idx="1"/>
          </p:cNvCxnSpPr>
          <p:nvPr/>
        </p:nvCxnSpPr>
        <p:spPr>
          <a:xfrm rot="5400000">
            <a:off x="3974759" y="4451939"/>
            <a:ext cx="1734542" cy="1260140"/>
          </a:xfrm>
          <a:prstGeom prst="bentConnector3">
            <a:avLst>
              <a:gd name="adj1" fmla="val 50000"/>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51" name="笑脸 50"/>
          <p:cNvSpPr/>
          <p:nvPr/>
        </p:nvSpPr>
        <p:spPr>
          <a:xfrm>
            <a:off x="5292080" y="162812"/>
            <a:ext cx="360040" cy="33265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流程图: 磁盘 65"/>
          <p:cNvSpPr/>
          <p:nvPr/>
        </p:nvSpPr>
        <p:spPr>
          <a:xfrm>
            <a:off x="611560" y="5949280"/>
            <a:ext cx="648072" cy="576064"/>
          </a:xfrm>
          <a:prstGeom prst="flowChartMagneticDisk">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t>Redis</a:t>
            </a:r>
            <a:endParaRPr lang="zh-CN" altLang="en-US" sz="1100" dirty="0"/>
          </a:p>
        </p:txBody>
      </p:sp>
      <p:sp>
        <p:nvSpPr>
          <p:cNvPr id="70" name="流程图: 磁盘 69"/>
          <p:cNvSpPr/>
          <p:nvPr/>
        </p:nvSpPr>
        <p:spPr>
          <a:xfrm>
            <a:off x="3779912" y="5949280"/>
            <a:ext cx="864096" cy="576064"/>
          </a:xfrm>
          <a:prstGeom prst="flowChartMagneticDisk">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solidFill>
                  <a:schemeClr val="bg1"/>
                </a:solidFill>
              </a:rPr>
              <a:t>RabbitMQ</a:t>
            </a:r>
            <a:endParaRPr lang="zh-CN" altLang="en-US" sz="1100" dirty="0"/>
          </a:p>
        </p:txBody>
      </p:sp>
      <p:cxnSp>
        <p:nvCxnSpPr>
          <p:cNvPr id="75" name="直接箭头连接符 74"/>
          <p:cNvCxnSpPr>
            <a:stCxn id="41" idx="1"/>
            <a:endCxn id="79" idx="3"/>
          </p:cNvCxnSpPr>
          <p:nvPr/>
        </p:nvCxnSpPr>
        <p:spPr>
          <a:xfrm flipH="1" flipV="1">
            <a:off x="3419872" y="1808820"/>
            <a:ext cx="1440160" cy="161383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3347864" y="3573016"/>
            <a:ext cx="1008112" cy="50405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auth-service</a:t>
            </a:r>
          </a:p>
          <a:p>
            <a:pPr algn="ctr"/>
            <a:r>
              <a:rPr lang="en-US" altLang="zh-CN" sz="1200" dirty="0" smtClean="0">
                <a:solidFill>
                  <a:schemeClr val="tx1"/>
                </a:solidFill>
              </a:rPr>
              <a:t>JWT</a:t>
            </a:r>
            <a:endParaRPr lang="zh-CN" altLang="en-US" sz="1200" dirty="0">
              <a:solidFill>
                <a:schemeClr val="tx1"/>
              </a:solidFill>
            </a:endParaRPr>
          </a:p>
        </p:txBody>
      </p:sp>
      <p:sp>
        <p:nvSpPr>
          <p:cNvPr id="62" name="矩形 61"/>
          <p:cNvSpPr/>
          <p:nvPr/>
        </p:nvSpPr>
        <p:spPr>
          <a:xfrm>
            <a:off x="107504" y="5229200"/>
            <a:ext cx="1224136" cy="504056"/>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Admin Server</a:t>
            </a:r>
            <a:endParaRPr lang="zh-CN" altLang="en-US" sz="1200" dirty="0"/>
          </a:p>
        </p:txBody>
      </p:sp>
      <p:cxnSp>
        <p:nvCxnSpPr>
          <p:cNvPr id="59" name="直接箭头连接符 58"/>
          <p:cNvCxnSpPr>
            <a:stCxn id="87" idx="1"/>
            <a:endCxn id="35" idx="3"/>
          </p:cNvCxnSpPr>
          <p:nvPr/>
        </p:nvCxnSpPr>
        <p:spPr>
          <a:xfrm flipH="1" flipV="1">
            <a:off x="2843808" y="3422650"/>
            <a:ext cx="504056" cy="4023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肘形连接符 62"/>
          <p:cNvCxnSpPr>
            <a:stCxn id="77" idx="2"/>
            <a:endCxn id="87" idx="0"/>
          </p:cNvCxnSpPr>
          <p:nvPr/>
        </p:nvCxnSpPr>
        <p:spPr>
          <a:xfrm rot="5400000">
            <a:off x="4013938" y="2114854"/>
            <a:ext cx="1296144" cy="1620180"/>
          </a:xfrm>
          <a:prstGeom prst="bentConnector3">
            <a:avLst>
              <a:gd name="adj1" fmla="val 17548"/>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548680"/>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Eureka Server</a:t>
            </a:r>
            <a:endParaRPr lang="zh-CN" altLang="en-US" sz="1200" dirty="0"/>
          </a:p>
        </p:txBody>
      </p:sp>
      <p:sp>
        <p:nvSpPr>
          <p:cNvPr id="5" name="矩形 4"/>
          <p:cNvSpPr/>
          <p:nvPr/>
        </p:nvSpPr>
        <p:spPr>
          <a:xfrm>
            <a:off x="1619672" y="11663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Provider1</a:t>
            </a:r>
            <a:endParaRPr lang="zh-CN" altLang="en-US" sz="1200" dirty="0"/>
          </a:p>
        </p:txBody>
      </p:sp>
      <p:sp>
        <p:nvSpPr>
          <p:cNvPr id="6" name="矩形 5"/>
          <p:cNvSpPr/>
          <p:nvPr/>
        </p:nvSpPr>
        <p:spPr>
          <a:xfrm>
            <a:off x="1619672" y="908720"/>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Provider2</a:t>
            </a:r>
            <a:endParaRPr lang="zh-CN" altLang="en-US" sz="1200" dirty="0"/>
          </a:p>
        </p:txBody>
      </p:sp>
      <p:sp>
        <p:nvSpPr>
          <p:cNvPr id="7" name="矩形 6"/>
          <p:cNvSpPr/>
          <p:nvPr/>
        </p:nvSpPr>
        <p:spPr>
          <a:xfrm>
            <a:off x="3131840" y="11663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Consumer1</a:t>
            </a:r>
            <a:endParaRPr lang="zh-CN" altLang="en-US" sz="1200" dirty="0"/>
          </a:p>
        </p:txBody>
      </p:sp>
      <p:sp>
        <p:nvSpPr>
          <p:cNvPr id="8" name="矩形 7"/>
          <p:cNvSpPr/>
          <p:nvPr/>
        </p:nvSpPr>
        <p:spPr>
          <a:xfrm>
            <a:off x="3131840" y="908720"/>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Consumer2</a:t>
            </a:r>
            <a:endParaRPr lang="zh-CN" altLang="en-US" sz="1200" dirty="0"/>
          </a:p>
        </p:txBody>
      </p:sp>
      <p:sp>
        <p:nvSpPr>
          <p:cNvPr id="9" name="矩形 8"/>
          <p:cNvSpPr/>
          <p:nvPr/>
        </p:nvSpPr>
        <p:spPr>
          <a:xfrm>
            <a:off x="4427984" y="47667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hystrix</a:t>
            </a:r>
            <a:r>
              <a:rPr lang="en-US" altLang="zh-CN" sz="1200" dirty="0" smtClean="0"/>
              <a:t>-turbine</a:t>
            </a:r>
            <a:endParaRPr lang="zh-CN" altLang="en-US" sz="1200" dirty="0"/>
          </a:p>
        </p:txBody>
      </p:sp>
      <p:sp>
        <p:nvSpPr>
          <p:cNvPr id="10" name="矩形 9"/>
          <p:cNvSpPr/>
          <p:nvPr/>
        </p:nvSpPr>
        <p:spPr>
          <a:xfrm>
            <a:off x="5652120" y="47667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hystrix</a:t>
            </a:r>
            <a:r>
              <a:rPr lang="en-US" altLang="zh-CN" sz="1200" dirty="0" smtClean="0"/>
              <a:t>-dashboard</a:t>
            </a:r>
            <a:endParaRPr lang="zh-CN" altLang="en-US" sz="1200" dirty="0"/>
          </a:p>
        </p:txBody>
      </p:sp>
      <p:cxnSp>
        <p:nvCxnSpPr>
          <p:cNvPr id="12" name="直接箭头连接符 11"/>
          <p:cNvCxnSpPr>
            <a:stCxn id="7" idx="1"/>
            <a:endCxn id="6" idx="3"/>
          </p:cNvCxnSpPr>
          <p:nvPr/>
        </p:nvCxnSpPr>
        <p:spPr>
          <a:xfrm flipH="1">
            <a:off x="2555776" y="368660"/>
            <a:ext cx="576064" cy="7920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1"/>
            <a:endCxn id="5" idx="3"/>
          </p:cNvCxnSpPr>
          <p:nvPr/>
        </p:nvCxnSpPr>
        <p:spPr>
          <a:xfrm flipH="1">
            <a:off x="2555776" y="368660"/>
            <a:ext cx="576064"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1"/>
            <a:endCxn id="5" idx="3"/>
          </p:cNvCxnSpPr>
          <p:nvPr/>
        </p:nvCxnSpPr>
        <p:spPr>
          <a:xfrm flipH="1" flipV="1">
            <a:off x="2555776" y="368660"/>
            <a:ext cx="576064" cy="792088"/>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8" idx="1"/>
            <a:endCxn id="6" idx="3"/>
          </p:cNvCxnSpPr>
          <p:nvPr/>
        </p:nvCxnSpPr>
        <p:spPr>
          <a:xfrm flipH="1">
            <a:off x="2555776" y="1160748"/>
            <a:ext cx="576064" cy="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1"/>
            <a:endCxn id="7" idx="3"/>
          </p:cNvCxnSpPr>
          <p:nvPr/>
        </p:nvCxnSpPr>
        <p:spPr>
          <a:xfrm flipH="1" flipV="1">
            <a:off x="4067944" y="368660"/>
            <a:ext cx="3600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9" idx="1"/>
            <a:endCxn id="8" idx="3"/>
          </p:cNvCxnSpPr>
          <p:nvPr/>
        </p:nvCxnSpPr>
        <p:spPr>
          <a:xfrm flipH="1">
            <a:off x="4067944" y="728700"/>
            <a:ext cx="36004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5" idx="1"/>
            <a:endCxn id="4" idx="3"/>
          </p:cNvCxnSpPr>
          <p:nvPr/>
        </p:nvCxnSpPr>
        <p:spPr>
          <a:xfrm flipH="1">
            <a:off x="1259632" y="368660"/>
            <a:ext cx="36004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6" idx="1"/>
            <a:endCxn id="4" idx="3"/>
          </p:cNvCxnSpPr>
          <p:nvPr/>
        </p:nvCxnSpPr>
        <p:spPr>
          <a:xfrm flipH="1" flipV="1">
            <a:off x="1259632" y="800708"/>
            <a:ext cx="3600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0" idx="1"/>
            <a:endCxn id="9" idx="3"/>
          </p:cNvCxnSpPr>
          <p:nvPr/>
        </p:nvCxnSpPr>
        <p:spPr>
          <a:xfrm flipH="1">
            <a:off x="5364088" y="728700"/>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23528" y="2204864"/>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Eureka Server</a:t>
            </a:r>
            <a:endParaRPr lang="zh-CN" altLang="en-US" sz="1200" dirty="0"/>
          </a:p>
        </p:txBody>
      </p:sp>
      <p:sp>
        <p:nvSpPr>
          <p:cNvPr id="32" name="矩形 31"/>
          <p:cNvSpPr/>
          <p:nvPr/>
        </p:nvSpPr>
        <p:spPr>
          <a:xfrm>
            <a:off x="1619672" y="1844824"/>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Provider1</a:t>
            </a:r>
            <a:endParaRPr lang="zh-CN" altLang="en-US" sz="1200" dirty="0"/>
          </a:p>
        </p:txBody>
      </p:sp>
      <p:sp>
        <p:nvSpPr>
          <p:cNvPr id="33" name="矩形 32"/>
          <p:cNvSpPr/>
          <p:nvPr/>
        </p:nvSpPr>
        <p:spPr>
          <a:xfrm>
            <a:off x="1619672" y="263691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Provider2</a:t>
            </a:r>
            <a:endParaRPr lang="zh-CN" altLang="en-US" sz="1200" dirty="0"/>
          </a:p>
        </p:txBody>
      </p:sp>
      <p:sp>
        <p:nvSpPr>
          <p:cNvPr id="34" name="矩形 33"/>
          <p:cNvSpPr/>
          <p:nvPr/>
        </p:nvSpPr>
        <p:spPr>
          <a:xfrm>
            <a:off x="2987824" y="2204864"/>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Consumer1</a:t>
            </a:r>
            <a:endParaRPr lang="zh-CN" altLang="en-US" sz="1200" dirty="0"/>
          </a:p>
        </p:txBody>
      </p:sp>
      <p:sp>
        <p:nvSpPr>
          <p:cNvPr id="37" name="矩形 36"/>
          <p:cNvSpPr/>
          <p:nvPr/>
        </p:nvSpPr>
        <p:spPr>
          <a:xfrm>
            <a:off x="4283968" y="2204864"/>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hystrix</a:t>
            </a:r>
            <a:r>
              <a:rPr lang="en-US" altLang="zh-CN" sz="1200" dirty="0" smtClean="0"/>
              <a:t>-dashboard</a:t>
            </a:r>
            <a:endParaRPr lang="zh-CN" altLang="en-US" sz="1200" dirty="0"/>
          </a:p>
        </p:txBody>
      </p:sp>
      <p:cxnSp>
        <p:nvCxnSpPr>
          <p:cNvPr id="44" name="直接箭头连接符 43"/>
          <p:cNvCxnSpPr>
            <a:stCxn id="32" idx="1"/>
            <a:endCxn id="31" idx="3"/>
          </p:cNvCxnSpPr>
          <p:nvPr/>
        </p:nvCxnSpPr>
        <p:spPr>
          <a:xfrm flipH="1">
            <a:off x="1259632" y="2096852"/>
            <a:ext cx="3600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33" idx="1"/>
            <a:endCxn id="31" idx="3"/>
          </p:cNvCxnSpPr>
          <p:nvPr/>
        </p:nvCxnSpPr>
        <p:spPr>
          <a:xfrm flipH="1" flipV="1">
            <a:off x="1259632" y="2456892"/>
            <a:ext cx="36004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37" idx="1"/>
            <a:endCxn id="34" idx="3"/>
          </p:cNvCxnSpPr>
          <p:nvPr/>
        </p:nvCxnSpPr>
        <p:spPr>
          <a:xfrm flipH="1">
            <a:off x="3923928" y="2456892"/>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34" idx="1"/>
            <a:endCxn id="32" idx="3"/>
          </p:cNvCxnSpPr>
          <p:nvPr/>
        </p:nvCxnSpPr>
        <p:spPr>
          <a:xfrm flipH="1" flipV="1">
            <a:off x="2555776" y="2096852"/>
            <a:ext cx="432048"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34" idx="1"/>
            <a:endCxn id="33" idx="3"/>
          </p:cNvCxnSpPr>
          <p:nvPr/>
        </p:nvCxnSpPr>
        <p:spPr>
          <a:xfrm flipH="1">
            <a:off x="2555776" y="2456892"/>
            <a:ext cx="432048"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907704" y="3861048"/>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Eureka Server</a:t>
            </a:r>
            <a:endParaRPr lang="zh-CN" altLang="en-US" sz="1200" dirty="0"/>
          </a:p>
        </p:txBody>
      </p:sp>
      <p:sp>
        <p:nvSpPr>
          <p:cNvPr id="29" name="矩形 28"/>
          <p:cNvSpPr/>
          <p:nvPr/>
        </p:nvSpPr>
        <p:spPr>
          <a:xfrm>
            <a:off x="611560" y="4941168"/>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Provider1</a:t>
            </a:r>
            <a:endParaRPr lang="zh-CN" altLang="en-US" sz="1200" dirty="0"/>
          </a:p>
        </p:txBody>
      </p:sp>
      <p:sp>
        <p:nvSpPr>
          <p:cNvPr id="36" name="矩形 35"/>
          <p:cNvSpPr/>
          <p:nvPr/>
        </p:nvSpPr>
        <p:spPr>
          <a:xfrm>
            <a:off x="1907704" y="4941168"/>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Consumer1</a:t>
            </a:r>
            <a:endParaRPr lang="zh-CN" altLang="en-US" sz="1200" dirty="0"/>
          </a:p>
        </p:txBody>
      </p:sp>
      <p:sp>
        <p:nvSpPr>
          <p:cNvPr id="38" name="矩形 37"/>
          <p:cNvSpPr/>
          <p:nvPr/>
        </p:nvSpPr>
        <p:spPr>
          <a:xfrm>
            <a:off x="3203848" y="4941168"/>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Zuul</a:t>
            </a:r>
            <a:endParaRPr lang="zh-CN" altLang="en-US" sz="1200" dirty="0"/>
          </a:p>
        </p:txBody>
      </p:sp>
      <p:cxnSp>
        <p:nvCxnSpPr>
          <p:cNvPr id="39" name="直接箭头连接符 38"/>
          <p:cNvCxnSpPr>
            <a:stCxn id="29" idx="0"/>
            <a:endCxn id="28" idx="2"/>
          </p:cNvCxnSpPr>
          <p:nvPr/>
        </p:nvCxnSpPr>
        <p:spPr>
          <a:xfrm flipV="1">
            <a:off x="1079612" y="4365104"/>
            <a:ext cx="1296144"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38" idx="1"/>
            <a:endCxn id="36" idx="3"/>
          </p:cNvCxnSpPr>
          <p:nvPr/>
        </p:nvCxnSpPr>
        <p:spPr>
          <a:xfrm flipH="1">
            <a:off x="2843808" y="5193196"/>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6" idx="1"/>
            <a:endCxn id="29" idx="3"/>
          </p:cNvCxnSpPr>
          <p:nvPr/>
        </p:nvCxnSpPr>
        <p:spPr>
          <a:xfrm flipH="1">
            <a:off x="1547664" y="5193196"/>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肘形连接符 48"/>
          <p:cNvCxnSpPr>
            <a:stCxn id="36" idx="2"/>
            <a:endCxn id="29" idx="2"/>
          </p:cNvCxnSpPr>
          <p:nvPr/>
        </p:nvCxnSpPr>
        <p:spPr>
          <a:xfrm rot="5400000">
            <a:off x="1727684" y="4797152"/>
            <a:ext cx="12700" cy="1296144"/>
          </a:xfrm>
          <a:prstGeom prst="bentConnector3">
            <a:avLst>
              <a:gd name="adj1" fmla="val 1800000"/>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08710" y="5463696"/>
            <a:ext cx="603050" cy="246221"/>
          </a:xfrm>
          <a:prstGeom prst="rect">
            <a:avLst/>
          </a:prstGeom>
          <a:noFill/>
        </p:spPr>
        <p:txBody>
          <a:bodyPr wrap="none" rtlCol="0">
            <a:spAutoFit/>
          </a:bodyPr>
          <a:lstStyle/>
          <a:p>
            <a:pPr algn="ctr"/>
            <a:r>
              <a:rPr lang="en-US" altLang="zh-CN" sz="1000" dirty="0" smtClean="0"/>
              <a:t>Fallback</a:t>
            </a:r>
            <a:endParaRPr lang="zh-CN" altLang="en-US" sz="1000" dirty="0"/>
          </a:p>
        </p:txBody>
      </p:sp>
      <p:cxnSp>
        <p:nvCxnSpPr>
          <p:cNvPr id="53" name="肘形连接符 52"/>
          <p:cNvCxnSpPr>
            <a:stCxn id="38" idx="2"/>
            <a:endCxn id="36" idx="2"/>
          </p:cNvCxnSpPr>
          <p:nvPr/>
        </p:nvCxnSpPr>
        <p:spPr>
          <a:xfrm rot="5400000">
            <a:off x="3023828" y="4797152"/>
            <a:ext cx="12700" cy="1296144"/>
          </a:xfrm>
          <a:prstGeom prst="bentConnector3">
            <a:avLst>
              <a:gd name="adj1" fmla="val 1800000"/>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06012" y="5472932"/>
            <a:ext cx="603050" cy="246221"/>
          </a:xfrm>
          <a:prstGeom prst="rect">
            <a:avLst/>
          </a:prstGeom>
          <a:noFill/>
        </p:spPr>
        <p:txBody>
          <a:bodyPr wrap="none" rtlCol="0">
            <a:spAutoFit/>
          </a:bodyPr>
          <a:lstStyle/>
          <a:p>
            <a:pPr algn="ctr"/>
            <a:r>
              <a:rPr lang="en-US" altLang="zh-CN" sz="1000" dirty="0" smtClean="0"/>
              <a:t>Fallback</a:t>
            </a:r>
            <a:endParaRPr lang="zh-CN" altLang="en-US" sz="1000" dirty="0"/>
          </a:p>
        </p:txBody>
      </p:sp>
      <p:cxnSp>
        <p:nvCxnSpPr>
          <p:cNvPr id="60" name="直接箭头连接符 59"/>
          <p:cNvCxnSpPr>
            <a:stCxn id="36" idx="0"/>
            <a:endCxn id="28" idx="2"/>
          </p:cNvCxnSpPr>
          <p:nvPr/>
        </p:nvCxnSpPr>
        <p:spPr>
          <a:xfrm flipV="1">
            <a:off x="2375756" y="4365104"/>
            <a:ext cx="0"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38" idx="0"/>
            <a:endCxn id="28" idx="2"/>
          </p:cNvCxnSpPr>
          <p:nvPr/>
        </p:nvCxnSpPr>
        <p:spPr>
          <a:xfrm flipH="1" flipV="1">
            <a:off x="2375756" y="4365104"/>
            <a:ext cx="1296144"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4572000" y="4941168"/>
            <a:ext cx="936104" cy="50405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客户端</a:t>
            </a:r>
            <a:endParaRPr lang="zh-CN" altLang="en-US" sz="1200" dirty="0"/>
          </a:p>
        </p:txBody>
      </p:sp>
      <p:cxnSp>
        <p:nvCxnSpPr>
          <p:cNvPr id="68" name="直接箭头连接符 67"/>
          <p:cNvCxnSpPr>
            <a:stCxn id="66" idx="1"/>
            <a:endCxn id="38" idx="3"/>
          </p:cNvCxnSpPr>
          <p:nvPr/>
        </p:nvCxnSpPr>
        <p:spPr>
          <a:xfrm flipH="1">
            <a:off x="4139952" y="5193196"/>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035128" y="4425996"/>
            <a:ext cx="697627" cy="246221"/>
          </a:xfrm>
          <a:prstGeom prst="rect">
            <a:avLst/>
          </a:prstGeom>
          <a:noFill/>
        </p:spPr>
        <p:txBody>
          <a:bodyPr wrap="none" rtlCol="0">
            <a:spAutoFit/>
          </a:bodyPr>
          <a:lstStyle/>
          <a:p>
            <a:pPr algn="ctr"/>
            <a:r>
              <a:rPr lang="zh-CN" altLang="en-US" sz="1000" dirty="0" smtClean="0"/>
              <a:t>服务注册</a:t>
            </a:r>
            <a:endParaRPr lang="zh-CN" altLang="en-US" sz="1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79512" y="188640"/>
            <a:ext cx="4491011" cy="5015624"/>
          </a:xfrm>
          <a:prstGeom prst="rect">
            <a:avLst/>
          </a:prstGeom>
          <a:noFill/>
          <a:ln w="9525">
            <a:noFill/>
            <a:miter lim="800000"/>
            <a:headEnd/>
            <a:tailEnd/>
          </a:ln>
        </p:spPr>
      </p:pic>
      <p:sp>
        <p:nvSpPr>
          <p:cNvPr id="5" name="TextBox 4"/>
          <p:cNvSpPr txBox="1"/>
          <p:nvPr/>
        </p:nvSpPr>
        <p:spPr>
          <a:xfrm>
            <a:off x="4932040" y="548680"/>
            <a:ext cx="4032448" cy="1107996"/>
          </a:xfrm>
          <a:prstGeom prst="rect">
            <a:avLst/>
          </a:prstGeom>
          <a:noFill/>
        </p:spPr>
        <p:txBody>
          <a:bodyPr wrap="square" rtlCol="0">
            <a:spAutoFit/>
          </a:bodyPr>
          <a:lstStyle/>
          <a:p>
            <a:r>
              <a:rPr lang="zh-CN" altLang="en-US" sz="1100" dirty="0" smtClean="0"/>
              <a:t>客户端向 </a:t>
            </a:r>
            <a:r>
              <a:rPr lang="en-US" altLang="zh-CN" sz="1100" dirty="0" smtClean="0"/>
              <a:t>Spring Cloud Gateway </a:t>
            </a:r>
            <a:r>
              <a:rPr lang="zh-CN" altLang="en-US" sz="1100" dirty="0" smtClean="0"/>
              <a:t>发出请求，如果请求与网关程序定义的路由匹配，则将其发送到网关 </a:t>
            </a:r>
            <a:r>
              <a:rPr lang="en-US" altLang="zh-CN" sz="1100" dirty="0" smtClean="0"/>
              <a:t>Web </a:t>
            </a:r>
            <a:r>
              <a:rPr lang="zh-CN" altLang="en-US" sz="1100" dirty="0" smtClean="0"/>
              <a:t>处理程序，此处理程序运行特定的请求过滤器链。过滤器之间用虚线分开的原因是过滤器可能会在发送代理请求之前或之后执行逻辑。所有 </a:t>
            </a:r>
            <a:r>
              <a:rPr lang="en-US" altLang="zh-CN" sz="1100" dirty="0" smtClean="0"/>
              <a:t>"pre" </a:t>
            </a:r>
            <a:r>
              <a:rPr lang="zh-CN" altLang="en-US" sz="1100" dirty="0" smtClean="0"/>
              <a:t>过滤器逻辑先执行，然后执行代理请求，代理请求完成后，执行 </a:t>
            </a:r>
            <a:r>
              <a:rPr lang="en-US" altLang="zh-CN" sz="1100" dirty="0" smtClean="0"/>
              <a:t>"post" </a:t>
            </a:r>
            <a:r>
              <a:rPr lang="zh-CN" altLang="en-US" sz="1100" dirty="0" smtClean="0"/>
              <a:t>过滤器逻辑。</a:t>
            </a:r>
            <a:endParaRPr lang="zh-CN" altLang="en-US"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6444208" y="836712"/>
            <a:ext cx="936104" cy="3168352"/>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bg1"/>
                </a:solidFill>
              </a:rPr>
              <a:t>RabbitMQ</a:t>
            </a:r>
            <a:endParaRPr lang="zh-CN" altLang="en-US" sz="1200" dirty="0">
              <a:solidFill>
                <a:schemeClr val="bg1"/>
              </a:solidFill>
            </a:endParaRPr>
          </a:p>
        </p:txBody>
      </p:sp>
      <p:sp>
        <p:nvSpPr>
          <p:cNvPr id="38" name="矩形 37"/>
          <p:cNvSpPr/>
          <p:nvPr/>
        </p:nvSpPr>
        <p:spPr>
          <a:xfrm>
            <a:off x="4499992" y="836712"/>
            <a:ext cx="936104" cy="5040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Service1</a:t>
            </a:r>
            <a:endParaRPr lang="zh-CN" altLang="en-US" sz="1200" dirty="0">
              <a:solidFill>
                <a:schemeClr val="bg1"/>
              </a:solidFill>
            </a:endParaRPr>
          </a:p>
        </p:txBody>
      </p:sp>
      <p:sp>
        <p:nvSpPr>
          <p:cNvPr id="39" name="矩形 38"/>
          <p:cNvSpPr/>
          <p:nvPr/>
        </p:nvSpPr>
        <p:spPr>
          <a:xfrm>
            <a:off x="4499992" y="1412776"/>
            <a:ext cx="936104" cy="5040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Service2</a:t>
            </a:r>
            <a:endParaRPr lang="zh-CN" altLang="en-US" sz="1200" dirty="0">
              <a:solidFill>
                <a:schemeClr val="bg1"/>
              </a:solidFill>
            </a:endParaRPr>
          </a:p>
        </p:txBody>
      </p:sp>
      <p:sp>
        <p:nvSpPr>
          <p:cNvPr id="40" name="矩形 39"/>
          <p:cNvSpPr/>
          <p:nvPr/>
        </p:nvSpPr>
        <p:spPr>
          <a:xfrm>
            <a:off x="4499992" y="2924944"/>
            <a:ext cx="936104" cy="5040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Service3</a:t>
            </a:r>
            <a:endParaRPr lang="zh-CN" altLang="en-US" sz="1200" dirty="0">
              <a:solidFill>
                <a:schemeClr val="bg1"/>
              </a:solidFill>
            </a:endParaRPr>
          </a:p>
        </p:txBody>
      </p:sp>
      <p:sp>
        <p:nvSpPr>
          <p:cNvPr id="79" name="矩形 78"/>
          <p:cNvSpPr/>
          <p:nvPr/>
        </p:nvSpPr>
        <p:spPr>
          <a:xfrm>
            <a:off x="1835696" y="2132856"/>
            <a:ext cx="1368152"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Config</a:t>
            </a:r>
            <a:r>
              <a:rPr lang="en-US" altLang="zh-CN" sz="1200" dirty="0" smtClean="0"/>
              <a:t> Server</a:t>
            </a:r>
            <a:endParaRPr lang="zh-CN" altLang="en-US" sz="1200" dirty="0"/>
          </a:p>
        </p:txBody>
      </p:sp>
      <p:sp>
        <p:nvSpPr>
          <p:cNvPr id="55" name="流程图: 磁盘 54"/>
          <p:cNvSpPr/>
          <p:nvPr/>
        </p:nvSpPr>
        <p:spPr>
          <a:xfrm>
            <a:off x="323528" y="2060848"/>
            <a:ext cx="648072" cy="720080"/>
          </a:xfrm>
          <a:prstGeom prst="flowChartMagneticDisk">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t>Git</a:t>
            </a:r>
            <a:r>
              <a:rPr lang="zh-CN" altLang="en-US" sz="1100" dirty="0" smtClean="0"/>
              <a:t>仓库</a:t>
            </a:r>
            <a:endParaRPr lang="zh-CN" altLang="en-US" sz="1100" dirty="0"/>
          </a:p>
        </p:txBody>
      </p:sp>
      <p:cxnSp>
        <p:nvCxnSpPr>
          <p:cNvPr id="58" name="直接箭头连接符 57"/>
          <p:cNvCxnSpPr>
            <a:stCxn id="79" idx="1"/>
            <a:endCxn id="55" idx="4"/>
          </p:cNvCxnSpPr>
          <p:nvPr/>
        </p:nvCxnSpPr>
        <p:spPr>
          <a:xfrm flipH="1">
            <a:off x="971600" y="2420888"/>
            <a:ext cx="864096" cy="0"/>
          </a:xfrm>
          <a:prstGeom prst="straightConnector1">
            <a:avLst/>
          </a:prstGeom>
          <a:ln w="1905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1835696" y="3501008"/>
            <a:ext cx="1368152" cy="50405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Webhook</a:t>
            </a:r>
            <a:endParaRPr lang="zh-CN" altLang="en-US" sz="1200" dirty="0"/>
          </a:p>
        </p:txBody>
      </p:sp>
      <p:cxnSp>
        <p:nvCxnSpPr>
          <p:cNvPr id="70" name="直接箭头连接符 69"/>
          <p:cNvCxnSpPr>
            <a:stCxn id="77" idx="0"/>
            <a:endCxn id="79" idx="2"/>
          </p:cNvCxnSpPr>
          <p:nvPr/>
        </p:nvCxnSpPr>
        <p:spPr>
          <a:xfrm flipV="1">
            <a:off x="2519772" y="2708920"/>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4499992" y="3501008"/>
            <a:ext cx="936104" cy="5040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Service4</a:t>
            </a:r>
            <a:endParaRPr lang="zh-CN" altLang="en-US" sz="1200" dirty="0">
              <a:solidFill>
                <a:schemeClr val="bg1"/>
              </a:solidFill>
            </a:endParaRPr>
          </a:p>
        </p:txBody>
      </p:sp>
      <p:sp>
        <p:nvSpPr>
          <p:cNvPr id="87" name="TextBox 86"/>
          <p:cNvSpPr txBox="1"/>
          <p:nvPr/>
        </p:nvSpPr>
        <p:spPr>
          <a:xfrm>
            <a:off x="1907704" y="3068960"/>
            <a:ext cx="1750800" cy="246221"/>
          </a:xfrm>
          <a:prstGeom prst="rect">
            <a:avLst/>
          </a:prstGeom>
          <a:noFill/>
        </p:spPr>
        <p:txBody>
          <a:bodyPr wrap="none" rtlCol="0">
            <a:spAutoFit/>
          </a:bodyPr>
          <a:lstStyle/>
          <a:p>
            <a:r>
              <a:rPr lang="en-US" altLang="zh-CN" sz="1000" dirty="0" smtClean="0"/>
              <a:t>2. POST /actuator/bus-refresh</a:t>
            </a:r>
            <a:endParaRPr lang="zh-CN" altLang="en-US" sz="1000" dirty="0"/>
          </a:p>
        </p:txBody>
      </p:sp>
      <p:cxnSp>
        <p:nvCxnSpPr>
          <p:cNvPr id="93" name="直接箭头连接符 92"/>
          <p:cNvCxnSpPr>
            <a:stCxn id="79" idx="3"/>
            <a:endCxn id="35" idx="1"/>
          </p:cNvCxnSpPr>
          <p:nvPr/>
        </p:nvCxnSpPr>
        <p:spPr>
          <a:xfrm>
            <a:off x="3203848" y="2420888"/>
            <a:ext cx="3240360" cy="0"/>
          </a:xfrm>
          <a:prstGeom prst="straightConnector1">
            <a:avLst/>
          </a:prstGeom>
          <a:ln w="1905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4539823" y="2204864"/>
            <a:ext cx="824265" cy="246221"/>
          </a:xfrm>
          <a:prstGeom prst="rect">
            <a:avLst/>
          </a:prstGeom>
          <a:noFill/>
        </p:spPr>
        <p:txBody>
          <a:bodyPr wrap="none" rtlCol="0">
            <a:spAutoFit/>
          </a:bodyPr>
          <a:lstStyle/>
          <a:p>
            <a:r>
              <a:rPr lang="en-US" altLang="zh-CN" sz="1000" dirty="0" smtClean="0"/>
              <a:t>3. </a:t>
            </a:r>
            <a:r>
              <a:rPr lang="zh-CN" altLang="en-US" sz="1000" dirty="0" smtClean="0"/>
              <a:t>发送消息</a:t>
            </a:r>
            <a:endParaRPr lang="zh-CN" altLang="en-US" sz="1000" dirty="0"/>
          </a:p>
        </p:txBody>
      </p:sp>
      <p:cxnSp>
        <p:nvCxnSpPr>
          <p:cNvPr id="100" name="直接箭头连接符 99"/>
          <p:cNvCxnSpPr/>
          <p:nvPr/>
        </p:nvCxnSpPr>
        <p:spPr>
          <a:xfrm flipH="1">
            <a:off x="5508104" y="1124744"/>
            <a:ext cx="792088" cy="0"/>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flipH="1">
            <a:off x="5508104" y="1628800"/>
            <a:ext cx="792088" cy="0"/>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flipH="1">
            <a:off x="5508104" y="3140968"/>
            <a:ext cx="792088" cy="0"/>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H="1">
            <a:off x="5508104" y="3717032"/>
            <a:ext cx="792088" cy="0"/>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5594115" y="915467"/>
            <a:ext cx="824265" cy="246221"/>
          </a:xfrm>
          <a:prstGeom prst="rect">
            <a:avLst/>
          </a:prstGeom>
          <a:noFill/>
        </p:spPr>
        <p:txBody>
          <a:bodyPr wrap="none" rtlCol="0">
            <a:spAutoFit/>
          </a:bodyPr>
          <a:lstStyle/>
          <a:p>
            <a:r>
              <a:rPr lang="en-US" altLang="zh-CN" sz="1000" dirty="0" smtClean="0"/>
              <a:t>4. </a:t>
            </a:r>
            <a:r>
              <a:rPr lang="zh-CN" altLang="en-US" sz="1000" dirty="0" smtClean="0"/>
              <a:t>接收消息</a:t>
            </a:r>
            <a:endParaRPr lang="zh-CN" altLang="en-US" sz="1000" dirty="0"/>
          </a:p>
        </p:txBody>
      </p:sp>
      <p:sp>
        <p:nvSpPr>
          <p:cNvPr id="106" name="TextBox 105"/>
          <p:cNvSpPr txBox="1"/>
          <p:nvPr/>
        </p:nvSpPr>
        <p:spPr>
          <a:xfrm>
            <a:off x="5594115" y="1410287"/>
            <a:ext cx="824265" cy="246221"/>
          </a:xfrm>
          <a:prstGeom prst="rect">
            <a:avLst/>
          </a:prstGeom>
          <a:noFill/>
        </p:spPr>
        <p:txBody>
          <a:bodyPr wrap="none" rtlCol="0">
            <a:spAutoFit/>
          </a:bodyPr>
          <a:lstStyle/>
          <a:p>
            <a:r>
              <a:rPr lang="en-US" altLang="zh-CN" sz="1000" dirty="0" smtClean="0"/>
              <a:t>4. </a:t>
            </a:r>
            <a:r>
              <a:rPr lang="zh-CN" altLang="en-US" sz="1000" dirty="0" smtClean="0"/>
              <a:t>接收消息</a:t>
            </a:r>
            <a:endParaRPr lang="zh-CN" altLang="en-US" sz="1000" dirty="0"/>
          </a:p>
        </p:txBody>
      </p:sp>
      <p:sp>
        <p:nvSpPr>
          <p:cNvPr id="107" name="TextBox 106"/>
          <p:cNvSpPr txBox="1"/>
          <p:nvPr/>
        </p:nvSpPr>
        <p:spPr>
          <a:xfrm>
            <a:off x="5589646" y="2931691"/>
            <a:ext cx="824265" cy="246221"/>
          </a:xfrm>
          <a:prstGeom prst="rect">
            <a:avLst/>
          </a:prstGeom>
          <a:noFill/>
        </p:spPr>
        <p:txBody>
          <a:bodyPr wrap="none" rtlCol="0">
            <a:spAutoFit/>
          </a:bodyPr>
          <a:lstStyle/>
          <a:p>
            <a:r>
              <a:rPr lang="en-US" altLang="zh-CN" sz="1000" dirty="0" smtClean="0"/>
              <a:t>4. </a:t>
            </a:r>
            <a:r>
              <a:rPr lang="zh-CN" altLang="en-US" sz="1000" dirty="0" smtClean="0"/>
              <a:t>接收消息</a:t>
            </a:r>
            <a:endParaRPr lang="zh-CN" altLang="en-US" sz="1000" dirty="0"/>
          </a:p>
        </p:txBody>
      </p:sp>
      <p:sp>
        <p:nvSpPr>
          <p:cNvPr id="108" name="TextBox 107"/>
          <p:cNvSpPr txBox="1"/>
          <p:nvPr/>
        </p:nvSpPr>
        <p:spPr>
          <a:xfrm>
            <a:off x="5589646" y="3489283"/>
            <a:ext cx="824265" cy="246221"/>
          </a:xfrm>
          <a:prstGeom prst="rect">
            <a:avLst/>
          </a:prstGeom>
          <a:noFill/>
        </p:spPr>
        <p:txBody>
          <a:bodyPr wrap="none" rtlCol="0">
            <a:spAutoFit/>
          </a:bodyPr>
          <a:lstStyle/>
          <a:p>
            <a:r>
              <a:rPr lang="en-US" altLang="zh-CN" sz="1000" dirty="0" smtClean="0"/>
              <a:t>4. </a:t>
            </a:r>
            <a:r>
              <a:rPr lang="zh-CN" altLang="en-US" sz="1000" dirty="0" smtClean="0"/>
              <a:t>接收消息</a:t>
            </a:r>
            <a:endParaRPr lang="zh-CN" altLang="en-US" sz="1000" dirty="0"/>
          </a:p>
        </p:txBody>
      </p:sp>
      <p:cxnSp>
        <p:nvCxnSpPr>
          <p:cNvPr id="110" name="肘形连接符 109"/>
          <p:cNvCxnSpPr>
            <a:stCxn id="79" idx="3"/>
            <a:endCxn id="38" idx="1"/>
          </p:cNvCxnSpPr>
          <p:nvPr/>
        </p:nvCxnSpPr>
        <p:spPr>
          <a:xfrm flipV="1">
            <a:off x="3203848" y="1088740"/>
            <a:ext cx="1296144" cy="1332148"/>
          </a:xfrm>
          <a:prstGeom prst="bentConnector3">
            <a:avLst>
              <a:gd name="adj1" fmla="val 50000"/>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2" name="肘形连接符 111"/>
          <p:cNvCxnSpPr>
            <a:stCxn id="79" idx="3"/>
            <a:endCxn id="39" idx="1"/>
          </p:cNvCxnSpPr>
          <p:nvPr/>
        </p:nvCxnSpPr>
        <p:spPr>
          <a:xfrm flipV="1">
            <a:off x="3203848" y="1664804"/>
            <a:ext cx="1296144" cy="756084"/>
          </a:xfrm>
          <a:prstGeom prst="bentConnector3">
            <a:avLst>
              <a:gd name="adj1" fmla="val 50000"/>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4" name="肘形连接符 113"/>
          <p:cNvCxnSpPr>
            <a:stCxn id="79" idx="3"/>
            <a:endCxn id="40" idx="1"/>
          </p:cNvCxnSpPr>
          <p:nvPr/>
        </p:nvCxnSpPr>
        <p:spPr>
          <a:xfrm>
            <a:off x="3203848" y="2420888"/>
            <a:ext cx="1296144" cy="756084"/>
          </a:xfrm>
          <a:prstGeom prst="bentConnector3">
            <a:avLst>
              <a:gd name="adj1" fmla="val 50000"/>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6" name="肘形连接符 115"/>
          <p:cNvCxnSpPr>
            <a:stCxn id="79" idx="3"/>
            <a:endCxn id="76" idx="1"/>
          </p:cNvCxnSpPr>
          <p:nvPr/>
        </p:nvCxnSpPr>
        <p:spPr>
          <a:xfrm>
            <a:off x="3203848" y="2420888"/>
            <a:ext cx="1296144" cy="1332148"/>
          </a:xfrm>
          <a:prstGeom prst="bentConnector3">
            <a:avLst>
              <a:gd name="adj1" fmla="val 50000"/>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3419872" y="1259524"/>
            <a:ext cx="1080745" cy="246221"/>
          </a:xfrm>
          <a:prstGeom prst="rect">
            <a:avLst/>
          </a:prstGeom>
          <a:noFill/>
        </p:spPr>
        <p:txBody>
          <a:bodyPr wrap="none" rtlCol="0">
            <a:spAutoFit/>
          </a:bodyPr>
          <a:lstStyle/>
          <a:p>
            <a:r>
              <a:rPr lang="en-US" altLang="zh-CN" sz="1000" dirty="0" smtClean="0"/>
              <a:t>5. </a:t>
            </a:r>
            <a:r>
              <a:rPr lang="zh-CN" altLang="en-US" sz="1000" dirty="0" smtClean="0"/>
              <a:t>获取最新配置</a:t>
            </a:r>
            <a:endParaRPr lang="zh-CN" altLang="en-US" sz="1000" dirty="0"/>
          </a:p>
        </p:txBody>
      </p:sp>
      <p:sp>
        <p:nvSpPr>
          <p:cNvPr id="118" name="TextBox 117"/>
          <p:cNvSpPr txBox="1"/>
          <p:nvPr/>
        </p:nvSpPr>
        <p:spPr>
          <a:xfrm>
            <a:off x="3427228" y="3340400"/>
            <a:ext cx="1080745" cy="246221"/>
          </a:xfrm>
          <a:prstGeom prst="rect">
            <a:avLst/>
          </a:prstGeom>
          <a:noFill/>
        </p:spPr>
        <p:txBody>
          <a:bodyPr wrap="none" rtlCol="0">
            <a:spAutoFit/>
          </a:bodyPr>
          <a:lstStyle/>
          <a:p>
            <a:r>
              <a:rPr lang="en-US" altLang="zh-CN" sz="1000" dirty="0" smtClean="0"/>
              <a:t>5. </a:t>
            </a:r>
            <a:r>
              <a:rPr lang="zh-CN" altLang="en-US" sz="1000" dirty="0" smtClean="0"/>
              <a:t>获取最新配置</a:t>
            </a:r>
            <a:endParaRPr lang="zh-CN" altLang="en-US" sz="1000" dirty="0"/>
          </a:p>
        </p:txBody>
      </p:sp>
      <p:sp>
        <p:nvSpPr>
          <p:cNvPr id="142" name="矩形 141"/>
          <p:cNvSpPr/>
          <p:nvPr/>
        </p:nvSpPr>
        <p:spPr>
          <a:xfrm>
            <a:off x="179512" y="1196752"/>
            <a:ext cx="936104" cy="43204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rPr>
              <a:t>最新配置</a:t>
            </a:r>
            <a:endParaRPr lang="zh-CN" altLang="en-US" sz="1200" dirty="0">
              <a:solidFill>
                <a:schemeClr val="bg1"/>
              </a:solidFill>
            </a:endParaRPr>
          </a:p>
        </p:txBody>
      </p:sp>
      <p:cxnSp>
        <p:nvCxnSpPr>
          <p:cNvPr id="144" name="直接箭头连接符 143"/>
          <p:cNvCxnSpPr>
            <a:stCxn id="142" idx="2"/>
            <a:endCxn id="55" idx="1"/>
          </p:cNvCxnSpPr>
          <p:nvPr/>
        </p:nvCxnSpPr>
        <p:spPr>
          <a:xfrm>
            <a:off x="647564" y="1628800"/>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578469" y="1714911"/>
            <a:ext cx="562975" cy="246221"/>
          </a:xfrm>
          <a:prstGeom prst="rect">
            <a:avLst/>
          </a:prstGeom>
          <a:noFill/>
        </p:spPr>
        <p:txBody>
          <a:bodyPr wrap="none" rtlCol="0">
            <a:spAutoFit/>
          </a:bodyPr>
          <a:lstStyle/>
          <a:p>
            <a:r>
              <a:rPr lang="en-US" altLang="zh-CN" sz="1000" dirty="0" smtClean="0"/>
              <a:t>1. push</a:t>
            </a:r>
            <a:endParaRPr lang="zh-CN" altLang="en-US" sz="1000" dirty="0"/>
          </a:p>
        </p:txBody>
      </p:sp>
      <p:sp>
        <p:nvSpPr>
          <p:cNvPr id="149" name="TextBox 148"/>
          <p:cNvSpPr txBox="1"/>
          <p:nvPr/>
        </p:nvSpPr>
        <p:spPr>
          <a:xfrm>
            <a:off x="1115616" y="2223336"/>
            <a:ext cx="720080" cy="400110"/>
          </a:xfrm>
          <a:prstGeom prst="rect">
            <a:avLst/>
          </a:prstGeom>
          <a:noFill/>
        </p:spPr>
        <p:txBody>
          <a:bodyPr wrap="square" rtlCol="0">
            <a:spAutoFit/>
          </a:bodyPr>
          <a:lstStyle/>
          <a:p>
            <a:r>
              <a:rPr lang="en-US" altLang="zh-CN" sz="1000" dirty="0" smtClean="0"/>
              <a:t>3. </a:t>
            </a:r>
            <a:r>
              <a:rPr lang="zh-CN" altLang="en-US" sz="1000" dirty="0" smtClean="0"/>
              <a:t>获取最新配置</a:t>
            </a:r>
            <a:endParaRPr lang="zh-CN" altLang="en-US" sz="1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3707904" y="1484784"/>
            <a:ext cx="1368152" cy="8290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Service1</a:t>
            </a:r>
            <a:endParaRPr lang="zh-CN" altLang="en-US" sz="1200" dirty="0">
              <a:solidFill>
                <a:schemeClr val="bg1"/>
              </a:solidFill>
            </a:endParaRPr>
          </a:p>
        </p:txBody>
      </p:sp>
      <p:sp>
        <p:nvSpPr>
          <p:cNvPr id="39" name="矩形 38"/>
          <p:cNvSpPr/>
          <p:nvPr/>
        </p:nvSpPr>
        <p:spPr>
          <a:xfrm>
            <a:off x="3707904" y="2564904"/>
            <a:ext cx="1368152" cy="8290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Service2</a:t>
            </a:r>
            <a:endParaRPr lang="zh-CN" altLang="en-US" sz="1200" dirty="0">
              <a:solidFill>
                <a:schemeClr val="bg1"/>
              </a:solidFill>
            </a:endParaRPr>
          </a:p>
        </p:txBody>
      </p:sp>
      <p:sp>
        <p:nvSpPr>
          <p:cNvPr id="40" name="矩形 39"/>
          <p:cNvSpPr/>
          <p:nvPr/>
        </p:nvSpPr>
        <p:spPr>
          <a:xfrm>
            <a:off x="3707904" y="3645024"/>
            <a:ext cx="1368152" cy="8290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Service3</a:t>
            </a:r>
            <a:endParaRPr lang="zh-CN" altLang="en-US" sz="1200" dirty="0">
              <a:solidFill>
                <a:schemeClr val="bg1"/>
              </a:solidFill>
            </a:endParaRPr>
          </a:p>
        </p:txBody>
      </p:sp>
      <p:sp>
        <p:nvSpPr>
          <p:cNvPr id="79" name="矩形 78"/>
          <p:cNvSpPr/>
          <p:nvPr/>
        </p:nvSpPr>
        <p:spPr>
          <a:xfrm>
            <a:off x="1763688" y="2780928"/>
            <a:ext cx="1368152" cy="5760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Zipkin</a:t>
            </a:r>
            <a:r>
              <a:rPr lang="en-US" altLang="zh-CN" sz="1200" dirty="0" smtClean="0"/>
              <a:t> Server</a:t>
            </a:r>
            <a:endParaRPr lang="zh-CN" altLang="en-US" sz="1200" dirty="0"/>
          </a:p>
        </p:txBody>
      </p:sp>
      <p:sp>
        <p:nvSpPr>
          <p:cNvPr id="76" name="矩形 75"/>
          <p:cNvSpPr/>
          <p:nvPr/>
        </p:nvSpPr>
        <p:spPr>
          <a:xfrm>
            <a:off x="3707904" y="2099672"/>
            <a:ext cx="648072" cy="2160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Sleuth</a:t>
            </a:r>
            <a:endParaRPr lang="zh-CN" altLang="en-US" sz="1200" dirty="0">
              <a:solidFill>
                <a:schemeClr val="bg1"/>
              </a:solidFill>
            </a:endParaRPr>
          </a:p>
        </p:txBody>
      </p:sp>
      <p:sp>
        <p:nvSpPr>
          <p:cNvPr id="46" name="矩形 45"/>
          <p:cNvSpPr/>
          <p:nvPr/>
        </p:nvSpPr>
        <p:spPr>
          <a:xfrm>
            <a:off x="5609536" y="2690448"/>
            <a:ext cx="1224136"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注册中心</a:t>
            </a:r>
            <a:endParaRPr lang="zh-CN" altLang="en-US" sz="1200" dirty="0"/>
          </a:p>
        </p:txBody>
      </p:sp>
      <p:cxnSp>
        <p:nvCxnSpPr>
          <p:cNvPr id="48" name="肘形连接符 47"/>
          <p:cNvCxnSpPr>
            <a:stCxn id="38" idx="3"/>
            <a:endCxn id="46" idx="1"/>
          </p:cNvCxnSpPr>
          <p:nvPr/>
        </p:nvCxnSpPr>
        <p:spPr>
          <a:xfrm>
            <a:off x="5076056" y="1899300"/>
            <a:ext cx="533480" cy="10791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肘形连接符 49"/>
          <p:cNvCxnSpPr>
            <a:stCxn id="40" idx="3"/>
            <a:endCxn id="46" idx="1"/>
          </p:cNvCxnSpPr>
          <p:nvPr/>
        </p:nvCxnSpPr>
        <p:spPr>
          <a:xfrm flipV="1">
            <a:off x="5076056" y="2978480"/>
            <a:ext cx="533480" cy="108106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39" idx="3"/>
            <a:endCxn id="46" idx="1"/>
          </p:cNvCxnSpPr>
          <p:nvPr/>
        </p:nvCxnSpPr>
        <p:spPr>
          <a:xfrm flipV="1">
            <a:off x="5076056" y="2978480"/>
            <a:ext cx="533480" cy="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3923928" y="595024"/>
            <a:ext cx="936104" cy="50405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User</a:t>
            </a:r>
            <a:endParaRPr lang="zh-CN" altLang="en-US" sz="1200" dirty="0"/>
          </a:p>
        </p:txBody>
      </p:sp>
      <p:cxnSp>
        <p:nvCxnSpPr>
          <p:cNvPr id="63" name="直接箭头连接符 62"/>
          <p:cNvCxnSpPr>
            <a:stCxn id="61" idx="4"/>
            <a:endCxn id="38" idx="0"/>
          </p:cNvCxnSpPr>
          <p:nvPr/>
        </p:nvCxnSpPr>
        <p:spPr>
          <a:xfrm>
            <a:off x="4391980" y="1099080"/>
            <a:ext cx="0" cy="3857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38" idx="2"/>
            <a:endCxn id="39" idx="0"/>
          </p:cNvCxnSpPr>
          <p:nvPr/>
        </p:nvCxnSpPr>
        <p:spPr>
          <a:xfrm>
            <a:off x="4391980" y="2313816"/>
            <a:ext cx="0" cy="251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39" idx="2"/>
            <a:endCxn id="40" idx="0"/>
          </p:cNvCxnSpPr>
          <p:nvPr/>
        </p:nvCxnSpPr>
        <p:spPr>
          <a:xfrm>
            <a:off x="4391980" y="3393936"/>
            <a:ext cx="0" cy="251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3707904" y="3168676"/>
            <a:ext cx="648072" cy="2160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Sleuth</a:t>
            </a:r>
            <a:endParaRPr lang="zh-CN" altLang="en-US" sz="1200" dirty="0">
              <a:solidFill>
                <a:schemeClr val="bg1"/>
              </a:solidFill>
            </a:endParaRPr>
          </a:p>
        </p:txBody>
      </p:sp>
      <p:sp>
        <p:nvSpPr>
          <p:cNvPr id="97" name="矩形 96"/>
          <p:cNvSpPr/>
          <p:nvPr/>
        </p:nvSpPr>
        <p:spPr>
          <a:xfrm>
            <a:off x="3707904" y="4248796"/>
            <a:ext cx="648072" cy="2160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Sleuth</a:t>
            </a:r>
            <a:endParaRPr lang="zh-CN" altLang="en-US" sz="1200" dirty="0">
              <a:solidFill>
                <a:schemeClr val="bg1"/>
              </a:solidFill>
            </a:endParaRPr>
          </a:p>
        </p:txBody>
      </p:sp>
      <p:cxnSp>
        <p:nvCxnSpPr>
          <p:cNvPr id="99" name="肘形连接符 98"/>
          <p:cNvCxnSpPr>
            <a:stCxn id="76" idx="1"/>
            <a:endCxn id="79" idx="3"/>
          </p:cNvCxnSpPr>
          <p:nvPr/>
        </p:nvCxnSpPr>
        <p:spPr>
          <a:xfrm rot="10800000" flipV="1">
            <a:off x="3131840" y="2207684"/>
            <a:ext cx="576064" cy="8612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 name="肘形连接符 108"/>
          <p:cNvCxnSpPr>
            <a:stCxn id="96" idx="1"/>
            <a:endCxn id="79" idx="3"/>
          </p:cNvCxnSpPr>
          <p:nvPr/>
        </p:nvCxnSpPr>
        <p:spPr>
          <a:xfrm rot="10800000">
            <a:off x="3131840" y="3068960"/>
            <a:ext cx="576064" cy="2077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3" name="肘形连接符 112"/>
          <p:cNvCxnSpPr>
            <a:stCxn id="97" idx="1"/>
            <a:endCxn id="79" idx="3"/>
          </p:cNvCxnSpPr>
          <p:nvPr/>
        </p:nvCxnSpPr>
        <p:spPr>
          <a:xfrm rot="10800000">
            <a:off x="3131840" y="3068960"/>
            <a:ext cx="576064" cy="128784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51520" y="332656"/>
            <a:ext cx="6429375" cy="52006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74616" y="836712"/>
            <a:ext cx="1440160" cy="158417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Sender</a:t>
            </a:r>
          </a:p>
          <a:p>
            <a:pPr algn="ctr"/>
            <a:r>
              <a:rPr lang="en-US" altLang="zh-CN" sz="1200" dirty="0" smtClean="0"/>
              <a:t>Application</a:t>
            </a:r>
            <a:endParaRPr lang="zh-CN" altLang="en-US" sz="1200" dirty="0"/>
          </a:p>
        </p:txBody>
      </p:sp>
      <p:sp>
        <p:nvSpPr>
          <p:cNvPr id="39" name="矩形 38"/>
          <p:cNvSpPr/>
          <p:nvPr/>
        </p:nvSpPr>
        <p:spPr>
          <a:xfrm>
            <a:off x="4780668" y="836712"/>
            <a:ext cx="1440160" cy="158417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Receiver</a:t>
            </a:r>
          </a:p>
          <a:p>
            <a:pPr algn="ctr"/>
            <a:r>
              <a:rPr lang="en-US" altLang="zh-CN" sz="1200" dirty="0" smtClean="0"/>
              <a:t>Application</a:t>
            </a:r>
            <a:endParaRPr lang="zh-CN" altLang="en-US" sz="1200" dirty="0"/>
          </a:p>
        </p:txBody>
      </p:sp>
      <p:sp>
        <p:nvSpPr>
          <p:cNvPr id="40" name="矩形 39"/>
          <p:cNvSpPr/>
          <p:nvPr/>
        </p:nvSpPr>
        <p:spPr>
          <a:xfrm>
            <a:off x="2843808" y="836712"/>
            <a:ext cx="1080120" cy="158417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200" dirty="0" err="1" smtClean="0">
                <a:solidFill>
                  <a:schemeClr val="bg1"/>
                </a:solidFill>
              </a:rPr>
              <a:t>RabbitMQ</a:t>
            </a:r>
            <a:endParaRPr lang="zh-CN" altLang="en-US" sz="1200" dirty="0">
              <a:solidFill>
                <a:schemeClr val="bg1"/>
              </a:solidFill>
            </a:endParaRPr>
          </a:p>
        </p:txBody>
      </p:sp>
      <p:sp>
        <p:nvSpPr>
          <p:cNvPr id="44" name="矩形 43"/>
          <p:cNvSpPr/>
          <p:nvPr/>
        </p:nvSpPr>
        <p:spPr>
          <a:xfrm>
            <a:off x="2915816" y="1628800"/>
            <a:ext cx="936104" cy="6812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destination</a:t>
            </a:r>
            <a:endParaRPr lang="zh-CN" altLang="en-US" sz="1200" dirty="0">
              <a:solidFill>
                <a:schemeClr val="tx1"/>
              </a:solidFill>
            </a:endParaRPr>
          </a:p>
        </p:txBody>
      </p:sp>
      <p:sp>
        <p:nvSpPr>
          <p:cNvPr id="45" name="TextBox 44"/>
          <p:cNvSpPr txBox="1"/>
          <p:nvPr/>
        </p:nvSpPr>
        <p:spPr>
          <a:xfrm>
            <a:off x="2103376" y="1719280"/>
            <a:ext cx="609462" cy="553998"/>
          </a:xfrm>
          <a:prstGeom prst="rect">
            <a:avLst/>
          </a:prstGeom>
          <a:noFill/>
        </p:spPr>
        <p:txBody>
          <a:bodyPr wrap="none" rtlCol="0">
            <a:spAutoFit/>
          </a:bodyPr>
          <a:lstStyle/>
          <a:p>
            <a:pPr algn="ctr"/>
            <a:r>
              <a:rPr lang="en-US" altLang="zh-CN" sz="1000" dirty="0" smtClean="0"/>
              <a:t>output</a:t>
            </a:r>
          </a:p>
          <a:p>
            <a:pPr algn="ctr"/>
            <a:endParaRPr lang="en-US" altLang="zh-CN" sz="1000" dirty="0" smtClean="0"/>
          </a:p>
          <a:p>
            <a:pPr algn="ctr"/>
            <a:r>
              <a:rPr lang="en-US" altLang="zh-CN" sz="1000" dirty="0" smtClean="0"/>
              <a:t>Channel</a:t>
            </a:r>
            <a:endParaRPr lang="zh-CN" altLang="en-US" sz="1000" dirty="0"/>
          </a:p>
        </p:txBody>
      </p:sp>
      <p:sp>
        <p:nvSpPr>
          <p:cNvPr id="48" name="TextBox 47"/>
          <p:cNvSpPr txBox="1"/>
          <p:nvPr/>
        </p:nvSpPr>
        <p:spPr>
          <a:xfrm>
            <a:off x="556637" y="2439360"/>
            <a:ext cx="1927131" cy="400110"/>
          </a:xfrm>
          <a:prstGeom prst="rect">
            <a:avLst/>
          </a:prstGeom>
          <a:noFill/>
        </p:spPr>
        <p:txBody>
          <a:bodyPr wrap="none" rtlCol="0">
            <a:spAutoFit/>
          </a:bodyPr>
          <a:lstStyle/>
          <a:p>
            <a:r>
              <a:rPr lang="zh-CN" altLang="en-US" sz="1000" dirty="0" smtClean="0"/>
              <a:t>通过</a:t>
            </a:r>
            <a:r>
              <a:rPr lang="en-US" altLang="zh-CN" sz="1000" dirty="0" smtClean="0"/>
              <a:t>output</a:t>
            </a:r>
            <a:r>
              <a:rPr lang="zh-CN" altLang="en-US" sz="1000" dirty="0" smtClean="0"/>
              <a:t>通道</a:t>
            </a:r>
            <a:endParaRPr lang="en-US" altLang="zh-CN" sz="1000" dirty="0" smtClean="0"/>
          </a:p>
          <a:p>
            <a:r>
              <a:rPr lang="zh-CN" altLang="en-US" sz="1000" dirty="0" smtClean="0"/>
              <a:t>将消息发送到指定的</a:t>
            </a:r>
            <a:r>
              <a:rPr lang="en-US" altLang="zh-CN" sz="1000" dirty="0" smtClean="0"/>
              <a:t>destination</a:t>
            </a:r>
            <a:endParaRPr lang="zh-CN" altLang="en-US" sz="1000" dirty="0"/>
          </a:p>
        </p:txBody>
      </p:sp>
      <p:sp>
        <p:nvSpPr>
          <p:cNvPr id="50" name="TextBox 49"/>
          <p:cNvSpPr txBox="1"/>
          <p:nvPr/>
        </p:nvSpPr>
        <p:spPr>
          <a:xfrm>
            <a:off x="4040236" y="1700808"/>
            <a:ext cx="609462" cy="553998"/>
          </a:xfrm>
          <a:prstGeom prst="rect">
            <a:avLst/>
          </a:prstGeom>
          <a:noFill/>
        </p:spPr>
        <p:txBody>
          <a:bodyPr wrap="none" rtlCol="0">
            <a:spAutoFit/>
          </a:bodyPr>
          <a:lstStyle/>
          <a:p>
            <a:pPr algn="ctr"/>
            <a:r>
              <a:rPr lang="en-US" altLang="zh-CN" sz="1000" dirty="0" smtClean="0"/>
              <a:t>input</a:t>
            </a:r>
          </a:p>
          <a:p>
            <a:pPr algn="ctr"/>
            <a:endParaRPr lang="en-US" altLang="zh-CN" sz="1000" dirty="0" smtClean="0"/>
          </a:p>
          <a:p>
            <a:pPr algn="ctr"/>
            <a:r>
              <a:rPr lang="en-US" altLang="zh-CN" sz="1000" dirty="0" smtClean="0"/>
              <a:t>Channel</a:t>
            </a:r>
            <a:endParaRPr lang="zh-CN" altLang="en-US" sz="1000" dirty="0"/>
          </a:p>
        </p:txBody>
      </p:sp>
      <p:sp>
        <p:nvSpPr>
          <p:cNvPr id="51" name="TextBox 50"/>
          <p:cNvSpPr txBox="1"/>
          <p:nvPr/>
        </p:nvSpPr>
        <p:spPr>
          <a:xfrm>
            <a:off x="4709970" y="2420888"/>
            <a:ext cx="1798890" cy="400110"/>
          </a:xfrm>
          <a:prstGeom prst="rect">
            <a:avLst/>
          </a:prstGeom>
          <a:noFill/>
        </p:spPr>
        <p:txBody>
          <a:bodyPr wrap="none" rtlCol="0">
            <a:spAutoFit/>
          </a:bodyPr>
          <a:lstStyle/>
          <a:p>
            <a:r>
              <a:rPr lang="zh-CN" altLang="en-US" sz="1000" dirty="0" smtClean="0"/>
              <a:t>通过</a:t>
            </a:r>
            <a:r>
              <a:rPr lang="en-US" altLang="zh-CN" sz="1000" dirty="0" smtClean="0"/>
              <a:t>input</a:t>
            </a:r>
            <a:r>
              <a:rPr lang="zh-CN" altLang="en-US" sz="1000" dirty="0" smtClean="0"/>
              <a:t>通道</a:t>
            </a:r>
            <a:endParaRPr lang="en-US" altLang="zh-CN" sz="1000" dirty="0" smtClean="0"/>
          </a:p>
          <a:p>
            <a:r>
              <a:rPr lang="zh-CN" altLang="en-US" sz="1000" dirty="0" smtClean="0"/>
              <a:t>从指定的</a:t>
            </a:r>
            <a:r>
              <a:rPr lang="en-US" altLang="zh-CN" sz="1000" dirty="0" smtClean="0"/>
              <a:t>destination</a:t>
            </a:r>
            <a:r>
              <a:rPr lang="zh-CN" altLang="en-US" sz="1000" dirty="0" smtClean="0"/>
              <a:t>获取消息</a:t>
            </a:r>
            <a:endParaRPr lang="zh-CN" altLang="en-US" sz="1000" dirty="0"/>
          </a:p>
        </p:txBody>
      </p:sp>
      <p:sp>
        <p:nvSpPr>
          <p:cNvPr id="52" name="右箭头 51"/>
          <p:cNvSpPr/>
          <p:nvPr/>
        </p:nvSpPr>
        <p:spPr>
          <a:xfrm>
            <a:off x="2007420" y="1826352"/>
            <a:ext cx="852980" cy="332332"/>
          </a:xfrm>
          <a:prstGeom prst="rightArrow">
            <a:avLst>
              <a:gd name="adj1" fmla="val 30759"/>
              <a:gd name="adj2" fmla="val 4722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右箭头 52"/>
          <p:cNvSpPr/>
          <p:nvPr/>
        </p:nvSpPr>
        <p:spPr>
          <a:xfrm>
            <a:off x="3923928" y="1809760"/>
            <a:ext cx="852980" cy="332332"/>
          </a:xfrm>
          <a:prstGeom prst="rightArrow">
            <a:avLst>
              <a:gd name="adj1" fmla="val 30759"/>
              <a:gd name="adj2" fmla="val 4722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259632" y="116632"/>
            <a:ext cx="1296144" cy="57606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Eureka Server</a:t>
            </a:r>
          </a:p>
          <a:p>
            <a:pPr algn="ctr"/>
            <a:r>
              <a:rPr lang="zh-CN" altLang="en-US" sz="1200" dirty="0" smtClean="0">
                <a:solidFill>
                  <a:schemeClr val="tx1"/>
                </a:solidFill>
              </a:rPr>
              <a:t>服务注册中心</a:t>
            </a:r>
            <a:endParaRPr lang="zh-CN" altLang="en-US" sz="1200" dirty="0">
              <a:solidFill>
                <a:schemeClr val="tx1"/>
              </a:solidFill>
            </a:endParaRPr>
          </a:p>
        </p:txBody>
      </p:sp>
      <p:sp>
        <p:nvSpPr>
          <p:cNvPr id="13" name="矩形 12"/>
          <p:cNvSpPr/>
          <p:nvPr/>
        </p:nvSpPr>
        <p:spPr>
          <a:xfrm>
            <a:off x="107504" y="1268760"/>
            <a:ext cx="1368152" cy="5760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Spring Cloud Application</a:t>
            </a:r>
            <a:endParaRPr lang="zh-CN" altLang="en-US" sz="1200" dirty="0"/>
          </a:p>
        </p:txBody>
      </p:sp>
      <p:sp>
        <p:nvSpPr>
          <p:cNvPr id="14" name="矩形 13"/>
          <p:cNvSpPr/>
          <p:nvPr/>
        </p:nvSpPr>
        <p:spPr>
          <a:xfrm>
            <a:off x="2267744" y="1268760"/>
            <a:ext cx="1224136"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Admin Server</a:t>
            </a:r>
            <a:endParaRPr lang="zh-CN" altLang="en-US" sz="1200" dirty="0"/>
          </a:p>
        </p:txBody>
      </p:sp>
      <p:cxnSp>
        <p:nvCxnSpPr>
          <p:cNvPr id="16" name="直接箭头连接符 15"/>
          <p:cNvCxnSpPr>
            <a:stCxn id="14" idx="1"/>
            <a:endCxn id="12" idx="2"/>
          </p:cNvCxnSpPr>
          <p:nvPr/>
        </p:nvCxnSpPr>
        <p:spPr>
          <a:xfrm flipH="1" flipV="1">
            <a:off x="1907704" y="692696"/>
            <a:ext cx="360040" cy="864096"/>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3" idx="0"/>
            <a:endCxn id="12" idx="2"/>
          </p:cNvCxnSpPr>
          <p:nvPr/>
        </p:nvCxnSpPr>
        <p:spPr>
          <a:xfrm flipV="1">
            <a:off x="791580" y="692696"/>
            <a:ext cx="1116124" cy="576064"/>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7504" y="1988840"/>
            <a:ext cx="1368152" cy="5760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Spring Boot Application</a:t>
            </a:r>
            <a:endParaRPr lang="zh-CN" altLang="en-US" sz="1200" dirty="0"/>
          </a:p>
        </p:txBody>
      </p:sp>
      <p:cxnSp>
        <p:nvCxnSpPr>
          <p:cNvPr id="22" name="直接箭头连接符 21"/>
          <p:cNvCxnSpPr>
            <a:stCxn id="13" idx="3"/>
            <a:endCxn id="14" idx="1"/>
          </p:cNvCxnSpPr>
          <p:nvPr/>
        </p:nvCxnSpPr>
        <p:spPr>
          <a:xfrm>
            <a:off x="1475656" y="1556792"/>
            <a:ext cx="792088"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20" idx="3"/>
            <a:endCxn id="14" idx="1"/>
          </p:cNvCxnSpPr>
          <p:nvPr/>
        </p:nvCxnSpPr>
        <p:spPr>
          <a:xfrm flipV="1">
            <a:off x="1475656" y="1556792"/>
            <a:ext cx="792088" cy="72008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403648" y="847745"/>
            <a:ext cx="697627" cy="246221"/>
          </a:xfrm>
          <a:prstGeom prst="rect">
            <a:avLst/>
          </a:prstGeom>
          <a:noFill/>
        </p:spPr>
        <p:txBody>
          <a:bodyPr wrap="none" rtlCol="0">
            <a:spAutoFit/>
          </a:bodyPr>
          <a:lstStyle/>
          <a:p>
            <a:r>
              <a:rPr lang="zh-CN" altLang="en-US" sz="1000" dirty="0" smtClean="0"/>
              <a:t>服务注册</a:t>
            </a:r>
            <a:endParaRPr lang="zh-CN" altLang="en-US" sz="1000" dirty="0"/>
          </a:p>
        </p:txBody>
      </p:sp>
      <p:sp>
        <p:nvSpPr>
          <p:cNvPr id="41" name="TextBox 40"/>
          <p:cNvSpPr txBox="1"/>
          <p:nvPr/>
        </p:nvSpPr>
        <p:spPr>
          <a:xfrm>
            <a:off x="1498109" y="1556792"/>
            <a:ext cx="697627" cy="246221"/>
          </a:xfrm>
          <a:prstGeom prst="rect">
            <a:avLst/>
          </a:prstGeom>
          <a:noFill/>
        </p:spPr>
        <p:txBody>
          <a:bodyPr wrap="none" rtlCol="0">
            <a:spAutoFit/>
          </a:bodyPr>
          <a:lstStyle/>
          <a:p>
            <a:r>
              <a:rPr lang="zh-CN" altLang="en-US" sz="1000" dirty="0" smtClean="0"/>
              <a:t>监控注册</a:t>
            </a:r>
            <a:endParaRPr lang="zh-CN" altLang="en-US" sz="1000" dirty="0"/>
          </a:p>
        </p:txBody>
      </p:sp>
      <p:sp>
        <p:nvSpPr>
          <p:cNvPr id="21" name="矩形 20"/>
          <p:cNvSpPr/>
          <p:nvPr/>
        </p:nvSpPr>
        <p:spPr>
          <a:xfrm>
            <a:off x="6444208" y="980728"/>
            <a:ext cx="1368152" cy="50405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Gateway</a:t>
            </a:r>
            <a:endParaRPr lang="zh-CN" altLang="en-US" sz="1200" dirty="0"/>
          </a:p>
        </p:txBody>
      </p:sp>
      <p:sp>
        <p:nvSpPr>
          <p:cNvPr id="26" name="矩形 25"/>
          <p:cNvSpPr/>
          <p:nvPr/>
        </p:nvSpPr>
        <p:spPr>
          <a:xfrm>
            <a:off x="4499992" y="980728"/>
            <a:ext cx="1224136" cy="5040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Eureka Server</a:t>
            </a:r>
            <a:endParaRPr lang="zh-CN" altLang="en-US" sz="1200" dirty="0">
              <a:solidFill>
                <a:schemeClr val="tx1"/>
              </a:solidFill>
            </a:endParaRPr>
          </a:p>
        </p:txBody>
      </p:sp>
      <p:sp>
        <p:nvSpPr>
          <p:cNvPr id="29" name="矩形 28"/>
          <p:cNvSpPr/>
          <p:nvPr/>
        </p:nvSpPr>
        <p:spPr>
          <a:xfrm>
            <a:off x="6444208" y="1844824"/>
            <a:ext cx="1368152" cy="50405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a:t>
            </a:r>
            <a:endParaRPr lang="zh-CN" altLang="en-US" sz="1200" dirty="0"/>
          </a:p>
        </p:txBody>
      </p:sp>
      <p:cxnSp>
        <p:nvCxnSpPr>
          <p:cNvPr id="34" name="直接箭头连接符 33"/>
          <p:cNvCxnSpPr>
            <a:stCxn id="21" idx="2"/>
            <a:endCxn id="29" idx="0"/>
          </p:cNvCxnSpPr>
          <p:nvPr/>
        </p:nvCxnSpPr>
        <p:spPr>
          <a:xfrm>
            <a:off x="7128284" y="1484784"/>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6444208" y="116632"/>
            <a:ext cx="1368152" cy="50405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Web App</a:t>
            </a:r>
          </a:p>
          <a:p>
            <a:pPr algn="ctr"/>
            <a:r>
              <a:rPr lang="en-US" altLang="zh-CN" sz="1200" dirty="0" smtClean="0"/>
              <a:t>Service Consumer</a:t>
            </a:r>
            <a:endParaRPr lang="zh-CN" altLang="en-US" sz="1200" dirty="0"/>
          </a:p>
        </p:txBody>
      </p:sp>
      <p:cxnSp>
        <p:nvCxnSpPr>
          <p:cNvPr id="37" name="直接箭头连接符 36"/>
          <p:cNvCxnSpPr>
            <a:stCxn id="35" idx="2"/>
            <a:endCxn id="21" idx="0"/>
          </p:cNvCxnSpPr>
          <p:nvPr/>
        </p:nvCxnSpPr>
        <p:spPr>
          <a:xfrm>
            <a:off x="7128284" y="620688"/>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4499992" y="1844824"/>
            <a:ext cx="1224136" cy="50405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Auth Service</a:t>
            </a:r>
          </a:p>
        </p:txBody>
      </p:sp>
      <p:cxnSp>
        <p:nvCxnSpPr>
          <p:cNvPr id="42" name="肘形连接符 41"/>
          <p:cNvCxnSpPr>
            <a:stCxn id="21" idx="2"/>
            <a:endCxn id="39" idx="0"/>
          </p:cNvCxnSpPr>
          <p:nvPr/>
        </p:nvCxnSpPr>
        <p:spPr>
          <a:xfrm rot="5400000">
            <a:off x="5940152" y="656692"/>
            <a:ext cx="360040" cy="201622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355976" y="3717032"/>
            <a:ext cx="4680520" cy="1569660"/>
          </a:xfrm>
          <a:prstGeom prst="rect">
            <a:avLst/>
          </a:prstGeom>
          <a:noFill/>
        </p:spPr>
        <p:txBody>
          <a:bodyPr wrap="square" rtlCol="0">
            <a:spAutoFit/>
          </a:bodyPr>
          <a:lstStyle/>
          <a:p>
            <a:r>
              <a:rPr lang="en-US" altLang="zh-CN" sz="1200" dirty="0" smtClean="0"/>
              <a:t>Auth Service</a:t>
            </a:r>
            <a:r>
              <a:rPr lang="zh-CN" altLang="en-US" sz="1200" dirty="0" smtClean="0"/>
              <a:t>：</a:t>
            </a:r>
            <a:endParaRPr lang="en-US" altLang="zh-CN" sz="1200" dirty="0" smtClean="0"/>
          </a:p>
          <a:p>
            <a:r>
              <a:rPr lang="en-US" altLang="zh-CN" sz="1200" dirty="0" smtClean="0"/>
              <a:t>        </a:t>
            </a:r>
            <a:r>
              <a:rPr lang="zh-CN" altLang="en-US" sz="1200" dirty="0" smtClean="0"/>
              <a:t>访问</a:t>
            </a:r>
            <a:r>
              <a:rPr lang="en-US" altLang="zh-CN" sz="1200" dirty="0" smtClean="0"/>
              <a:t>Auth Service</a:t>
            </a:r>
            <a:r>
              <a:rPr lang="zh-CN" altLang="en-US" sz="1200" dirty="0" smtClean="0"/>
              <a:t>的</a:t>
            </a:r>
            <a:r>
              <a:rPr lang="en-US" altLang="zh-CN" sz="1200" dirty="0" smtClean="0"/>
              <a:t>login</a:t>
            </a:r>
            <a:r>
              <a:rPr lang="zh-CN" altLang="en-US" sz="1200" dirty="0" smtClean="0"/>
              <a:t>接口进行登录认证，认证通过后生成</a:t>
            </a:r>
            <a:r>
              <a:rPr lang="en-US" altLang="zh-CN" sz="1200" dirty="0" smtClean="0"/>
              <a:t>token</a:t>
            </a:r>
            <a:r>
              <a:rPr lang="zh-CN" altLang="en-US" sz="1200" dirty="0" smtClean="0"/>
              <a:t>存储到</a:t>
            </a:r>
            <a:r>
              <a:rPr lang="en-US" altLang="zh-CN" sz="1200" dirty="0" err="1" smtClean="0"/>
              <a:t>redis</a:t>
            </a:r>
            <a:r>
              <a:rPr lang="zh-CN" altLang="en-US" sz="1200" dirty="0" smtClean="0"/>
              <a:t>，并返回该</a:t>
            </a:r>
            <a:r>
              <a:rPr lang="en-US" altLang="zh-CN" sz="1200" dirty="0" smtClean="0"/>
              <a:t>token</a:t>
            </a:r>
          </a:p>
          <a:p>
            <a:r>
              <a:rPr lang="en-US" altLang="zh-CN" sz="1200" dirty="0" smtClean="0"/>
              <a:t>        </a:t>
            </a:r>
            <a:r>
              <a:rPr lang="zh-CN" altLang="en-US" sz="1200" dirty="0" smtClean="0"/>
              <a:t>后续每次访问都将</a:t>
            </a:r>
            <a:r>
              <a:rPr lang="en-US" altLang="zh-CN" sz="1200" dirty="0" smtClean="0"/>
              <a:t>token</a:t>
            </a:r>
            <a:r>
              <a:rPr lang="zh-CN" altLang="en-US" sz="1200" dirty="0" smtClean="0"/>
              <a:t>放入请求头的</a:t>
            </a:r>
            <a:r>
              <a:rPr lang="en-US" altLang="zh-CN" sz="1200" dirty="0" smtClean="0"/>
              <a:t>Authorization</a:t>
            </a:r>
            <a:r>
              <a:rPr lang="zh-CN" altLang="en-US" sz="1200" dirty="0" smtClean="0"/>
              <a:t>参数中</a:t>
            </a:r>
            <a:endParaRPr lang="en-US" altLang="zh-CN" sz="1200" dirty="0" smtClean="0"/>
          </a:p>
          <a:p>
            <a:endParaRPr lang="en-US" altLang="zh-CN" sz="1200" dirty="0" smtClean="0"/>
          </a:p>
          <a:p>
            <a:r>
              <a:rPr lang="en-US" altLang="zh-CN" sz="1200" dirty="0" smtClean="0"/>
              <a:t>Gateway</a:t>
            </a:r>
            <a:r>
              <a:rPr lang="zh-CN" altLang="en-US" sz="1200" dirty="0" smtClean="0"/>
              <a:t>：</a:t>
            </a:r>
            <a:endParaRPr lang="en-US" altLang="zh-CN" sz="1200" dirty="0" smtClean="0"/>
          </a:p>
          <a:p>
            <a:r>
              <a:rPr lang="en-US" altLang="zh-CN" sz="1200" dirty="0" smtClean="0"/>
              <a:t>        Gateway</a:t>
            </a:r>
            <a:r>
              <a:rPr lang="zh-CN" altLang="en-US" sz="1200" dirty="0" smtClean="0"/>
              <a:t>的全局过滤器从请求头中取得</a:t>
            </a:r>
            <a:r>
              <a:rPr lang="en-US" altLang="zh-CN" sz="1200" dirty="0" smtClean="0"/>
              <a:t>token</a:t>
            </a:r>
            <a:r>
              <a:rPr lang="zh-CN" altLang="en-US" sz="1200" dirty="0" smtClean="0"/>
              <a:t>，并与</a:t>
            </a:r>
            <a:r>
              <a:rPr lang="en-US" altLang="zh-CN" sz="1200" dirty="0" err="1" smtClean="0"/>
              <a:t>redis</a:t>
            </a:r>
            <a:r>
              <a:rPr lang="zh-CN" altLang="en-US" sz="1200" dirty="0" smtClean="0"/>
              <a:t>中存储的值进行验证</a:t>
            </a:r>
            <a:endParaRPr lang="en-US" altLang="zh-CN" sz="1200" dirty="0" smtClean="0"/>
          </a:p>
        </p:txBody>
      </p:sp>
      <p:sp>
        <p:nvSpPr>
          <p:cNvPr id="44" name="流程图: 磁盘 43"/>
          <p:cNvSpPr/>
          <p:nvPr/>
        </p:nvSpPr>
        <p:spPr>
          <a:xfrm>
            <a:off x="4788024" y="2708920"/>
            <a:ext cx="648072" cy="576064"/>
          </a:xfrm>
          <a:prstGeom prst="flowChartMagneticDisk">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t>Redis</a:t>
            </a:r>
            <a:endParaRPr lang="zh-CN" altLang="en-US" sz="1100" dirty="0"/>
          </a:p>
        </p:txBody>
      </p:sp>
      <p:cxnSp>
        <p:nvCxnSpPr>
          <p:cNvPr id="46" name="直接箭头连接符 45"/>
          <p:cNvCxnSpPr>
            <a:stCxn id="39" idx="2"/>
            <a:endCxn id="44" idx="1"/>
          </p:cNvCxnSpPr>
          <p:nvPr/>
        </p:nvCxnSpPr>
        <p:spPr>
          <a:xfrm>
            <a:off x="5112060" y="2348880"/>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21" idx="1"/>
            <a:endCxn id="26" idx="3"/>
          </p:cNvCxnSpPr>
          <p:nvPr/>
        </p:nvCxnSpPr>
        <p:spPr>
          <a:xfrm flipH="1">
            <a:off x="5724128" y="1232756"/>
            <a:ext cx="72008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肘形连接符 49"/>
          <p:cNvCxnSpPr>
            <a:stCxn id="39" idx="3"/>
            <a:endCxn id="26" idx="3"/>
          </p:cNvCxnSpPr>
          <p:nvPr/>
        </p:nvCxnSpPr>
        <p:spPr>
          <a:xfrm flipV="1">
            <a:off x="5724128" y="1232756"/>
            <a:ext cx="12700" cy="864096"/>
          </a:xfrm>
          <a:prstGeom prst="bentConnector3">
            <a:avLst>
              <a:gd name="adj1" fmla="val 1800000"/>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肘形连接符 51"/>
          <p:cNvCxnSpPr>
            <a:stCxn id="29" idx="1"/>
            <a:endCxn id="26" idx="3"/>
          </p:cNvCxnSpPr>
          <p:nvPr/>
        </p:nvCxnSpPr>
        <p:spPr>
          <a:xfrm rot="10800000">
            <a:off x="5724128" y="1232756"/>
            <a:ext cx="720080" cy="864096"/>
          </a:xfrm>
          <a:prstGeom prst="bentConnector3">
            <a:avLst>
              <a:gd name="adj1" fmla="val 50000"/>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2504</TotalTime>
  <Words>545</Words>
  <Application>Microsoft Office PowerPoint</Application>
  <PresentationFormat>全屏显示(4:3)</PresentationFormat>
  <Paragraphs>122</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Office 主题</vt:lpstr>
      <vt:lpstr>幻灯片 1</vt:lpstr>
      <vt:lpstr>幻灯片 2</vt:lpstr>
      <vt:lpstr>幻灯片 3</vt:lpstr>
      <vt:lpstr>幻灯片 4</vt:lpstr>
      <vt:lpstr>幻灯片 5</vt:lpstr>
      <vt:lpstr>幻灯片 6</vt:lpstr>
      <vt:lpstr>幻灯片 7</vt:lpstr>
      <vt:lpstr>幻灯片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Administrator</cp:lastModifiedBy>
  <cp:revision>207</cp:revision>
  <dcterms:created xsi:type="dcterms:W3CDTF">2019-01-10T09:03:23Z</dcterms:created>
  <dcterms:modified xsi:type="dcterms:W3CDTF">2019-08-14T08:34:20Z</dcterms:modified>
</cp:coreProperties>
</file>