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3" d="100"/>
          <a:sy n="103" d="100"/>
        </p:scale>
        <p:origin x="-12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9CCB53D5-3F0A-4974-9E71-2401F19FA0D5}" type="datetimeFigureOut">
              <a:rPr lang="zh-CN" altLang="en-US" smtClean="0"/>
              <a:pPr/>
              <a:t>2019/1/23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453F925-E850-46F6-9C83-0884CCC17503}"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CCB53D5-3F0A-4974-9E71-2401F19FA0D5}" type="datetimeFigureOut">
              <a:rPr lang="zh-CN" altLang="en-US" smtClean="0"/>
              <a:pPr/>
              <a:t>2019/1/23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453F925-E850-46F6-9C83-0884CCC17503}"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CCB53D5-3F0A-4974-9E71-2401F19FA0D5}" type="datetimeFigureOut">
              <a:rPr lang="zh-CN" altLang="en-US" smtClean="0"/>
              <a:pPr/>
              <a:t>2019/1/23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453F925-E850-46F6-9C83-0884CCC17503}"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CCB53D5-3F0A-4974-9E71-2401F19FA0D5}" type="datetimeFigureOut">
              <a:rPr lang="zh-CN" altLang="en-US" smtClean="0"/>
              <a:pPr/>
              <a:t>2019/1/23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453F925-E850-46F6-9C83-0884CCC17503}"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9CCB53D5-3F0A-4974-9E71-2401F19FA0D5}" type="datetimeFigureOut">
              <a:rPr lang="zh-CN" altLang="en-US" smtClean="0"/>
              <a:pPr/>
              <a:t>2019/1/23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453F925-E850-46F6-9C83-0884CCC17503}"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9CCB53D5-3F0A-4974-9E71-2401F19FA0D5}" type="datetimeFigureOut">
              <a:rPr lang="zh-CN" altLang="en-US" smtClean="0"/>
              <a:pPr/>
              <a:t>2019/1/23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453F925-E850-46F6-9C83-0884CCC17503}"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9CCB53D5-3F0A-4974-9E71-2401F19FA0D5}" type="datetimeFigureOut">
              <a:rPr lang="zh-CN" altLang="en-US" smtClean="0"/>
              <a:pPr/>
              <a:t>2019/1/23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453F925-E850-46F6-9C83-0884CCC17503}"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9CCB53D5-3F0A-4974-9E71-2401F19FA0D5}" type="datetimeFigureOut">
              <a:rPr lang="zh-CN" altLang="en-US" smtClean="0"/>
              <a:pPr/>
              <a:t>2019/1/23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453F925-E850-46F6-9C83-0884CCC17503}"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CCB53D5-3F0A-4974-9E71-2401F19FA0D5}" type="datetimeFigureOut">
              <a:rPr lang="zh-CN" altLang="en-US" smtClean="0"/>
              <a:pPr/>
              <a:t>2019/1/23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9453F925-E850-46F6-9C83-0884CCC17503}"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9CCB53D5-3F0A-4974-9E71-2401F19FA0D5}" type="datetimeFigureOut">
              <a:rPr lang="zh-CN" altLang="en-US" smtClean="0"/>
              <a:pPr/>
              <a:t>2019/1/23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453F925-E850-46F6-9C83-0884CCC17503}"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9CCB53D5-3F0A-4974-9E71-2401F19FA0D5}" type="datetimeFigureOut">
              <a:rPr lang="zh-CN" altLang="en-US" smtClean="0"/>
              <a:pPr/>
              <a:t>2019/1/23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453F925-E850-46F6-9C83-0884CCC17503}"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CB53D5-3F0A-4974-9E71-2401F19FA0D5}" type="datetimeFigureOut">
              <a:rPr lang="zh-CN" altLang="en-US" smtClean="0"/>
              <a:pPr/>
              <a:t>2019/1/23</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453F925-E850-46F6-9C83-0884CCC17503}"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23528" y="548680"/>
            <a:ext cx="936104" cy="5040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t>Eureka Server</a:t>
            </a:r>
            <a:endParaRPr lang="zh-CN" altLang="en-US" sz="1200" dirty="0"/>
          </a:p>
        </p:txBody>
      </p:sp>
      <p:sp>
        <p:nvSpPr>
          <p:cNvPr id="5" name="矩形 4"/>
          <p:cNvSpPr/>
          <p:nvPr/>
        </p:nvSpPr>
        <p:spPr>
          <a:xfrm>
            <a:off x="1619672" y="116632"/>
            <a:ext cx="936104" cy="5040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t>Service Provider1</a:t>
            </a:r>
            <a:endParaRPr lang="zh-CN" altLang="en-US" sz="1200" dirty="0"/>
          </a:p>
        </p:txBody>
      </p:sp>
      <p:sp>
        <p:nvSpPr>
          <p:cNvPr id="6" name="矩形 5"/>
          <p:cNvSpPr/>
          <p:nvPr/>
        </p:nvSpPr>
        <p:spPr>
          <a:xfrm>
            <a:off x="1619672" y="908720"/>
            <a:ext cx="936104" cy="5040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t>Service Provider2</a:t>
            </a:r>
            <a:endParaRPr lang="zh-CN" altLang="en-US" sz="1200" dirty="0"/>
          </a:p>
        </p:txBody>
      </p:sp>
      <p:sp>
        <p:nvSpPr>
          <p:cNvPr id="7" name="矩形 6"/>
          <p:cNvSpPr/>
          <p:nvPr/>
        </p:nvSpPr>
        <p:spPr>
          <a:xfrm>
            <a:off x="3131840" y="116632"/>
            <a:ext cx="936104" cy="5040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t>Service Consumer1</a:t>
            </a:r>
            <a:endParaRPr lang="zh-CN" altLang="en-US" sz="1200" dirty="0"/>
          </a:p>
        </p:txBody>
      </p:sp>
      <p:sp>
        <p:nvSpPr>
          <p:cNvPr id="8" name="矩形 7"/>
          <p:cNvSpPr/>
          <p:nvPr/>
        </p:nvSpPr>
        <p:spPr>
          <a:xfrm>
            <a:off x="3131840" y="908720"/>
            <a:ext cx="936104" cy="5040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t>Service Consumer2</a:t>
            </a:r>
            <a:endParaRPr lang="zh-CN" altLang="en-US" sz="1200" dirty="0"/>
          </a:p>
        </p:txBody>
      </p:sp>
      <p:sp>
        <p:nvSpPr>
          <p:cNvPr id="9" name="矩形 8"/>
          <p:cNvSpPr/>
          <p:nvPr/>
        </p:nvSpPr>
        <p:spPr>
          <a:xfrm>
            <a:off x="4427984" y="476672"/>
            <a:ext cx="936104" cy="5040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err="1" smtClean="0"/>
              <a:t>hystrix</a:t>
            </a:r>
            <a:r>
              <a:rPr lang="en-US" altLang="zh-CN" sz="1200" dirty="0" smtClean="0"/>
              <a:t>-turbine</a:t>
            </a:r>
            <a:endParaRPr lang="zh-CN" altLang="en-US" sz="1200" dirty="0"/>
          </a:p>
        </p:txBody>
      </p:sp>
      <p:sp>
        <p:nvSpPr>
          <p:cNvPr id="10" name="矩形 9"/>
          <p:cNvSpPr/>
          <p:nvPr/>
        </p:nvSpPr>
        <p:spPr>
          <a:xfrm>
            <a:off x="5652120" y="476672"/>
            <a:ext cx="936104" cy="5040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err="1" smtClean="0"/>
              <a:t>hystrix</a:t>
            </a:r>
            <a:r>
              <a:rPr lang="en-US" altLang="zh-CN" sz="1200" dirty="0" smtClean="0"/>
              <a:t>-dashboard</a:t>
            </a:r>
            <a:endParaRPr lang="zh-CN" altLang="en-US" sz="1200" dirty="0"/>
          </a:p>
        </p:txBody>
      </p:sp>
      <p:cxnSp>
        <p:nvCxnSpPr>
          <p:cNvPr id="12" name="直接箭头连接符 11"/>
          <p:cNvCxnSpPr>
            <a:stCxn id="7" idx="1"/>
            <a:endCxn id="6" idx="3"/>
          </p:cNvCxnSpPr>
          <p:nvPr/>
        </p:nvCxnSpPr>
        <p:spPr>
          <a:xfrm flipH="1">
            <a:off x="2555776" y="368660"/>
            <a:ext cx="576064" cy="79208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a:stCxn id="7" idx="1"/>
            <a:endCxn id="5" idx="3"/>
          </p:cNvCxnSpPr>
          <p:nvPr/>
        </p:nvCxnSpPr>
        <p:spPr>
          <a:xfrm flipH="1">
            <a:off x="2555776" y="368660"/>
            <a:ext cx="576064" cy="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a:stCxn id="8" idx="1"/>
            <a:endCxn id="5" idx="3"/>
          </p:cNvCxnSpPr>
          <p:nvPr/>
        </p:nvCxnSpPr>
        <p:spPr>
          <a:xfrm flipH="1" flipV="1">
            <a:off x="2555776" y="368660"/>
            <a:ext cx="576064" cy="792088"/>
          </a:xfrm>
          <a:prstGeom prst="straightConnector1">
            <a:avLst/>
          </a:prstGeom>
          <a:ln>
            <a:solidFill>
              <a:srgbClr val="00B0F0"/>
            </a:solidFill>
            <a:tailEnd type="arrow"/>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a:stCxn id="8" idx="1"/>
            <a:endCxn id="6" idx="3"/>
          </p:cNvCxnSpPr>
          <p:nvPr/>
        </p:nvCxnSpPr>
        <p:spPr>
          <a:xfrm flipH="1">
            <a:off x="2555776" y="1160748"/>
            <a:ext cx="576064" cy="0"/>
          </a:xfrm>
          <a:prstGeom prst="straightConnector1">
            <a:avLst/>
          </a:prstGeom>
          <a:ln>
            <a:solidFill>
              <a:srgbClr val="00B0F0"/>
            </a:solidFill>
            <a:tailEnd type="arrow"/>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a:stCxn id="9" idx="1"/>
            <a:endCxn id="7" idx="3"/>
          </p:cNvCxnSpPr>
          <p:nvPr/>
        </p:nvCxnSpPr>
        <p:spPr>
          <a:xfrm flipH="1" flipV="1">
            <a:off x="4067944" y="368660"/>
            <a:ext cx="360040" cy="3600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a:stCxn id="9" idx="1"/>
            <a:endCxn id="8" idx="3"/>
          </p:cNvCxnSpPr>
          <p:nvPr/>
        </p:nvCxnSpPr>
        <p:spPr>
          <a:xfrm flipH="1">
            <a:off x="4067944" y="728700"/>
            <a:ext cx="360040" cy="43204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a:stCxn id="5" idx="1"/>
            <a:endCxn id="4" idx="3"/>
          </p:cNvCxnSpPr>
          <p:nvPr/>
        </p:nvCxnSpPr>
        <p:spPr>
          <a:xfrm flipH="1">
            <a:off x="1259632" y="368660"/>
            <a:ext cx="360040" cy="43204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a:stCxn id="6" idx="1"/>
            <a:endCxn id="4" idx="3"/>
          </p:cNvCxnSpPr>
          <p:nvPr/>
        </p:nvCxnSpPr>
        <p:spPr>
          <a:xfrm flipH="1" flipV="1">
            <a:off x="1259632" y="800708"/>
            <a:ext cx="360040" cy="3600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a:stCxn id="10" idx="1"/>
            <a:endCxn id="9" idx="3"/>
          </p:cNvCxnSpPr>
          <p:nvPr/>
        </p:nvCxnSpPr>
        <p:spPr>
          <a:xfrm flipH="1">
            <a:off x="5364088" y="728700"/>
            <a:ext cx="28803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1" name="矩形 30"/>
          <p:cNvSpPr/>
          <p:nvPr/>
        </p:nvSpPr>
        <p:spPr>
          <a:xfrm>
            <a:off x="323528" y="2204864"/>
            <a:ext cx="936104" cy="5040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t>Eureka Server</a:t>
            </a:r>
            <a:endParaRPr lang="zh-CN" altLang="en-US" sz="1200" dirty="0"/>
          </a:p>
        </p:txBody>
      </p:sp>
      <p:sp>
        <p:nvSpPr>
          <p:cNvPr id="32" name="矩形 31"/>
          <p:cNvSpPr/>
          <p:nvPr/>
        </p:nvSpPr>
        <p:spPr>
          <a:xfrm>
            <a:off x="1619672" y="1844824"/>
            <a:ext cx="936104" cy="5040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t>Service Provider1</a:t>
            </a:r>
            <a:endParaRPr lang="zh-CN" altLang="en-US" sz="1200" dirty="0"/>
          </a:p>
        </p:txBody>
      </p:sp>
      <p:sp>
        <p:nvSpPr>
          <p:cNvPr id="33" name="矩形 32"/>
          <p:cNvSpPr/>
          <p:nvPr/>
        </p:nvSpPr>
        <p:spPr>
          <a:xfrm>
            <a:off x="1619672" y="2636912"/>
            <a:ext cx="936104" cy="5040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t>Service Provider2</a:t>
            </a:r>
            <a:endParaRPr lang="zh-CN" altLang="en-US" sz="1200" dirty="0"/>
          </a:p>
        </p:txBody>
      </p:sp>
      <p:sp>
        <p:nvSpPr>
          <p:cNvPr id="34" name="矩形 33"/>
          <p:cNvSpPr/>
          <p:nvPr/>
        </p:nvSpPr>
        <p:spPr>
          <a:xfrm>
            <a:off x="2987824" y="2204864"/>
            <a:ext cx="936104" cy="5040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t>Service Consumer1</a:t>
            </a:r>
            <a:endParaRPr lang="zh-CN" altLang="en-US" sz="1200" dirty="0"/>
          </a:p>
        </p:txBody>
      </p:sp>
      <p:sp>
        <p:nvSpPr>
          <p:cNvPr id="37" name="矩形 36"/>
          <p:cNvSpPr/>
          <p:nvPr/>
        </p:nvSpPr>
        <p:spPr>
          <a:xfrm>
            <a:off x="4283968" y="2204864"/>
            <a:ext cx="936104" cy="5040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err="1" smtClean="0"/>
              <a:t>hystrix</a:t>
            </a:r>
            <a:r>
              <a:rPr lang="en-US" altLang="zh-CN" sz="1200" dirty="0" smtClean="0"/>
              <a:t>-dashboard</a:t>
            </a:r>
            <a:endParaRPr lang="zh-CN" altLang="en-US" sz="1200" dirty="0"/>
          </a:p>
        </p:txBody>
      </p:sp>
      <p:cxnSp>
        <p:nvCxnSpPr>
          <p:cNvPr id="44" name="直接箭头连接符 43"/>
          <p:cNvCxnSpPr>
            <a:stCxn id="32" idx="1"/>
            <a:endCxn id="31" idx="3"/>
          </p:cNvCxnSpPr>
          <p:nvPr/>
        </p:nvCxnSpPr>
        <p:spPr>
          <a:xfrm flipH="1">
            <a:off x="1259632" y="2096852"/>
            <a:ext cx="360040" cy="3600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5" name="直接箭头连接符 44"/>
          <p:cNvCxnSpPr>
            <a:stCxn id="33" idx="1"/>
            <a:endCxn id="31" idx="3"/>
          </p:cNvCxnSpPr>
          <p:nvPr/>
        </p:nvCxnSpPr>
        <p:spPr>
          <a:xfrm flipH="1" flipV="1">
            <a:off x="1259632" y="2456892"/>
            <a:ext cx="360040" cy="43204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6" name="直接箭头连接符 45"/>
          <p:cNvCxnSpPr>
            <a:stCxn id="37" idx="1"/>
            <a:endCxn id="34" idx="3"/>
          </p:cNvCxnSpPr>
          <p:nvPr/>
        </p:nvCxnSpPr>
        <p:spPr>
          <a:xfrm flipH="1">
            <a:off x="3923928" y="2456892"/>
            <a:ext cx="36004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8" name="直接箭头连接符 47"/>
          <p:cNvCxnSpPr>
            <a:stCxn id="34" idx="1"/>
            <a:endCxn id="32" idx="3"/>
          </p:cNvCxnSpPr>
          <p:nvPr/>
        </p:nvCxnSpPr>
        <p:spPr>
          <a:xfrm flipH="1" flipV="1">
            <a:off x="2555776" y="2096852"/>
            <a:ext cx="432048" cy="3600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0" name="直接箭头连接符 49"/>
          <p:cNvCxnSpPr>
            <a:stCxn id="34" idx="1"/>
            <a:endCxn id="33" idx="3"/>
          </p:cNvCxnSpPr>
          <p:nvPr/>
        </p:nvCxnSpPr>
        <p:spPr>
          <a:xfrm flipH="1">
            <a:off x="2555776" y="2456892"/>
            <a:ext cx="432048" cy="43204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8" name="矩形 27"/>
          <p:cNvSpPr/>
          <p:nvPr/>
        </p:nvSpPr>
        <p:spPr>
          <a:xfrm>
            <a:off x="1907704" y="3861048"/>
            <a:ext cx="936104" cy="5040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t>Eureka Server</a:t>
            </a:r>
            <a:endParaRPr lang="zh-CN" altLang="en-US" sz="1200" dirty="0"/>
          </a:p>
        </p:txBody>
      </p:sp>
      <p:sp>
        <p:nvSpPr>
          <p:cNvPr id="29" name="矩形 28"/>
          <p:cNvSpPr/>
          <p:nvPr/>
        </p:nvSpPr>
        <p:spPr>
          <a:xfrm>
            <a:off x="611560" y="4941168"/>
            <a:ext cx="936104" cy="5040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t>Service Provider1</a:t>
            </a:r>
            <a:endParaRPr lang="zh-CN" altLang="en-US" sz="1200" dirty="0"/>
          </a:p>
        </p:txBody>
      </p:sp>
      <p:sp>
        <p:nvSpPr>
          <p:cNvPr id="36" name="矩形 35"/>
          <p:cNvSpPr/>
          <p:nvPr/>
        </p:nvSpPr>
        <p:spPr>
          <a:xfrm>
            <a:off x="1907704" y="4941168"/>
            <a:ext cx="936104" cy="5040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t>Service Consumer1</a:t>
            </a:r>
            <a:endParaRPr lang="zh-CN" altLang="en-US" sz="1200" dirty="0"/>
          </a:p>
        </p:txBody>
      </p:sp>
      <p:sp>
        <p:nvSpPr>
          <p:cNvPr id="38" name="矩形 37"/>
          <p:cNvSpPr/>
          <p:nvPr/>
        </p:nvSpPr>
        <p:spPr>
          <a:xfrm>
            <a:off x="3203848" y="4941168"/>
            <a:ext cx="936104" cy="5040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err="1" smtClean="0"/>
              <a:t>Zuul</a:t>
            </a:r>
            <a:endParaRPr lang="zh-CN" altLang="en-US" sz="1200" dirty="0"/>
          </a:p>
        </p:txBody>
      </p:sp>
      <p:cxnSp>
        <p:nvCxnSpPr>
          <p:cNvPr id="39" name="直接箭头连接符 38"/>
          <p:cNvCxnSpPr>
            <a:stCxn id="29" idx="0"/>
            <a:endCxn id="28" idx="2"/>
          </p:cNvCxnSpPr>
          <p:nvPr/>
        </p:nvCxnSpPr>
        <p:spPr>
          <a:xfrm flipV="1">
            <a:off x="1079612" y="4365104"/>
            <a:ext cx="1296144" cy="576064"/>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1" name="直接箭头连接符 40"/>
          <p:cNvCxnSpPr>
            <a:stCxn id="38" idx="1"/>
            <a:endCxn id="36" idx="3"/>
          </p:cNvCxnSpPr>
          <p:nvPr/>
        </p:nvCxnSpPr>
        <p:spPr>
          <a:xfrm flipH="1">
            <a:off x="2843808" y="5193196"/>
            <a:ext cx="36004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2" name="直接箭头连接符 41"/>
          <p:cNvCxnSpPr>
            <a:stCxn id="36" idx="1"/>
            <a:endCxn id="29" idx="3"/>
          </p:cNvCxnSpPr>
          <p:nvPr/>
        </p:nvCxnSpPr>
        <p:spPr>
          <a:xfrm flipH="1">
            <a:off x="1547664" y="5193196"/>
            <a:ext cx="36004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9" name="肘形连接符 48"/>
          <p:cNvCxnSpPr>
            <a:stCxn id="36" idx="2"/>
            <a:endCxn id="29" idx="2"/>
          </p:cNvCxnSpPr>
          <p:nvPr/>
        </p:nvCxnSpPr>
        <p:spPr>
          <a:xfrm rot="5400000">
            <a:off x="1727684" y="4797152"/>
            <a:ext cx="12700" cy="1296144"/>
          </a:xfrm>
          <a:prstGeom prst="bentConnector3">
            <a:avLst>
              <a:gd name="adj1" fmla="val 1800000"/>
            </a:avLst>
          </a:prstGeom>
          <a:ln>
            <a:solidFill>
              <a:srgbClr val="92D050"/>
            </a:solidFill>
            <a:tailEnd type="arrow"/>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1808710" y="5463696"/>
            <a:ext cx="603050" cy="246221"/>
          </a:xfrm>
          <a:prstGeom prst="rect">
            <a:avLst/>
          </a:prstGeom>
          <a:noFill/>
        </p:spPr>
        <p:txBody>
          <a:bodyPr wrap="none" rtlCol="0">
            <a:spAutoFit/>
          </a:bodyPr>
          <a:lstStyle/>
          <a:p>
            <a:pPr algn="ctr"/>
            <a:r>
              <a:rPr lang="en-US" altLang="zh-CN" sz="1000" dirty="0" smtClean="0"/>
              <a:t>Fallback</a:t>
            </a:r>
            <a:endParaRPr lang="zh-CN" altLang="en-US" sz="1000" dirty="0"/>
          </a:p>
        </p:txBody>
      </p:sp>
      <p:cxnSp>
        <p:nvCxnSpPr>
          <p:cNvPr id="53" name="肘形连接符 52"/>
          <p:cNvCxnSpPr>
            <a:stCxn id="38" idx="2"/>
            <a:endCxn id="36" idx="2"/>
          </p:cNvCxnSpPr>
          <p:nvPr/>
        </p:nvCxnSpPr>
        <p:spPr>
          <a:xfrm rot="5400000">
            <a:off x="3023828" y="4797152"/>
            <a:ext cx="12700" cy="1296144"/>
          </a:xfrm>
          <a:prstGeom prst="bentConnector3">
            <a:avLst>
              <a:gd name="adj1" fmla="val 1800000"/>
            </a:avLst>
          </a:prstGeom>
          <a:ln>
            <a:solidFill>
              <a:srgbClr val="FFC000"/>
            </a:solidFill>
            <a:tailEnd type="arrow"/>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3106012" y="5472932"/>
            <a:ext cx="603050" cy="246221"/>
          </a:xfrm>
          <a:prstGeom prst="rect">
            <a:avLst/>
          </a:prstGeom>
          <a:noFill/>
        </p:spPr>
        <p:txBody>
          <a:bodyPr wrap="none" rtlCol="0">
            <a:spAutoFit/>
          </a:bodyPr>
          <a:lstStyle/>
          <a:p>
            <a:pPr algn="ctr"/>
            <a:r>
              <a:rPr lang="en-US" altLang="zh-CN" sz="1000" dirty="0" smtClean="0"/>
              <a:t>Fallback</a:t>
            </a:r>
            <a:endParaRPr lang="zh-CN" altLang="en-US" sz="1000" dirty="0"/>
          </a:p>
        </p:txBody>
      </p:sp>
      <p:cxnSp>
        <p:nvCxnSpPr>
          <p:cNvPr id="60" name="直接箭头连接符 59"/>
          <p:cNvCxnSpPr>
            <a:stCxn id="36" idx="0"/>
            <a:endCxn id="28" idx="2"/>
          </p:cNvCxnSpPr>
          <p:nvPr/>
        </p:nvCxnSpPr>
        <p:spPr>
          <a:xfrm flipV="1">
            <a:off x="2375756" y="4365104"/>
            <a:ext cx="0" cy="576064"/>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62" name="直接箭头连接符 61"/>
          <p:cNvCxnSpPr>
            <a:stCxn id="38" idx="0"/>
            <a:endCxn id="28" idx="2"/>
          </p:cNvCxnSpPr>
          <p:nvPr/>
        </p:nvCxnSpPr>
        <p:spPr>
          <a:xfrm flipH="1" flipV="1">
            <a:off x="2375756" y="4365104"/>
            <a:ext cx="1296144" cy="576064"/>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66" name="矩形 65"/>
          <p:cNvSpPr/>
          <p:nvPr/>
        </p:nvSpPr>
        <p:spPr>
          <a:xfrm>
            <a:off x="4572000" y="4941168"/>
            <a:ext cx="936104" cy="504056"/>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t>客户端</a:t>
            </a:r>
            <a:endParaRPr lang="zh-CN" altLang="en-US" sz="1200" dirty="0"/>
          </a:p>
        </p:txBody>
      </p:sp>
      <p:cxnSp>
        <p:nvCxnSpPr>
          <p:cNvPr id="68" name="直接箭头连接符 67"/>
          <p:cNvCxnSpPr>
            <a:stCxn id="66" idx="1"/>
            <a:endCxn id="38" idx="3"/>
          </p:cNvCxnSpPr>
          <p:nvPr/>
        </p:nvCxnSpPr>
        <p:spPr>
          <a:xfrm flipH="1">
            <a:off x="4139952" y="5193196"/>
            <a:ext cx="43204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2035128" y="4425996"/>
            <a:ext cx="697627" cy="246221"/>
          </a:xfrm>
          <a:prstGeom prst="rect">
            <a:avLst/>
          </a:prstGeom>
          <a:noFill/>
        </p:spPr>
        <p:txBody>
          <a:bodyPr wrap="none" rtlCol="0">
            <a:spAutoFit/>
          </a:bodyPr>
          <a:lstStyle/>
          <a:p>
            <a:pPr algn="ctr"/>
            <a:r>
              <a:rPr lang="zh-CN" altLang="en-US" sz="1000" dirty="0" smtClean="0"/>
              <a:t>服务注册</a:t>
            </a:r>
            <a:endParaRPr lang="zh-CN" altLang="en-US" sz="10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矩形 34"/>
          <p:cNvSpPr/>
          <p:nvPr/>
        </p:nvSpPr>
        <p:spPr>
          <a:xfrm>
            <a:off x="1835696" y="3501008"/>
            <a:ext cx="1224136" cy="208823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zh-CN" altLang="en-US" sz="1200" dirty="0" smtClean="0"/>
              <a:t>注册中心集群</a:t>
            </a:r>
            <a:endParaRPr lang="zh-CN" altLang="en-US" sz="1200" dirty="0"/>
          </a:p>
        </p:txBody>
      </p:sp>
      <p:sp>
        <p:nvSpPr>
          <p:cNvPr id="9" name="矩形 8"/>
          <p:cNvSpPr/>
          <p:nvPr/>
        </p:nvSpPr>
        <p:spPr>
          <a:xfrm>
            <a:off x="6084168" y="4365104"/>
            <a:ext cx="1224136" cy="5040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t>聚合监控信息</a:t>
            </a:r>
            <a:endParaRPr lang="en-US" altLang="zh-CN" sz="1200" dirty="0" smtClean="0"/>
          </a:p>
          <a:p>
            <a:pPr algn="ctr"/>
            <a:r>
              <a:rPr lang="en-US" altLang="zh-CN" sz="1200" dirty="0" err="1" smtClean="0"/>
              <a:t>hystrix</a:t>
            </a:r>
            <a:r>
              <a:rPr lang="en-US" altLang="zh-CN" sz="1200" dirty="0" smtClean="0"/>
              <a:t>-turbine</a:t>
            </a:r>
            <a:endParaRPr lang="zh-CN" altLang="en-US" sz="1200" dirty="0"/>
          </a:p>
        </p:txBody>
      </p:sp>
      <p:sp>
        <p:nvSpPr>
          <p:cNvPr id="10" name="矩形 9"/>
          <p:cNvSpPr/>
          <p:nvPr/>
        </p:nvSpPr>
        <p:spPr>
          <a:xfrm>
            <a:off x="7596336" y="4365104"/>
            <a:ext cx="1296144" cy="5040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t>监控信息展示</a:t>
            </a:r>
            <a:endParaRPr lang="en-US" altLang="zh-CN" sz="1200" dirty="0" smtClean="0"/>
          </a:p>
          <a:p>
            <a:pPr algn="ctr"/>
            <a:r>
              <a:rPr lang="en-US" altLang="zh-CN" sz="1200" dirty="0" err="1" smtClean="0"/>
              <a:t>hystrix</a:t>
            </a:r>
            <a:r>
              <a:rPr lang="en-US" altLang="zh-CN" sz="1200" dirty="0" smtClean="0"/>
              <a:t>-dashboard</a:t>
            </a:r>
            <a:endParaRPr lang="zh-CN" altLang="en-US" sz="1200" dirty="0"/>
          </a:p>
        </p:txBody>
      </p:sp>
      <p:cxnSp>
        <p:nvCxnSpPr>
          <p:cNvPr id="30" name="直接箭头连接符 29"/>
          <p:cNvCxnSpPr>
            <a:stCxn id="10" idx="1"/>
            <a:endCxn id="9" idx="3"/>
          </p:cNvCxnSpPr>
          <p:nvPr/>
        </p:nvCxnSpPr>
        <p:spPr>
          <a:xfrm flipH="1">
            <a:off x="7308304" y="4617132"/>
            <a:ext cx="288032" cy="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1" name="矩形 30"/>
          <p:cNvSpPr/>
          <p:nvPr/>
        </p:nvSpPr>
        <p:spPr>
          <a:xfrm>
            <a:off x="1979712" y="3789040"/>
            <a:ext cx="936104" cy="504056"/>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solidFill>
                  <a:schemeClr val="tx1"/>
                </a:solidFill>
              </a:rPr>
              <a:t>Eureka Server</a:t>
            </a:r>
            <a:endParaRPr lang="zh-CN" altLang="en-US" sz="1200" dirty="0">
              <a:solidFill>
                <a:schemeClr val="tx1"/>
              </a:solidFill>
            </a:endParaRPr>
          </a:p>
        </p:txBody>
      </p:sp>
      <p:sp>
        <p:nvSpPr>
          <p:cNvPr id="28" name="矩形 27"/>
          <p:cNvSpPr/>
          <p:nvPr/>
        </p:nvSpPr>
        <p:spPr>
          <a:xfrm>
            <a:off x="1979712" y="4365104"/>
            <a:ext cx="936104" cy="504056"/>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solidFill>
                  <a:schemeClr val="tx1"/>
                </a:solidFill>
              </a:rPr>
              <a:t>Eureka Server</a:t>
            </a:r>
            <a:endParaRPr lang="zh-CN" altLang="en-US" sz="1200" dirty="0">
              <a:solidFill>
                <a:schemeClr val="tx1"/>
              </a:solidFill>
            </a:endParaRPr>
          </a:p>
        </p:txBody>
      </p:sp>
      <p:sp>
        <p:nvSpPr>
          <p:cNvPr id="29" name="矩形 28"/>
          <p:cNvSpPr/>
          <p:nvPr/>
        </p:nvSpPr>
        <p:spPr>
          <a:xfrm>
            <a:off x="1979712" y="4941168"/>
            <a:ext cx="936104" cy="504056"/>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solidFill>
                  <a:schemeClr val="tx1"/>
                </a:solidFill>
              </a:rPr>
              <a:t>Eureka Server</a:t>
            </a:r>
            <a:endParaRPr lang="zh-CN" altLang="en-US" sz="1200" dirty="0">
              <a:solidFill>
                <a:schemeClr val="tx1"/>
              </a:solidFill>
            </a:endParaRPr>
          </a:p>
        </p:txBody>
      </p:sp>
      <p:sp>
        <p:nvSpPr>
          <p:cNvPr id="36" name="矩形 35"/>
          <p:cNvSpPr/>
          <p:nvPr/>
        </p:nvSpPr>
        <p:spPr>
          <a:xfrm>
            <a:off x="179512" y="3501008"/>
            <a:ext cx="1224136" cy="20882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zh-CN" altLang="en-US" sz="1200" dirty="0" smtClean="0"/>
              <a:t>服务提供者</a:t>
            </a:r>
            <a:endParaRPr lang="zh-CN" altLang="en-US" sz="1200" dirty="0"/>
          </a:p>
        </p:txBody>
      </p:sp>
      <p:sp>
        <p:nvSpPr>
          <p:cNvPr id="38" name="矩形 37"/>
          <p:cNvSpPr/>
          <p:nvPr/>
        </p:nvSpPr>
        <p:spPr>
          <a:xfrm>
            <a:off x="323528" y="3789040"/>
            <a:ext cx="936104" cy="504056"/>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solidFill>
                  <a:schemeClr val="tx1"/>
                </a:solidFill>
              </a:rPr>
              <a:t>Service Provider</a:t>
            </a:r>
            <a:endParaRPr lang="zh-CN" altLang="en-US" sz="1200" dirty="0">
              <a:solidFill>
                <a:schemeClr val="tx1"/>
              </a:solidFill>
            </a:endParaRPr>
          </a:p>
        </p:txBody>
      </p:sp>
      <p:sp>
        <p:nvSpPr>
          <p:cNvPr id="39" name="矩形 38"/>
          <p:cNvSpPr/>
          <p:nvPr/>
        </p:nvSpPr>
        <p:spPr>
          <a:xfrm>
            <a:off x="323528" y="4365104"/>
            <a:ext cx="936104" cy="504056"/>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solidFill>
                  <a:schemeClr val="tx1"/>
                </a:solidFill>
              </a:rPr>
              <a:t>Service Provider</a:t>
            </a:r>
            <a:endParaRPr lang="zh-CN" altLang="en-US" sz="1200" dirty="0">
              <a:solidFill>
                <a:schemeClr val="tx1"/>
              </a:solidFill>
            </a:endParaRPr>
          </a:p>
        </p:txBody>
      </p:sp>
      <p:sp>
        <p:nvSpPr>
          <p:cNvPr id="40" name="矩形 39"/>
          <p:cNvSpPr/>
          <p:nvPr/>
        </p:nvSpPr>
        <p:spPr>
          <a:xfrm>
            <a:off x="323528" y="4941168"/>
            <a:ext cx="936104" cy="504056"/>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solidFill>
                  <a:schemeClr val="tx1"/>
                </a:solidFill>
              </a:rPr>
              <a:t>Service Provider</a:t>
            </a:r>
            <a:endParaRPr lang="zh-CN" altLang="en-US" sz="1200" dirty="0">
              <a:solidFill>
                <a:schemeClr val="tx1"/>
              </a:solidFill>
            </a:endParaRPr>
          </a:p>
        </p:txBody>
      </p:sp>
      <p:sp>
        <p:nvSpPr>
          <p:cNvPr id="41" name="矩形 40"/>
          <p:cNvSpPr/>
          <p:nvPr/>
        </p:nvSpPr>
        <p:spPr>
          <a:xfrm>
            <a:off x="4572000" y="3501008"/>
            <a:ext cx="1224136" cy="20882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zh-CN" altLang="en-US" sz="1200" dirty="0" smtClean="0"/>
              <a:t>服务消费者</a:t>
            </a:r>
            <a:endParaRPr lang="zh-CN" altLang="en-US" sz="1200" dirty="0"/>
          </a:p>
        </p:txBody>
      </p:sp>
      <p:sp>
        <p:nvSpPr>
          <p:cNvPr id="42" name="矩形 41"/>
          <p:cNvSpPr/>
          <p:nvPr/>
        </p:nvSpPr>
        <p:spPr>
          <a:xfrm>
            <a:off x="4716016" y="3789040"/>
            <a:ext cx="936104" cy="504056"/>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solidFill>
                  <a:schemeClr val="tx1"/>
                </a:solidFill>
              </a:rPr>
              <a:t>Service Consumer</a:t>
            </a:r>
            <a:endParaRPr lang="zh-CN" altLang="en-US" sz="1200" dirty="0">
              <a:solidFill>
                <a:schemeClr val="tx1"/>
              </a:solidFill>
            </a:endParaRPr>
          </a:p>
        </p:txBody>
      </p:sp>
      <p:sp>
        <p:nvSpPr>
          <p:cNvPr id="43" name="矩形 42"/>
          <p:cNvSpPr/>
          <p:nvPr/>
        </p:nvSpPr>
        <p:spPr>
          <a:xfrm>
            <a:off x="4716016" y="4365104"/>
            <a:ext cx="936104" cy="504056"/>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solidFill>
                  <a:schemeClr val="tx1"/>
                </a:solidFill>
              </a:rPr>
              <a:t>Service Consumer</a:t>
            </a:r>
            <a:endParaRPr lang="zh-CN" altLang="en-US" sz="1200" dirty="0">
              <a:solidFill>
                <a:schemeClr val="tx1"/>
              </a:solidFill>
            </a:endParaRPr>
          </a:p>
        </p:txBody>
      </p:sp>
      <p:sp>
        <p:nvSpPr>
          <p:cNvPr id="47" name="矩形 46"/>
          <p:cNvSpPr/>
          <p:nvPr/>
        </p:nvSpPr>
        <p:spPr>
          <a:xfrm>
            <a:off x="4716016" y="4941168"/>
            <a:ext cx="936104" cy="504056"/>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solidFill>
                  <a:schemeClr val="tx1"/>
                </a:solidFill>
              </a:rPr>
              <a:t>Service Consumer</a:t>
            </a:r>
            <a:endParaRPr lang="zh-CN" altLang="en-US" sz="1200" dirty="0">
              <a:solidFill>
                <a:schemeClr val="tx1"/>
              </a:solidFill>
            </a:endParaRPr>
          </a:p>
        </p:txBody>
      </p:sp>
      <p:cxnSp>
        <p:nvCxnSpPr>
          <p:cNvPr id="57" name="直接箭头连接符 56"/>
          <p:cNvCxnSpPr>
            <a:stCxn id="9" idx="1"/>
            <a:endCxn id="42" idx="3"/>
          </p:cNvCxnSpPr>
          <p:nvPr/>
        </p:nvCxnSpPr>
        <p:spPr>
          <a:xfrm flipH="1" flipV="1">
            <a:off x="5652120" y="4041068"/>
            <a:ext cx="432048" cy="576064"/>
          </a:xfrm>
          <a:prstGeom prst="straightConnector1">
            <a:avLst/>
          </a:prstGeom>
          <a:ln>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7" name="直接箭头连接符 66"/>
          <p:cNvCxnSpPr>
            <a:stCxn id="9" idx="1"/>
            <a:endCxn id="47" idx="3"/>
          </p:cNvCxnSpPr>
          <p:nvPr/>
        </p:nvCxnSpPr>
        <p:spPr>
          <a:xfrm flipH="1">
            <a:off x="5652120" y="4617132"/>
            <a:ext cx="432048" cy="576064"/>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69" name="直接箭头连接符 68"/>
          <p:cNvCxnSpPr>
            <a:stCxn id="9" idx="1"/>
            <a:endCxn id="43" idx="3"/>
          </p:cNvCxnSpPr>
          <p:nvPr/>
        </p:nvCxnSpPr>
        <p:spPr>
          <a:xfrm flipH="1">
            <a:off x="5652120" y="4617132"/>
            <a:ext cx="432048" cy="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71" name="直接箭头连接符 70"/>
          <p:cNvCxnSpPr>
            <a:stCxn id="38" idx="3"/>
            <a:endCxn id="35" idx="1"/>
          </p:cNvCxnSpPr>
          <p:nvPr/>
        </p:nvCxnSpPr>
        <p:spPr>
          <a:xfrm>
            <a:off x="1259632" y="4041068"/>
            <a:ext cx="576064" cy="504056"/>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73" name="直接箭头连接符 72"/>
          <p:cNvCxnSpPr>
            <a:stCxn id="39" idx="3"/>
            <a:endCxn id="35" idx="1"/>
          </p:cNvCxnSpPr>
          <p:nvPr/>
        </p:nvCxnSpPr>
        <p:spPr>
          <a:xfrm flipV="1">
            <a:off x="1259632" y="4545124"/>
            <a:ext cx="576064" cy="7200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75" name="直接箭头连接符 74"/>
          <p:cNvCxnSpPr>
            <a:stCxn id="40" idx="3"/>
            <a:endCxn id="35" idx="1"/>
          </p:cNvCxnSpPr>
          <p:nvPr/>
        </p:nvCxnSpPr>
        <p:spPr>
          <a:xfrm flipV="1">
            <a:off x="1259632" y="4545124"/>
            <a:ext cx="576064" cy="648072"/>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79" name="矩形 78"/>
          <p:cNvSpPr/>
          <p:nvPr/>
        </p:nvSpPr>
        <p:spPr>
          <a:xfrm>
            <a:off x="1259632" y="2132856"/>
            <a:ext cx="2376264" cy="936104"/>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zh-CN" altLang="en-US" sz="1200" dirty="0" smtClean="0"/>
              <a:t>配置中心集群</a:t>
            </a:r>
            <a:endParaRPr lang="zh-CN" altLang="en-US" sz="1200" dirty="0"/>
          </a:p>
        </p:txBody>
      </p:sp>
      <p:sp>
        <p:nvSpPr>
          <p:cNvPr id="80" name="矩形 79"/>
          <p:cNvSpPr/>
          <p:nvPr/>
        </p:nvSpPr>
        <p:spPr>
          <a:xfrm>
            <a:off x="1403648" y="2420888"/>
            <a:ext cx="648072" cy="504056"/>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err="1" smtClean="0">
                <a:solidFill>
                  <a:schemeClr val="tx1"/>
                </a:solidFill>
              </a:rPr>
              <a:t>Config</a:t>
            </a:r>
            <a:r>
              <a:rPr lang="en-US" altLang="zh-CN" sz="1200" dirty="0" smtClean="0">
                <a:solidFill>
                  <a:schemeClr val="tx1"/>
                </a:solidFill>
              </a:rPr>
              <a:t> Center</a:t>
            </a:r>
            <a:endParaRPr lang="zh-CN" altLang="en-US" sz="1200" dirty="0">
              <a:solidFill>
                <a:schemeClr val="tx1"/>
              </a:solidFill>
            </a:endParaRPr>
          </a:p>
        </p:txBody>
      </p:sp>
      <p:sp>
        <p:nvSpPr>
          <p:cNvPr id="81" name="矩形 80"/>
          <p:cNvSpPr/>
          <p:nvPr/>
        </p:nvSpPr>
        <p:spPr>
          <a:xfrm>
            <a:off x="2123728" y="2420888"/>
            <a:ext cx="648072" cy="504056"/>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err="1" smtClean="0">
                <a:solidFill>
                  <a:schemeClr val="tx1"/>
                </a:solidFill>
              </a:rPr>
              <a:t>Config</a:t>
            </a:r>
            <a:r>
              <a:rPr lang="en-US" altLang="zh-CN" sz="1200" dirty="0" smtClean="0">
                <a:solidFill>
                  <a:schemeClr val="tx1"/>
                </a:solidFill>
              </a:rPr>
              <a:t> Center</a:t>
            </a:r>
            <a:endParaRPr lang="zh-CN" altLang="en-US" sz="1200" dirty="0">
              <a:solidFill>
                <a:schemeClr val="tx1"/>
              </a:solidFill>
            </a:endParaRPr>
          </a:p>
        </p:txBody>
      </p:sp>
      <p:sp>
        <p:nvSpPr>
          <p:cNvPr id="82" name="矩形 81"/>
          <p:cNvSpPr/>
          <p:nvPr/>
        </p:nvSpPr>
        <p:spPr>
          <a:xfrm>
            <a:off x="2843808" y="2420888"/>
            <a:ext cx="648072" cy="504056"/>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err="1" smtClean="0">
                <a:solidFill>
                  <a:schemeClr val="tx1"/>
                </a:solidFill>
              </a:rPr>
              <a:t>Config</a:t>
            </a:r>
            <a:r>
              <a:rPr lang="en-US" altLang="zh-CN" sz="1200" dirty="0" smtClean="0">
                <a:solidFill>
                  <a:schemeClr val="tx1"/>
                </a:solidFill>
              </a:rPr>
              <a:t> Center</a:t>
            </a:r>
            <a:endParaRPr lang="zh-CN" altLang="en-US" sz="1200" dirty="0">
              <a:solidFill>
                <a:schemeClr val="tx1"/>
              </a:solidFill>
            </a:endParaRPr>
          </a:p>
        </p:txBody>
      </p:sp>
      <p:cxnSp>
        <p:nvCxnSpPr>
          <p:cNvPr id="84" name="直接箭头连接符 83"/>
          <p:cNvCxnSpPr>
            <a:stCxn id="80" idx="2"/>
            <a:endCxn id="35" idx="0"/>
          </p:cNvCxnSpPr>
          <p:nvPr/>
        </p:nvCxnSpPr>
        <p:spPr>
          <a:xfrm>
            <a:off x="1727684" y="2924944"/>
            <a:ext cx="720080" cy="576064"/>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86" name="直接箭头连接符 85"/>
          <p:cNvCxnSpPr>
            <a:stCxn id="81" idx="2"/>
            <a:endCxn id="35" idx="0"/>
          </p:cNvCxnSpPr>
          <p:nvPr/>
        </p:nvCxnSpPr>
        <p:spPr>
          <a:xfrm>
            <a:off x="2447764" y="2924944"/>
            <a:ext cx="0" cy="576064"/>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88" name="直接箭头连接符 87"/>
          <p:cNvCxnSpPr>
            <a:stCxn id="82" idx="2"/>
            <a:endCxn id="35" idx="0"/>
          </p:cNvCxnSpPr>
          <p:nvPr/>
        </p:nvCxnSpPr>
        <p:spPr>
          <a:xfrm flipH="1">
            <a:off x="2447764" y="2924944"/>
            <a:ext cx="720080" cy="576064"/>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90" name="直接箭头连接符 89"/>
          <p:cNvCxnSpPr>
            <a:stCxn id="41" idx="1"/>
            <a:endCxn id="35" idx="3"/>
          </p:cNvCxnSpPr>
          <p:nvPr/>
        </p:nvCxnSpPr>
        <p:spPr>
          <a:xfrm flipH="1">
            <a:off x="3059832" y="4545124"/>
            <a:ext cx="1512168" cy="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1907704" y="5594107"/>
            <a:ext cx="3310488" cy="246221"/>
          </a:xfrm>
          <a:prstGeom prst="rect">
            <a:avLst/>
          </a:prstGeom>
          <a:noFill/>
        </p:spPr>
        <p:txBody>
          <a:bodyPr wrap="square" rtlCol="0">
            <a:spAutoFit/>
          </a:bodyPr>
          <a:lstStyle/>
          <a:p>
            <a:r>
              <a:rPr lang="en-US" altLang="zh-CN" sz="1000" dirty="0" smtClean="0"/>
              <a:t>Feign</a:t>
            </a:r>
            <a:r>
              <a:rPr lang="zh-CN" altLang="en-US" sz="1000" dirty="0" smtClean="0"/>
              <a:t>声明式服务调用、</a:t>
            </a:r>
            <a:r>
              <a:rPr lang="en-US" altLang="zh-CN" sz="1000" dirty="0" err="1" smtClean="0"/>
              <a:t>Ribbin</a:t>
            </a:r>
            <a:r>
              <a:rPr lang="zh-CN" altLang="en-US" sz="1000" dirty="0" smtClean="0"/>
              <a:t>负载均衡、</a:t>
            </a:r>
            <a:r>
              <a:rPr lang="en-US" altLang="zh-CN" sz="1000" dirty="0" err="1" smtClean="0"/>
              <a:t>Hystrix</a:t>
            </a:r>
            <a:r>
              <a:rPr lang="zh-CN" altLang="en-US" sz="1000" dirty="0" smtClean="0"/>
              <a:t>断路器</a:t>
            </a:r>
            <a:endParaRPr lang="en-US" altLang="zh-CN" sz="1000" dirty="0" smtClean="0"/>
          </a:p>
        </p:txBody>
      </p:sp>
      <p:cxnSp>
        <p:nvCxnSpPr>
          <p:cNvPr id="37" name="肘形连接符 36"/>
          <p:cNvCxnSpPr>
            <a:stCxn id="41" idx="2"/>
            <a:endCxn id="36" idx="2"/>
          </p:cNvCxnSpPr>
          <p:nvPr/>
        </p:nvCxnSpPr>
        <p:spPr>
          <a:xfrm rot="5400000">
            <a:off x="2987824" y="3392996"/>
            <a:ext cx="12700" cy="4392488"/>
          </a:xfrm>
          <a:prstGeom prst="bentConnector3">
            <a:avLst>
              <a:gd name="adj1" fmla="val 1800000"/>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55" name="流程图: 磁盘 54"/>
          <p:cNvSpPr/>
          <p:nvPr/>
        </p:nvSpPr>
        <p:spPr>
          <a:xfrm>
            <a:off x="2123728" y="1052736"/>
            <a:ext cx="648072" cy="792088"/>
          </a:xfrm>
          <a:prstGeom prst="flowChartMagneticDisk">
            <a:avLst/>
          </a:prstGeom>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err="1" smtClean="0"/>
              <a:t>Git</a:t>
            </a:r>
            <a:r>
              <a:rPr lang="zh-CN" altLang="en-US" sz="1100" dirty="0" smtClean="0"/>
              <a:t>仓库</a:t>
            </a:r>
            <a:endParaRPr lang="zh-CN" altLang="en-US" sz="1100" dirty="0"/>
          </a:p>
        </p:txBody>
      </p:sp>
      <p:cxnSp>
        <p:nvCxnSpPr>
          <p:cNvPr id="58" name="直接箭头连接符 57"/>
          <p:cNvCxnSpPr>
            <a:stCxn id="79" idx="0"/>
            <a:endCxn id="55" idx="3"/>
          </p:cNvCxnSpPr>
          <p:nvPr/>
        </p:nvCxnSpPr>
        <p:spPr>
          <a:xfrm flipV="1">
            <a:off x="2447764" y="1844824"/>
            <a:ext cx="0" cy="288032"/>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64" name="矩形 63"/>
          <p:cNvSpPr/>
          <p:nvPr/>
        </p:nvSpPr>
        <p:spPr>
          <a:xfrm>
            <a:off x="4572000" y="548680"/>
            <a:ext cx="1224136" cy="5040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t>客户端</a:t>
            </a:r>
            <a:endParaRPr lang="zh-CN" altLang="en-US" sz="1200" dirty="0"/>
          </a:p>
        </p:txBody>
      </p:sp>
      <p:sp>
        <p:nvSpPr>
          <p:cNvPr id="65" name="矩形 64"/>
          <p:cNvSpPr/>
          <p:nvPr/>
        </p:nvSpPr>
        <p:spPr>
          <a:xfrm>
            <a:off x="4572000" y="1340768"/>
            <a:ext cx="1224136" cy="5040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t>负载均衡</a:t>
            </a:r>
            <a:endParaRPr lang="en-US" altLang="zh-CN" sz="1200" dirty="0" smtClean="0"/>
          </a:p>
          <a:p>
            <a:pPr algn="ctr"/>
            <a:r>
              <a:rPr lang="en-US" altLang="zh-CN" sz="1200" dirty="0" err="1" smtClean="0"/>
              <a:t>Nginx</a:t>
            </a:r>
            <a:endParaRPr lang="zh-CN" altLang="en-US" sz="1200" dirty="0"/>
          </a:p>
        </p:txBody>
      </p:sp>
      <p:cxnSp>
        <p:nvCxnSpPr>
          <p:cNvPr id="68" name="直接箭头连接符 67"/>
          <p:cNvCxnSpPr>
            <a:stCxn id="64" idx="2"/>
            <a:endCxn id="65" idx="0"/>
          </p:cNvCxnSpPr>
          <p:nvPr/>
        </p:nvCxnSpPr>
        <p:spPr>
          <a:xfrm>
            <a:off x="5184068" y="1052736"/>
            <a:ext cx="0" cy="288032"/>
          </a:xfrm>
          <a:prstGeom prst="straightConnector1">
            <a:avLst/>
          </a:prstGeom>
          <a:ln w="952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77" name="矩形 76"/>
          <p:cNvSpPr/>
          <p:nvPr/>
        </p:nvSpPr>
        <p:spPr>
          <a:xfrm>
            <a:off x="4211960" y="2132856"/>
            <a:ext cx="1944216" cy="936104"/>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zh-CN" altLang="en-US" sz="1200" dirty="0" smtClean="0"/>
              <a:t>服务网关集群</a:t>
            </a:r>
            <a:endParaRPr lang="zh-CN" altLang="en-US" sz="1200" dirty="0"/>
          </a:p>
        </p:txBody>
      </p:sp>
      <p:sp>
        <p:nvSpPr>
          <p:cNvPr id="78" name="矩形 77"/>
          <p:cNvSpPr/>
          <p:nvPr/>
        </p:nvSpPr>
        <p:spPr>
          <a:xfrm>
            <a:off x="4355976" y="2420888"/>
            <a:ext cx="504056" cy="504056"/>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err="1" smtClean="0">
                <a:solidFill>
                  <a:schemeClr val="tx1"/>
                </a:solidFill>
              </a:rPr>
              <a:t>GateWay</a:t>
            </a:r>
            <a:endParaRPr lang="zh-CN" altLang="en-US" sz="1200" dirty="0">
              <a:solidFill>
                <a:schemeClr val="tx1"/>
              </a:solidFill>
            </a:endParaRPr>
          </a:p>
        </p:txBody>
      </p:sp>
      <p:sp>
        <p:nvSpPr>
          <p:cNvPr id="83" name="矩形 82"/>
          <p:cNvSpPr/>
          <p:nvPr/>
        </p:nvSpPr>
        <p:spPr>
          <a:xfrm>
            <a:off x="4932040" y="2420888"/>
            <a:ext cx="504056" cy="504056"/>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err="1" smtClean="0">
                <a:solidFill>
                  <a:schemeClr val="tx1"/>
                </a:solidFill>
              </a:rPr>
              <a:t>GateWay</a:t>
            </a:r>
            <a:endParaRPr lang="zh-CN" altLang="en-US" sz="1200" dirty="0">
              <a:solidFill>
                <a:schemeClr val="tx1"/>
              </a:solidFill>
            </a:endParaRPr>
          </a:p>
        </p:txBody>
      </p:sp>
      <p:sp>
        <p:nvSpPr>
          <p:cNvPr id="85" name="矩形 84"/>
          <p:cNvSpPr/>
          <p:nvPr/>
        </p:nvSpPr>
        <p:spPr>
          <a:xfrm>
            <a:off x="5508104" y="2420888"/>
            <a:ext cx="504056" cy="504056"/>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err="1" smtClean="0">
                <a:solidFill>
                  <a:schemeClr val="tx1"/>
                </a:solidFill>
              </a:rPr>
              <a:t>GateWay</a:t>
            </a:r>
            <a:endParaRPr lang="zh-CN" altLang="en-US" sz="1200" dirty="0">
              <a:solidFill>
                <a:schemeClr val="tx1"/>
              </a:solidFill>
            </a:endParaRPr>
          </a:p>
        </p:txBody>
      </p:sp>
      <p:cxnSp>
        <p:nvCxnSpPr>
          <p:cNvPr id="89" name="直接箭头连接符 88"/>
          <p:cNvCxnSpPr>
            <a:stCxn id="65" idx="2"/>
            <a:endCxn id="77" idx="0"/>
          </p:cNvCxnSpPr>
          <p:nvPr/>
        </p:nvCxnSpPr>
        <p:spPr>
          <a:xfrm>
            <a:off x="5184068" y="1844824"/>
            <a:ext cx="0" cy="288032"/>
          </a:xfrm>
          <a:prstGeom prst="straightConnector1">
            <a:avLst/>
          </a:prstGeom>
          <a:ln w="952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92" name="直接箭头连接符 91"/>
          <p:cNvCxnSpPr>
            <a:stCxn id="77" idx="2"/>
            <a:endCxn id="41" idx="0"/>
          </p:cNvCxnSpPr>
          <p:nvPr/>
        </p:nvCxnSpPr>
        <p:spPr>
          <a:xfrm>
            <a:off x="5184068" y="3068960"/>
            <a:ext cx="0" cy="432048"/>
          </a:xfrm>
          <a:prstGeom prst="straightConnector1">
            <a:avLst/>
          </a:prstGeom>
          <a:ln w="952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4211960" y="3068960"/>
            <a:ext cx="1944216" cy="246221"/>
          </a:xfrm>
          <a:prstGeom prst="rect">
            <a:avLst/>
          </a:prstGeom>
          <a:noFill/>
        </p:spPr>
        <p:txBody>
          <a:bodyPr wrap="square" rtlCol="0">
            <a:spAutoFit/>
          </a:bodyPr>
          <a:lstStyle/>
          <a:p>
            <a:r>
              <a:rPr lang="en-US" altLang="zh-CN" sz="1000" dirty="0" err="1" smtClean="0"/>
              <a:t>Ribbin</a:t>
            </a:r>
            <a:r>
              <a:rPr lang="zh-CN" altLang="en-US" sz="1000" dirty="0" smtClean="0"/>
              <a:t>负载均衡、</a:t>
            </a:r>
            <a:r>
              <a:rPr lang="en-US" altLang="zh-CN" sz="1000" dirty="0" err="1" smtClean="0"/>
              <a:t>Hystrix</a:t>
            </a:r>
            <a:r>
              <a:rPr lang="zh-CN" altLang="en-US" sz="1000" dirty="0" smtClean="0"/>
              <a:t>断路器</a:t>
            </a:r>
            <a:endParaRPr lang="en-US" altLang="zh-CN" sz="1000" dirty="0" smtClean="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a:off x="179512" y="188640"/>
            <a:ext cx="4491011" cy="5015624"/>
          </a:xfrm>
          <a:prstGeom prst="rect">
            <a:avLst/>
          </a:prstGeom>
          <a:noFill/>
          <a:ln w="9525">
            <a:noFill/>
            <a:miter lim="800000"/>
            <a:headEnd/>
            <a:tailEnd/>
          </a:ln>
        </p:spPr>
      </p:pic>
      <p:sp>
        <p:nvSpPr>
          <p:cNvPr id="5" name="TextBox 4"/>
          <p:cNvSpPr txBox="1"/>
          <p:nvPr/>
        </p:nvSpPr>
        <p:spPr>
          <a:xfrm>
            <a:off x="4932040" y="548680"/>
            <a:ext cx="4032448" cy="1107996"/>
          </a:xfrm>
          <a:prstGeom prst="rect">
            <a:avLst/>
          </a:prstGeom>
          <a:noFill/>
        </p:spPr>
        <p:txBody>
          <a:bodyPr wrap="square" rtlCol="0">
            <a:spAutoFit/>
          </a:bodyPr>
          <a:lstStyle/>
          <a:p>
            <a:r>
              <a:rPr lang="zh-CN" altLang="en-US" sz="1100" dirty="0" smtClean="0"/>
              <a:t>客户端向 </a:t>
            </a:r>
            <a:r>
              <a:rPr lang="en-US" altLang="zh-CN" sz="1100" dirty="0" smtClean="0"/>
              <a:t>Spring Cloud Gateway </a:t>
            </a:r>
            <a:r>
              <a:rPr lang="zh-CN" altLang="en-US" sz="1100" dirty="0" smtClean="0"/>
              <a:t>发出请求，如果请求与网关程序定义的路由匹配，则将其发送到网关 </a:t>
            </a:r>
            <a:r>
              <a:rPr lang="en-US" altLang="zh-CN" sz="1100" dirty="0" smtClean="0"/>
              <a:t>Web </a:t>
            </a:r>
            <a:r>
              <a:rPr lang="zh-CN" altLang="en-US" sz="1100" dirty="0" smtClean="0"/>
              <a:t>处理程序，此处理程序运行特定的请求过滤器链。过滤器之间用虚线分开的原因是过滤器可能会在发送代理请求之前或之后执行逻辑。所有 </a:t>
            </a:r>
            <a:r>
              <a:rPr lang="en-US" altLang="zh-CN" sz="1100" dirty="0" smtClean="0"/>
              <a:t>"pre" </a:t>
            </a:r>
            <a:r>
              <a:rPr lang="zh-CN" altLang="en-US" sz="1100" dirty="0" smtClean="0"/>
              <a:t>过滤器逻辑先执行，然后执行代理请求，代理请求完成后，执行 </a:t>
            </a:r>
            <a:r>
              <a:rPr lang="en-US" altLang="zh-CN" sz="1100" dirty="0" smtClean="0"/>
              <a:t>"post" </a:t>
            </a:r>
            <a:r>
              <a:rPr lang="zh-CN" altLang="en-US" sz="1100" dirty="0" smtClean="0"/>
              <a:t>过滤器逻辑。</a:t>
            </a:r>
            <a:endParaRPr lang="zh-CN" altLang="en-US" sz="11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矩形 34"/>
          <p:cNvSpPr/>
          <p:nvPr/>
        </p:nvSpPr>
        <p:spPr>
          <a:xfrm>
            <a:off x="6444208" y="836712"/>
            <a:ext cx="936104" cy="3168352"/>
          </a:xfrm>
          <a:prstGeom prst="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err="1" smtClean="0">
                <a:solidFill>
                  <a:schemeClr val="bg1"/>
                </a:solidFill>
              </a:rPr>
              <a:t>RabbitMQ</a:t>
            </a:r>
            <a:endParaRPr lang="zh-CN" altLang="en-US" sz="1200" dirty="0">
              <a:solidFill>
                <a:schemeClr val="bg1"/>
              </a:solidFill>
            </a:endParaRPr>
          </a:p>
        </p:txBody>
      </p:sp>
      <p:sp>
        <p:nvSpPr>
          <p:cNvPr id="38" name="矩形 37"/>
          <p:cNvSpPr/>
          <p:nvPr/>
        </p:nvSpPr>
        <p:spPr>
          <a:xfrm>
            <a:off x="4499992" y="836712"/>
            <a:ext cx="936104" cy="504056"/>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solidFill>
                  <a:schemeClr val="bg1"/>
                </a:solidFill>
              </a:rPr>
              <a:t>Service1</a:t>
            </a:r>
            <a:endParaRPr lang="zh-CN" altLang="en-US" sz="1200" dirty="0">
              <a:solidFill>
                <a:schemeClr val="bg1"/>
              </a:solidFill>
            </a:endParaRPr>
          </a:p>
        </p:txBody>
      </p:sp>
      <p:sp>
        <p:nvSpPr>
          <p:cNvPr id="39" name="矩形 38"/>
          <p:cNvSpPr/>
          <p:nvPr/>
        </p:nvSpPr>
        <p:spPr>
          <a:xfrm>
            <a:off x="4499992" y="1412776"/>
            <a:ext cx="936104" cy="504056"/>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solidFill>
                  <a:schemeClr val="bg1"/>
                </a:solidFill>
              </a:rPr>
              <a:t>Service2</a:t>
            </a:r>
            <a:endParaRPr lang="zh-CN" altLang="en-US" sz="1200" dirty="0">
              <a:solidFill>
                <a:schemeClr val="bg1"/>
              </a:solidFill>
            </a:endParaRPr>
          </a:p>
        </p:txBody>
      </p:sp>
      <p:sp>
        <p:nvSpPr>
          <p:cNvPr id="40" name="矩形 39"/>
          <p:cNvSpPr/>
          <p:nvPr/>
        </p:nvSpPr>
        <p:spPr>
          <a:xfrm>
            <a:off x="4499992" y="2924944"/>
            <a:ext cx="936104" cy="504056"/>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solidFill>
                  <a:schemeClr val="bg1"/>
                </a:solidFill>
              </a:rPr>
              <a:t>Service3</a:t>
            </a:r>
            <a:endParaRPr lang="zh-CN" altLang="en-US" sz="1200" dirty="0">
              <a:solidFill>
                <a:schemeClr val="bg1"/>
              </a:solidFill>
            </a:endParaRPr>
          </a:p>
        </p:txBody>
      </p:sp>
      <p:sp>
        <p:nvSpPr>
          <p:cNvPr id="79" name="矩形 78"/>
          <p:cNvSpPr/>
          <p:nvPr/>
        </p:nvSpPr>
        <p:spPr>
          <a:xfrm>
            <a:off x="1835696" y="2132856"/>
            <a:ext cx="1368152" cy="576064"/>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err="1" smtClean="0"/>
              <a:t>Config</a:t>
            </a:r>
            <a:r>
              <a:rPr lang="en-US" altLang="zh-CN" sz="1200" dirty="0" smtClean="0"/>
              <a:t> Server</a:t>
            </a:r>
            <a:endParaRPr lang="zh-CN" altLang="en-US" sz="1200" dirty="0"/>
          </a:p>
        </p:txBody>
      </p:sp>
      <p:sp>
        <p:nvSpPr>
          <p:cNvPr id="55" name="流程图: 磁盘 54"/>
          <p:cNvSpPr/>
          <p:nvPr/>
        </p:nvSpPr>
        <p:spPr>
          <a:xfrm>
            <a:off x="323528" y="2060848"/>
            <a:ext cx="648072" cy="720080"/>
          </a:xfrm>
          <a:prstGeom prst="flowChartMagneticDisk">
            <a:avLst/>
          </a:prstGeom>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err="1" smtClean="0"/>
              <a:t>Git</a:t>
            </a:r>
            <a:r>
              <a:rPr lang="zh-CN" altLang="en-US" sz="1100" dirty="0" smtClean="0"/>
              <a:t>仓库</a:t>
            </a:r>
            <a:endParaRPr lang="zh-CN" altLang="en-US" sz="1100" dirty="0"/>
          </a:p>
        </p:txBody>
      </p:sp>
      <p:cxnSp>
        <p:nvCxnSpPr>
          <p:cNvPr id="58" name="直接箭头连接符 57"/>
          <p:cNvCxnSpPr>
            <a:stCxn id="79" idx="1"/>
            <a:endCxn id="55" idx="4"/>
          </p:cNvCxnSpPr>
          <p:nvPr/>
        </p:nvCxnSpPr>
        <p:spPr>
          <a:xfrm flipH="1">
            <a:off x="971600" y="2420888"/>
            <a:ext cx="864096" cy="0"/>
          </a:xfrm>
          <a:prstGeom prst="straightConnector1">
            <a:avLst/>
          </a:prstGeom>
          <a:ln w="19050">
            <a:solidFill>
              <a:srgbClr val="FF0000"/>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77" name="矩形 76"/>
          <p:cNvSpPr/>
          <p:nvPr/>
        </p:nvSpPr>
        <p:spPr>
          <a:xfrm>
            <a:off x="1835696" y="3501008"/>
            <a:ext cx="1368152" cy="504056"/>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err="1" smtClean="0"/>
              <a:t>Webhook</a:t>
            </a:r>
            <a:endParaRPr lang="zh-CN" altLang="en-US" sz="1200" dirty="0"/>
          </a:p>
        </p:txBody>
      </p:sp>
      <p:cxnSp>
        <p:nvCxnSpPr>
          <p:cNvPr id="70" name="直接箭头连接符 69"/>
          <p:cNvCxnSpPr>
            <a:stCxn id="77" idx="0"/>
            <a:endCxn id="79" idx="2"/>
          </p:cNvCxnSpPr>
          <p:nvPr/>
        </p:nvCxnSpPr>
        <p:spPr>
          <a:xfrm flipV="1">
            <a:off x="2519772" y="2708920"/>
            <a:ext cx="0" cy="7920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6" name="矩形 75"/>
          <p:cNvSpPr/>
          <p:nvPr/>
        </p:nvSpPr>
        <p:spPr>
          <a:xfrm>
            <a:off x="4499992" y="3501008"/>
            <a:ext cx="936104" cy="504056"/>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solidFill>
                  <a:schemeClr val="bg1"/>
                </a:solidFill>
              </a:rPr>
              <a:t>Service4</a:t>
            </a:r>
            <a:endParaRPr lang="zh-CN" altLang="en-US" sz="1200" dirty="0">
              <a:solidFill>
                <a:schemeClr val="bg1"/>
              </a:solidFill>
            </a:endParaRPr>
          </a:p>
        </p:txBody>
      </p:sp>
      <p:sp>
        <p:nvSpPr>
          <p:cNvPr id="87" name="TextBox 86"/>
          <p:cNvSpPr txBox="1"/>
          <p:nvPr/>
        </p:nvSpPr>
        <p:spPr>
          <a:xfrm>
            <a:off x="1907704" y="3068960"/>
            <a:ext cx="1750800" cy="246221"/>
          </a:xfrm>
          <a:prstGeom prst="rect">
            <a:avLst/>
          </a:prstGeom>
          <a:noFill/>
        </p:spPr>
        <p:txBody>
          <a:bodyPr wrap="none" rtlCol="0">
            <a:spAutoFit/>
          </a:bodyPr>
          <a:lstStyle/>
          <a:p>
            <a:r>
              <a:rPr lang="en-US" altLang="zh-CN" sz="1000" dirty="0" smtClean="0"/>
              <a:t>2. POST /actuator/bus-refresh</a:t>
            </a:r>
            <a:endParaRPr lang="zh-CN" altLang="en-US" sz="1000" dirty="0"/>
          </a:p>
        </p:txBody>
      </p:sp>
      <p:cxnSp>
        <p:nvCxnSpPr>
          <p:cNvPr id="93" name="直接箭头连接符 92"/>
          <p:cNvCxnSpPr>
            <a:stCxn id="79" idx="3"/>
            <a:endCxn id="35" idx="1"/>
          </p:cNvCxnSpPr>
          <p:nvPr/>
        </p:nvCxnSpPr>
        <p:spPr>
          <a:xfrm>
            <a:off x="3203848" y="2420888"/>
            <a:ext cx="3240360" cy="0"/>
          </a:xfrm>
          <a:prstGeom prst="straightConnector1">
            <a:avLst/>
          </a:prstGeom>
          <a:ln w="19050">
            <a:solidFill>
              <a:srgbClr val="FF0000"/>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94" name="TextBox 93"/>
          <p:cNvSpPr txBox="1"/>
          <p:nvPr/>
        </p:nvSpPr>
        <p:spPr>
          <a:xfrm>
            <a:off x="4539823" y="2204864"/>
            <a:ext cx="824265" cy="246221"/>
          </a:xfrm>
          <a:prstGeom prst="rect">
            <a:avLst/>
          </a:prstGeom>
          <a:noFill/>
        </p:spPr>
        <p:txBody>
          <a:bodyPr wrap="none" rtlCol="0">
            <a:spAutoFit/>
          </a:bodyPr>
          <a:lstStyle/>
          <a:p>
            <a:r>
              <a:rPr lang="en-US" altLang="zh-CN" sz="1000" dirty="0" smtClean="0"/>
              <a:t>3. </a:t>
            </a:r>
            <a:r>
              <a:rPr lang="zh-CN" altLang="en-US" sz="1000" dirty="0" smtClean="0"/>
              <a:t>发送消息</a:t>
            </a:r>
            <a:endParaRPr lang="zh-CN" altLang="en-US" sz="1000" dirty="0"/>
          </a:p>
        </p:txBody>
      </p:sp>
      <p:cxnSp>
        <p:nvCxnSpPr>
          <p:cNvPr id="100" name="直接箭头连接符 99"/>
          <p:cNvCxnSpPr/>
          <p:nvPr/>
        </p:nvCxnSpPr>
        <p:spPr>
          <a:xfrm flipH="1">
            <a:off x="5508104" y="1124744"/>
            <a:ext cx="792088" cy="0"/>
          </a:xfrm>
          <a:prstGeom prst="straightConnector1">
            <a:avLst/>
          </a:prstGeom>
          <a:ln w="19050">
            <a:solidFill>
              <a:srgbClr val="00B0F0"/>
            </a:solidFill>
            <a:tailEnd type="arrow"/>
          </a:ln>
        </p:spPr>
        <p:style>
          <a:lnRef idx="1">
            <a:schemeClr val="accent1"/>
          </a:lnRef>
          <a:fillRef idx="0">
            <a:schemeClr val="accent1"/>
          </a:fillRef>
          <a:effectRef idx="0">
            <a:schemeClr val="accent1"/>
          </a:effectRef>
          <a:fontRef idx="minor">
            <a:schemeClr val="tx1"/>
          </a:fontRef>
        </p:style>
      </p:cxnSp>
      <p:cxnSp>
        <p:nvCxnSpPr>
          <p:cNvPr id="101" name="直接箭头连接符 100"/>
          <p:cNvCxnSpPr/>
          <p:nvPr/>
        </p:nvCxnSpPr>
        <p:spPr>
          <a:xfrm flipH="1">
            <a:off x="5508104" y="1628800"/>
            <a:ext cx="792088" cy="0"/>
          </a:xfrm>
          <a:prstGeom prst="straightConnector1">
            <a:avLst/>
          </a:prstGeom>
          <a:ln w="19050">
            <a:solidFill>
              <a:srgbClr val="00B0F0"/>
            </a:solidFill>
            <a:tailEnd type="arrow"/>
          </a:ln>
        </p:spPr>
        <p:style>
          <a:lnRef idx="1">
            <a:schemeClr val="accent1"/>
          </a:lnRef>
          <a:fillRef idx="0">
            <a:schemeClr val="accent1"/>
          </a:fillRef>
          <a:effectRef idx="0">
            <a:schemeClr val="accent1"/>
          </a:effectRef>
          <a:fontRef idx="minor">
            <a:schemeClr val="tx1"/>
          </a:fontRef>
        </p:style>
      </p:cxnSp>
      <p:cxnSp>
        <p:nvCxnSpPr>
          <p:cNvPr id="102" name="直接箭头连接符 101"/>
          <p:cNvCxnSpPr/>
          <p:nvPr/>
        </p:nvCxnSpPr>
        <p:spPr>
          <a:xfrm flipH="1">
            <a:off x="5508104" y="3140968"/>
            <a:ext cx="792088" cy="0"/>
          </a:xfrm>
          <a:prstGeom prst="straightConnector1">
            <a:avLst/>
          </a:prstGeom>
          <a:ln w="19050">
            <a:solidFill>
              <a:srgbClr val="00B0F0"/>
            </a:solidFill>
            <a:tailEnd type="arrow"/>
          </a:ln>
        </p:spPr>
        <p:style>
          <a:lnRef idx="1">
            <a:schemeClr val="accent1"/>
          </a:lnRef>
          <a:fillRef idx="0">
            <a:schemeClr val="accent1"/>
          </a:fillRef>
          <a:effectRef idx="0">
            <a:schemeClr val="accent1"/>
          </a:effectRef>
          <a:fontRef idx="minor">
            <a:schemeClr val="tx1"/>
          </a:fontRef>
        </p:style>
      </p:cxnSp>
      <p:cxnSp>
        <p:nvCxnSpPr>
          <p:cNvPr id="103" name="直接箭头连接符 102"/>
          <p:cNvCxnSpPr/>
          <p:nvPr/>
        </p:nvCxnSpPr>
        <p:spPr>
          <a:xfrm flipH="1">
            <a:off x="5508104" y="3717032"/>
            <a:ext cx="792088" cy="0"/>
          </a:xfrm>
          <a:prstGeom prst="straightConnector1">
            <a:avLst/>
          </a:prstGeom>
          <a:ln w="19050">
            <a:solidFill>
              <a:srgbClr val="00B0F0"/>
            </a:solidFill>
            <a:tailEnd type="arrow"/>
          </a:ln>
        </p:spPr>
        <p:style>
          <a:lnRef idx="1">
            <a:schemeClr val="accent1"/>
          </a:lnRef>
          <a:fillRef idx="0">
            <a:schemeClr val="accent1"/>
          </a:fillRef>
          <a:effectRef idx="0">
            <a:schemeClr val="accent1"/>
          </a:effectRef>
          <a:fontRef idx="minor">
            <a:schemeClr val="tx1"/>
          </a:fontRef>
        </p:style>
      </p:cxnSp>
      <p:sp>
        <p:nvSpPr>
          <p:cNvPr id="105" name="TextBox 104"/>
          <p:cNvSpPr txBox="1"/>
          <p:nvPr/>
        </p:nvSpPr>
        <p:spPr>
          <a:xfrm>
            <a:off x="5594115" y="915467"/>
            <a:ext cx="824265" cy="246221"/>
          </a:xfrm>
          <a:prstGeom prst="rect">
            <a:avLst/>
          </a:prstGeom>
          <a:noFill/>
        </p:spPr>
        <p:txBody>
          <a:bodyPr wrap="none" rtlCol="0">
            <a:spAutoFit/>
          </a:bodyPr>
          <a:lstStyle/>
          <a:p>
            <a:r>
              <a:rPr lang="en-US" altLang="zh-CN" sz="1000" dirty="0" smtClean="0"/>
              <a:t>4. </a:t>
            </a:r>
            <a:r>
              <a:rPr lang="zh-CN" altLang="en-US" sz="1000" dirty="0" smtClean="0"/>
              <a:t>接收消息</a:t>
            </a:r>
            <a:endParaRPr lang="zh-CN" altLang="en-US" sz="1000" dirty="0"/>
          </a:p>
        </p:txBody>
      </p:sp>
      <p:sp>
        <p:nvSpPr>
          <p:cNvPr id="106" name="TextBox 105"/>
          <p:cNvSpPr txBox="1"/>
          <p:nvPr/>
        </p:nvSpPr>
        <p:spPr>
          <a:xfrm>
            <a:off x="5594115" y="1410287"/>
            <a:ext cx="824265" cy="246221"/>
          </a:xfrm>
          <a:prstGeom prst="rect">
            <a:avLst/>
          </a:prstGeom>
          <a:noFill/>
        </p:spPr>
        <p:txBody>
          <a:bodyPr wrap="none" rtlCol="0">
            <a:spAutoFit/>
          </a:bodyPr>
          <a:lstStyle/>
          <a:p>
            <a:r>
              <a:rPr lang="en-US" altLang="zh-CN" sz="1000" dirty="0" smtClean="0"/>
              <a:t>4. </a:t>
            </a:r>
            <a:r>
              <a:rPr lang="zh-CN" altLang="en-US" sz="1000" dirty="0" smtClean="0"/>
              <a:t>接收消息</a:t>
            </a:r>
            <a:endParaRPr lang="zh-CN" altLang="en-US" sz="1000" dirty="0"/>
          </a:p>
        </p:txBody>
      </p:sp>
      <p:sp>
        <p:nvSpPr>
          <p:cNvPr id="107" name="TextBox 106"/>
          <p:cNvSpPr txBox="1"/>
          <p:nvPr/>
        </p:nvSpPr>
        <p:spPr>
          <a:xfrm>
            <a:off x="5589646" y="2931691"/>
            <a:ext cx="824265" cy="246221"/>
          </a:xfrm>
          <a:prstGeom prst="rect">
            <a:avLst/>
          </a:prstGeom>
          <a:noFill/>
        </p:spPr>
        <p:txBody>
          <a:bodyPr wrap="none" rtlCol="0">
            <a:spAutoFit/>
          </a:bodyPr>
          <a:lstStyle/>
          <a:p>
            <a:r>
              <a:rPr lang="en-US" altLang="zh-CN" sz="1000" dirty="0" smtClean="0"/>
              <a:t>4. </a:t>
            </a:r>
            <a:r>
              <a:rPr lang="zh-CN" altLang="en-US" sz="1000" dirty="0" smtClean="0"/>
              <a:t>接收消息</a:t>
            </a:r>
            <a:endParaRPr lang="zh-CN" altLang="en-US" sz="1000" dirty="0"/>
          </a:p>
        </p:txBody>
      </p:sp>
      <p:sp>
        <p:nvSpPr>
          <p:cNvPr id="108" name="TextBox 107"/>
          <p:cNvSpPr txBox="1"/>
          <p:nvPr/>
        </p:nvSpPr>
        <p:spPr>
          <a:xfrm>
            <a:off x="5589646" y="3489283"/>
            <a:ext cx="824265" cy="246221"/>
          </a:xfrm>
          <a:prstGeom prst="rect">
            <a:avLst/>
          </a:prstGeom>
          <a:noFill/>
        </p:spPr>
        <p:txBody>
          <a:bodyPr wrap="none" rtlCol="0">
            <a:spAutoFit/>
          </a:bodyPr>
          <a:lstStyle/>
          <a:p>
            <a:r>
              <a:rPr lang="en-US" altLang="zh-CN" sz="1000" dirty="0" smtClean="0"/>
              <a:t>4. </a:t>
            </a:r>
            <a:r>
              <a:rPr lang="zh-CN" altLang="en-US" sz="1000" dirty="0" smtClean="0"/>
              <a:t>接收消息</a:t>
            </a:r>
            <a:endParaRPr lang="zh-CN" altLang="en-US" sz="1000" dirty="0"/>
          </a:p>
        </p:txBody>
      </p:sp>
      <p:cxnSp>
        <p:nvCxnSpPr>
          <p:cNvPr id="110" name="肘形连接符 109"/>
          <p:cNvCxnSpPr>
            <a:stCxn id="79" idx="3"/>
            <a:endCxn id="38" idx="1"/>
          </p:cNvCxnSpPr>
          <p:nvPr/>
        </p:nvCxnSpPr>
        <p:spPr>
          <a:xfrm flipV="1">
            <a:off x="3203848" y="1088740"/>
            <a:ext cx="1296144" cy="1332148"/>
          </a:xfrm>
          <a:prstGeom prst="bentConnector3">
            <a:avLst>
              <a:gd name="adj1" fmla="val 50000"/>
            </a:avLst>
          </a:prstGeom>
          <a:ln w="19050">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112" name="肘形连接符 111"/>
          <p:cNvCxnSpPr>
            <a:stCxn id="79" idx="3"/>
            <a:endCxn id="39" idx="1"/>
          </p:cNvCxnSpPr>
          <p:nvPr/>
        </p:nvCxnSpPr>
        <p:spPr>
          <a:xfrm flipV="1">
            <a:off x="3203848" y="1664804"/>
            <a:ext cx="1296144" cy="756084"/>
          </a:xfrm>
          <a:prstGeom prst="bentConnector3">
            <a:avLst>
              <a:gd name="adj1" fmla="val 50000"/>
            </a:avLst>
          </a:prstGeom>
          <a:ln w="19050">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114" name="肘形连接符 113"/>
          <p:cNvCxnSpPr>
            <a:stCxn id="79" idx="3"/>
            <a:endCxn id="40" idx="1"/>
          </p:cNvCxnSpPr>
          <p:nvPr/>
        </p:nvCxnSpPr>
        <p:spPr>
          <a:xfrm>
            <a:off x="3203848" y="2420888"/>
            <a:ext cx="1296144" cy="756084"/>
          </a:xfrm>
          <a:prstGeom prst="bentConnector3">
            <a:avLst>
              <a:gd name="adj1" fmla="val 50000"/>
            </a:avLst>
          </a:prstGeom>
          <a:ln w="19050">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116" name="肘形连接符 115"/>
          <p:cNvCxnSpPr>
            <a:stCxn id="79" idx="3"/>
            <a:endCxn id="76" idx="1"/>
          </p:cNvCxnSpPr>
          <p:nvPr/>
        </p:nvCxnSpPr>
        <p:spPr>
          <a:xfrm>
            <a:off x="3203848" y="2420888"/>
            <a:ext cx="1296144" cy="1332148"/>
          </a:xfrm>
          <a:prstGeom prst="bentConnector3">
            <a:avLst>
              <a:gd name="adj1" fmla="val 50000"/>
            </a:avLst>
          </a:prstGeom>
          <a:ln w="19050">
            <a:solidFill>
              <a:srgbClr val="FFC000"/>
            </a:solidFill>
            <a:tailEnd type="arrow"/>
          </a:ln>
        </p:spPr>
        <p:style>
          <a:lnRef idx="1">
            <a:schemeClr val="accent1"/>
          </a:lnRef>
          <a:fillRef idx="0">
            <a:schemeClr val="accent1"/>
          </a:fillRef>
          <a:effectRef idx="0">
            <a:schemeClr val="accent1"/>
          </a:effectRef>
          <a:fontRef idx="minor">
            <a:schemeClr val="tx1"/>
          </a:fontRef>
        </p:style>
      </p:cxnSp>
      <p:sp>
        <p:nvSpPr>
          <p:cNvPr id="117" name="TextBox 116"/>
          <p:cNvSpPr txBox="1"/>
          <p:nvPr/>
        </p:nvSpPr>
        <p:spPr>
          <a:xfrm>
            <a:off x="3419872" y="1259524"/>
            <a:ext cx="1080745" cy="246221"/>
          </a:xfrm>
          <a:prstGeom prst="rect">
            <a:avLst/>
          </a:prstGeom>
          <a:noFill/>
        </p:spPr>
        <p:txBody>
          <a:bodyPr wrap="none" rtlCol="0">
            <a:spAutoFit/>
          </a:bodyPr>
          <a:lstStyle/>
          <a:p>
            <a:r>
              <a:rPr lang="en-US" altLang="zh-CN" sz="1000" dirty="0" smtClean="0"/>
              <a:t>5. </a:t>
            </a:r>
            <a:r>
              <a:rPr lang="zh-CN" altLang="en-US" sz="1000" dirty="0" smtClean="0"/>
              <a:t>获取最新配置</a:t>
            </a:r>
            <a:endParaRPr lang="zh-CN" altLang="en-US" sz="1000" dirty="0"/>
          </a:p>
        </p:txBody>
      </p:sp>
      <p:sp>
        <p:nvSpPr>
          <p:cNvPr id="118" name="TextBox 117"/>
          <p:cNvSpPr txBox="1"/>
          <p:nvPr/>
        </p:nvSpPr>
        <p:spPr>
          <a:xfrm>
            <a:off x="3427228" y="3340400"/>
            <a:ext cx="1080745" cy="246221"/>
          </a:xfrm>
          <a:prstGeom prst="rect">
            <a:avLst/>
          </a:prstGeom>
          <a:noFill/>
        </p:spPr>
        <p:txBody>
          <a:bodyPr wrap="none" rtlCol="0">
            <a:spAutoFit/>
          </a:bodyPr>
          <a:lstStyle/>
          <a:p>
            <a:r>
              <a:rPr lang="en-US" altLang="zh-CN" sz="1000" dirty="0" smtClean="0"/>
              <a:t>5. </a:t>
            </a:r>
            <a:r>
              <a:rPr lang="zh-CN" altLang="en-US" sz="1000" dirty="0" smtClean="0"/>
              <a:t>获取最新配置</a:t>
            </a:r>
            <a:endParaRPr lang="zh-CN" altLang="en-US" sz="1000" dirty="0"/>
          </a:p>
        </p:txBody>
      </p:sp>
      <p:sp>
        <p:nvSpPr>
          <p:cNvPr id="142" name="矩形 141"/>
          <p:cNvSpPr/>
          <p:nvPr/>
        </p:nvSpPr>
        <p:spPr>
          <a:xfrm>
            <a:off x="179512" y="1196752"/>
            <a:ext cx="936104" cy="432048"/>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solidFill>
                  <a:schemeClr val="bg1"/>
                </a:solidFill>
              </a:rPr>
              <a:t>最新配置</a:t>
            </a:r>
            <a:endParaRPr lang="zh-CN" altLang="en-US" sz="1200" dirty="0">
              <a:solidFill>
                <a:schemeClr val="bg1"/>
              </a:solidFill>
            </a:endParaRPr>
          </a:p>
        </p:txBody>
      </p:sp>
      <p:cxnSp>
        <p:nvCxnSpPr>
          <p:cNvPr id="144" name="直接箭头连接符 143"/>
          <p:cNvCxnSpPr>
            <a:stCxn id="142" idx="2"/>
            <a:endCxn id="55" idx="1"/>
          </p:cNvCxnSpPr>
          <p:nvPr/>
        </p:nvCxnSpPr>
        <p:spPr>
          <a:xfrm>
            <a:off x="647564" y="1628800"/>
            <a:ext cx="0" cy="43204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8" name="TextBox 147"/>
          <p:cNvSpPr txBox="1"/>
          <p:nvPr/>
        </p:nvSpPr>
        <p:spPr>
          <a:xfrm>
            <a:off x="578469" y="1714911"/>
            <a:ext cx="562975" cy="246221"/>
          </a:xfrm>
          <a:prstGeom prst="rect">
            <a:avLst/>
          </a:prstGeom>
          <a:noFill/>
        </p:spPr>
        <p:txBody>
          <a:bodyPr wrap="none" rtlCol="0">
            <a:spAutoFit/>
          </a:bodyPr>
          <a:lstStyle/>
          <a:p>
            <a:r>
              <a:rPr lang="en-US" altLang="zh-CN" sz="1000" dirty="0" smtClean="0"/>
              <a:t>1. push</a:t>
            </a:r>
            <a:endParaRPr lang="zh-CN" altLang="en-US" sz="1000" dirty="0"/>
          </a:p>
        </p:txBody>
      </p:sp>
      <p:sp>
        <p:nvSpPr>
          <p:cNvPr id="149" name="TextBox 148"/>
          <p:cNvSpPr txBox="1"/>
          <p:nvPr/>
        </p:nvSpPr>
        <p:spPr>
          <a:xfrm>
            <a:off x="1115616" y="2223336"/>
            <a:ext cx="720080" cy="400110"/>
          </a:xfrm>
          <a:prstGeom prst="rect">
            <a:avLst/>
          </a:prstGeom>
          <a:noFill/>
        </p:spPr>
        <p:txBody>
          <a:bodyPr wrap="square" rtlCol="0">
            <a:spAutoFit/>
          </a:bodyPr>
          <a:lstStyle/>
          <a:p>
            <a:r>
              <a:rPr lang="en-US" altLang="zh-CN" sz="1000" dirty="0" smtClean="0"/>
              <a:t>3. </a:t>
            </a:r>
            <a:r>
              <a:rPr lang="zh-CN" altLang="en-US" sz="1000" dirty="0" smtClean="0"/>
              <a:t>获取最新配置</a:t>
            </a:r>
            <a:endParaRPr lang="zh-CN" altLang="en-US" sz="10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矩形 37"/>
          <p:cNvSpPr/>
          <p:nvPr/>
        </p:nvSpPr>
        <p:spPr>
          <a:xfrm>
            <a:off x="3707904" y="1484784"/>
            <a:ext cx="1368152" cy="829032"/>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solidFill>
                  <a:schemeClr val="bg1"/>
                </a:solidFill>
              </a:rPr>
              <a:t>Service1</a:t>
            </a:r>
            <a:endParaRPr lang="zh-CN" altLang="en-US" sz="1200" dirty="0">
              <a:solidFill>
                <a:schemeClr val="bg1"/>
              </a:solidFill>
            </a:endParaRPr>
          </a:p>
        </p:txBody>
      </p:sp>
      <p:sp>
        <p:nvSpPr>
          <p:cNvPr id="39" name="矩形 38"/>
          <p:cNvSpPr/>
          <p:nvPr/>
        </p:nvSpPr>
        <p:spPr>
          <a:xfrm>
            <a:off x="3707904" y="2564904"/>
            <a:ext cx="1368152" cy="829032"/>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solidFill>
                  <a:schemeClr val="bg1"/>
                </a:solidFill>
              </a:rPr>
              <a:t>Service2</a:t>
            </a:r>
            <a:endParaRPr lang="zh-CN" altLang="en-US" sz="1200" dirty="0">
              <a:solidFill>
                <a:schemeClr val="bg1"/>
              </a:solidFill>
            </a:endParaRPr>
          </a:p>
        </p:txBody>
      </p:sp>
      <p:sp>
        <p:nvSpPr>
          <p:cNvPr id="40" name="矩形 39"/>
          <p:cNvSpPr/>
          <p:nvPr/>
        </p:nvSpPr>
        <p:spPr>
          <a:xfrm>
            <a:off x="3707904" y="3645024"/>
            <a:ext cx="1368152" cy="829032"/>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solidFill>
                  <a:schemeClr val="bg1"/>
                </a:solidFill>
              </a:rPr>
              <a:t>Service3</a:t>
            </a:r>
            <a:endParaRPr lang="zh-CN" altLang="en-US" sz="1200" dirty="0">
              <a:solidFill>
                <a:schemeClr val="bg1"/>
              </a:solidFill>
            </a:endParaRPr>
          </a:p>
        </p:txBody>
      </p:sp>
      <p:sp>
        <p:nvSpPr>
          <p:cNvPr id="79" name="矩形 78"/>
          <p:cNvSpPr/>
          <p:nvPr/>
        </p:nvSpPr>
        <p:spPr>
          <a:xfrm>
            <a:off x="1763688" y="2780928"/>
            <a:ext cx="1368152" cy="576064"/>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err="1" smtClean="0"/>
              <a:t>Zipkin</a:t>
            </a:r>
            <a:r>
              <a:rPr lang="en-US" altLang="zh-CN" sz="1200" dirty="0" smtClean="0"/>
              <a:t> Server</a:t>
            </a:r>
            <a:endParaRPr lang="zh-CN" altLang="en-US" sz="1200" dirty="0"/>
          </a:p>
        </p:txBody>
      </p:sp>
      <p:sp>
        <p:nvSpPr>
          <p:cNvPr id="76" name="矩形 75"/>
          <p:cNvSpPr/>
          <p:nvPr/>
        </p:nvSpPr>
        <p:spPr>
          <a:xfrm>
            <a:off x="3707904" y="2099672"/>
            <a:ext cx="648072" cy="216024"/>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solidFill>
                  <a:schemeClr val="bg1"/>
                </a:solidFill>
              </a:rPr>
              <a:t>Sleuth</a:t>
            </a:r>
            <a:endParaRPr lang="zh-CN" altLang="en-US" sz="1200" dirty="0">
              <a:solidFill>
                <a:schemeClr val="bg1"/>
              </a:solidFill>
            </a:endParaRPr>
          </a:p>
        </p:txBody>
      </p:sp>
      <p:sp>
        <p:nvSpPr>
          <p:cNvPr id="46" name="矩形 45"/>
          <p:cNvSpPr/>
          <p:nvPr/>
        </p:nvSpPr>
        <p:spPr>
          <a:xfrm>
            <a:off x="5609536" y="2690448"/>
            <a:ext cx="1224136" cy="576064"/>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t>注册中</a:t>
            </a:r>
            <a:r>
              <a:rPr lang="zh-CN" altLang="en-US" sz="1200" dirty="0" smtClean="0"/>
              <a:t>心</a:t>
            </a:r>
            <a:endParaRPr lang="zh-CN" altLang="en-US" sz="1200" dirty="0"/>
          </a:p>
        </p:txBody>
      </p:sp>
      <p:cxnSp>
        <p:nvCxnSpPr>
          <p:cNvPr id="48" name="肘形连接符 47"/>
          <p:cNvCxnSpPr>
            <a:stCxn id="38" idx="3"/>
            <a:endCxn id="46" idx="1"/>
          </p:cNvCxnSpPr>
          <p:nvPr/>
        </p:nvCxnSpPr>
        <p:spPr>
          <a:xfrm>
            <a:off x="5076056" y="1899300"/>
            <a:ext cx="533480" cy="107918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0" name="肘形连接符 49"/>
          <p:cNvCxnSpPr>
            <a:stCxn id="40" idx="3"/>
            <a:endCxn id="46" idx="1"/>
          </p:cNvCxnSpPr>
          <p:nvPr/>
        </p:nvCxnSpPr>
        <p:spPr>
          <a:xfrm flipV="1">
            <a:off x="5076056" y="2978480"/>
            <a:ext cx="533480" cy="108106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2" name="直接箭头连接符 51"/>
          <p:cNvCxnSpPr>
            <a:stCxn id="39" idx="3"/>
            <a:endCxn id="46" idx="1"/>
          </p:cNvCxnSpPr>
          <p:nvPr/>
        </p:nvCxnSpPr>
        <p:spPr>
          <a:xfrm flipV="1">
            <a:off x="5076056" y="2978480"/>
            <a:ext cx="533480" cy="9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1" name="椭圆 60"/>
          <p:cNvSpPr/>
          <p:nvPr/>
        </p:nvSpPr>
        <p:spPr>
          <a:xfrm>
            <a:off x="3923928" y="595024"/>
            <a:ext cx="936104" cy="504056"/>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t>User</a:t>
            </a:r>
            <a:endParaRPr lang="zh-CN" altLang="en-US" sz="1200" dirty="0"/>
          </a:p>
        </p:txBody>
      </p:sp>
      <p:cxnSp>
        <p:nvCxnSpPr>
          <p:cNvPr id="63" name="直接箭头连接符 62"/>
          <p:cNvCxnSpPr>
            <a:stCxn id="61" idx="4"/>
            <a:endCxn id="38" idx="0"/>
          </p:cNvCxnSpPr>
          <p:nvPr/>
        </p:nvCxnSpPr>
        <p:spPr>
          <a:xfrm>
            <a:off x="4391980" y="1099080"/>
            <a:ext cx="0" cy="38570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5" name="直接箭头连接符 64"/>
          <p:cNvCxnSpPr>
            <a:stCxn id="38" idx="2"/>
            <a:endCxn id="39" idx="0"/>
          </p:cNvCxnSpPr>
          <p:nvPr/>
        </p:nvCxnSpPr>
        <p:spPr>
          <a:xfrm>
            <a:off x="4391980" y="2313816"/>
            <a:ext cx="0" cy="2510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7" name="直接箭头连接符 66"/>
          <p:cNvCxnSpPr>
            <a:stCxn id="39" idx="2"/>
            <a:endCxn id="40" idx="0"/>
          </p:cNvCxnSpPr>
          <p:nvPr/>
        </p:nvCxnSpPr>
        <p:spPr>
          <a:xfrm>
            <a:off x="4391980" y="3393936"/>
            <a:ext cx="0" cy="2510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6" name="矩形 95"/>
          <p:cNvSpPr/>
          <p:nvPr/>
        </p:nvSpPr>
        <p:spPr>
          <a:xfrm>
            <a:off x="3707904" y="3168676"/>
            <a:ext cx="648072" cy="216024"/>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solidFill>
                  <a:schemeClr val="bg1"/>
                </a:solidFill>
              </a:rPr>
              <a:t>Sleuth</a:t>
            </a:r>
            <a:endParaRPr lang="zh-CN" altLang="en-US" sz="1200" dirty="0">
              <a:solidFill>
                <a:schemeClr val="bg1"/>
              </a:solidFill>
            </a:endParaRPr>
          </a:p>
        </p:txBody>
      </p:sp>
      <p:sp>
        <p:nvSpPr>
          <p:cNvPr id="97" name="矩形 96"/>
          <p:cNvSpPr/>
          <p:nvPr/>
        </p:nvSpPr>
        <p:spPr>
          <a:xfrm>
            <a:off x="3707904" y="4248796"/>
            <a:ext cx="648072" cy="216024"/>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solidFill>
                  <a:schemeClr val="bg1"/>
                </a:solidFill>
              </a:rPr>
              <a:t>Sleuth</a:t>
            </a:r>
            <a:endParaRPr lang="zh-CN" altLang="en-US" sz="1200" dirty="0">
              <a:solidFill>
                <a:schemeClr val="bg1"/>
              </a:solidFill>
            </a:endParaRPr>
          </a:p>
        </p:txBody>
      </p:sp>
      <p:cxnSp>
        <p:nvCxnSpPr>
          <p:cNvPr id="99" name="肘形连接符 98"/>
          <p:cNvCxnSpPr>
            <a:stCxn id="76" idx="1"/>
            <a:endCxn id="79" idx="3"/>
          </p:cNvCxnSpPr>
          <p:nvPr/>
        </p:nvCxnSpPr>
        <p:spPr>
          <a:xfrm rot="10800000" flipV="1">
            <a:off x="3131840" y="2207684"/>
            <a:ext cx="576064" cy="861276"/>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9" name="肘形连接符 108"/>
          <p:cNvCxnSpPr>
            <a:stCxn id="96" idx="1"/>
            <a:endCxn id="79" idx="3"/>
          </p:cNvCxnSpPr>
          <p:nvPr/>
        </p:nvCxnSpPr>
        <p:spPr>
          <a:xfrm rot="10800000">
            <a:off x="3131840" y="3068960"/>
            <a:ext cx="576064" cy="207728"/>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3" name="肘形连接符 112"/>
          <p:cNvCxnSpPr>
            <a:stCxn id="97" idx="1"/>
            <a:endCxn id="79" idx="3"/>
          </p:cNvCxnSpPr>
          <p:nvPr/>
        </p:nvCxnSpPr>
        <p:spPr>
          <a:xfrm rot="10800000">
            <a:off x="3131840" y="3068960"/>
            <a:ext cx="576064" cy="1287848"/>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a:off x="251520" y="332656"/>
            <a:ext cx="6429375" cy="5200650"/>
          </a:xfrm>
          <a:prstGeom prst="rect">
            <a:avLst/>
          </a:prstGeom>
          <a:noFill/>
          <a:ln w="9525">
            <a:noFill/>
            <a:miter lim="800000"/>
            <a:headEnd/>
            <a:tailEnd/>
          </a:ln>
        </p:spPr>
      </p:pic>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1473</TotalTime>
  <Words>375</Words>
  <Application>Microsoft Office PowerPoint</Application>
  <PresentationFormat>全屏显示(4:3)</PresentationFormat>
  <Paragraphs>79</Paragraphs>
  <Slides>6</Slides>
  <Notes>0</Notes>
  <HiddenSlides>0</HiddenSlides>
  <MMClips>0</MMClips>
  <ScaleCrop>false</ScaleCrop>
  <HeadingPairs>
    <vt:vector size="4" baseType="variant">
      <vt:variant>
        <vt:lpstr>主题</vt:lpstr>
      </vt:variant>
      <vt:variant>
        <vt:i4>1</vt:i4>
      </vt:variant>
      <vt:variant>
        <vt:lpstr>幻灯片标题</vt:lpstr>
      </vt:variant>
      <vt:variant>
        <vt:i4>6</vt:i4>
      </vt:variant>
    </vt:vector>
  </HeadingPairs>
  <TitlesOfParts>
    <vt:vector size="7" baseType="lpstr">
      <vt:lpstr>Office 主题</vt:lpstr>
      <vt:lpstr>幻灯片 1</vt:lpstr>
      <vt:lpstr>幻灯片 2</vt:lpstr>
      <vt:lpstr>幻灯片 3</vt:lpstr>
      <vt:lpstr>幻灯片 4</vt:lpstr>
      <vt:lpstr>幻灯片 5</vt:lpstr>
      <vt:lpstr>幻灯片 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Administrator</dc:creator>
  <cp:lastModifiedBy>Administrator</cp:lastModifiedBy>
  <cp:revision>107</cp:revision>
  <dcterms:created xsi:type="dcterms:W3CDTF">2019-01-10T09:03:23Z</dcterms:created>
  <dcterms:modified xsi:type="dcterms:W3CDTF">2019-01-23T11:56:17Z</dcterms:modified>
</cp:coreProperties>
</file>