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28"/>
  </p:notesMasterIdLst>
  <p:handoutMasterIdLst>
    <p:handoutMasterId r:id="rId29"/>
  </p:handoutMasterIdLst>
  <p:sldIdLst>
    <p:sldId id="278" r:id="rId2"/>
    <p:sldId id="303" r:id="rId3"/>
    <p:sldId id="279" r:id="rId4"/>
    <p:sldId id="280" r:id="rId5"/>
    <p:sldId id="281" r:id="rId6"/>
    <p:sldId id="287" r:id="rId7"/>
    <p:sldId id="282" r:id="rId8"/>
    <p:sldId id="288" r:id="rId9"/>
    <p:sldId id="289" r:id="rId10"/>
    <p:sldId id="290" r:id="rId11"/>
    <p:sldId id="283" r:id="rId12"/>
    <p:sldId id="284" r:id="rId13"/>
    <p:sldId id="285" r:id="rId14"/>
    <p:sldId id="304" r:id="rId15"/>
    <p:sldId id="291" r:id="rId16"/>
    <p:sldId id="292" r:id="rId17"/>
    <p:sldId id="293" r:id="rId18"/>
    <p:sldId id="294" r:id="rId19"/>
    <p:sldId id="305" r:id="rId20"/>
    <p:sldId id="295" r:id="rId21"/>
    <p:sldId id="296" r:id="rId22"/>
    <p:sldId id="298" r:id="rId23"/>
    <p:sldId id="299" r:id="rId24"/>
    <p:sldId id="286" r:id="rId25"/>
    <p:sldId id="297" r:id="rId26"/>
    <p:sldId id="306" r:id="rId27"/>
  </p:sldIdLst>
  <p:sldSz cx="10080625" cy="7559675"/>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1722" y="-114"/>
      </p:cViewPr>
      <p:guideLst>
        <p:guide orient="horz" pos="2381"/>
        <p:guide pos="317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3978" y="-114"/>
      </p:cViewPr>
      <p:guideLst>
        <p:guide orient="horz" pos="3367"/>
        <p:guide pos="238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F62B6A66-F3E7-4916-8752-1B93BEA3F239}" type="datetimeFigureOut">
              <a:rPr lang="zh-CN" altLang="en-US" smtClean="0"/>
              <a:pPr/>
              <a:t>2016/5/24</a:t>
            </a:fld>
            <a:endParaRPr lang="zh-CN" altLang="en-US"/>
          </a:p>
        </p:txBody>
      </p:sp>
      <p:sp>
        <p:nvSpPr>
          <p:cNvPr id="4" name="页脚占位符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4C982A5E-855B-4A7B-BF49-757EEFC3ED0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4DB69AC7-C2F0-4E0D-B008-6253442AEEB6}" type="datetimeFigureOut">
              <a:rPr lang="zh-CN" altLang="en-US" smtClean="0"/>
              <a:pPr/>
              <a:t>2016/5/24</a:t>
            </a:fld>
            <a:endParaRPr lang="zh-CN" altLang="en-US"/>
          </a:p>
        </p:txBody>
      </p:sp>
      <p:sp>
        <p:nvSpPr>
          <p:cNvPr id="4" name="幻灯片图像占位符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7F2BE010-FA8C-45CF-8611-79A1FC3121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2BE010-FA8C-45CF-8611-79A1FC3121E7}"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2BE010-FA8C-45CF-8611-79A1FC3121E7}"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252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9040"/>
            <a:ext cx="4426560" cy="4384080"/>
          </a:xfrm>
          <a:prstGeom prst="rect">
            <a:avLst/>
          </a:prstGeom>
        </p:spPr>
        <p:txBody>
          <a:bodyPr lIns="0" tIns="0" rIns="0" bIns="0"/>
          <a:lstStyle/>
          <a:p>
            <a:endParaRPr/>
          </a:p>
        </p:txBody>
      </p:sp>
      <p:sp>
        <p:nvSpPr>
          <p:cNvPr id="44" name="PlaceHolder 3"/>
          <p:cNvSpPr>
            <a:spLocks noGrp="1"/>
          </p:cNvSpPr>
          <p:nvPr>
            <p:ph type="body"/>
          </p:nvPr>
        </p:nvSpPr>
        <p:spPr>
          <a:xfrm>
            <a:off x="5152320" y="1769040"/>
            <a:ext cx="4426560" cy="43840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2160"/>
          </a:xfrm>
          <a:prstGeom prst="rect">
            <a:avLst/>
          </a:prstGeom>
        </p:spPr>
        <p:txBody>
          <a:bodyPr lIns="0" tIns="0" rIns="0" bIns="0" anchor="ctr"/>
          <a:lstStyle/>
          <a:p>
            <a:r>
              <a:rPr lang="en-US" dirty="0">
                <a:latin typeface="Arial"/>
              </a:rPr>
              <a:t>Click to edit the title text format</a:t>
            </a:r>
            <a:endParaRPr dirty="0"/>
          </a:p>
        </p:txBody>
      </p:sp>
      <p:sp>
        <p:nvSpPr>
          <p:cNvPr id="37" name="PlaceHolder 2"/>
          <p:cNvSpPr>
            <a:spLocks noGrp="1"/>
          </p:cNvSpPr>
          <p:nvPr>
            <p:ph type="body"/>
          </p:nvPr>
        </p:nvSpPr>
        <p:spPr>
          <a:xfrm>
            <a:off x="504000" y="1769040"/>
            <a:ext cx="9071280" cy="43840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6" r:id="rId1"/>
    <p:sldLayoutId id="2147483665" r:id="rId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56" y="2779705"/>
            <a:ext cx="9071280" cy="1262160"/>
          </a:xfrm>
        </p:spPr>
        <p:txBody>
          <a:bodyPr/>
          <a:lstStyle/>
          <a:p>
            <a:pPr algn="ctr"/>
            <a:r>
              <a:rPr lang="zh-CN" altLang="en-US" sz="9600" dirty="0">
                <a:solidFill>
                  <a:srgbClr val="0070C0"/>
                </a:solidFill>
                <a:latin typeface="微软雅黑" pitchFamily="34" charset="-122"/>
                <a:ea typeface="微软雅黑" pitchFamily="34" charset="-122"/>
              </a:rPr>
              <a:t>比美</a:t>
            </a:r>
            <a:r>
              <a:rPr lang="zh-CN" altLang="en-US" sz="9600" dirty="0" smtClean="0">
                <a:solidFill>
                  <a:srgbClr val="0070C0"/>
                </a:solidFill>
                <a:latin typeface="微软雅黑" pitchFamily="34" charset="-122"/>
                <a:ea typeface="微软雅黑" pitchFamily="34" charset="-122"/>
              </a:rPr>
              <a:t>特写作指导</a:t>
            </a:r>
            <a:endParaRPr lang="zh-CN" altLang="en-US" sz="9600" dirty="0">
              <a:solidFill>
                <a:srgbClr val="0070C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收藏文献</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79573"/>
            <a:ext cx="1857388"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点击收藏按钮将会将此文献条目收藏到本地文献记录中</a:t>
            </a:r>
            <a:r>
              <a:rPr lang="zh-CN" altLang="en-US" dirty="0" smtClean="0">
                <a:solidFill>
                  <a:srgbClr val="0070C0"/>
                </a:solidFill>
                <a:latin typeface="微软雅黑" pitchFamily="34" charset="-122"/>
                <a:ea typeface="微软雅黑" pitchFamily="34" charset="-122"/>
              </a:rPr>
              <a:t>。为以后学习使用提供便利性。</a:t>
            </a:r>
            <a:endParaRPr lang="zh-CN" altLang="en-US" dirty="0">
              <a:solidFill>
                <a:srgbClr val="0070C0"/>
              </a:solidFill>
              <a:latin typeface="微软雅黑" pitchFamily="34" charset="-122"/>
              <a:ea typeface="微软雅黑" pitchFamily="34" charset="-122"/>
            </a:endParaRPr>
          </a:p>
        </p:txBody>
      </p:sp>
      <p:pic>
        <p:nvPicPr>
          <p:cNvPr id="5122" name="Picture 2" descr="D:\GitLab\wordplugin-frontend\说明文档\0516pic\myLiterature.png"/>
          <p:cNvPicPr>
            <a:picLocks noChangeAspect="1" noChangeArrowheads="1"/>
          </p:cNvPicPr>
          <p:nvPr/>
        </p:nvPicPr>
        <p:blipFill>
          <a:blip r:embed="rId2"/>
          <a:srcRect/>
          <a:stretch>
            <a:fillRect/>
          </a:stretch>
        </p:blipFill>
        <p:spPr bwMode="auto">
          <a:xfrm>
            <a:off x="2468544" y="1422383"/>
            <a:ext cx="7234787" cy="542609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6000" dirty="0" smtClean="0">
                <a:solidFill>
                  <a:schemeClr val="tx2">
                    <a:lumMod val="60000"/>
                    <a:lumOff val="40000"/>
                  </a:schemeClr>
                </a:solidFill>
                <a:latin typeface="微软雅黑" pitchFamily="34" charset="-122"/>
                <a:ea typeface="微软雅黑" pitchFamily="34" charset="-122"/>
              </a:rPr>
              <a:t>样式管理</a:t>
            </a:r>
            <a:endParaRPr lang="zh-CN" altLang="en-US" sz="6000" dirty="0">
              <a:solidFill>
                <a:schemeClr val="tx2">
                  <a:lumMod val="60000"/>
                  <a:lumOff val="40000"/>
                </a:schemeClr>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851011"/>
            <a:ext cx="8786874" cy="4384675"/>
          </a:xfrm>
        </p:spPr>
        <p:txBody>
          <a:bodyPr anchor="ctr"/>
          <a:lstStyle/>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标准样式</a:t>
            </a: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自定义样式</a:t>
            </a: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样式应用</a:t>
            </a:r>
            <a:endParaRPr lang="zh-CN" altLang="en-US" dirty="0" smtClean="0">
              <a:solidFill>
                <a:srgbClr val="0070C0"/>
              </a:solidFill>
              <a:latin typeface="微软雅黑" pitchFamily="34" charset="-122"/>
              <a:ea typeface="微软雅黑" pitchFamily="34" charset="-122"/>
            </a:endParaRPr>
          </a:p>
        </p:txBody>
      </p:sp>
      <p:pic>
        <p:nvPicPr>
          <p:cNvPr id="4" name="Picture 2" descr="D:\GitLab\wordplugin-frontend\说明文档\0516pic\usestyle.png"/>
          <p:cNvPicPr>
            <a:picLocks noChangeAspect="1" noChangeArrowheads="1"/>
          </p:cNvPicPr>
          <p:nvPr/>
        </p:nvPicPr>
        <p:blipFill>
          <a:blip r:embed="rId2"/>
          <a:srcRect/>
          <a:stretch>
            <a:fillRect/>
          </a:stretch>
        </p:blipFill>
        <p:spPr bwMode="auto">
          <a:xfrm>
            <a:off x="5111750" y="3279771"/>
            <a:ext cx="2428892" cy="153482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smtClean="0">
                <a:solidFill>
                  <a:schemeClr val="tx2">
                    <a:lumMod val="60000"/>
                    <a:lumOff val="40000"/>
                  </a:schemeClr>
                </a:solidFill>
                <a:latin typeface="微软雅黑" pitchFamily="34" charset="-122"/>
                <a:ea typeface="微软雅黑" pitchFamily="34" charset="-122"/>
              </a:rPr>
              <a:t>标准样式</a:t>
            </a:r>
            <a:endParaRPr lang="zh-CN" altLang="en-US" sz="3200" dirty="0">
              <a:solidFill>
                <a:schemeClr val="tx2">
                  <a:lumMod val="60000"/>
                  <a:lumOff val="40000"/>
                </a:schemeClr>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539718" y="1851011"/>
            <a:ext cx="3429024" cy="4384675"/>
          </a:xfrm>
        </p:spPr>
        <p:txBody>
          <a:bodyPr anchor="ctr"/>
          <a:lstStyle/>
          <a:p>
            <a:r>
              <a:rPr lang="en-US" altLang="zh-CN" dirty="0" smtClean="0">
                <a:solidFill>
                  <a:srgbClr val="0070C0"/>
                </a:solidFill>
                <a:latin typeface="微软雅黑" pitchFamily="34" charset="-122"/>
                <a:ea typeface="微软雅黑" pitchFamily="34" charset="-122"/>
              </a:rPr>
              <a:t>BIMT</a:t>
            </a:r>
            <a:r>
              <a:rPr lang="zh-CN" altLang="en-US" dirty="0" smtClean="0">
                <a:solidFill>
                  <a:srgbClr val="0070C0"/>
                </a:solidFill>
                <a:latin typeface="微软雅黑" pitchFamily="34" charset="-122"/>
                <a:ea typeface="微软雅黑" pitchFamily="34" charset="-122"/>
              </a:rPr>
              <a:t>写作指导提供几种基础标准样式供用户直接使用，如作者年制样式、顺序编码样式。效果如图。</a:t>
            </a:r>
            <a:endParaRPr lang="zh-CN" altLang="en-US" dirty="0">
              <a:solidFill>
                <a:srgbClr val="0070C0"/>
              </a:solidFill>
              <a:latin typeface="微软雅黑" pitchFamily="34" charset="-122"/>
              <a:ea typeface="微软雅黑" pitchFamily="34" charset="-122"/>
            </a:endParaRPr>
          </a:p>
        </p:txBody>
      </p:sp>
      <p:pic>
        <p:nvPicPr>
          <p:cNvPr id="4" name="Picture 2" descr="D:\GitLab\wordplugin-frontend\说明文档\0516pic\exam1.png"/>
          <p:cNvPicPr>
            <a:picLocks noChangeAspect="1" noChangeArrowheads="1"/>
          </p:cNvPicPr>
          <p:nvPr/>
        </p:nvPicPr>
        <p:blipFill>
          <a:blip r:embed="rId2"/>
          <a:srcRect/>
          <a:stretch>
            <a:fillRect/>
          </a:stretch>
        </p:blipFill>
        <p:spPr bwMode="auto">
          <a:xfrm>
            <a:off x="4254494" y="2636829"/>
            <a:ext cx="5429250" cy="1228725"/>
          </a:xfrm>
          <a:prstGeom prst="rect">
            <a:avLst/>
          </a:prstGeom>
          <a:ln>
            <a:noFill/>
          </a:ln>
          <a:effectLst>
            <a:outerShdw blurRad="190500" algn="tl" rotWithShape="0">
              <a:srgbClr val="000000">
                <a:alpha val="70000"/>
              </a:srgbClr>
            </a:outerShdw>
          </a:effectLst>
        </p:spPr>
      </p:pic>
      <p:pic>
        <p:nvPicPr>
          <p:cNvPr id="7171" name="Picture 3" descr="D:\GitLab\wordplugin-frontend\说明文档\0516pic\exam2.png"/>
          <p:cNvPicPr>
            <a:picLocks noChangeAspect="1" noChangeArrowheads="1"/>
          </p:cNvPicPr>
          <p:nvPr/>
        </p:nvPicPr>
        <p:blipFill>
          <a:blip r:embed="rId3"/>
          <a:srcRect/>
          <a:stretch>
            <a:fillRect/>
          </a:stretch>
        </p:blipFill>
        <p:spPr bwMode="auto">
          <a:xfrm>
            <a:off x="4325932" y="4637093"/>
            <a:ext cx="5305425" cy="98107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smtClean="0">
                <a:solidFill>
                  <a:srgbClr val="0070C0"/>
                </a:solidFill>
                <a:latin typeface="微软雅黑" pitchFamily="34" charset="-122"/>
                <a:ea typeface="微软雅黑" pitchFamily="34" charset="-122"/>
              </a:rPr>
              <a:t>自定义样式</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539718" y="1779573"/>
            <a:ext cx="3786214"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同样用户可以在标准样式的基础上进行自定义样式的编辑，点击另存为即可生成新的样式。提高了软件的便捷性。</a:t>
            </a:r>
            <a:endParaRPr lang="zh-CN" altLang="en-US" dirty="0">
              <a:solidFill>
                <a:srgbClr val="0070C0"/>
              </a:solidFill>
              <a:latin typeface="微软雅黑" pitchFamily="34" charset="-122"/>
              <a:ea typeface="微软雅黑" pitchFamily="34" charset="-122"/>
            </a:endParaRPr>
          </a:p>
        </p:txBody>
      </p:sp>
      <p:pic>
        <p:nvPicPr>
          <p:cNvPr id="4" name="Picture 2" descr="D:\GitLab\wordplugin-frontend\说明文档\0516pic\this.png"/>
          <p:cNvPicPr>
            <a:picLocks noChangeAspect="1" noChangeArrowheads="1"/>
          </p:cNvPicPr>
          <p:nvPr/>
        </p:nvPicPr>
        <p:blipFill>
          <a:blip r:embed="rId2"/>
          <a:srcRect/>
          <a:stretch>
            <a:fillRect/>
          </a:stretch>
        </p:blipFill>
        <p:spPr bwMode="auto">
          <a:xfrm>
            <a:off x="4683122" y="1208069"/>
            <a:ext cx="4900103" cy="4500594"/>
          </a:xfrm>
          <a:prstGeom prst="rect">
            <a:avLst/>
          </a:prstGeom>
          <a:noFill/>
        </p:spPr>
      </p:pic>
      <p:pic>
        <p:nvPicPr>
          <p:cNvPr id="8195" name="Picture 3" descr="D:\GitLab\wordplugin-frontend\说明文档\0516pic\name.png"/>
          <p:cNvPicPr>
            <a:picLocks noChangeAspect="1" noChangeArrowheads="1"/>
          </p:cNvPicPr>
          <p:nvPr/>
        </p:nvPicPr>
        <p:blipFill>
          <a:blip r:embed="rId3"/>
          <a:srcRect/>
          <a:stretch>
            <a:fillRect/>
          </a:stretch>
        </p:blipFill>
        <p:spPr bwMode="auto">
          <a:xfrm>
            <a:off x="4683122" y="5851539"/>
            <a:ext cx="4857784" cy="127397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样式应用</a:t>
            </a:r>
            <a:endParaRPr lang="zh-CN" altLang="en-US" sz="3200" dirty="0">
              <a:solidFill>
                <a:srgbClr val="0070C0"/>
              </a:solidFill>
              <a:latin typeface="微软雅黑" pitchFamily="34" charset="-122"/>
              <a:ea typeface="微软雅黑" pitchFamily="34" charset="-122"/>
            </a:endParaRPr>
          </a:p>
        </p:txBody>
      </p:sp>
      <p:sp>
        <p:nvSpPr>
          <p:cNvPr id="3" name="文本占位符 2"/>
          <p:cNvSpPr>
            <a:spLocks noGrp="1"/>
          </p:cNvSpPr>
          <p:nvPr>
            <p:ph type="body"/>
          </p:nvPr>
        </p:nvSpPr>
        <p:spPr>
          <a:xfrm>
            <a:off x="504000" y="1769040"/>
            <a:ext cx="8965468" cy="4384080"/>
          </a:xfrm>
        </p:spPr>
        <p:txBody>
          <a:bodyPr anchor="ctr"/>
          <a:lstStyle/>
          <a:p>
            <a:r>
              <a:rPr lang="zh-CN" altLang="en-US" dirty="0" smtClean="0">
                <a:solidFill>
                  <a:srgbClr val="0070C0"/>
                </a:solidFill>
                <a:latin typeface="微软雅黑" pitchFamily="34" charset="-122"/>
                <a:ea typeface="微软雅黑" pitchFamily="34" charset="-122"/>
              </a:rPr>
              <a:t>在样式下拉框中选择其他样式后，点击应用格式按钮可实现文档中关于文中引文样式及文末引文样式的一键转换。减少用户重复操作，节约用户时间。</a:t>
            </a:r>
            <a:endParaRPr lang="zh-CN" altLang="en-US" dirty="0">
              <a:solidFill>
                <a:srgbClr val="0070C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GitLab\wordplugin-frontend\说明文档\0516pic\about.png"/>
          <p:cNvPicPr>
            <a:picLocks noChangeAspect="1" noChangeArrowheads="1"/>
          </p:cNvPicPr>
          <p:nvPr/>
        </p:nvPicPr>
        <p:blipFill>
          <a:blip r:embed="rId2"/>
          <a:srcRect/>
          <a:stretch>
            <a:fillRect/>
          </a:stretch>
        </p:blipFill>
        <p:spPr bwMode="auto">
          <a:xfrm>
            <a:off x="4611684" y="1779573"/>
            <a:ext cx="4900103" cy="4500594"/>
          </a:xfrm>
          <a:prstGeom prst="rect">
            <a:avLst/>
          </a:prstGeom>
          <a:ln>
            <a:noFill/>
          </a:ln>
          <a:effectLst>
            <a:outerShdw blurRad="292100" dist="139700" dir="2700000" algn="tl" rotWithShape="0">
              <a:srgbClr val="333333">
                <a:alpha val="65000"/>
              </a:srgbClr>
            </a:outerShdw>
          </a:effectLst>
        </p:spPr>
      </p:pic>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样式编辑</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539718" y="1779573"/>
            <a:ext cx="4427538" cy="4384675"/>
          </a:xfrm>
        </p:spPr>
        <p:txBody>
          <a:bodyPr anchor="ctr"/>
          <a:lstStyle/>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关于此样式</a:t>
            </a:r>
            <a:endParaRPr lang="en-US" altLang="zh-CN"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缺失项设置</a:t>
            </a:r>
            <a:endParaRPr lang="en-US" altLang="zh-CN"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dirty="0">
                <a:solidFill>
                  <a:srgbClr val="0070C0"/>
                </a:solidFill>
                <a:latin typeface="微软雅黑" pitchFamily="34" charset="-122"/>
                <a:ea typeface="微软雅黑" pitchFamily="34" charset="-122"/>
              </a:rPr>
              <a:t>文</a:t>
            </a:r>
            <a:r>
              <a:rPr lang="zh-CN" altLang="en-US" dirty="0" smtClean="0">
                <a:solidFill>
                  <a:srgbClr val="0070C0"/>
                </a:solidFill>
                <a:latin typeface="微软雅黑" pitchFamily="34" charset="-122"/>
                <a:ea typeface="微软雅黑" pitchFamily="34" charset="-122"/>
              </a:rPr>
              <a:t>中样式</a:t>
            </a:r>
            <a:r>
              <a:rPr lang="zh-CN" altLang="en-US" dirty="0" smtClean="0">
                <a:solidFill>
                  <a:srgbClr val="0070C0"/>
                </a:solidFill>
                <a:latin typeface="微软雅黑" pitchFamily="34" charset="-122"/>
                <a:ea typeface="微软雅黑" pitchFamily="34" charset="-122"/>
              </a:rPr>
              <a:t>设置</a:t>
            </a:r>
            <a:endParaRPr lang="en-US" altLang="zh-CN"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参考文献标题设置</a:t>
            </a:r>
            <a:endParaRPr lang="en-US" altLang="zh-CN"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参考文献条目设置</a:t>
            </a:r>
            <a:endParaRPr lang="en-US" altLang="zh-CN"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作者显示格式设置</a:t>
            </a:r>
            <a:endParaRPr lang="en-US" altLang="zh-CN"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页码设置</a:t>
            </a:r>
            <a:endParaRPr lang="en-US" altLang="zh-CN"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日期格式</a:t>
            </a:r>
            <a:endParaRPr lang="en-US" altLang="zh-CN"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排序</a:t>
            </a:r>
            <a:r>
              <a:rPr lang="zh-CN" altLang="en-US" dirty="0" smtClean="0">
                <a:solidFill>
                  <a:srgbClr val="0070C0"/>
                </a:solidFill>
                <a:latin typeface="微软雅黑" pitchFamily="34" charset="-122"/>
                <a:ea typeface="微软雅黑" pitchFamily="34" charset="-122"/>
              </a:rPr>
              <a:t>规则</a:t>
            </a:r>
            <a:endParaRPr lang="en-US" altLang="zh-CN" dirty="0" smtClean="0">
              <a:solidFill>
                <a:srgbClr val="0070C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关于此样式</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79573"/>
            <a:ext cx="4427538"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关于此样式记录了样式的基本信息</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包括名称、关联期刊、创建时间、</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修改时间、注释及预览效果信息。</a:t>
            </a:r>
            <a:endParaRPr lang="zh-CN" altLang="en-US" dirty="0">
              <a:solidFill>
                <a:srgbClr val="0070C0"/>
              </a:solidFill>
              <a:latin typeface="微软雅黑" pitchFamily="34" charset="-122"/>
              <a:ea typeface="微软雅黑" pitchFamily="34" charset="-122"/>
            </a:endParaRPr>
          </a:p>
        </p:txBody>
      </p:sp>
      <p:pic>
        <p:nvPicPr>
          <p:cNvPr id="10242" name="Picture 2" descr="D:\GitLab\wordplugin-frontend\说明文档\0516pic\about.png"/>
          <p:cNvPicPr>
            <a:picLocks noChangeAspect="1" noChangeArrowheads="1"/>
          </p:cNvPicPr>
          <p:nvPr/>
        </p:nvPicPr>
        <p:blipFill>
          <a:blip r:embed="rId2"/>
          <a:srcRect/>
          <a:stretch>
            <a:fillRect/>
          </a:stretch>
        </p:blipFill>
        <p:spPr bwMode="auto">
          <a:xfrm>
            <a:off x="4683123" y="1922449"/>
            <a:ext cx="4900104" cy="450059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缺失项设置</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79573"/>
            <a:ext cx="4427538"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当所引用的文献关键信息缺失时</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可以使用缺失项设置的内容进行</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相应替换、替换字段包括作者、</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a:solidFill>
                  <a:srgbClr val="0070C0"/>
                </a:solidFill>
                <a:latin typeface="微软雅黑" pitchFamily="34" charset="-122"/>
                <a:ea typeface="微软雅黑" pitchFamily="34" charset="-122"/>
              </a:rPr>
              <a:t>出版</a:t>
            </a:r>
            <a:r>
              <a:rPr lang="zh-CN" altLang="en-US" dirty="0" smtClean="0">
                <a:solidFill>
                  <a:srgbClr val="0070C0"/>
                </a:solidFill>
                <a:latin typeface="微软雅黑" pitchFamily="34" charset="-122"/>
                <a:ea typeface="微软雅黑" pitchFamily="34" charset="-122"/>
              </a:rPr>
              <a:t>地、出版者。同时中英文文</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献可分别设置。</a:t>
            </a:r>
            <a:endParaRPr lang="zh-CN" altLang="en-US" dirty="0">
              <a:solidFill>
                <a:srgbClr val="0070C0"/>
              </a:solidFill>
              <a:latin typeface="微软雅黑" pitchFamily="34" charset="-122"/>
              <a:ea typeface="微软雅黑" pitchFamily="34" charset="-122"/>
            </a:endParaRPr>
          </a:p>
        </p:txBody>
      </p:sp>
      <p:pic>
        <p:nvPicPr>
          <p:cNvPr id="11266" name="Picture 2" descr="D:\GitLab\wordplugin-frontend\说明文档\0516pic\lost_cn.png"/>
          <p:cNvPicPr>
            <a:picLocks noChangeAspect="1" noChangeArrowheads="1"/>
          </p:cNvPicPr>
          <p:nvPr/>
        </p:nvPicPr>
        <p:blipFill>
          <a:blip r:embed="rId3"/>
          <a:srcRect/>
          <a:stretch>
            <a:fillRect/>
          </a:stretch>
        </p:blipFill>
        <p:spPr bwMode="auto">
          <a:xfrm>
            <a:off x="4683122" y="1636697"/>
            <a:ext cx="4977883" cy="457203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文中样式设置</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79573"/>
            <a:ext cx="4427538"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文中可设置项目包括文中样式</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字段前后缀、字体、字号、作</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者显示规则、复合文献排列规</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则等多种设置，同时可实时显</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示设置后的预览效果。</a:t>
            </a:r>
            <a:endParaRPr lang="zh-CN" altLang="en-US" dirty="0">
              <a:solidFill>
                <a:srgbClr val="0070C0"/>
              </a:solidFill>
              <a:latin typeface="微软雅黑" pitchFamily="34" charset="-122"/>
              <a:ea typeface="微软雅黑" pitchFamily="34" charset="-122"/>
            </a:endParaRPr>
          </a:p>
        </p:txBody>
      </p:sp>
      <p:pic>
        <p:nvPicPr>
          <p:cNvPr id="12290" name="Picture 2" descr="D:\GitLab\wordplugin-frontend\说明文档\0516pic\in.png"/>
          <p:cNvPicPr>
            <a:picLocks noChangeAspect="1" noChangeArrowheads="1"/>
          </p:cNvPicPr>
          <p:nvPr/>
        </p:nvPicPr>
        <p:blipFill>
          <a:blip r:embed="rId2"/>
          <a:srcRect/>
          <a:stretch>
            <a:fillRect/>
          </a:stretch>
        </p:blipFill>
        <p:spPr bwMode="auto">
          <a:xfrm>
            <a:off x="4540247" y="1636697"/>
            <a:ext cx="5133442" cy="471490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参考文献标题设置</a:t>
            </a:r>
            <a:endParaRPr lang="zh-CN" altLang="en-US" sz="3200" dirty="0">
              <a:solidFill>
                <a:srgbClr val="0070C0"/>
              </a:solidFill>
              <a:latin typeface="微软雅黑" pitchFamily="34" charset="-122"/>
              <a:ea typeface="微软雅黑" pitchFamily="34" charset="-122"/>
            </a:endParaRPr>
          </a:p>
        </p:txBody>
      </p:sp>
      <p:sp>
        <p:nvSpPr>
          <p:cNvPr id="3" name="文本占位符 2"/>
          <p:cNvSpPr>
            <a:spLocks noGrp="1"/>
          </p:cNvSpPr>
          <p:nvPr>
            <p:ph type="body"/>
          </p:nvPr>
        </p:nvSpPr>
        <p:spPr>
          <a:xfrm>
            <a:off x="504000" y="1769040"/>
            <a:ext cx="3321866" cy="4384080"/>
          </a:xfrm>
        </p:spPr>
        <p:txBody>
          <a:bodyPr anchor="ctr"/>
          <a:lstStyle/>
          <a:p>
            <a:r>
              <a:rPr lang="zh-CN" altLang="en-US" dirty="0" smtClean="0">
                <a:solidFill>
                  <a:srgbClr val="0070C0"/>
                </a:solidFill>
                <a:latin typeface="微软雅黑" pitchFamily="34" charset="-122"/>
                <a:ea typeface="微软雅黑" pitchFamily="34" charset="-122"/>
              </a:rPr>
              <a:t>设置文末参考文献的标题，包括字体、字号粗体、斜体等；</a:t>
            </a:r>
            <a:endParaRPr lang="zh-CN" altLang="en-US" dirty="0">
              <a:solidFill>
                <a:srgbClr val="0070C0"/>
              </a:solidFill>
              <a:latin typeface="微软雅黑" pitchFamily="34" charset="-122"/>
              <a:ea typeface="微软雅黑" pitchFamily="34" charset="-122"/>
            </a:endParaRPr>
          </a:p>
        </p:txBody>
      </p:sp>
      <p:sp>
        <p:nvSpPr>
          <p:cNvPr id="4" name="文本占位符 3"/>
          <p:cNvSpPr>
            <a:spLocks noGrp="1"/>
          </p:cNvSpPr>
          <p:nvPr>
            <p:ph type="body"/>
          </p:nvPr>
        </p:nvSpPr>
        <p:spPr/>
        <p:txBody>
          <a:bodyPr/>
          <a:lstStyle/>
          <a:p>
            <a:endParaRPr lang="zh-CN" altLang="en-US"/>
          </a:p>
        </p:txBody>
      </p:sp>
      <p:pic>
        <p:nvPicPr>
          <p:cNvPr id="9218" name="Picture 2" descr="D:\GitLab\wordplugin-frontend\说明文档\0516pic\title.png"/>
          <p:cNvPicPr>
            <a:picLocks noChangeAspect="1" noChangeArrowheads="1"/>
          </p:cNvPicPr>
          <p:nvPr/>
        </p:nvPicPr>
        <p:blipFill>
          <a:blip r:embed="rId2"/>
          <a:srcRect/>
          <a:stretch>
            <a:fillRect/>
          </a:stretch>
        </p:blipFill>
        <p:spPr bwMode="auto">
          <a:xfrm>
            <a:off x="4325932" y="1493821"/>
            <a:ext cx="5366780" cy="492922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6000" dirty="0" smtClean="0">
                <a:solidFill>
                  <a:srgbClr val="0070C0"/>
                </a:solidFill>
                <a:latin typeface="微软雅黑" pitchFamily="34" charset="-122"/>
                <a:ea typeface="微软雅黑" pitchFamily="34" charset="-122"/>
              </a:rPr>
              <a:t>我们的特色</a:t>
            </a:r>
            <a:endParaRPr lang="zh-CN" altLang="en-US" sz="6000" dirty="0">
              <a:solidFill>
                <a:srgbClr val="0070C0"/>
              </a:solidFill>
              <a:latin typeface="微软雅黑" pitchFamily="34" charset="-122"/>
              <a:ea typeface="微软雅黑" pitchFamily="34" charset="-122"/>
            </a:endParaRPr>
          </a:p>
        </p:txBody>
      </p:sp>
      <p:sp>
        <p:nvSpPr>
          <p:cNvPr id="3" name="文本占位符 2"/>
          <p:cNvSpPr>
            <a:spLocks noGrp="1"/>
          </p:cNvSpPr>
          <p:nvPr>
            <p:ph type="body"/>
          </p:nvPr>
        </p:nvSpPr>
        <p:spPr>
          <a:xfrm>
            <a:off x="504000" y="1769040"/>
            <a:ext cx="7965336" cy="4384080"/>
          </a:xfrm>
        </p:spPr>
        <p:txBody>
          <a:bodyPr anchor="ctr"/>
          <a:lstStyle/>
          <a:p>
            <a:pPr marL="571500" indent="-571500" algn="l">
              <a:lnSpc>
                <a:spcPct val="150000"/>
              </a:lnSpc>
              <a:buFont typeface="+mj-ea"/>
              <a:buAutoNum type="ea1JpnChsDbPeriod"/>
            </a:pPr>
            <a:r>
              <a:rPr lang="en-US" altLang="zh-CN" sz="2400" dirty="0" smtClean="0">
                <a:solidFill>
                  <a:srgbClr val="0070C0"/>
                </a:solidFill>
                <a:latin typeface="微软雅黑" pitchFamily="34" charset="-122"/>
                <a:ea typeface="微软雅黑" pitchFamily="34" charset="-122"/>
              </a:rPr>
              <a:t>BIMT</a:t>
            </a:r>
            <a:r>
              <a:rPr lang="zh-CN" altLang="en-US" sz="2400" dirty="0" smtClean="0">
                <a:solidFill>
                  <a:srgbClr val="0070C0"/>
                </a:solidFill>
                <a:latin typeface="微软雅黑" pitchFamily="34" charset="-122"/>
                <a:ea typeface="微软雅黑" pitchFamily="34" charset="-122"/>
              </a:rPr>
              <a:t>业务深度整合</a:t>
            </a:r>
          </a:p>
          <a:p>
            <a:pPr marL="571500" indent="-571500" algn="l">
              <a:lnSpc>
                <a:spcPct val="150000"/>
              </a:lnSpc>
              <a:buFont typeface="+mj-ea"/>
              <a:buAutoNum type="ea1JpnChsDbPeriod"/>
            </a:pPr>
            <a:r>
              <a:rPr lang="zh-CN" altLang="en-US" sz="2400" dirty="0" smtClean="0">
                <a:solidFill>
                  <a:srgbClr val="0070C0"/>
                </a:solidFill>
                <a:latin typeface="微软雅黑" pitchFamily="34" charset="-122"/>
                <a:ea typeface="微软雅黑" pitchFamily="34" charset="-122"/>
              </a:rPr>
              <a:t>文献大数据</a:t>
            </a:r>
          </a:p>
          <a:p>
            <a:pPr marL="571500" indent="-571500" algn="l">
              <a:lnSpc>
                <a:spcPct val="150000"/>
              </a:lnSpc>
              <a:buFont typeface="+mj-ea"/>
              <a:buAutoNum type="ea1JpnChsDbPeriod"/>
            </a:pPr>
            <a:r>
              <a:rPr lang="zh-CN" altLang="en-US" sz="2400" dirty="0" smtClean="0">
                <a:solidFill>
                  <a:srgbClr val="0070C0"/>
                </a:solidFill>
                <a:latin typeface="微软雅黑" pitchFamily="34" charset="-122"/>
                <a:ea typeface="微软雅黑" pitchFamily="34" charset="-122"/>
              </a:rPr>
              <a:t>标准样式库及样式编辑</a:t>
            </a:r>
          </a:p>
          <a:p>
            <a:pPr marL="571500" indent="-571500" algn="l">
              <a:lnSpc>
                <a:spcPct val="150000"/>
              </a:lnSpc>
              <a:buFont typeface="+mj-ea"/>
              <a:buAutoNum type="ea1JpnChsDbPeriod"/>
            </a:pPr>
            <a:r>
              <a:rPr lang="zh-CN" altLang="en-US" sz="2400" dirty="0" smtClean="0">
                <a:solidFill>
                  <a:srgbClr val="0070C0"/>
                </a:solidFill>
                <a:latin typeface="微软雅黑" pitchFamily="34" charset="-122"/>
                <a:ea typeface="微软雅黑" pitchFamily="34" charset="-122"/>
              </a:rPr>
              <a:t>插件普适性（兼容性）</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参考文献条目设置</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08135"/>
            <a:ext cx="3643338"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本模块主要设置文末引文的模板</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及字段的字体、字号、引文的段</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落样式缩进行距等和最终的引用</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的展示效果。</a:t>
            </a:r>
            <a:endParaRPr lang="en-US" altLang="zh-CN" dirty="0" smtClean="0">
              <a:solidFill>
                <a:srgbClr val="0070C0"/>
              </a:solidFill>
              <a:latin typeface="微软雅黑" pitchFamily="34" charset="-122"/>
              <a:ea typeface="微软雅黑" pitchFamily="34" charset="-122"/>
            </a:endParaRPr>
          </a:p>
        </p:txBody>
      </p:sp>
      <p:pic>
        <p:nvPicPr>
          <p:cNvPr id="13314" name="Picture 2" descr="D:\GitLab\wordplugin-frontend\说明文档\0516pic\Qitem.png"/>
          <p:cNvPicPr>
            <a:picLocks noChangeAspect="1" noChangeArrowheads="1"/>
          </p:cNvPicPr>
          <p:nvPr/>
        </p:nvPicPr>
        <p:blipFill>
          <a:blip r:embed="rId2"/>
          <a:srcRect/>
          <a:stretch>
            <a:fillRect/>
          </a:stretch>
        </p:blipFill>
        <p:spPr bwMode="auto">
          <a:xfrm>
            <a:off x="4183056" y="1708135"/>
            <a:ext cx="5522338" cy="507209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作者显示格式设置</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79573"/>
            <a:ext cx="3429024"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作者显示格式设置包括对中英文</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文献作者的不同设置，规则包括</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作者显示数量、作者名姓排列规</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则及作者之间的分隔符等</a:t>
            </a:r>
            <a:r>
              <a:rPr lang="zh-CN" altLang="en-US" dirty="0" smtClean="0"/>
              <a:t>。</a:t>
            </a:r>
            <a:endParaRPr lang="zh-CN" altLang="en-US" dirty="0"/>
          </a:p>
        </p:txBody>
      </p:sp>
      <p:pic>
        <p:nvPicPr>
          <p:cNvPr id="14338" name="Picture 2" descr="D:\GitLab\wordplugin-frontend\说明文档\0516pic\about.png"/>
          <p:cNvPicPr>
            <a:picLocks noChangeAspect="1" noChangeArrowheads="1"/>
          </p:cNvPicPr>
          <p:nvPr/>
        </p:nvPicPr>
        <p:blipFill>
          <a:blip r:embed="rId2"/>
          <a:srcRect/>
          <a:stretch>
            <a:fillRect/>
          </a:stretch>
        </p:blipFill>
        <p:spPr bwMode="auto">
          <a:xfrm>
            <a:off x="4040180" y="1422383"/>
            <a:ext cx="5643602" cy="518347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页码设置</a:t>
            </a:r>
            <a:endParaRPr lang="zh-CN" altLang="en-US" sz="3200" dirty="0"/>
          </a:p>
        </p:txBody>
      </p:sp>
      <p:sp>
        <p:nvSpPr>
          <p:cNvPr id="5" name="副标题 4"/>
          <p:cNvSpPr>
            <a:spLocks noGrp="1"/>
          </p:cNvSpPr>
          <p:nvPr>
            <p:ph type="body" idx="4294967295"/>
          </p:nvPr>
        </p:nvSpPr>
        <p:spPr>
          <a:xfrm>
            <a:off x="396842" y="1779573"/>
            <a:ext cx="4427538"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针对文献信息中的页码进行</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设置，具体方式如右图。</a:t>
            </a:r>
            <a:endParaRPr lang="zh-CN" altLang="en-US" dirty="0">
              <a:solidFill>
                <a:srgbClr val="0070C0"/>
              </a:solidFill>
              <a:latin typeface="微软雅黑" pitchFamily="34" charset="-122"/>
              <a:ea typeface="微软雅黑" pitchFamily="34" charset="-122"/>
            </a:endParaRPr>
          </a:p>
        </p:txBody>
      </p:sp>
      <p:pic>
        <p:nvPicPr>
          <p:cNvPr id="15362" name="Picture 2" descr="D:\GitLab\wordplugin-frontend\说明文档\0516pic\page.png"/>
          <p:cNvPicPr>
            <a:picLocks noChangeAspect="1" noChangeArrowheads="1"/>
          </p:cNvPicPr>
          <p:nvPr/>
        </p:nvPicPr>
        <p:blipFill>
          <a:blip r:embed="rId2"/>
          <a:srcRect/>
          <a:stretch>
            <a:fillRect/>
          </a:stretch>
        </p:blipFill>
        <p:spPr bwMode="auto">
          <a:xfrm>
            <a:off x="3897304" y="1279507"/>
            <a:ext cx="5911236" cy="542928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出版时间设置</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79573"/>
            <a:ext cx="4427538"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本模块可格式化文末引文的</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smtClean="0">
                <a:solidFill>
                  <a:srgbClr val="0070C0"/>
                </a:solidFill>
                <a:latin typeface="微软雅黑" pitchFamily="34" charset="-122"/>
                <a:ea typeface="微软雅黑" pitchFamily="34" charset="-122"/>
              </a:rPr>
              <a:t>出版时间字段，具体样式如</a:t>
            </a:r>
            <a:endParaRPr lang="en-US" altLang="zh-CN" dirty="0" smtClean="0">
              <a:solidFill>
                <a:srgbClr val="0070C0"/>
              </a:solidFill>
              <a:latin typeface="微软雅黑" pitchFamily="34" charset="-122"/>
              <a:ea typeface="微软雅黑" pitchFamily="34" charset="-122"/>
            </a:endParaRPr>
          </a:p>
          <a:p>
            <a:pPr>
              <a:lnSpc>
                <a:spcPct val="150000"/>
              </a:lnSpc>
            </a:pPr>
            <a:r>
              <a:rPr lang="zh-CN" altLang="en-US" dirty="0">
                <a:solidFill>
                  <a:srgbClr val="0070C0"/>
                </a:solidFill>
                <a:latin typeface="微软雅黑" pitchFamily="34" charset="-122"/>
                <a:ea typeface="微软雅黑" pitchFamily="34" charset="-122"/>
              </a:rPr>
              <a:t>右</a:t>
            </a:r>
            <a:r>
              <a:rPr lang="zh-CN" altLang="en-US" dirty="0" smtClean="0">
                <a:solidFill>
                  <a:srgbClr val="0070C0"/>
                </a:solidFill>
                <a:latin typeface="微软雅黑" pitchFamily="34" charset="-122"/>
                <a:ea typeface="微软雅黑" pitchFamily="34" charset="-122"/>
              </a:rPr>
              <a:t>图。</a:t>
            </a:r>
            <a:endParaRPr lang="zh-CN" altLang="en-US" dirty="0">
              <a:solidFill>
                <a:srgbClr val="0070C0"/>
              </a:solidFill>
              <a:latin typeface="微软雅黑" pitchFamily="34" charset="-122"/>
              <a:ea typeface="微软雅黑" pitchFamily="34" charset="-122"/>
            </a:endParaRPr>
          </a:p>
        </p:txBody>
      </p:sp>
      <p:pic>
        <p:nvPicPr>
          <p:cNvPr id="16386" name="Picture 2" descr="D:\GitLab\wordplugin-frontend\说明文档\0516pic\date.png"/>
          <p:cNvPicPr>
            <a:picLocks noChangeAspect="1" noChangeArrowheads="1"/>
          </p:cNvPicPr>
          <p:nvPr/>
        </p:nvPicPr>
        <p:blipFill>
          <a:blip r:embed="rId2"/>
          <a:srcRect/>
          <a:stretch>
            <a:fillRect/>
          </a:stretch>
        </p:blipFill>
        <p:spPr bwMode="auto">
          <a:xfrm>
            <a:off x="3897304" y="1279507"/>
            <a:ext cx="5724525" cy="52578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D:\GitLab\wordplugin-frontend\说明文档\0516pic\gjgl.png"/>
          <p:cNvPicPr>
            <a:picLocks noChangeAspect="1" noChangeArrowheads="1"/>
          </p:cNvPicPr>
          <p:nvPr/>
        </p:nvPicPr>
        <p:blipFill>
          <a:blip r:embed="rId2"/>
          <a:srcRect/>
          <a:stretch>
            <a:fillRect/>
          </a:stretch>
        </p:blipFill>
        <p:spPr bwMode="auto">
          <a:xfrm>
            <a:off x="5326064" y="3351209"/>
            <a:ext cx="2286016" cy="1658167"/>
          </a:xfrm>
          <a:prstGeom prst="rect">
            <a:avLst/>
          </a:prstGeom>
          <a:ln>
            <a:noFill/>
          </a:ln>
          <a:effectLst>
            <a:outerShdw blurRad="292100" dist="139700" dir="2700000" algn="tl" rotWithShape="0">
              <a:srgbClr val="333333">
                <a:alpha val="65000"/>
              </a:srgbClr>
            </a:outerShdw>
          </a:effectLst>
        </p:spPr>
      </p:pic>
      <p:sp>
        <p:nvSpPr>
          <p:cNvPr id="2" name="标题 1"/>
          <p:cNvSpPr>
            <a:spLocks noGrp="1"/>
          </p:cNvSpPr>
          <p:nvPr>
            <p:ph type="title"/>
          </p:nvPr>
        </p:nvSpPr>
        <p:spPr/>
        <p:txBody>
          <a:bodyPr/>
          <a:lstStyle/>
          <a:p>
            <a:pPr algn="l"/>
            <a:r>
              <a:rPr lang="zh-CN" altLang="en-US" sz="6000" dirty="0" smtClean="0">
                <a:solidFill>
                  <a:srgbClr val="0070C0"/>
                </a:solidFill>
                <a:latin typeface="微软雅黑" pitchFamily="34" charset="-122"/>
                <a:ea typeface="微软雅黑" pitchFamily="34" charset="-122"/>
              </a:rPr>
              <a:t>稿件管理</a:t>
            </a:r>
            <a:endParaRPr lang="zh-CN" altLang="en-US" sz="60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539718" y="1779573"/>
            <a:ext cx="4427538" cy="4384675"/>
          </a:xfrm>
        </p:spPr>
        <p:txBody>
          <a:bodyPr anchor="ctr"/>
          <a:lstStyle/>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稿件投递</a:t>
            </a:r>
            <a:endParaRPr lang="en-US" altLang="zh-CN"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dirty="0" smtClean="0">
                <a:solidFill>
                  <a:srgbClr val="0070C0"/>
                </a:solidFill>
                <a:latin typeface="微软雅黑" pitchFamily="34" charset="-122"/>
                <a:ea typeface="微软雅黑" pitchFamily="34" charset="-122"/>
              </a:rPr>
              <a:t>使用说明</a:t>
            </a:r>
            <a:endParaRPr lang="zh-CN" altLang="en-US" dirty="0">
              <a:solidFill>
                <a:srgbClr val="0070C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稿件投递</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08135"/>
            <a:ext cx="9144064" cy="4384675"/>
          </a:xfrm>
        </p:spPr>
        <p:txBody>
          <a:bodyPr anchor="ctr"/>
          <a:lstStyle/>
          <a:p>
            <a:r>
              <a:rPr lang="zh-CN" altLang="en-US" dirty="0" smtClean="0">
                <a:solidFill>
                  <a:srgbClr val="0070C0"/>
                </a:solidFill>
                <a:latin typeface="微软雅黑" pitchFamily="34" charset="-122"/>
                <a:ea typeface="微软雅黑" pitchFamily="34" charset="-122"/>
              </a:rPr>
              <a:t>跳转到</a:t>
            </a:r>
            <a:r>
              <a:rPr lang="en-US" altLang="zh-CN" dirty="0" smtClean="0">
                <a:solidFill>
                  <a:srgbClr val="0070C0"/>
                </a:solidFill>
                <a:latin typeface="微软雅黑" pitchFamily="34" charset="-122"/>
                <a:ea typeface="微软雅黑" pitchFamily="34" charset="-122"/>
              </a:rPr>
              <a:t>BIMT</a:t>
            </a:r>
            <a:r>
              <a:rPr lang="zh-CN" altLang="en-US" dirty="0" smtClean="0">
                <a:solidFill>
                  <a:srgbClr val="0070C0"/>
                </a:solidFill>
                <a:latin typeface="微软雅黑" pitchFamily="34" charset="-122"/>
                <a:ea typeface="微软雅黑" pitchFamily="34" charset="-122"/>
              </a:rPr>
              <a:t>官网，用户登录之后进行手动投递</a:t>
            </a:r>
            <a:r>
              <a:rPr lang="zh-CN" altLang="en-US" dirty="0" smtClean="0">
                <a:solidFill>
                  <a:srgbClr val="0070C0"/>
                </a:solidFill>
                <a:latin typeface="微软雅黑" pitchFamily="34" charset="-122"/>
                <a:ea typeface="微软雅黑" pitchFamily="34" charset="-122"/>
              </a:rPr>
              <a:t>。保证了服务的连贯性。</a:t>
            </a:r>
            <a:endParaRPr lang="zh-CN" altLang="en-US" dirty="0">
              <a:solidFill>
                <a:srgbClr val="0070C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使用说明</a:t>
            </a:r>
            <a:endParaRPr lang="zh-CN" altLang="en-US" sz="3200" dirty="0">
              <a:solidFill>
                <a:srgbClr val="0070C0"/>
              </a:solidFill>
              <a:latin typeface="微软雅黑" pitchFamily="34" charset="-122"/>
              <a:ea typeface="微软雅黑" pitchFamily="34" charset="-122"/>
            </a:endParaRPr>
          </a:p>
        </p:txBody>
      </p:sp>
      <p:sp>
        <p:nvSpPr>
          <p:cNvPr id="3" name="文本占位符 2"/>
          <p:cNvSpPr>
            <a:spLocks noGrp="1"/>
          </p:cNvSpPr>
          <p:nvPr>
            <p:ph type="body"/>
          </p:nvPr>
        </p:nvSpPr>
        <p:spPr>
          <a:xfrm>
            <a:off x="504000" y="1769040"/>
            <a:ext cx="8965468" cy="4384080"/>
          </a:xfrm>
        </p:spPr>
        <p:txBody>
          <a:bodyPr anchor="ctr"/>
          <a:lstStyle/>
          <a:p>
            <a:r>
              <a:rPr lang="zh-CN" altLang="en-US" dirty="0" smtClean="0">
                <a:solidFill>
                  <a:srgbClr val="0070C0"/>
                </a:solidFill>
                <a:latin typeface="微软雅黑" pitchFamily="34" charset="-122"/>
                <a:ea typeface="微软雅黑" pitchFamily="34" charset="-122"/>
              </a:rPr>
              <a:t>提供插件的详细使用方式，帮助用户快速掌握使用。</a:t>
            </a:r>
            <a:endParaRPr lang="zh-CN" altLang="en-US" dirty="0">
              <a:solidFill>
                <a:srgbClr val="0070C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smtClean="0">
                <a:solidFill>
                  <a:srgbClr val="0070C0"/>
                </a:solidFill>
                <a:latin typeface="微软雅黑" pitchFamily="34" charset="-122"/>
                <a:ea typeface="微软雅黑" pitchFamily="34" charset="-122"/>
              </a:rPr>
              <a:t>BIMT</a:t>
            </a:r>
            <a:r>
              <a:rPr lang="zh-CN" altLang="en-US" sz="3200" dirty="0" smtClean="0">
                <a:solidFill>
                  <a:srgbClr val="0070C0"/>
                </a:solidFill>
                <a:latin typeface="微软雅黑" pitchFamily="34" charset="-122"/>
                <a:ea typeface="微软雅黑" pitchFamily="34" charset="-122"/>
              </a:rPr>
              <a:t>业务深度整合</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682594" y="1851011"/>
            <a:ext cx="4427538" cy="4384675"/>
          </a:xfrm>
        </p:spPr>
        <p:txBody>
          <a:bodyPr anchor="ctr"/>
          <a:lstStyle/>
          <a:p>
            <a:pPr marL="342900" indent="-342900" algn="l">
              <a:lnSpc>
                <a:spcPct val="150000"/>
              </a:lnSpc>
              <a:buFont typeface="+mj-ea"/>
              <a:buAutoNum type="ea1JpnChsDbPeriod"/>
            </a:pPr>
            <a:r>
              <a:rPr lang="zh-CN" altLang="en-US" sz="2400" dirty="0" smtClean="0">
                <a:solidFill>
                  <a:srgbClr val="0070C0"/>
                </a:solidFill>
                <a:latin typeface="微软雅黑" pitchFamily="34" charset="-122"/>
                <a:ea typeface="微软雅黑" pitchFamily="34" charset="-122"/>
              </a:rPr>
              <a:t>接入会员信息</a:t>
            </a:r>
          </a:p>
          <a:p>
            <a:pPr marL="342900" indent="-342900" algn="l">
              <a:lnSpc>
                <a:spcPct val="150000"/>
              </a:lnSpc>
              <a:buFont typeface="+mj-ea"/>
              <a:buAutoNum type="ea1JpnChsDbPeriod"/>
            </a:pPr>
            <a:r>
              <a:rPr lang="zh-CN" altLang="en-US" sz="2400" dirty="0" smtClean="0">
                <a:solidFill>
                  <a:srgbClr val="0070C0"/>
                </a:solidFill>
                <a:latin typeface="微软雅黑" pitchFamily="34" charset="-122"/>
                <a:ea typeface="微软雅黑" pitchFamily="34" charset="-122"/>
              </a:rPr>
              <a:t>个性化信息推送（暂无）</a:t>
            </a:r>
          </a:p>
        </p:txBody>
      </p:sp>
      <p:pic>
        <p:nvPicPr>
          <p:cNvPr id="1026" name="Picture 2" descr="D:\GitLab\wordplugin-frontend\说明文档\0516pic\login.png"/>
          <p:cNvPicPr>
            <a:picLocks noChangeAspect="1" noChangeArrowheads="1"/>
          </p:cNvPicPr>
          <p:nvPr/>
        </p:nvPicPr>
        <p:blipFill>
          <a:blip r:embed="rId3"/>
          <a:srcRect/>
          <a:stretch>
            <a:fillRect/>
          </a:stretch>
        </p:blipFill>
        <p:spPr bwMode="auto">
          <a:xfrm>
            <a:off x="5183188" y="1350945"/>
            <a:ext cx="3152775" cy="51339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6000" dirty="0" smtClean="0">
                <a:solidFill>
                  <a:srgbClr val="0070C0"/>
                </a:solidFill>
                <a:latin typeface="微软雅黑" pitchFamily="34" charset="-122"/>
                <a:ea typeface="微软雅黑" pitchFamily="34" charset="-122"/>
              </a:rPr>
              <a:t>文献大数据</a:t>
            </a:r>
          </a:p>
        </p:txBody>
      </p:sp>
      <p:sp>
        <p:nvSpPr>
          <p:cNvPr id="3" name="副标题 2"/>
          <p:cNvSpPr>
            <a:spLocks noGrp="1"/>
          </p:cNvSpPr>
          <p:nvPr>
            <p:ph type="body" idx="4294967295"/>
          </p:nvPr>
        </p:nvSpPr>
        <p:spPr>
          <a:xfrm>
            <a:off x="539718" y="1851011"/>
            <a:ext cx="8715436" cy="4384675"/>
          </a:xfrm>
        </p:spPr>
        <p:txBody>
          <a:bodyPr anchor="ctr"/>
          <a:lstStyle/>
          <a:p>
            <a:pPr lvl="4">
              <a:lnSpc>
                <a:spcPct val="150000"/>
              </a:lnSpc>
            </a:pPr>
            <a:r>
              <a:rPr lang="en-US" altLang="zh-CN" sz="2400" dirty="0" smtClean="0">
                <a:solidFill>
                  <a:srgbClr val="0070C0"/>
                </a:solidFill>
                <a:latin typeface="微软雅黑" pitchFamily="34" charset="-122"/>
                <a:ea typeface="微软雅黑" pitchFamily="34" charset="-122"/>
              </a:rPr>
              <a:t>BIMT</a:t>
            </a:r>
            <a:r>
              <a:rPr lang="zh-CN" altLang="en-US" sz="2400" dirty="0" smtClean="0">
                <a:solidFill>
                  <a:srgbClr val="0070C0"/>
                </a:solidFill>
                <a:latin typeface="微软雅黑" pitchFamily="34" charset="-122"/>
                <a:ea typeface="微软雅黑" pitchFamily="34" charset="-122"/>
              </a:rPr>
              <a:t>文献数据库累计有</a:t>
            </a:r>
            <a:r>
              <a:rPr lang="en-US" altLang="zh-CN" sz="2400" dirty="0" smtClean="0">
                <a:solidFill>
                  <a:srgbClr val="0070C0"/>
                </a:solidFill>
                <a:latin typeface="微软雅黑" pitchFamily="34" charset="-122"/>
                <a:ea typeface="微软雅黑" pitchFamily="34" charset="-122"/>
              </a:rPr>
              <a:t>5</a:t>
            </a:r>
            <a:r>
              <a:rPr lang="zh-CN" altLang="en-US" sz="2400" dirty="0" smtClean="0">
                <a:solidFill>
                  <a:srgbClr val="0070C0"/>
                </a:solidFill>
                <a:latin typeface="微软雅黑" pitchFamily="34" charset="-122"/>
                <a:ea typeface="微软雅黑" pitchFamily="34" charset="-122"/>
              </a:rPr>
              <a:t>千万条文献数据，囊括医学论文各个方向与领域，信息全面完整对医生学者的论文写作有重大的帮助作用于辅助意义。</a:t>
            </a:r>
            <a:endParaRPr lang="zh-CN" altLang="en-US" sz="2400" dirty="0">
              <a:solidFill>
                <a:srgbClr val="0070C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6000" dirty="0" smtClean="0">
                <a:solidFill>
                  <a:srgbClr val="0070C0"/>
                </a:solidFill>
                <a:latin typeface="微软雅黑" pitchFamily="34" charset="-122"/>
                <a:ea typeface="微软雅黑" pitchFamily="34" charset="-122"/>
              </a:rPr>
              <a:t>使用方式</a:t>
            </a:r>
            <a:endParaRPr lang="zh-CN" altLang="en-US" sz="60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851011"/>
            <a:ext cx="4427538" cy="4384675"/>
          </a:xfrm>
        </p:spPr>
        <p:txBody>
          <a:bodyPr anchor="ctr"/>
          <a:lstStyle/>
          <a:p>
            <a:pPr marL="342900" indent="-342900">
              <a:lnSpc>
                <a:spcPct val="150000"/>
              </a:lnSpc>
              <a:buFont typeface="+mj-ea"/>
              <a:buAutoNum type="ea1JpnChsDbPeriod"/>
            </a:pPr>
            <a:r>
              <a:rPr lang="zh-CN" altLang="en-US" sz="2400" dirty="0" smtClean="0">
                <a:solidFill>
                  <a:srgbClr val="0070C0"/>
                </a:solidFill>
                <a:latin typeface="微软雅黑" pitchFamily="34" charset="-122"/>
                <a:ea typeface="微软雅黑" pitchFamily="34" charset="-122"/>
              </a:rPr>
              <a:t>搜索文献</a:t>
            </a:r>
            <a:endParaRPr lang="en-US" altLang="zh-CN" sz="2400"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sz="2400" dirty="0" smtClean="0">
                <a:solidFill>
                  <a:srgbClr val="0070C0"/>
                </a:solidFill>
                <a:latin typeface="微软雅黑" pitchFamily="34" charset="-122"/>
                <a:ea typeface="微软雅黑" pitchFamily="34" charset="-122"/>
              </a:rPr>
              <a:t>推荐文献</a:t>
            </a:r>
            <a:endParaRPr lang="en-US" altLang="zh-CN" sz="2400"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sz="2400" dirty="0" smtClean="0">
                <a:solidFill>
                  <a:srgbClr val="0070C0"/>
                </a:solidFill>
                <a:latin typeface="微软雅黑" pitchFamily="34" charset="-122"/>
                <a:ea typeface="微软雅黑" pitchFamily="34" charset="-122"/>
              </a:rPr>
              <a:t>收藏文献</a:t>
            </a:r>
            <a:endParaRPr lang="en-US" altLang="zh-CN" sz="2400" dirty="0" smtClean="0">
              <a:solidFill>
                <a:srgbClr val="0070C0"/>
              </a:solidFill>
              <a:latin typeface="微软雅黑" pitchFamily="34" charset="-122"/>
              <a:ea typeface="微软雅黑" pitchFamily="34" charset="-122"/>
            </a:endParaRPr>
          </a:p>
          <a:p>
            <a:pPr marL="342900" indent="-342900">
              <a:lnSpc>
                <a:spcPct val="150000"/>
              </a:lnSpc>
              <a:buFont typeface="+mj-ea"/>
              <a:buAutoNum type="ea1JpnChsDbPeriod"/>
            </a:pPr>
            <a:r>
              <a:rPr lang="zh-CN" altLang="en-US" sz="2400" dirty="0" smtClean="0">
                <a:solidFill>
                  <a:srgbClr val="0070C0"/>
                </a:solidFill>
                <a:latin typeface="微软雅黑" pitchFamily="34" charset="-122"/>
                <a:ea typeface="微软雅黑" pitchFamily="34" charset="-122"/>
              </a:rPr>
              <a:t>引用文献</a:t>
            </a:r>
            <a:endParaRPr lang="zh-CN" altLang="en-US" sz="2400" dirty="0">
              <a:solidFill>
                <a:srgbClr val="0070C0"/>
              </a:solidFill>
              <a:latin typeface="微软雅黑" pitchFamily="34" charset="-122"/>
              <a:ea typeface="微软雅黑" pitchFamily="34" charset="-122"/>
            </a:endParaRPr>
          </a:p>
        </p:txBody>
      </p:sp>
      <p:pic>
        <p:nvPicPr>
          <p:cNvPr id="2050" name="Picture 2" descr="D:\GitLab\wordplugin-frontend\说明文档\0516pic\core.png"/>
          <p:cNvPicPr>
            <a:picLocks noChangeAspect="1" noChangeArrowheads="1"/>
          </p:cNvPicPr>
          <p:nvPr/>
        </p:nvPicPr>
        <p:blipFill>
          <a:blip r:embed="rId2"/>
          <a:srcRect/>
          <a:stretch>
            <a:fillRect/>
          </a:stretch>
        </p:blipFill>
        <p:spPr bwMode="auto">
          <a:xfrm>
            <a:off x="4683122" y="3136895"/>
            <a:ext cx="4357718" cy="190421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indent="-342900">
              <a:lnSpc>
                <a:spcPct val="150000"/>
              </a:lnSpc>
            </a:pPr>
            <a:r>
              <a:rPr lang="zh-CN" altLang="en-US" sz="3200" dirty="0" smtClean="0">
                <a:solidFill>
                  <a:srgbClr val="0070C0"/>
                </a:solidFill>
                <a:latin typeface="微软雅黑" pitchFamily="34" charset="-122"/>
                <a:ea typeface="微软雅黑" pitchFamily="34" charset="-122"/>
              </a:rPr>
              <a:t>搜索文献</a:t>
            </a:r>
            <a:endParaRPr lang="en-US" altLang="zh-CN" sz="3200" dirty="0" smtClean="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79573"/>
            <a:ext cx="4572032" cy="4384675"/>
          </a:xfrm>
        </p:spPr>
        <p:txBody>
          <a:bodyPr anchor="ctr"/>
          <a:lstStyle/>
          <a:p>
            <a:pPr algn="l">
              <a:lnSpc>
                <a:spcPct val="150000"/>
              </a:lnSpc>
            </a:pPr>
            <a:r>
              <a:rPr lang="zh-CN" altLang="en-US" dirty="0" smtClean="0">
                <a:solidFill>
                  <a:srgbClr val="0070C0"/>
                </a:solidFill>
                <a:latin typeface="微软雅黑" pitchFamily="34" charset="-122"/>
                <a:ea typeface="微软雅黑" pitchFamily="34" charset="-122"/>
              </a:rPr>
              <a:t>点击搜索文献按钮弹出右侧边栏，</a:t>
            </a:r>
            <a:r>
              <a:rPr lang="zh-CN" altLang="en-US" dirty="0" smtClean="0">
                <a:solidFill>
                  <a:srgbClr val="0070C0"/>
                </a:solidFill>
                <a:latin typeface="微软雅黑" pitchFamily="34" charset="-122"/>
                <a:ea typeface="微软雅黑" pitchFamily="34" charset="-122"/>
              </a:rPr>
              <a:t>通过点击加号可进行条件添加，增加</a:t>
            </a:r>
            <a:r>
              <a:rPr lang="zh-CN" altLang="en-US" dirty="0">
                <a:solidFill>
                  <a:srgbClr val="0070C0"/>
                </a:solidFill>
                <a:latin typeface="微软雅黑" pitchFamily="34" charset="-122"/>
                <a:ea typeface="微软雅黑" pitchFamily="34" charset="-122"/>
              </a:rPr>
              <a:t>了</a:t>
            </a:r>
            <a:r>
              <a:rPr lang="zh-CN" altLang="en-US" dirty="0" smtClean="0">
                <a:solidFill>
                  <a:srgbClr val="0070C0"/>
                </a:solidFill>
                <a:latin typeface="微软雅黑" pitchFamily="34" charset="-122"/>
                <a:ea typeface="微软雅黑" pitchFamily="34" charset="-122"/>
              </a:rPr>
              <a:t>文献搜索的准确性。过滤条件包括主题、关键词、作者、摘要、关键词等，过滤逻辑包括并含、或含、不含；</a:t>
            </a:r>
            <a:r>
              <a:rPr lang="zh-CN" altLang="en-US" dirty="0" smtClean="0">
                <a:solidFill>
                  <a:srgbClr val="0070C0"/>
                </a:solidFill>
                <a:latin typeface="微软雅黑" pitchFamily="34" charset="-122"/>
                <a:ea typeface="微软雅黑" pitchFamily="34" charset="-122"/>
              </a:rPr>
              <a:t>使文献搜索功能更加强大。</a:t>
            </a:r>
            <a:endParaRPr lang="zh-CN" altLang="en-US" dirty="0">
              <a:solidFill>
                <a:srgbClr val="0070C0"/>
              </a:solidFill>
              <a:latin typeface="微软雅黑" pitchFamily="34" charset="-122"/>
              <a:ea typeface="微软雅黑" pitchFamily="34" charset="-122"/>
            </a:endParaRPr>
          </a:p>
        </p:txBody>
      </p:sp>
      <p:pic>
        <p:nvPicPr>
          <p:cNvPr id="1026" name="Picture 2" descr="D:\GitLab\wordplugin-frontend\说明文档\0516pic\searchquotation.png"/>
          <p:cNvPicPr>
            <a:picLocks noChangeAspect="1" noChangeArrowheads="1"/>
          </p:cNvPicPr>
          <p:nvPr/>
        </p:nvPicPr>
        <p:blipFill>
          <a:blip r:embed="rId2"/>
          <a:srcRect/>
          <a:stretch>
            <a:fillRect/>
          </a:stretch>
        </p:blipFill>
        <p:spPr bwMode="auto">
          <a:xfrm>
            <a:off x="5468940" y="1208069"/>
            <a:ext cx="3735403" cy="589439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smtClean="0">
                <a:solidFill>
                  <a:srgbClr val="0070C0"/>
                </a:solidFill>
                <a:latin typeface="微软雅黑" pitchFamily="34" charset="-122"/>
                <a:ea typeface="微软雅黑" pitchFamily="34" charset="-122"/>
              </a:rPr>
              <a:t>推荐文献</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682594" y="1851011"/>
            <a:ext cx="4427538"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划取当前文档中的一段文字，点击推荐文献可匹配到</a:t>
            </a:r>
            <a:r>
              <a:rPr lang="en-US" altLang="zh-CN" dirty="0" smtClean="0">
                <a:solidFill>
                  <a:srgbClr val="0070C0"/>
                </a:solidFill>
                <a:latin typeface="微软雅黑" pitchFamily="34" charset="-122"/>
                <a:ea typeface="微软雅黑" pitchFamily="34" charset="-122"/>
              </a:rPr>
              <a:t>BIMT</a:t>
            </a:r>
            <a:r>
              <a:rPr lang="zh-CN" altLang="en-US" dirty="0">
                <a:solidFill>
                  <a:srgbClr val="0070C0"/>
                </a:solidFill>
                <a:latin typeface="微软雅黑" pitchFamily="34" charset="-122"/>
                <a:ea typeface="微软雅黑" pitchFamily="34" charset="-122"/>
              </a:rPr>
              <a:t>大</a:t>
            </a:r>
            <a:r>
              <a:rPr lang="zh-CN" altLang="en-US" dirty="0" smtClean="0">
                <a:solidFill>
                  <a:srgbClr val="0070C0"/>
                </a:solidFill>
                <a:latin typeface="微软雅黑" pitchFamily="34" charset="-122"/>
                <a:ea typeface="微软雅黑" pitchFamily="34" charset="-122"/>
              </a:rPr>
              <a:t>数据库中相关文献，为作者写作提供便利。</a:t>
            </a:r>
            <a:endParaRPr lang="zh-CN" altLang="en-US" dirty="0">
              <a:solidFill>
                <a:srgbClr val="0070C0"/>
              </a:solidFill>
              <a:latin typeface="微软雅黑" pitchFamily="34" charset="-122"/>
              <a:ea typeface="微软雅黑" pitchFamily="34" charset="-122"/>
            </a:endParaRPr>
          </a:p>
        </p:txBody>
      </p:sp>
      <p:pic>
        <p:nvPicPr>
          <p:cNvPr id="2050" name="Picture 2" descr="D:\GitLab\wordplugin-frontend\说明文档\0516pic\recommand.png"/>
          <p:cNvPicPr>
            <a:picLocks noChangeAspect="1" noChangeArrowheads="1"/>
          </p:cNvPicPr>
          <p:nvPr/>
        </p:nvPicPr>
        <p:blipFill>
          <a:blip r:embed="rId2"/>
          <a:srcRect/>
          <a:stretch>
            <a:fillRect/>
          </a:stretch>
        </p:blipFill>
        <p:spPr bwMode="auto">
          <a:xfrm>
            <a:off x="5468940" y="1130255"/>
            <a:ext cx="3857652" cy="605094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文献信息</a:t>
            </a:r>
            <a:endParaRPr lang="zh-CN" altLang="en-US" sz="3200" dirty="0">
              <a:solidFill>
                <a:srgbClr val="0070C0"/>
              </a:solidFill>
              <a:latin typeface="微软雅黑" pitchFamily="34" charset="-122"/>
              <a:ea typeface="微软雅黑" pitchFamily="34" charset="-122"/>
            </a:endParaRPr>
          </a:p>
        </p:txBody>
      </p:sp>
      <p:sp>
        <p:nvSpPr>
          <p:cNvPr id="3" name="副标题 2"/>
          <p:cNvSpPr>
            <a:spLocks noGrp="1"/>
          </p:cNvSpPr>
          <p:nvPr>
            <p:ph type="body" idx="4294967295"/>
          </p:nvPr>
        </p:nvSpPr>
        <p:spPr>
          <a:xfrm>
            <a:off x="468280" y="1779573"/>
            <a:ext cx="4427538"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搜索到的文献信息包括文章题目、作者、作者单位、出版年、摘要等，用户可以通过引用按钮直接按照当前样式添加到文档中，或使用收藏功能供以后学习。</a:t>
            </a:r>
            <a:endParaRPr lang="zh-CN" altLang="en-US" dirty="0">
              <a:solidFill>
                <a:srgbClr val="0070C0"/>
              </a:solidFill>
              <a:latin typeface="微软雅黑" pitchFamily="34" charset="-122"/>
              <a:ea typeface="微软雅黑" pitchFamily="34" charset="-122"/>
            </a:endParaRPr>
          </a:p>
        </p:txBody>
      </p:sp>
      <p:pic>
        <p:nvPicPr>
          <p:cNvPr id="3074" name="Picture 2" descr="D:\GitLab\wordplugin-frontend\说明文档\0516pic\item.png"/>
          <p:cNvPicPr>
            <a:picLocks noChangeAspect="1" noChangeArrowheads="1"/>
          </p:cNvPicPr>
          <p:nvPr/>
        </p:nvPicPr>
        <p:blipFill>
          <a:blip r:embed="rId2"/>
          <a:srcRect/>
          <a:stretch>
            <a:fillRect/>
          </a:stretch>
        </p:blipFill>
        <p:spPr bwMode="auto">
          <a:xfrm>
            <a:off x="4968874" y="3351209"/>
            <a:ext cx="4970900" cy="127617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70C0"/>
                </a:solidFill>
                <a:latin typeface="微软雅黑" pitchFamily="34" charset="-122"/>
                <a:ea typeface="微软雅黑" pitchFamily="34" charset="-122"/>
              </a:rPr>
              <a:t>引用文献</a:t>
            </a:r>
            <a:endParaRPr lang="zh-CN" altLang="en-US" sz="3200" dirty="0"/>
          </a:p>
        </p:txBody>
      </p:sp>
      <p:sp>
        <p:nvSpPr>
          <p:cNvPr id="3" name="副标题 2"/>
          <p:cNvSpPr>
            <a:spLocks noGrp="1"/>
          </p:cNvSpPr>
          <p:nvPr>
            <p:ph type="body" idx="4294967295"/>
          </p:nvPr>
        </p:nvSpPr>
        <p:spPr>
          <a:xfrm>
            <a:off x="539718" y="1779573"/>
            <a:ext cx="3357586" cy="4384675"/>
          </a:xfrm>
        </p:spPr>
        <p:txBody>
          <a:bodyPr anchor="ctr"/>
          <a:lstStyle/>
          <a:p>
            <a:pPr>
              <a:lnSpc>
                <a:spcPct val="150000"/>
              </a:lnSpc>
            </a:pPr>
            <a:r>
              <a:rPr lang="zh-CN" altLang="en-US" dirty="0" smtClean="0">
                <a:solidFill>
                  <a:srgbClr val="0070C0"/>
                </a:solidFill>
                <a:latin typeface="微软雅黑" pitchFamily="34" charset="-122"/>
                <a:ea typeface="微软雅黑" pitchFamily="34" charset="-122"/>
              </a:rPr>
              <a:t>引用文献的方式有两种</a:t>
            </a:r>
            <a:endParaRPr lang="en-US" altLang="zh-CN" dirty="0" smtClean="0">
              <a:solidFill>
                <a:srgbClr val="0070C0"/>
              </a:solidFill>
              <a:latin typeface="微软雅黑" pitchFamily="34" charset="-122"/>
              <a:ea typeface="微软雅黑" pitchFamily="34" charset="-122"/>
            </a:endParaRPr>
          </a:p>
          <a:p>
            <a:pPr>
              <a:lnSpc>
                <a:spcPct val="150000"/>
              </a:lnSpc>
            </a:pPr>
            <a:r>
              <a:rPr lang="en-US" altLang="zh-CN" dirty="0" smtClean="0">
                <a:solidFill>
                  <a:srgbClr val="0070C0"/>
                </a:solidFill>
                <a:latin typeface="微软雅黑" pitchFamily="34" charset="-122"/>
                <a:ea typeface="微软雅黑" pitchFamily="34" charset="-122"/>
              </a:rPr>
              <a:t>1.</a:t>
            </a:r>
            <a:r>
              <a:rPr lang="zh-CN" altLang="en-US" dirty="0" smtClean="0">
                <a:solidFill>
                  <a:srgbClr val="0070C0"/>
                </a:solidFill>
                <a:latin typeface="微软雅黑" pitchFamily="34" charset="-122"/>
                <a:ea typeface="微软雅黑" pitchFamily="34" charset="-122"/>
              </a:rPr>
              <a:t>通过文献搜索或推荐文献模块的引用功能</a:t>
            </a:r>
            <a:endParaRPr lang="en-US" altLang="zh-CN" dirty="0" smtClean="0">
              <a:solidFill>
                <a:srgbClr val="0070C0"/>
              </a:solidFill>
              <a:latin typeface="微软雅黑" pitchFamily="34" charset="-122"/>
              <a:ea typeface="微软雅黑" pitchFamily="34" charset="-122"/>
            </a:endParaRPr>
          </a:p>
          <a:p>
            <a:pPr>
              <a:lnSpc>
                <a:spcPct val="150000"/>
              </a:lnSpc>
            </a:pPr>
            <a:r>
              <a:rPr lang="en-US" altLang="zh-CN" dirty="0" smtClean="0">
                <a:solidFill>
                  <a:srgbClr val="0070C0"/>
                </a:solidFill>
                <a:latin typeface="微软雅黑" pitchFamily="34" charset="-122"/>
                <a:ea typeface="微软雅黑" pitchFamily="34" charset="-122"/>
              </a:rPr>
              <a:t>2.</a:t>
            </a:r>
            <a:r>
              <a:rPr lang="zh-CN" altLang="en-US" dirty="0" smtClean="0">
                <a:solidFill>
                  <a:srgbClr val="0070C0"/>
                </a:solidFill>
                <a:latin typeface="微软雅黑" pitchFamily="34" charset="-122"/>
                <a:ea typeface="微软雅黑" pitchFamily="34" charset="-122"/>
              </a:rPr>
              <a:t>通过插入文献弹出的文献选择框进行文献引用</a:t>
            </a:r>
            <a:endParaRPr lang="zh-CN" altLang="en-US" dirty="0">
              <a:solidFill>
                <a:srgbClr val="0070C0"/>
              </a:solidFill>
              <a:latin typeface="微软雅黑" pitchFamily="34" charset="-122"/>
              <a:ea typeface="微软雅黑" pitchFamily="34" charset="-122"/>
            </a:endParaRPr>
          </a:p>
        </p:txBody>
      </p:sp>
      <p:pic>
        <p:nvPicPr>
          <p:cNvPr id="4098" name="Picture 2" descr="D:\GitLab\wordplugin-frontend\说明文档\0516pic\selectquotation.png"/>
          <p:cNvPicPr>
            <a:picLocks noChangeAspect="1" noChangeArrowheads="1"/>
          </p:cNvPicPr>
          <p:nvPr/>
        </p:nvPicPr>
        <p:blipFill>
          <a:blip r:embed="rId2"/>
          <a:srcRect/>
          <a:stretch>
            <a:fillRect/>
          </a:stretch>
        </p:blipFill>
        <p:spPr bwMode="auto">
          <a:xfrm>
            <a:off x="3897304" y="3065457"/>
            <a:ext cx="5987586" cy="3228519"/>
          </a:xfrm>
          <a:prstGeom prst="rect">
            <a:avLst/>
          </a:prstGeom>
          <a:noFill/>
        </p:spPr>
      </p:pic>
      <p:pic>
        <p:nvPicPr>
          <p:cNvPr id="4099" name="Picture 3" descr="D:\GitLab\wordplugin-frontend\说明文档\0516pic\item.png"/>
          <p:cNvPicPr>
            <a:picLocks noChangeAspect="1" noChangeArrowheads="1"/>
          </p:cNvPicPr>
          <p:nvPr/>
        </p:nvPicPr>
        <p:blipFill>
          <a:blip r:embed="rId3"/>
          <a:srcRect/>
          <a:stretch>
            <a:fillRect/>
          </a:stretch>
        </p:blipFill>
        <p:spPr bwMode="auto">
          <a:xfrm>
            <a:off x="3897304" y="1565259"/>
            <a:ext cx="4600575" cy="11811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720</Words>
  <PresentationFormat>自定义</PresentationFormat>
  <Paragraphs>92</Paragraphs>
  <Slides>26</Slides>
  <Notes>2</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Theme</vt:lpstr>
      <vt:lpstr>比美特写作指导</vt:lpstr>
      <vt:lpstr>我们的特色</vt:lpstr>
      <vt:lpstr>BIMT业务深度整合</vt:lpstr>
      <vt:lpstr>文献大数据</vt:lpstr>
      <vt:lpstr>使用方式</vt:lpstr>
      <vt:lpstr>搜索文献</vt:lpstr>
      <vt:lpstr>推荐文献</vt:lpstr>
      <vt:lpstr>文献信息</vt:lpstr>
      <vt:lpstr>引用文献</vt:lpstr>
      <vt:lpstr>收藏文献</vt:lpstr>
      <vt:lpstr>样式管理</vt:lpstr>
      <vt:lpstr>标准样式</vt:lpstr>
      <vt:lpstr>自定义样式</vt:lpstr>
      <vt:lpstr>样式应用</vt:lpstr>
      <vt:lpstr>样式编辑</vt:lpstr>
      <vt:lpstr>关于此样式</vt:lpstr>
      <vt:lpstr>缺失项设置</vt:lpstr>
      <vt:lpstr>文中样式设置</vt:lpstr>
      <vt:lpstr>参考文献标题设置</vt:lpstr>
      <vt:lpstr>参考文献条目设置</vt:lpstr>
      <vt:lpstr>作者显示格式设置</vt:lpstr>
      <vt:lpstr>页码设置</vt:lpstr>
      <vt:lpstr>出版时间设置</vt:lpstr>
      <vt:lpstr>稿件管理</vt:lpstr>
      <vt:lpstr>稿件投递</vt:lpstr>
      <vt:lpstr>使用说明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jishu12</cp:lastModifiedBy>
  <cp:revision>216</cp:revision>
  <dcterms:modified xsi:type="dcterms:W3CDTF">2016-05-24T05:52:56Z</dcterms:modified>
</cp:coreProperties>
</file>