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7" r:id="rId28"/>
    <p:sldId id="282" r:id="rId29"/>
    <p:sldId id="288" r:id="rId30"/>
    <p:sldId id="289" r:id="rId31"/>
    <p:sldId id="290" r:id="rId32"/>
    <p:sldId id="283" r:id="rId33"/>
    <p:sldId id="284" r:id="rId34"/>
    <p:sldId id="285" r:id="rId35"/>
    <p:sldId id="291" r:id="rId36"/>
    <p:sldId id="292" r:id="rId37"/>
    <p:sldId id="293" r:id="rId38"/>
    <p:sldId id="294" r:id="rId39"/>
    <p:sldId id="295" r:id="rId40"/>
    <p:sldId id="296" r:id="rId41"/>
    <p:sldId id="298" r:id="rId42"/>
    <p:sldId id="299" r:id="rId43"/>
    <p:sldId id="300" r:id="rId44"/>
    <p:sldId id="301" r:id="rId45"/>
    <p:sldId id="302" r:id="rId46"/>
    <p:sldId id="286" r:id="rId47"/>
    <p:sldId id="297" r:id="rId48"/>
    <p:sldId id="277" r:id="rId49"/>
  </p:sldIdLst>
  <p:sldSz cx="10080625" cy="7559675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716" y="-11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图片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图片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图片 70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BIMT — 写作指导插件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504000" y="1741680"/>
            <a:ext cx="9071280" cy="4438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7132320" y="6278400"/>
            <a:ext cx="2377440" cy="487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800">
                <a:latin typeface="Arial"/>
              </a:rPr>
              <a:t>by 大数据组</a:t>
            </a:r>
            <a:endParaRPr/>
          </a:p>
        </p:txBody>
      </p:sp>
      <p:sp>
        <p:nvSpPr>
          <p:cNvPr id="75" name="TextShape 4"/>
          <p:cNvSpPr txBox="1"/>
          <p:nvPr/>
        </p:nvSpPr>
        <p:spPr>
          <a:xfrm>
            <a:off x="3291840" y="2743200"/>
            <a:ext cx="3603600" cy="10278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600">
                <a:latin typeface="Arial"/>
              </a:rPr>
              <a:t>Rest API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>
                <a:latin typeface="Arial"/>
              </a:rPr>
              <a:t>功能列表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2103120" y="1791360"/>
            <a:ext cx="7472160" cy="4361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用户相关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搜索相关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格式相关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>
                <a:latin typeface="Arial"/>
              </a:rPr>
              <a:t>功能列表 — 用户相关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504000" y="1791360"/>
            <a:ext cx="9071280" cy="5255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用户登入</a:t>
            </a:r>
            <a:endParaRPr/>
          </a:p>
          <a:p>
            <a:r>
              <a:rPr lang="en-US" sz="3200">
                <a:latin typeface="Arial"/>
              </a:rPr>
              <a:t>POST &lt;baseUrl&gt;/users/login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Parameters:</a:t>
            </a:r>
            <a:endParaRPr/>
          </a:p>
          <a:p>
            <a:r>
              <a:rPr lang="en-US" sz="3200">
                <a:latin typeface="Arial"/>
              </a:rPr>
              <a:t>- username (required) - 用户登录名</a:t>
            </a:r>
            <a:endParaRPr/>
          </a:p>
          <a:p>
            <a:r>
              <a:rPr lang="en-US" sz="3200">
                <a:latin typeface="Arial"/>
              </a:rPr>
              <a:t>- password (required) - 用户密码</a:t>
            </a:r>
            <a:endParaRPr/>
          </a:p>
          <a:p>
            <a:r>
              <a:rPr lang="en-US" sz="3200">
                <a:latin typeface="Arial"/>
              </a:rPr>
              <a:t>- timestamp (required) – 客户端时间戳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Returns：32位WAKey，其它请求中作为身份识别码“BIMT-WA-KEY”放入Header中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>
                <a:latin typeface="Arial"/>
              </a:rPr>
              <a:t>功能列表 — 用户相关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504000" y="1791360"/>
            <a:ext cx="9071280" cy="4361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用户登出</a:t>
            </a:r>
            <a:endParaRPr/>
          </a:p>
          <a:p>
            <a:r>
              <a:rPr lang="en-US" sz="3200">
                <a:latin typeface="Arial"/>
              </a:rPr>
              <a:t>POST &lt;baseUrl&gt;/users/logout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Parameters:</a:t>
            </a:r>
            <a:endParaRPr/>
          </a:p>
          <a:p>
            <a:r>
              <a:rPr lang="en-US" sz="3200">
                <a:latin typeface="Arial"/>
              </a:rPr>
              <a:t>- timestamp (required) – 客户端时间戳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Returns：无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>
                <a:latin typeface="Arial"/>
              </a:rPr>
              <a:t>功能列表 — 用户相关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504000" y="1791360"/>
            <a:ext cx="9071280" cy="5255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获取用户信息</a:t>
            </a:r>
            <a:endParaRPr/>
          </a:p>
          <a:p>
            <a:r>
              <a:rPr lang="en-US" sz="3200">
                <a:latin typeface="Arial"/>
              </a:rPr>
              <a:t>GET &lt;baseUrl&gt;/users/me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Parameters:</a:t>
            </a:r>
            <a:endParaRPr/>
          </a:p>
          <a:p>
            <a:r>
              <a:rPr lang="en-US" sz="3200">
                <a:latin typeface="Arial"/>
              </a:rPr>
              <a:t>- 无参数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Returns：</a:t>
            </a:r>
            <a:endParaRPr/>
          </a:p>
          <a:p>
            <a:r>
              <a:rPr lang="en-US" sz="3200">
                <a:latin typeface="Arial"/>
              </a:rPr>
              <a:t>- nickname - 用户昵称</a:t>
            </a:r>
            <a:endParaRPr/>
          </a:p>
          <a:p>
            <a:r>
              <a:rPr lang="en-US" sz="3200">
                <a:latin typeface="Arial"/>
              </a:rPr>
              <a:t>- userLevel - 用户会员等级。当前用户等级从1～9，值越大用户等级越高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>
                <a:latin typeface="Arial"/>
              </a:rPr>
              <a:t>功能列表 — 搜索相关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504000" y="1791360"/>
            <a:ext cx="9071280" cy="57099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关键词搜索</a:t>
            </a:r>
            <a:endParaRPr/>
          </a:p>
          <a:p>
            <a:r>
              <a:rPr lang="en-US" sz="3200">
                <a:latin typeface="Arial"/>
              </a:rPr>
              <a:t>POST &lt;baseUrl&gt;/documents/search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Parameters：</a:t>
            </a:r>
            <a:endParaRPr/>
          </a:p>
          <a:p>
            <a:r>
              <a:rPr lang="en-US" sz="3200">
                <a:latin typeface="Arial"/>
              </a:rPr>
              <a:t>- conditions (required) - 搜索条件数组</a:t>
            </a:r>
            <a:endParaRPr/>
          </a:p>
          <a:p>
            <a:r>
              <a:rPr lang="en-US" sz="3200">
                <a:latin typeface="Arial"/>
              </a:rPr>
              <a:t>- paging (optional) - 分页参数</a:t>
            </a:r>
            <a:endParaRPr/>
          </a:p>
          <a:p>
            <a:r>
              <a:rPr lang="en-US" sz="3200">
                <a:latin typeface="Arial"/>
              </a:rPr>
              <a:t>- sorting (optional) - 排序参数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Returns：</a:t>
            </a:r>
            <a:endParaRPr/>
          </a:p>
          <a:p>
            <a:r>
              <a:rPr lang="en-US" sz="3200">
                <a:latin typeface="Arial"/>
              </a:rPr>
              <a:t>- meta - 搜索结果元信息，</a:t>
            </a:r>
            <a:r>
              <a:rPr lang="en-US" sz="3200">
                <a:solidFill>
                  <a:srgbClr val="FF3333"/>
                </a:solidFill>
                <a:latin typeface="Arial"/>
              </a:rPr>
              <a:t>包含搜索索引参数sid</a:t>
            </a:r>
            <a:endParaRPr/>
          </a:p>
          <a:p>
            <a:r>
              <a:rPr lang="en-US" sz="3200">
                <a:latin typeface="Arial"/>
              </a:rPr>
              <a:t>- list - 搜索结果文献列表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>
                <a:latin typeface="Arial"/>
              </a:rPr>
              <a:t>功能列表 — 搜索相关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504000" y="1791360"/>
            <a:ext cx="9071280" cy="62420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关键词搜索</a:t>
            </a:r>
            <a:endParaRPr/>
          </a:p>
          <a:p>
            <a:r>
              <a:rPr lang="en-US" sz="3200">
                <a:latin typeface="Arial"/>
              </a:rPr>
              <a:t>通过搜索索引获取文献列表。</a:t>
            </a:r>
            <a:endParaRPr/>
          </a:p>
          <a:p>
            <a:r>
              <a:rPr lang="en-US" sz="3200">
                <a:latin typeface="Arial"/>
              </a:rPr>
              <a:t>GET &lt;baseUrl&gt;/documents/search/{sid}?pageNo={pageNo}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Parameters:</a:t>
            </a:r>
            <a:endParaRPr/>
          </a:p>
          <a:p>
            <a:r>
              <a:rPr lang="en-US" sz="3200">
                <a:latin typeface="Arial"/>
              </a:rPr>
              <a:t>- sid (required) - 关键词检索返回到搜索结果索引</a:t>
            </a:r>
            <a:endParaRPr/>
          </a:p>
          <a:p>
            <a:r>
              <a:rPr lang="en-US" sz="3200">
                <a:latin typeface="Arial"/>
              </a:rPr>
              <a:t>- pageNo (required) - 关键词检索结果分页的页码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Returns：</a:t>
            </a:r>
            <a:endParaRPr/>
          </a:p>
          <a:p>
            <a:r>
              <a:rPr lang="en-US" sz="3200">
                <a:latin typeface="Arial"/>
              </a:rPr>
              <a:t>- meta - 搜索结果元信息，</a:t>
            </a:r>
            <a:r>
              <a:rPr lang="en-US" sz="3200">
                <a:solidFill>
                  <a:srgbClr val="FF3333"/>
                </a:solidFill>
                <a:latin typeface="Arial"/>
              </a:rPr>
              <a:t>包含搜索索引参数sid</a:t>
            </a:r>
            <a:endParaRPr/>
          </a:p>
          <a:p>
            <a:r>
              <a:rPr lang="en-US" sz="3200">
                <a:latin typeface="Arial"/>
              </a:rPr>
              <a:t>- list - 搜索结果文献列表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>
                <a:latin typeface="Arial"/>
              </a:rPr>
              <a:t>功能列表 — 搜索相关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504000" y="1791360"/>
            <a:ext cx="9071280" cy="57099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文献推荐</a:t>
            </a:r>
            <a:endParaRPr/>
          </a:p>
          <a:p>
            <a:r>
              <a:rPr lang="en-US" sz="3200">
                <a:latin typeface="Arial"/>
              </a:rPr>
              <a:t>POST &lt;baseUrl&gt;/documents/analysis/recommandDocs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Parameters:</a:t>
            </a:r>
            <a:endParaRPr/>
          </a:p>
          <a:p>
            <a:r>
              <a:rPr lang="en-US" sz="3200">
                <a:latin typeface="Arial"/>
              </a:rPr>
              <a:t>- words (required) - 作为输入到那句话</a:t>
            </a:r>
            <a:endParaRPr/>
          </a:p>
          <a:p>
            <a:r>
              <a:rPr lang="en-US" sz="3200">
                <a:latin typeface="Arial"/>
              </a:rPr>
              <a:t>- docAmount (optional) - 返回文献数量，默认20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Returns：</a:t>
            </a:r>
            <a:endParaRPr/>
          </a:p>
          <a:p>
            <a:r>
              <a:rPr lang="en-US" sz="3200">
                <a:latin typeface="Arial"/>
              </a:rPr>
              <a:t>- meta - 搜索结果元信息</a:t>
            </a:r>
            <a:endParaRPr/>
          </a:p>
          <a:p>
            <a:r>
              <a:rPr lang="en-US" sz="3200">
                <a:latin typeface="Arial"/>
              </a:rPr>
              <a:t>- list - 搜索结果文献列表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>
                <a:latin typeface="Arial"/>
              </a:rPr>
              <a:t>功能列表 — 搜索相关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504000" y="1791360"/>
            <a:ext cx="9071280" cy="4361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获取文献</a:t>
            </a:r>
            <a:endParaRPr/>
          </a:p>
          <a:p>
            <a:r>
              <a:rPr lang="en-US" sz="3200">
                <a:latin typeface="Arial"/>
              </a:rPr>
              <a:t>GET &lt;baseUrl&gt;/documents/{did}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Parameters:</a:t>
            </a:r>
            <a:endParaRPr/>
          </a:p>
          <a:p>
            <a:r>
              <a:rPr lang="en-US" sz="3200">
                <a:latin typeface="Arial"/>
              </a:rPr>
              <a:t>- did (required) – 文献ID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Returns：文献具体内容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>
                <a:latin typeface="Arial"/>
              </a:rPr>
              <a:t>功能列表 — 格式相关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504000" y="1791360"/>
            <a:ext cx="9071280" cy="4723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格式列表</a:t>
            </a:r>
            <a:endParaRPr/>
          </a:p>
          <a:p>
            <a:r>
              <a:rPr lang="en-US" sz="3200">
                <a:latin typeface="Arial"/>
              </a:rPr>
              <a:t>GET &lt;baseUrl&gt;/templates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Parameters:</a:t>
            </a:r>
            <a:endParaRPr/>
          </a:p>
          <a:p>
            <a:r>
              <a:rPr lang="en-US" sz="3200">
                <a:latin typeface="Arial"/>
              </a:rPr>
              <a:t>- 无参数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Returns：</a:t>
            </a:r>
            <a:endParaRPr/>
          </a:p>
          <a:p>
            <a:r>
              <a:rPr lang="en-US" sz="3200">
                <a:latin typeface="Arial"/>
              </a:rPr>
              <a:t>- meta - 样式列表元数据</a:t>
            </a:r>
            <a:endParaRPr/>
          </a:p>
          <a:p>
            <a:r>
              <a:rPr lang="en-US" sz="3200">
                <a:latin typeface="Arial"/>
              </a:rPr>
              <a:t>- list - 样式列表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>
                <a:latin typeface="Arial"/>
              </a:rPr>
              <a:t>功能列表 — 格式相关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504000" y="1791360"/>
            <a:ext cx="9071280" cy="4361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获取格式</a:t>
            </a:r>
            <a:endParaRPr/>
          </a:p>
          <a:p>
            <a:r>
              <a:rPr lang="en-US" sz="3200">
                <a:latin typeface="Arial"/>
              </a:rPr>
              <a:t>GET &lt;baseUrl&gt;/templates/{tid}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Parameters:</a:t>
            </a:r>
            <a:endParaRPr/>
          </a:p>
          <a:p>
            <a:r>
              <a:rPr lang="en-US" sz="3200">
                <a:latin typeface="Arial"/>
              </a:rPr>
              <a:t>- tid - 样式ID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Returns：样式具体内容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>
                <a:latin typeface="Arial"/>
              </a:rPr>
              <a:t>背景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写作指导插件将以安装包的形式提供给最终用户。用户进行安装后，插件以微软Word文档处理软件中的插件形式存在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本次写作指导插件主要实现的功能：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用户管理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文献管理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格式管理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稿件管理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>
                <a:latin typeface="Arial"/>
              </a:rPr>
              <a:t>功能列表 — 格式相关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504000" y="1791360"/>
            <a:ext cx="9071280" cy="4723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增加格式</a:t>
            </a:r>
            <a:endParaRPr/>
          </a:p>
          <a:p>
            <a:r>
              <a:rPr lang="en-US" sz="3200">
                <a:latin typeface="Arial"/>
              </a:rPr>
              <a:t>POST &lt;baseUrl&gt;/templates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Parameters:</a:t>
            </a:r>
            <a:endParaRPr/>
          </a:p>
          <a:p>
            <a:r>
              <a:rPr lang="en-US" sz="3200">
                <a:latin typeface="Arial"/>
              </a:rPr>
              <a:t>- 样式具体内容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Returns：</a:t>
            </a:r>
            <a:endParaRPr/>
          </a:p>
          <a:p>
            <a:r>
              <a:rPr lang="en-US" sz="3200">
                <a:latin typeface="Arial"/>
              </a:rPr>
              <a:t>- 创建成功：201 Created</a:t>
            </a:r>
            <a:endParaRPr/>
          </a:p>
          <a:p>
            <a:r>
              <a:rPr lang="en-US" sz="3200">
                <a:latin typeface="Arial"/>
              </a:rPr>
              <a:t>- 发生错误：405 Method Not Allowed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>
                <a:latin typeface="Arial"/>
              </a:rPr>
              <a:t>功能列表 — 格式相关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504000" y="1791360"/>
            <a:ext cx="9071280" cy="4723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更新格式</a:t>
            </a:r>
            <a:endParaRPr/>
          </a:p>
          <a:p>
            <a:r>
              <a:rPr lang="en-US" sz="3200">
                <a:latin typeface="Arial"/>
              </a:rPr>
              <a:t>PUT &lt;baseUrl&gt;/templates/{id}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Parameters:</a:t>
            </a:r>
            <a:endParaRPr/>
          </a:p>
          <a:p>
            <a:r>
              <a:rPr lang="en-US" sz="3200">
                <a:latin typeface="Arial"/>
              </a:rPr>
              <a:t>- 样式具体内容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Returns：</a:t>
            </a:r>
            <a:endParaRPr/>
          </a:p>
          <a:p>
            <a:r>
              <a:rPr lang="en-US" sz="3200">
                <a:latin typeface="Arial"/>
              </a:rPr>
              <a:t>- 更新成功：201 Created</a:t>
            </a:r>
            <a:endParaRPr/>
          </a:p>
          <a:p>
            <a:r>
              <a:rPr lang="en-US" sz="3200">
                <a:latin typeface="Arial"/>
              </a:rPr>
              <a:t>- 发生错误：405 Method Not Allowed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 anchor="b"/>
          <a:lstStyle/>
          <a:p>
            <a:pPr marL="342900" indent="-342900" algn="l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文献管理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定位管理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样式管理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稿件管理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比美</a:t>
            </a:r>
            <a:r>
              <a:rPr lang="zh-CN" altLang="en-US" sz="6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特写作指导菜单</a:t>
            </a:r>
            <a:endParaRPr lang="zh-CN" altLang="en-US" sz="6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D:\GitLab\wordplugin-frontend\说明文档\0516pic\men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56" y="2136763"/>
            <a:ext cx="8849736" cy="135732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 anchor="ctr"/>
          <a:lstStyle/>
          <a:p>
            <a:pPr marL="342900" indent="-342900" algn="l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记住密码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快速注册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忘记密码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endParaRPr lang="zh-CN" altLang="en-US" sz="6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 descr="D:\GitLab\wordplugin-frontend\说明文档\0516pic\log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1552" y="1779573"/>
            <a:ext cx="2714644" cy="442052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 anchor="ctr"/>
          <a:lstStyle/>
          <a:p>
            <a:pPr marL="342900" lvl="4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插入文献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4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搜索文献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4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推荐文献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4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我的文献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文献管理</a:t>
            </a:r>
            <a:endParaRPr lang="zh-CN" altLang="en-US" sz="6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 descr="D:\GitLab\wordplugin-frontend\说明文档\0516pic\quotationman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4362" y="3208333"/>
            <a:ext cx="3929090" cy="165087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 anchor="ctr"/>
          <a:lstStyle/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引用文献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过滤查询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查看详情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插入文献</a:t>
            </a:r>
            <a:endParaRPr lang="zh-CN" altLang="en-US" sz="6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 descr="D:\GitLab\wordplugin-frontend\说明文档\0516pic\selectquot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2858" y="2065325"/>
            <a:ext cx="6756906" cy="36433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   单击插入当前项后将在当前光标处插入文中引文，在末尾插入文末引文，具体样式由样式编辑模块决定。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引用文献</a:t>
            </a:r>
            <a:endParaRPr lang="zh-CN" altLang="en-US" sz="3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 descr="D:\GitLab\wordplugin-frontend\说明文档\0516pic\examp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2792" y="3422647"/>
            <a:ext cx="5429250" cy="9810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条件搜索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引用文献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收藏文献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查看摘要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打开原文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搜索文献</a:t>
            </a:r>
            <a:endParaRPr lang="zh-CN" altLang="en-US" sz="6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 descr="D:\GitLab\wordplugin-frontend\说明文档\0516pic\searchquot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1552" y="1779573"/>
            <a:ext cx="2872112" cy="442915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可以通过途中加号进行条件添加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最多支持</a:t>
            </a: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条，同时可以通过减号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进行条件删除移除。过滤条件包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括主题、关键词、作者、摘要、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关键词等；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过滤逻辑包括并含、或含、不含；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条件搜索</a:t>
            </a:r>
            <a:endParaRPr lang="zh-CN" altLang="en-US" sz="3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6" name="Picture 2" descr="D:\GitLab\wordplugin-frontend\说明文档\0516pic\fil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0180" y="3065457"/>
            <a:ext cx="5057775" cy="17145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具体效果同插入文献的引用当前项。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引用文献</a:t>
            </a:r>
            <a:endParaRPr lang="zh-CN" altLang="en-US" sz="3200" dirty="0"/>
          </a:p>
        </p:txBody>
      </p:sp>
      <p:pic>
        <p:nvPicPr>
          <p:cNvPr id="4" name="Picture 2" descr="D:\GitLab\wordplugin-frontend\说明文档\0516pic\ite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8544" y="3279771"/>
            <a:ext cx="5001785" cy="135732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>
                <a:latin typeface="Arial"/>
              </a:rPr>
              <a:t>系统结构</a:t>
            </a:r>
            <a:endParaRPr/>
          </a:p>
        </p:txBody>
      </p:sp>
      <p:pic>
        <p:nvPicPr>
          <p:cNvPr id="79" name="图片 78"/>
          <p:cNvPicPr/>
          <p:nvPr/>
        </p:nvPicPr>
        <p:blipFill>
          <a:blip r:embed="rId2"/>
          <a:stretch>
            <a:fillRect/>
          </a:stretch>
        </p:blipFill>
        <p:spPr>
          <a:xfrm>
            <a:off x="-19080" y="1828800"/>
            <a:ext cx="10098720" cy="373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点击收藏按钮将会将此文献条目收藏到本地文献记录中。收藏后你可以对文献进行内容编辑或供以后文献引用操作。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收藏文献</a:t>
            </a:r>
            <a:endParaRPr lang="zh-CN" altLang="en-US" sz="3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 anchor="ctr"/>
          <a:lstStyle/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推荐文献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文献排序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文献推荐</a:t>
            </a:r>
            <a:endParaRPr lang="zh-CN" altLang="en-US" sz="6000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 descr="D:\GitLab\wordplugin-frontend\说明文档\0516pic\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2793" y="2208201"/>
            <a:ext cx="7391502" cy="407196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 anchor="ctr"/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将光标放在文中引文范围内，单击定位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文献可跳转到文末引文并将对应条目选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中。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定位文献</a:t>
            </a:r>
            <a:endParaRPr lang="zh-CN" altLang="en-US" sz="6000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 descr="D:\GitLab\wordplugin-frontend\说明文档\0516pic\locat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0378" y="2851143"/>
            <a:ext cx="1095386" cy="168395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body"/>
          </p:nvPr>
        </p:nvSpPr>
        <p:spPr/>
        <p:txBody>
          <a:bodyPr anchor="ctr"/>
          <a:lstStyle/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样式编辑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样式列表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应用样式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样式管理</a:t>
            </a:r>
            <a:endParaRPr lang="zh-CN" altLang="en-US" sz="6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 descr="D:\GitLab\wordplugin-frontend\说明文档\0516pic\ysg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0246" y="3136895"/>
            <a:ext cx="2584252" cy="164307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 anchor="ctr"/>
          <a:lstStyle/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关于此样式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缺失项设置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文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中样式设置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参考文献条目设置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作者显示格式设置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页码设置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日期格式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排序规则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另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存新样式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样式编辑</a:t>
            </a:r>
            <a:endParaRPr lang="zh-CN" altLang="en-US" sz="3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4" name="Picture 2" descr="D:\GitLab\wordplugin-frontend\说明文档\0516pic\abou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8742" y="1422384"/>
            <a:ext cx="4900103" cy="45005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关于此样式记录了样式的基本信息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包括名称、关联期刊、创建时间、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修改时间、注释及预览效果信息。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关于此样式</a:t>
            </a:r>
            <a:endParaRPr lang="zh-CN" altLang="en-US" sz="3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39" name="Picture 3" descr="D:\GitLab\wordplugin-frontend\说明文档\0516pic\abou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8742" y="1636697"/>
            <a:ext cx="4910451" cy="45100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当所引用的文献关键信息缺失时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可以使用缺失项设置的内容进行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相应替换、替换字段包括作者、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出版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地、出版者。同时中英文文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献可分别设置。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缺失项设置</a:t>
            </a:r>
            <a:endParaRPr lang="zh-CN" altLang="en-US" sz="3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362" name="Picture 2" descr="D:\GitLab\wordplugin-frontend\说明文档\0516pic\lost_c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7304" y="1636697"/>
            <a:ext cx="5143536" cy="47241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文中可设置项目包括文中样式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字段前后缀、字体、字号、作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者显示规则、复合文献排列规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则等多种设置，同时可实时显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示设置后的预览效果。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文中样式设置</a:t>
            </a:r>
            <a:endParaRPr lang="zh-CN" altLang="en-US" sz="3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386" name="Picture 2" descr="D:\GitLab\wordplugin-frontend\说明文档\0516pic\quotationIndexP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54427" y="1422383"/>
            <a:ext cx="5444559" cy="50006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本模块主要设置文末引文的模板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及字段的字体、字号、引文的段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落样式缩进行距等和最终的引用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的展示效果。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参考文献条目设置</a:t>
            </a:r>
            <a:endParaRPr lang="zh-CN" altLang="en-US" sz="3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10" name="Picture 2" descr="D:\GitLab\wordplugin-frontend\说明文档\0516pic\quotationItemP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54428" y="1422383"/>
            <a:ext cx="5643602" cy="5183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作者显示格式设置包括对中英文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文献作者的不同设置，规则包括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作者显示数量、作者名姓排列规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则及作者之间的分隔符等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作者显示格式设置</a:t>
            </a:r>
            <a:endParaRPr lang="zh-CN" altLang="en-US" sz="3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434" name="Picture 2" descr="D:\GitLab\wordplugin-frontend\说明文档\0516pic\author_e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54428" y="1279507"/>
            <a:ext cx="5724525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图片 79"/>
          <p:cNvPicPr/>
          <p:nvPr/>
        </p:nvPicPr>
        <p:blipFill>
          <a:blip r:embed="rId2"/>
          <a:stretch>
            <a:fillRect/>
          </a:stretch>
        </p:blipFill>
        <p:spPr>
          <a:xfrm>
            <a:off x="61560" y="914400"/>
            <a:ext cx="9991080" cy="659376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>
                <a:latin typeface="Arial"/>
              </a:rPr>
              <a:t>已实现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GitLab\wordplugin-frontend\说明文档\0516pic\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1552" y="1136631"/>
            <a:ext cx="5911235" cy="5500725"/>
          </a:xfrm>
          <a:prstGeom prst="rect">
            <a:avLst/>
          </a:prstGeom>
          <a:noFill/>
        </p:spPr>
      </p:pic>
      <p:sp>
        <p:nvSpPr>
          <p:cNvPr id="5" name="副标题 4"/>
          <p:cNvSpPr>
            <a:spLocks noGrp="1"/>
          </p:cNvSpPr>
          <p:nvPr>
            <p:ph type="subTitle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针对文献信息中的页码进行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设置，具体方式如右图。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页码设置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本模块可格式化文末引文的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出版时间字段，具体样式如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右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图。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出版时间设置</a:t>
            </a:r>
            <a:endParaRPr lang="zh-CN" altLang="en-US" sz="3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482" name="Picture 2" descr="D:\GitLab\wordplugin-frontend\说明文档\0516pic\d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0113" y="1136631"/>
            <a:ext cx="5911235" cy="5429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本模块可针对文末引文的排序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进行设置，排序规则包括按照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出现顺序、作者</a:t>
            </a: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标题、作者</a:t>
            </a: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+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年代</a:t>
            </a: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标题等。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排序规则设置</a:t>
            </a:r>
            <a:endParaRPr lang="zh-CN" altLang="en-US" sz="3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506" name="Picture 2" descr="D:\GitLab\wordplugin-frontend\说明文档\0516pic\sor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0114" y="1274516"/>
            <a:ext cx="6072230" cy="55771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对样式进行个性化修改后可经此样式另存为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新样式供以后调用。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另存新样式</a:t>
            </a:r>
            <a:endParaRPr lang="zh-CN" altLang="en-US" sz="3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530" name="Picture 2" descr="D:\GitLab\wordplugin-frontend\说明文档\0516pic\nam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6064" y="3351209"/>
            <a:ext cx="3886200" cy="10191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选择样式下拉框内其他样式，点击引用格式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即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可将文章内所有引文样式进行重新设置。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具体样式由样式编辑决定。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应用格式</a:t>
            </a:r>
            <a:endParaRPr lang="zh-CN" altLang="en-US" sz="3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554" name="Picture 2" descr="D:\GitLab\wordplugin-frontend\说明文档\0516pic\u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1816" y="3279771"/>
            <a:ext cx="2478250" cy="128588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 anchor="ctr"/>
          <a:lstStyle/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稿件投递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使用说明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稿件管理</a:t>
            </a:r>
            <a:endParaRPr lang="zh-CN" altLang="en-US" sz="6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9" name="Picture 3" descr="D:\GitLab\wordplugin-frontend\说明文档\0516pic\gjg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5998" y="3422647"/>
            <a:ext cx="2286016" cy="165816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 anchor="ctr"/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跳转到</a:t>
            </a: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BIMT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官网，用户登录之后进行手动投递。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稿件投递</a:t>
            </a:r>
            <a:endParaRPr lang="zh-CN" altLang="en-US" sz="3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4000" y="301320"/>
            <a:ext cx="907128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6000" dirty="0">
                <a:solidFill>
                  <a:srgbClr val="0070C0"/>
                </a:solidFill>
                <a:latin typeface="Arial"/>
              </a:rPr>
              <a:t>Question？</a:t>
            </a:r>
            <a:endParaRPr sz="6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>
                <a:latin typeface="Arial"/>
              </a:rPr>
              <a:t>将实现</a:t>
            </a:r>
            <a:endParaRPr/>
          </a:p>
        </p:txBody>
      </p:sp>
      <p:pic>
        <p:nvPicPr>
          <p:cNvPr id="83" name="图片 82"/>
          <p:cNvPicPr/>
          <p:nvPr/>
        </p:nvPicPr>
        <p:blipFill>
          <a:blip r:embed="rId2"/>
          <a:stretch>
            <a:fillRect/>
          </a:stretch>
        </p:blipFill>
        <p:spPr>
          <a:xfrm>
            <a:off x="2103120" y="1328760"/>
            <a:ext cx="7916040" cy="6164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>
                <a:latin typeface="Arial"/>
              </a:rPr>
              <a:t>将实现</a:t>
            </a:r>
            <a:endParaRPr/>
          </a:p>
        </p:txBody>
      </p:sp>
      <p:pic>
        <p:nvPicPr>
          <p:cNvPr id="85" name="图片 84"/>
          <p:cNvPicPr/>
          <p:nvPr/>
        </p:nvPicPr>
        <p:blipFill>
          <a:blip r:embed="rId2"/>
          <a:stretch>
            <a:fillRect/>
          </a:stretch>
        </p:blipFill>
        <p:spPr>
          <a:xfrm>
            <a:off x="406080" y="91440"/>
            <a:ext cx="9505080" cy="7401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>
                <a:latin typeface="Arial"/>
              </a:rPr>
              <a:t>Rest API 架构</a:t>
            </a:r>
            <a:endParaRPr/>
          </a:p>
        </p:txBody>
      </p:sp>
      <p:pic>
        <p:nvPicPr>
          <p:cNvPr id="87" name="图片 86"/>
          <p:cNvPicPr/>
          <p:nvPr/>
        </p:nvPicPr>
        <p:blipFill>
          <a:blip r:embed="rId2"/>
          <a:stretch>
            <a:fillRect/>
          </a:stretch>
        </p:blipFill>
        <p:spPr>
          <a:xfrm>
            <a:off x="38520" y="2220480"/>
            <a:ext cx="10042200" cy="3719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>
                <a:latin typeface="Arial"/>
              </a:rPr>
              <a:t>HTTP介绍</a:t>
            </a:r>
            <a:endParaRPr/>
          </a:p>
        </p:txBody>
      </p:sp>
      <p:pic>
        <p:nvPicPr>
          <p:cNvPr id="89" name="图片 88"/>
          <p:cNvPicPr/>
          <p:nvPr/>
        </p:nvPicPr>
        <p:blipFill>
          <a:blip r:embed="rId2"/>
          <a:stretch>
            <a:fillRect/>
          </a:stretch>
        </p:blipFill>
        <p:spPr>
          <a:xfrm>
            <a:off x="2930040" y="1600200"/>
            <a:ext cx="7150680" cy="2788920"/>
          </a:xfrm>
          <a:prstGeom prst="rect">
            <a:avLst/>
          </a:prstGeom>
          <a:ln>
            <a:noFill/>
          </a:ln>
        </p:spPr>
      </p:pic>
      <p:pic>
        <p:nvPicPr>
          <p:cNvPr id="90" name="图片 89"/>
          <p:cNvPicPr/>
          <p:nvPr/>
        </p:nvPicPr>
        <p:blipFill>
          <a:blip r:embed="rId3"/>
          <a:stretch>
            <a:fillRect/>
          </a:stretch>
        </p:blipFill>
        <p:spPr>
          <a:xfrm>
            <a:off x="2926080" y="4695120"/>
            <a:ext cx="7154640" cy="2793960"/>
          </a:xfrm>
          <a:prstGeom prst="rect">
            <a:avLst/>
          </a:prstGeom>
          <a:ln>
            <a:noFill/>
          </a:ln>
        </p:spPr>
      </p:pic>
      <p:sp>
        <p:nvSpPr>
          <p:cNvPr id="91" name="TextShape 2"/>
          <p:cNvSpPr txBox="1"/>
          <p:nvPr/>
        </p:nvSpPr>
        <p:spPr>
          <a:xfrm>
            <a:off x="180000" y="1829880"/>
            <a:ext cx="2930040" cy="2284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GET 获取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POST 创建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PUT 更新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DELETE 删除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OPTION 可用操作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HEAD 测试可用性</a:t>
            </a:r>
            <a:endParaRPr/>
          </a:p>
        </p:txBody>
      </p:sp>
      <p:sp>
        <p:nvSpPr>
          <p:cNvPr id="92" name="TextShape 3"/>
          <p:cNvSpPr txBox="1"/>
          <p:nvPr/>
        </p:nvSpPr>
        <p:spPr>
          <a:xfrm>
            <a:off x="139680" y="4854600"/>
            <a:ext cx="2603520" cy="2277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200 OK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201 Created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400 Bad Request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401 Unauthorized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403 Forbidden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404 Not Found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500 Server Error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>
                <a:latin typeface="Arial"/>
              </a:rPr>
              <a:t>错误处理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754880" y="953280"/>
            <a:ext cx="5325840" cy="64911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1600">
                <a:latin typeface="Arial"/>
              </a:rPr>
              <a:t>{</a:t>
            </a:r>
            <a:endParaRPr/>
          </a:p>
          <a:p>
            <a:r>
              <a:rPr lang="en-US" sz="1600">
                <a:latin typeface="Arial"/>
              </a:rPr>
              <a:t>    "error": {</a:t>
            </a:r>
            <a:endParaRPr/>
          </a:p>
          <a:p>
            <a:r>
              <a:rPr lang="en-US" sz="1600">
                <a:latin typeface="Arial"/>
              </a:rPr>
              <a:t>        "&lt;property-name&gt;": [</a:t>
            </a:r>
            <a:endParaRPr/>
          </a:p>
          <a:p>
            <a:r>
              <a:rPr lang="en-US" sz="1600">
                <a:latin typeface="Arial"/>
              </a:rPr>
              <a:t>            {</a:t>
            </a:r>
            <a:endParaRPr/>
          </a:p>
          <a:p>
            <a:r>
              <a:rPr lang="en-US" sz="1600">
                <a:latin typeface="Arial"/>
              </a:rPr>
              <a:t>                "code": "&lt;error-code&gt;",</a:t>
            </a:r>
            <a:endParaRPr/>
          </a:p>
          <a:p>
            <a:r>
              <a:rPr lang="en-US" sz="1600">
                <a:latin typeface="Arial"/>
              </a:rPr>
              <a:t>                "message": “&lt;error-message&gt;”</a:t>
            </a:r>
            <a:endParaRPr/>
          </a:p>
          <a:p>
            <a:r>
              <a:rPr lang="en-US" sz="1600">
                <a:latin typeface="Arial"/>
              </a:rPr>
              <a:t>            }, {</a:t>
            </a:r>
            <a:endParaRPr/>
          </a:p>
          <a:p>
            <a:r>
              <a:rPr lang="en-US" sz="1600">
                <a:latin typeface="Arial"/>
              </a:rPr>
              <a:t>                "code": "&lt;error-code&gt;",</a:t>
            </a:r>
            <a:endParaRPr/>
          </a:p>
          <a:p>
            <a:r>
              <a:rPr lang="en-US" sz="1600">
                <a:latin typeface="Arial"/>
              </a:rPr>
              <a:t>                "message": “&lt;error-message&gt;”</a:t>
            </a:r>
            <a:endParaRPr/>
          </a:p>
          <a:p>
            <a:r>
              <a:rPr lang="en-US" sz="1600">
                <a:latin typeface="Arial"/>
              </a:rPr>
              <a:t>            },</a:t>
            </a:r>
            <a:endParaRPr/>
          </a:p>
          <a:p>
            <a:r>
              <a:rPr lang="en-US" sz="1600">
                <a:latin typeface="Arial"/>
              </a:rPr>
              <a:t>            ...</a:t>
            </a:r>
            <a:endParaRPr/>
          </a:p>
          <a:p>
            <a:r>
              <a:rPr lang="en-US" sz="1600">
                <a:latin typeface="Arial"/>
              </a:rPr>
              <a:t>        ],</a:t>
            </a:r>
            <a:endParaRPr/>
          </a:p>
          <a:p>
            <a:r>
              <a:rPr lang="en-US" sz="1600">
                <a:latin typeface="Arial"/>
              </a:rPr>
              <a:t>        "&lt;embed-entity&gt;": {</a:t>
            </a:r>
            <a:endParaRPr/>
          </a:p>
          <a:p>
            <a:r>
              <a:rPr lang="en-US" sz="1600">
                <a:latin typeface="Arial"/>
              </a:rPr>
              <a:t>            "&lt;property-name&gt;": [</a:t>
            </a:r>
            <a:endParaRPr/>
          </a:p>
          <a:p>
            <a:r>
              <a:rPr lang="en-US" sz="1600">
                <a:latin typeface="Arial"/>
              </a:rPr>
              <a:t>                {</a:t>
            </a:r>
            <a:endParaRPr/>
          </a:p>
          <a:p>
            <a:r>
              <a:rPr lang="en-US" sz="1600">
                <a:latin typeface="Arial"/>
              </a:rPr>
              <a:t>                    "code": "&lt;error-code&gt;",</a:t>
            </a:r>
            <a:endParaRPr/>
          </a:p>
          <a:p>
            <a:r>
              <a:rPr lang="en-US" sz="1600">
                <a:latin typeface="Arial"/>
              </a:rPr>
              <a:t>                    "message": “&lt;error-message&gt;”</a:t>
            </a:r>
            <a:endParaRPr/>
          </a:p>
          <a:p>
            <a:r>
              <a:rPr lang="en-US" sz="1600">
                <a:latin typeface="Arial"/>
              </a:rPr>
              <a:t>                }, {</a:t>
            </a:r>
            <a:endParaRPr/>
          </a:p>
          <a:p>
            <a:r>
              <a:rPr lang="en-US" sz="1600">
                <a:latin typeface="Arial"/>
              </a:rPr>
              <a:t>                    "code": "&lt;error-code&gt;",</a:t>
            </a:r>
            <a:endParaRPr/>
          </a:p>
          <a:p>
            <a:r>
              <a:rPr lang="en-US" sz="1600">
                <a:latin typeface="Arial"/>
              </a:rPr>
              <a:t>                    "message": “&lt;error-message&gt;”</a:t>
            </a:r>
            <a:endParaRPr/>
          </a:p>
          <a:p>
            <a:r>
              <a:rPr lang="en-US" sz="1600">
                <a:latin typeface="Arial"/>
              </a:rPr>
              <a:t>                },</a:t>
            </a:r>
            <a:endParaRPr/>
          </a:p>
          <a:p>
            <a:r>
              <a:rPr lang="en-US" sz="1600">
                <a:latin typeface="Arial"/>
              </a:rPr>
              <a:t>                ...</a:t>
            </a:r>
            <a:endParaRPr/>
          </a:p>
          <a:p>
            <a:r>
              <a:rPr lang="en-US" sz="1600">
                <a:latin typeface="Arial"/>
              </a:rPr>
              <a:t>            ],</a:t>
            </a:r>
            <a:endParaRPr/>
          </a:p>
          <a:p>
            <a:r>
              <a:rPr lang="en-US" sz="1600">
                <a:latin typeface="Arial"/>
              </a:rPr>
              <a:t>            ...</a:t>
            </a:r>
            <a:endParaRPr/>
          </a:p>
          <a:p>
            <a:r>
              <a:rPr lang="en-US" sz="1600">
                <a:latin typeface="Arial"/>
              </a:rPr>
              <a:t>        },</a:t>
            </a:r>
            <a:endParaRPr/>
          </a:p>
          <a:p>
            <a:r>
              <a:rPr lang="en-US" sz="1600">
                <a:latin typeface="Arial"/>
              </a:rPr>
              <a:t>        ...</a:t>
            </a:r>
            <a:endParaRPr/>
          </a:p>
          <a:p>
            <a:r>
              <a:rPr lang="en-US" sz="1600">
                <a:latin typeface="Arial"/>
              </a:rPr>
              <a:t>    }</a:t>
            </a:r>
            <a:endParaRPr/>
          </a:p>
          <a:p>
            <a:r>
              <a:rPr lang="en-US" sz="1600">
                <a:latin typeface="Arial"/>
              </a:rPr>
              <a:t>}</a:t>
            </a:r>
            <a:endParaRPr/>
          </a:p>
        </p:txBody>
      </p:sp>
      <p:sp>
        <p:nvSpPr>
          <p:cNvPr id="95" name="TextShape 3"/>
          <p:cNvSpPr txBox="1"/>
          <p:nvPr/>
        </p:nvSpPr>
        <p:spPr>
          <a:xfrm>
            <a:off x="365760" y="2975400"/>
            <a:ext cx="4701600" cy="27039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Header：</a:t>
            </a:r>
            <a:endParaRPr/>
          </a:p>
          <a:p>
            <a:r>
              <a:rPr lang="en-US">
                <a:latin typeface="Arial"/>
              </a:rPr>
              <a:t>- HTTP/1.1 400 Bad Request</a:t>
            </a:r>
            <a:endParaRPr/>
          </a:p>
          <a:p>
            <a:r>
              <a:rPr lang="en-US">
                <a:latin typeface="Arial"/>
              </a:rPr>
              <a:t>- Content-Type: application/json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Parameters：</a:t>
            </a:r>
            <a:endParaRPr/>
          </a:p>
          <a:p>
            <a:r>
              <a:rPr lang="en-US">
                <a:latin typeface="Arial"/>
              </a:rPr>
              <a:t>- embed-entity - 参数中的复杂对象；</a:t>
            </a:r>
            <a:endParaRPr/>
          </a:p>
          <a:p>
            <a:r>
              <a:rPr lang="en-US">
                <a:latin typeface="Arial"/>
              </a:rPr>
              <a:t>- property-name - 参数名称；</a:t>
            </a:r>
            <a:endParaRPr/>
          </a:p>
          <a:p>
            <a:r>
              <a:rPr lang="en-US">
                <a:latin typeface="Arial"/>
              </a:rPr>
              <a:t>- code - 错误类型；</a:t>
            </a:r>
            <a:endParaRPr/>
          </a:p>
          <a:p>
            <a:r>
              <a:rPr lang="en-US">
                <a:latin typeface="Arial"/>
              </a:rPr>
              <a:t>- message - 对于错误的具有可读性到描述；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1147</Words>
  <PresentationFormat>自定义</PresentationFormat>
  <Paragraphs>300</Paragraphs>
  <Slides>47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49" baseType="lpstr">
      <vt:lpstr>Office Theme</vt:lpstr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比美特写作指导菜单</vt:lpstr>
      <vt:lpstr>登录</vt:lpstr>
      <vt:lpstr>文献管理</vt:lpstr>
      <vt:lpstr>插入文献</vt:lpstr>
      <vt:lpstr>引用文献</vt:lpstr>
      <vt:lpstr>搜索文献</vt:lpstr>
      <vt:lpstr>条件搜索</vt:lpstr>
      <vt:lpstr>引用文献</vt:lpstr>
      <vt:lpstr>收藏文献</vt:lpstr>
      <vt:lpstr>文献推荐</vt:lpstr>
      <vt:lpstr>定位文献</vt:lpstr>
      <vt:lpstr>样式管理</vt:lpstr>
      <vt:lpstr>样式编辑</vt:lpstr>
      <vt:lpstr>关于此样式</vt:lpstr>
      <vt:lpstr>缺失项设置</vt:lpstr>
      <vt:lpstr>文中样式设置</vt:lpstr>
      <vt:lpstr>参考文献条目设置</vt:lpstr>
      <vt:lpstr>作者显示格式设置</vt:lpstr>
      <vt:lpstr>页码设置</vt:lpstr>
      <vt:lpstr>出版时间设置</vt:lpstr>
      <vt:lpstr>排序规则设置</vt:lpstr>
      <vt:lpstr>另存新样式</vt:lpstr>
      <vt:lpstr>应用格式</vt:lpstr>
      <vt:lpstr>稿件管理</vt:lpstr>
      <vt:lpstr>稿件投递</vt:lpstr>
      <vt:lpstr>幻灯片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jishu12</cp:lastModifiedBy>
  <cp:revision>147</cp:revision>
  <dcterms:modified xsi:type="dcterms:W3CDTF">2016-05-17T01:20:17Z</dcterms:modified>
</cp:coreProperties>
</file>