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80" r:id="rId2"/>
    <p:sldId id="828" r:id="rId3"/>
    <p:sldId id="744" r:id="rId4"/>
    <p:sldId id="872" r:id="rId5"/>
    <p:sldId id="871" r:id="rId6"/>
    <p:sldId id="785" r:id="rId7"/>
  </p:sldIdLst>
  <p:sldSz cx="13004800" cy="7315200"/>
  <p:notesSz cx="6858000" cy="9144000"/>
  <p:defaultTextStyle>
    <a:defPPr>
      <a:defRPr lang="zh-CN"/>
    </a:defPPr>
    <a:lvl1pPr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574040" indent="-117475"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54430" indent="-241300"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734820" indent="-364490"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313940" indent="-487045" algn="l" defTabSz="115443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4095" algn="l" defTabSz="456565" rtl="0" eaLnBrk="1" latinLnBrk="0" hangingPunct="1"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0660" algn="l" defTabSz="456565" rtl="0" eaLnBrk="1" latinLnBrk="0" hangingPunct="1"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197225" algn="l" defTabSz="456565" rtl="0" eaLnBrk="1" latinLnBrk="0" hangingPunct="1"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4425" algn="l" defTabSz="456565" rtl="0" eaLnBrk="1" latinLnBrk="0" hangingPunct="1">
      <a:defRPr sz="23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4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CFF"/>
    <a:srgbClr val="4BAAF8"/>
    <a:srgbClr val="33999B"/>
    <a:srgbClr val="E03031"/>
    <a:srgbClr val="FBB99B"/>
    <a:srgbClr val="F57C73"/>
    <a:srgbClr val="F58673"/>
    <a:srgbClr val="FBB08F"/>
    <a:srgbClr val="FCCFB6"/>
    <a:srgbClr val="FBB88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41" autoAdjust="0"/>
    <p:restoredTop sz="99663" autoAdjust="0"/>
  </p:normalViewPr>
  <p:slideViewPr>
    <p:cSldViewPr>
      <p:cViewPr>
        <p:scale>
          <a:sx n="105" d="100"/>
          <a:sy n="105" d="100"/>
        </p:scale>
        <p:origin x="-294" y="-126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3424" y="19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160780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defTabSz="1158875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2C7E2F54-B481-9F4C-A91A-A75D548247A0}" type="datetimeFigureOut">
              <a:rPr lang="zh-CN" altLang="en-US"/>
              <a:pPr>
                <a:defRPr/>
              </a:pPr>
              <a:t>2016/12/23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160780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defTabSz="1158875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AF906D0-77A7-2741-A229-037483596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255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宋体" charset="0"/>
      </a:defRPr>
    </a:lvl1pPr>
    <a:lvl2pPr marL="574040"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1154430"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734820"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2313940" algn="l" defTabSz="115443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898775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478530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058285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4638040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dirty="0">
              <a:latin typeface="Calibri" charset="0"/>
              <a:ea typeface="宋体" charset="0"/>
            </a:endParaRPr>
          </a:p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defTabSz="1158875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1158875">
              <a:defRPr kumimoji="1" sz="23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1158875">
              <a:defRPr kumimoji="1"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1158875">
              <a:defRPr kumimoji="1" sz="23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1158875">
              <a:defRPr kumimoji="1" sz="23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115887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115887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115887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115887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A113B2D-35B1-C54C-9337-279D68296FCD}" type="slidenum">
              <a:rPr kumimoji="0" lang="zh-CN" altLang="en-US" sz="1200">
                <a:latin typeface="Calibri" charset="0"/>
              </a:rPr>
              <a:pPr/>
              <a:t>1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68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F906D0-77A7-2741-A229-03748359600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685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F906D0-77A7-2741-A229-03748359600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711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F906D0-77A7-2741-A229-03748359600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21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50877" y="6537600"/>
            <a:ext cx="3033712" cy="388937"/>
          </a:xfrm>
        </p:spPr>
        <p:txBody>
          <a:bodyPr/>
          <a:lstStyle>
            <a:lvl1pPr eaLnBrk="0" hangingPunct="0">
              <a:defRPr sz="1200" smtClean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A8484F56-36C3-48E5-8E2B-C9A0C0DAB456}" type="datetime1">
              <a:rPr lang="zh-CN" altLang="en-US" smtClean="0"/>
              <a:pPr>
                <a:defRPr/>
              </a:pPr>
              <a:t>2016/12/23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414" y="6537600"/>
            <a:ext cx="4117975" cy="388937"/>
          </a:xfrm>
        </p:spPr>
        <p:txBody>
          <a:bodyPr/>
          <a:lstStyle>
            <a:lvl1pPr eaLnBrk="0" hangingPunct="0">
              <a:defRPr sz="12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r>
              <a:rPr lang="zh-CN" altLang="en-US" smtClean="0"/>
              <a:t>会议主题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215" y="6537600"/>
            <a:ext cx="3033712" cy="388937"/>
          </a:xfrm>
        </p:spPr>
        <p:txBody>
          <a:bodyPr/>
          <a:lstStyle>
            <a:lvl1pPr eaLnBrk="0" hangingPunct="0">
              <a:defRPr sz="1200" smtClean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8A3DE14D-9103-0148-98CD-ADD1A88C973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8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80325" y="561600"/>
            <a:ext cx="85407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650876" y="293687"/>
            <a:ext cx="11703050" cy="1219200"/>
          </a:xfrm>
          <a:prstGeom prst="rect">
            <a:avLst/>
          </a:prstGeom>
          <a:noFill/>
          <a:ln>
            <a:noFill/>
          </a:ln>
        </p:spPr>
        <p:txBody>
          <a:bodyPr vert="horz" wrap="square" lIns="115973" tIns="57986" rIns="115973" bIns="57986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50876" y="1706565"/>
            <a:ext cx="11703050" cy="48275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5973" tIns="57986" rIns="115973" bIns="57986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877" y="6780215"/>
            <a:ext cx="3033712" cy="388937"/>
          </a:xfrm>
          <a:prstGeom prst="rect">
            <a:avLst/>
          </a:prstGeom>
        </p:spPr>
        <p:txBody>
          <a:bodyPr vert="horz" wrap="square" lIns="115973" tIns="57986" rIns="115973" bIns="57986" numCol="1" anchor="ctr" anchorCtr="0" compatLnSpc="1"/>
          <a:lstStyle>
            <a:lvl1pPr eaLnBrk="1" hangingPunct="1">
              <a:defRPr sz="1700" smtClean="0">
                <a:solidFill>
                  <a:srgbClr val="89898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B429C1BE-716B-478C-9EEA-AD695809CAC5}" type="datetime1">
              <a:rPr lang="zh-CN" altLang="en-US" smtClean="0"/>
              <a:pPr>
                <a:defRPr/>
              </a:pPr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414" y="6780215"/>
            <a:ext cx="4117975" cy="388937"/>
          </a:xfrm>
          <a:prstGeom prst="rect">
            <a:avLst/>
          </a:prstGeom>
        </p:spPr>
        <p:txBody>
          <a:bodyPr vert="horz" wrap="square" lIns="115973" tIns="57986" rIns="115973" bIns="57986" numCol="1" anchor="ctr" anchorCtr="0" compatLnSpc="1"/>
          <a:lstStyle>
            <a:lvl1pPr algn="ctr" eaLnBrk="1" hangingPunct="1">
              <a:defRPr sz="1700">
                <a:solidFill>
                  <a:srgbClr val="89898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r>
              <a:rPr lang="zh-CN" altLang="en-US" smtClean="0"/>
              <a:t>会议主题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215" y="6780215"/>
            <a:ext cx="3033712" cy="388937"/>
          </a:xfrm>
          <a:prstGeom prst="rect">
            <a:avLst/>
          </a:prstGeom>
        </p:spPr>
        <p:txBody>
          <a:bodyPr vert="horz" wrap="square" lIns="115973" tIns="57986" rIns="115973" bIns="57986" numCol="1" anchor="ctr" anchorCtr="0" compatLnSpc="1"/>
          <a:lstStyle>
            <a:lvl1pPr algn="r" eaLnBrk="1" hangingPunct="1">
              <a:defRPr sz="1700" smtClean="0">
                <a:solidFill>
                  <a:srgbClr val="89898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E1EF95E0-04A1-BB44-BC34-F78B440BD16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7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80325" y="561600"/>
            <a:ext cx="85407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1154430" rtl="0" eaLnBrk="0" fontAlgn="base" hangingPunct="0">
        <a:spcBef>
          <a:spcPct val="0"/>
        </a:spcBef>
        <a:spcAft>
          <a:spcPct val="0"/>
        </a:spcAft>
        <a:defRPr kumimoji="1" sz="55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algn="ctr" defTabSz="1154430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1154430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1154430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1154430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656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3130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6969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689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429895" indent="-429895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41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937260" indent="-356870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3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444625" indent="-283845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0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2023745" indent="-283845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604135" indent="-283845" algn="l" defTabSz="115443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318897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76936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49115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2887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975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951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90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65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941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916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5892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3867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6" hidden="1"/>
          <p:cNvGraphicFramePr>
            <a:graphicFrameLocks noChangeAspect="1"/>
          </p:cNvGraphicFramePr>
          <p:nvPr/>
        </p:nvGraphicFramePr>
        <p:xfrm>
          <a:off x="1" y="1"/>
          <a:ext cx="158750" cy="158750"/>
        </p:xfrm>
        <a:graphic>
          <a:graphicData uri="http://schemas.openxmlformats.org/presentationml/2006/ole">
            <p:oleObj spid="_x0000_s323144" name="think-cell Slide" r:id="rId5" imgW="360" imgH="360" progId="">
              <p:embed/>
            </p:oleObj>
          </a:graphicData>
        </a:graphic>
      </p:graphicFrame>
      <p:sp>
        <p:nvSpPr>
          <p:cNvPr id="7" name="矩形 6" hidden="1"/>
          <p:cNvSpPr/>
          <p:nvPr>
            <p:custDataLst>
              <p:tags r:id="rId2"/>
            </p:custDataLst>
          </p:nvPr>
        </p:nvSpPr>
        <p:spPr bwMode="auto">
          <a:xfrm>
            <a:off x="1" y="1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  <a:sym typeface="Calibri" charset="0"/>
              </a:rPr>
              <a:t>0</a:t>
            </a:r>
            <a:endParaRPr lang="zh-CN" altLang="en-US" sz="1400">
              <a:solidFill>
                <a:srgbClr val="FFFFFF"/>
              </a:solidFill>
              <a:latin typeface="Calibri" charset="0"/>
              <a:ea typeface="宋体" charset="0"/>
              <a:cs typeface="宋体" charset="0"/>
              <a:sym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4400" y="2505600"/>
            <a:ext cx="7344000" cy="1107911"/>
          </a:xfrm>
          <a:prstGeom prst="rect">
            <a:avLst/>
          </a:prstGeom>
          <a:noFill/>
        </p:spPr>
        <p:txBody>
          <a:bodyPr wrap="square" lIns="91355" tIns="45678" rIns="91355" bIns="45678" rtlCol="0">
            <a:spAutoFit/>
          </a:bodyPr>
          <a:lstStyle/>
          <a:p>
            <a:pPr algn="ctr"/>
            <a:r>
              <a:rPr kumimoji="1" lang="zh-CN" altLang="en-US" sz="6600" dirty="0" smtClean="0">
                <a:solidFill>
                  <a:srgbClr val="00ACFF"/>
                </a:solidFill>
                <a:latin typeface="微软雅黑"/>
                <a:ea typeface="微软雅黑"/>
                <a:cs typeface="微软雅黑"/>
              </a:rPr>
              <a:t>燃脂营项目周报</a:t>
            </a:r>
            <a:endParaRPr kumimoji="1" lang="en-US" altLang="zh-CN" sz="6600" dirty="0" smtClean="0">
              <a:solidFill>
                <a:srgbClr val="00AC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237392" y="4161600"/>
            <a:ext cx="252412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2016.12.26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7968" y="5932488"/>
            <a:ext cx="1419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46400" y="858365"/>
            <a:ext cx="1415601" cy="830912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97814" y="2177575"/>
            <a:ext cx="1210416" cy="400025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业务进展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2429" y="1986148"/>
            <a:ext cx="812871" cy="769357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01</a:t>
            </a:r>
            <a:endParaRPr kumimoji="1"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65116" y="3104243"/>
            <a:ext cx="812871" cy="769357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02</a:t>
            </a:r>
            <a:endParaRPr kumimoji="1"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7814" y="3297600"/>
            <a:ext cx="1723377" cy="400025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产品研发进度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61615" y="487570"/>
            <a:ext cx="1620785" cy="523135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业务进展</a:t>
            </a:r>
            <a:endParaRPr kumimoji="1"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3046" y="1048924"/>
            <a:ext cx="12048230" cy="4093343"/>
          </a:xfrm>
          <a:prstGeom prst="rect">
            <a:avLst/>
          </a:prstGeom>
          <a:noFill/>
        </p:spPr>
        <p:txBody>
          <a:bodyPr wrap="square" lIns="91355" tIns="45678" rIns="91355" bIns="45678" rtlCol="0">
            <a:spAutoFit/>
          </a:bodyPr>
          <a:lstStyle/>
          <a:p>
            <a:pPr latinLnBrk="0"/>
            <a:r>
              <a:rPr lang="zh-CN" altLang="en-US" sz="2000" dirty="0" smtClean="0"/>
              <a:t>上两周</a:t>
            </a:r>
          </a:p>
          <a:p>
            <a:pPr latinLnBrk="0"/>
            <a:r>
              <a:rPr lang="en-US" altLang="zh-CN" sz="2000" dirty="0" smtClean="0"/>
              <a:t>1</a:t>
            </a:r>
            <a:r>
              <a:rPr lang="zh-CN" altLang="en-US" sz="2000" dirty="0" smtClean="0"/>
              <a:t>、售卖</a:t>
            </a:r>
          </a:p>
          <a:p>
            <a:r>
              <a:rPr lang="zh-CN" altLang="en-US" sz="2000" dirty="0" smtClean="0"/>
              <a:t>    完成双十二售卖，过年期间售卖时间点和活动形式确定（双旦活动、过年活动、情人节活动）</a:t>
            </a:r>
            <a:endParaRPr lang="en-US" altLang="zh-CN" sz="2000" dirty="0" smtClean="0"/>
          </a:p>
          <a:p>
            <a:pPr latinLnBrk="0"/>
            <a:r>
              <a:rPr lang="en-US" altLang="zh-CN" sz="2000" dirty="0" smtClean="0"/>
              <a:t>2</a:t>
            </a:r>
            <a:r>
              <a:rPr lang="zh-CN" altLang="en-US" sz="2000" dirty="0" smtClean="0"/>
              <a:t>、运营</a:t>
            </a:r>
          </a:p>
          <a:p>
            <a:r>
              <a:rPr lang="en-US" altLang="zh-CN" sz="2000" dirty="0" smtClean="0"/>
              <a:t>    8</a:t>
            </a:r>
            <a:r>
              <a:rPr lang="zh-CN" altLang="en-US" sz="2000" dirty="0" smtClean="0"/>
              <a:t>周教练培训方案内容建立，策划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年教练年会方案</a:t>
            </a:r>
            <a:r>
              <a:rPr lang="en-US" altLang="zh-CN" sz="2000" dirty="0" smtClean="0"/>
              <a:t>50%</a:t>
            </a:r>
            <a:endParaRPr lang="zh-CN" altLang="en-US" sz="2000" dirty="0" smtClean="0"/>
          </a:p>
          <a:p>
            <a:pPr latinLnBrk="0"/>
            <a:r>
              <a:rPr lang="en-US" altLang="zh-CN" sz="2000" dirty="0" smtClean="0"/>
              <a:t>3</a:t>
            </a:r>
            <a:r>
              <a:rPr lang="zh-CN" altLang="en-US" sz="2000" dirty="0" smtClean="0"/>
              <a:t>、媒体库</a:t>
            </a:r>
          </a:p>
          <a:p>
            <a:r>
              <a:rPr lang="zh-CN" altLang="en-US" sz="2000" dirty="0" smtClean="0"/>
              <a:t>    动作视频文件进行校对</a:t>
            </a:r>
          </a:p>
          <a:p>
            <a:pPr latinLnBrk="0"/>
            <a:r>
              <a:rPr lang="en-US" altLang="zh-CN" sz="2000" dirty="0" smtClean="0"/>
              <a:t>4</a:t>
            </a:r>
            <a:r>
              <a:rPr lang="zh-CN" altLang="en-US" sz="2000" dirty="0" smtClean="0"/>
              <a:t>、运动</a:t>
            </a:r>
          </a:p>
          <a:p>
            <a:r>
              <a:rPr lang="zh-CN" altLang="en-US" sz="2000" dirty="0" smtClean="0"/>
              <a:t>    计划分配体测逻辑基本确认（基于性别、身高体重、用户身体是否有损伤、运动目的等输出体测等级）</a:t>
            </a:r>
          </a:p>
          <a:p>
            <a:r>
              <a:rPr lang="zh-CN" altLang="en-US" sz="2000" dirty="0" smtClean="0"/>
              <a:t>    体测结果所匹配的话术</a:t>
            </a:r>
            <a:r>
              <a:rPr lang="zh-CN" altLang="en-US" sz="2000" dirty="0" smtClean="0"/>
              <a:t>产出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、数据情况</a:t>
            </a:r>
            <a:endParaRPr lang="en-US" altLang="zh-CN" sz="2000" dirty="0" smtClean="0"/>
          </a:p>
          <a:p>
            <a:r>
              <a:rPr lang="en-US" altLang="zh-CN" sz="2000" dirty="0" smtClean="0"/>
              <a:t>    12</a:t>
            </a:r>
            <a:r>
              <a:rPr lang="zh-CN" altLang="en-US" sz="2000" dirty="0" smtClean="0"/>
              <a:t>月份以来新客</a:t>
            </a:r>
            <a:r>
              <a:rPr lang="en-US" altLang="zh-CN" sz="2000" dirty="0" smtClean="0"/>
              <a:t>84</a:t>
            </a:r>
            <a:r>
              <a:rPr lang="zh-CN" altLang="en-US" sz="2000" dirty="0" smtClean="0"/>
              <a:t>人，续营</a:t>
            </a:r>
            <a:r>
              <a:rPr lang="en-US" altLang="zh-CN" sz="2000" dirty="0" smtClean="0"/>
              <a:t>46</a:t>
            </a:r>
            <a:r>
              <a:rPr lang="zh-CN" altLang="en-US" sz="2000" dirty="0" smtClean="0"/>
              <a:t>人，近两周新增</a:t>
            </a:r>
            <a:r>
              <a:rPr lang="en-US" altLang="zh-CN" sz="2000" dirty="0" smtClean="0"/>
              <a:t>52</a:t>
            </a:r>
            <a:r>
              <a:rPr lang="zh-CN" altLang="en-US" sz="2000" dirty="0" smtClean="0"/>
              <a:t>人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DE14D-9103-0148-98CD-ADD1A88C9733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3112" y="1228708"/>
            <a:ext cx="853761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zh-CN" altLang="en-US" dirty="0" smtClean="0"/>
              <a:t>下两周</a:t>
            </a:r>
          </a:p>
          <a:p>
            <a:pPr latinLnBrk="0"/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、完成双旦活动（一周体验班）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、完成结营满意度调查数据分析</a:t>
            </a:r>
            <a:endParaRPr lang="en-US" altLang="zh-CN" dirty="0" smtClean="0"/>
          </a:p>
          <a:p>
            <a:r>
              <a:rPr lang="en-US" altLang="zh-CN" dirty="0" smtClean="0"/>
              <a:t>    3</a:t>
            </a:r>
            <a:r>
              <a:rPr lang="zh-CN" altLang="en-US" dirty="0" smtClean="0"/>
              <a:t>、第一期教练培训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、建立学员入营免责条款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、建立储备教练考核制度</a:t>
            </a:r>
          </a:p>
          <a:p>
            <a:pPr latinLnBrk="0"/>
            <a:r>
              <a:rPr lang="zh-CN" altLang="en-US" dirty="0" smtClean="0"/>
              <a:t>    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、媒体库内容基本库完成</a:t>
            </a:r>
          </a:p>
        </p:txBody>
      </p:sp>
      <p:sp>
        <p:nvSpPr>
          <p:cNvPr id="5" name="文本框 31"/>
          <p:cNvSpPr txBox="1"/>
          <p:nvPr/>
        </p:nvSpPr>
        <p:spPr>
          <a:xfrm>
            <a:off x="561615" y="487570"/>
            <a:ext cx="1620785" cy="523135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业务进展</a:t>
            </a:r>
            <a:endParaRPr kumimoji="1"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652475" y="487570"/>
            <a:ext cx="2338930" cy="523135"/>
          </a:xfrm>
          <a:prstGeom prst="rect">
            <a:avLst/>
          </a:prstGeom>
          <a:noFill/>
        </p:spPr>
        <p:txBody>
          <a:bodyPr wrap="none" lIns="91355" tIns="45678" rIns="91355" bIns="45678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产品研发进度</a:t>
            </a:r>
            <a:endParaRPr kumimoji="1"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0236" y="1014394"/>
            <a:ext cx="1130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产品：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进展：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）已与研发初步沟通燃脂营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1.5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前端需求。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）前端设计已启动，预计月底完成。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）梳理后台需求。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计划：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）产品内部确认燃脂营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1.5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前端设计、后台需求后，与研发评审前端、后台需求。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878" y="4257339"/>
            <a:ext cx="1130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技术：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进展：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燃脂营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1.4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测试和解决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bug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计划：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燃脂营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1.3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1.4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测试和解决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bug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预计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17.1.6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日上线 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362976" y="2577600"/>
            <a:ext cx="633600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altLang="zh-CN" sz="8000" dirty="0" smtClean="0">
                <a:solidFill>
                  <a:srgbClr val="00B0F0"/>
                </a:solidFill>
                <a:ea typeface="Arial" charset="0"/>
                <a:cs typeface="Arial" charset="0"/>
              </a:rPr>
              <a:t>Thank</a:t>
            </a:r>
            <a:r>
              <a:rPr lang="zh-CN" altLang="en-US" sz="8000" dirty="0" smtClean="0">
                <a:solidFill>
                  <a:srgbClr val="00B0F0"/>
                </a:solidFill>
                <a:ea typeface="Arial" charset="0"/>
                <a:cs typeface="Arial" charset="0"/>
              </a:rPr>
              <a:t> </a:t>
            </a:r>
            <a:r>
              <a:rPr lang="en-US" altLang="zh-CN" sz="8000" dirty="0" smtClean="0">
                <a:solidFill>
                  <a:srgbClr val="00B0F0"/>
                </a:solidFill>
                <a:ea typeface="Arial" charset="0"/>
                <a:cs typeface="Arial" charset="0"/>
              </a:rPr>
              <a:t>you</a:t>
            </a:r>
            <a:endParaRPr lang="zh-CN" altLang="en-US" sz="8000" dirty="0">
              <a:solidFill>
                <a:srgbClr val="00B0F0"/>
              </a:solidFill>
              <a:ea typeface="Arial" charset="0"/>
              <a:cs typeface="Arial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7968" y="5932488"/>
            <a:ext cx="1419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lhTy8vPE6Q6W6KrBzIJw"/>
</p:tagLst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313</Words>
  <Application>Microsoft Macintosh PowerPoint</Application>
  <PresentationFormat>自定义</PresentationFormat>
  <Paragraphs>49</Paragraphs>
  <Slides>6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3_Office 主题</vt:lpstr>
      <vt:lpstr>think-cell Slide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sunyu</dc:creator>
  <cp:lastModifiedBy>Administrator</cp:lastModifiedBy>
  <cp:revision>2708</cp:revision>
  <dcterms:created xsi:type="dcterms:W3CDTF">2011-06-01T08:44:00Z</dcterms:created>
  <dcterms:modified xsi:type="dcterms:W3CDTF">2016-12-23T07:15:01Z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