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318" r:id="rId4"/>
    <p:sldId id="317" r:id="rId5"/>
    <p:sldId id="258" r:id="rId6"/>
    <p:sldId id="259" r:id="rId7"/>
    <p:sldId id="312" r:id="rId8"/>
    <p:sldId id="310" r:id="rId9"/>
    <p:sldId id="311" r:id="rId10"/>
    <p:sldId id="285" r:id="rId11"/>
    <p:sldId id="261" r:id="rId12"/>
    <p:sldId id="287" r:id="rId13"/>
    <p:sldId id="286" r:id="rId14"/>
    <p:sldId id="308" r:id="rId15"/>
    <p:sldId id="313" r:id="rId16"/>
    <p:sldId id="289" r:id="rId17"/>
    <p:sldId id="306" r:id="rId18"/>
    <p:sldId id="290" r:id="rId19"/>
    <p:sldId id="291" r:id="rId20"/>
    <p:sldId id="292" r:id="rId21"/>
    <p:sldId id="293" r:id="rId22"/>
    <p:sldId id="319" r:id="rId23"/>
    <p:sldId id="307" r:id="rId24"/>
    <p:sldId id="295" r:id="rId25"/>
    <p:sldId id="315" r:id="rId26"/>
    <p:sldId id="314" r:id="rId27"/>
    <p:sldId id="276"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CBEFB5-6B34-4F70-9389-93CAE93C5D60}">
  <a:tblStyle styleId="{49CBEFB5-6B34-4F70-9389-93CAE93C5D60}"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1" autoAdjust="0"/>
    <p:restoredTop sz="81221" autoAdjust="0"/>
  </p:normalViewPr>
  <p:slideViewPr>
    <p:cSldViewPr snapToGrid="0">
      <p:cViewPr varScale="1">
        <p:scale>
          <a:sx n="125" d="100"/>
          <a:sy n="125" d="100"/>
        </p:scale>
        <p:origin x="28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a:endParaRPr/>
          </a:p>
        </p:txBody>
      </p:sp>
    </p:spTree>
    <p:extLst>
      <p:ext uri="{BB962C8B-B14F-4D97-AF65-F5344CB8AC3E}">
        <p14:creationId xmlns:p14="http://schemas.microsoft.com/office/powerpoint/2010/main" val="14496166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36963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1100" dirty="0" smtClean="0">
                <a:latin typeface="微軟正黑體" panose="020B0604030504040204" pitchFamily="34" charset="-120"/>
                <a:ea typeface="微軟正黑體" panose="020B0604030504040204" pitchFamily="34" charset="-120"/>
              </a:rPr>
              <a:t>此圖為研究虎科大與各競爭對手，根據數據顯示，正取勤益的學生也多數流向虎科大，尤其是機械工程系與電機工程系，再來是屏科大，流失的學生大多也是機械工程系與車輛工程系，而地理因素也是原因之一，最後是高海，主要流失的科系是造船及海洋工程系和微電子工程系，因此，此圖看來其中原因是虎科大與他校的入學成績不分軒輊，並且虎科大前身為雲林工專，工業技術相較他校擁有更多資源歷史，所以部份學生可能會對本校有較佳的認知與看法。</a:t>
            </a:r>
            <a:endParaRPr lang="en"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32930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1100" dirty="0" smtClean="0">
                <a:latin typeface="微軟正黑體" panose="020B0604030504040204" pitchFamily="34" charset="-120"/>
                <a:ea typeface="微軟正黑體" panose="020B0604030504040204" pitchFamily="34" charset="-120"/>
              </a:rPr>
              <a:t>調查結果顯示備取未就讀的學生大多流向勤益以及高應大，但每年流向的趨勢不盡相同，</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可開啟</a:t>
            </a:r>
            <a:r>
              <a:rPr lang="en-US" altLang="zh-TW" sz="1100" dirty="0" smtClean="0">
                <a:latin typeface="微軟正黑體" panose="020B0604030504040204" pitchFamily="34" charset="-120"/>
                <a:ea typeface="微軟正黑體" panose="020B0604030504040204" pitchFamily="34" charset="-120"/>
              </a:rPr>
              <a:t>TABLEAU</a:t>
            </a:r>
            <a:r>
              <a:rPr lang="zh-TW" altLang="en-US" sz="1100" dirty="0" smtClean="0">
                <a:latin typeface="微軟正黑體" panose="020B0604030504040204" pitchFamily="34" charset="-120"/>
                <a:ea typeface="微軟正黑體" panose="020B0604030504040204" pitchFamily="34" charset="-120"/>
              </a:rPr>
              <a:t>來看</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網路資訊</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原因或許是因為新宿舍大樓進而吸引學生的選擇，而</a:t>
            </a:r>
            <a:r>
              <a:rPr lang="en-US" altLang="zh-TW" sz="1100" dirty="0" smtClean="0">
                <a:latin typeface="微軟正黑體" panose="020B0604030504040204" pitchFamily="34" charset="-120"/>
                <a:ea typeface="微軟正黑體" panose="020B0604030504040204" pitchFamily="34" charset="-120"/>
              </a:rPr>
              <a:t>104</a:t>
            </a:r>
            <a:r>
              <a:rPr lang="zh-TW" altLang="en-US" sz="1100" dirty="0" smtClean="0">
                <a:latin typeface="微軟正黑體" panose="020B0604030504040204" pitchFamily="34" charset="-120"/>
                <a:ea typeface="微軟正黑體" panose="020B0604030504040204" pitchFamily="34" charset="-120"/>
              </a:rPr>
              <a:t>學年度學生流向分別是高雄的三間科大，到了</a:t>
            </a:r>
            <a:r>
              <a:rPr lang="en-US" altLang="zh-TW" sz="1100" dirty="0" smtClean="0">
                <a:latin typeface="微軟正黑體" panose="020B0604030504040204" pitchFamily="34" charset="-120"/>
                <a:ea typeface="微軟正黑體" panose="020B0604030504040204" pitchFamily="34" charset="-120"/>
              </a:rPr>
              <a:t>105</a:t>
            </a:r>
            <a:r>
              <a:rPr lang="zh-TW" altLang="en-US" sz="1100" dirty="0" smtClean="0">
                <a:latin typeface="微軟正黑體" panose="020B0604030504040204" pitchFamily="34" charset="-120"/>
                <a:ea typeface="微軟正黑體" panose="020B0604030504040204" pitchFamily="34" charset="-120"/>
              </a:rPr>
              <a:t>、</a:t>
            </a:r>
            <a:r>
              <a:rPr lang="en-US" altLang="zh-TW" sz="1100" dirty="0" smtClean="0">
                <a:latin typeface="微軟正黑體" panose="020B0604030504040204" pitchFamily="34" charset="-120"/>
                <a:ea typeface="微軟正黑體" panose="020B0604030504040204" pitchFamily="34" charset="-120"/>
              </a:rPr>
              <a:t>106</a:t>
            </a:r>
            <a:r>
              <a:rPr lang="zh-TW" altLang="en-US" sz="1100" dirty="0" smtClean="0">
                <a:latin typeface="微軟正黑體" panose="020B0604030504040204" pitchFamily="34" charset="-120"/>
                <a:ea typeface="微軟正黑體" panose="020B0604030504040204" pitchFamily="34" charset="-120"/>
              </a:rPr>
              <a:t>學年度時，前兩名依舊是高應大及勤益，由此可觀察出備取未就讀虎科大的學生和正取的流向大致上是相同的。</a:t>
            </a:r>
            <a:endParaRPr lang="en"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87958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0686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normAutofit/>
          </a:bodyPr>
          <a:lstStyle/>
          <a:p>
            <a:r>
              <a:rPr lang="zh-TW" altLang="en-US" dirty="0" smtClean="0"/>
              <a:t>此圖可清楚看出相較於勤益、屏科及高海，虎科略勝一籌，雖然同為彼此的競爭對手，但還是可從一些策略上招到更多的學生就讀。</a:t>
            </a:r>
            <a:endParaRPr lang="zh-TW" altLang="en-US" dirty="0"/>
          </a:p>
        </p:txBody>
      </p:sp>
    </p:spTree>
    <p:extLst>
      <p:ext uri="{BB962C8B-B14F-4D97-AF65-F5344CB8AC3E}">
        <p14:creationId xmlns:p14="http://schemas.microsoft.com/office/powerpoint/2010/main" val="3094638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buNone/>
            </a:pPr>
            <a:r>
              <a:rPr lang="zh-TW" altLang="en-US" sz="1100" dirty="0" smtClean="0">
                <a:latin typeface="微軟正黑體" panose="020B0604030504040204" pitchFamily="34" charset="-120"/>
                <a:ea typeface="微軟正黑體" panose="020B0604030504040204" pitchFamily="34" charset="-120"/>
              </a:rPr>
              <a:t>此圖可看出各院別學生每年平均人數及錄取率，工程學院佔虎科大比例的</a:t>
            </a:r>
            <a:r>
              <a:rPr lang="en-US" altLang="zh-TW" sz="1100" dirty="0" smtClean="0">
                <a:latin typeface="微軟正黑體" panose="020B0604030504040204" pitchFamily="34" charset="-120"/>
                <a:ea typeface="微軟正黑體" panose="020B0604030504040204" pitchFamily="34" charset="-120"/>
              </a:rPr>
              <a:t>46.8%</a:t>
            </a:r>
            <a:r>
              <a:rPr lang="zh-TW" altLang="en-US" sz="1100" dirty="0" smtClean="0">
                <a:latin typeface="微軟正黑體" panose="020B0604030504040204" pitchFamily="34" charset="-120"/>
                <a:ea typeface="微軟正黑體" panose="020B0604030504040204" pitchFamily="34" charset="-120"/>
              </a:rPr>
              <a:t>，其中飛機工程系每年平均入取人數高達</a:t>
            </a:r>
            <a:r>
              <a:rPr lang="en-US" altLang="zh-TW" sz="1100" dirty="0" smtClean="0">
                <a:latin typeface="微軟正黑體" panose="020B0604030504040204" pitchFamily="34" charset="-120"/>
                <a:ea typeface="微軟正黑體" panose="020B0604030504040204" pitchFamily="34" charset="-120"/>
              </a:rPr>
              <a:t>100</a:t>
            </a:r>
            <a:r>
              <a:rPr lang="zh-TW" altLang="en-US" sz="1100" dirty="0" smtClean="0">
                <a:latin typeface="微軟正黑體" panose="020B0604030504040204" pitchFamily="34" charset="-120"/>
                <a:ea typeface="微軟正黑體" panose="020B0604030504040204" pitchFamily="34" charset="-120"/>
              </a:rPr>
              <a:t>位以上，車輛工程系雖然為錄取率最高的科系，但相較於飛機工程系，人數比例上還是有些許落差，其次是電機資訊學院占虎科大比例的</a:t>
            </a:r>
            <a:r>
              <a:rPr lang="en-US" altLang="zh-TW" sz="1100" dirty="0" smtClean="0">
                <a:latin typeface="微軟正黑體" panose="020B0604030504040204" pitchFamily="34" charset="-120"/>
                <a:ea typeface="微軟正黑體" panose="020B0604030504040204" pitchFamily="34" charset="-120"/>
              </a:rPr>
              <a:t>23.61%</a:t>
            </a:r>
            <a:r>
              <a:rPr lang="zh-TW" altLang="en-US" sz="1100" dirty="0" smtClean="0">
                <a:latin typeface="微軟正黑體" panose="020B0604030504040204" pitchFamily="34" charset="-120"/>
                <a:ea typeface="微軟正黑體" panose="020B0604030504040204" pitchFamily="34" charset="-120"/>
              </a:rPr>
              <a:t>，各系錄取率都約在</a:t>
            </a:r>
            <a:r>
              <a:rPr lang="en-US" altLang="zh-TW" sz="1100" dirty="0" smtClean="0">
                <a:latin typeface="微軟正黑體" panose="020B0604030504040204" pitchFamily="34" charset="-120"/>
                <a:ea typeface="微軟正黑體" panose="020B0604030504040204" pitchFamily="34" charset="-120"/>
              </a:rPr>
              <a:t>60%</a:t>
            </a:r>
            <a:r>
              <a:rPr lang="zh-TW" altLang="en-US" sz="1100" dirty="0" smtClean="0">
                <a:latin typeface="微軟正黑體" panose="020B0604030504040204" pitchFamily="34" charset="-120"/>
                <a:ea typeface="微軟正黑體" panose="020B0604030504040204" pitchFamily="34" charset="-120"/>
              </a:rPr>
              <a:t>以上，其中電子工程系是因為學校招收一個班級所以相對人數較少。</a:t>
            </a:r>
            <a:endParaRPr lang="en" altLang="zh-TW" sz="11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3058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61005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1100" dirty="0" smtClean="0">
                <a:latin typeface="微軟正黑體" panose="020B0604030504040204" pitchFamily="34" charset="-120"/>
                <a:ea typeface="微軟正黑體" panose="020B0604030504040204" pitchFamily="34" charset="-120"/>
              </a:rPr>
              <a:t>由此圖可看出，管理學院的學生有一半是來自於中部地區，次多則是北部地區，而南部地區的學生相對較少。可以推測出中部學生可能是因為距離較近所以選擇就讀，而北部地區較多是私立學校，且國立科大分數偏高，所以選擇中部的國立科大就讀，南部地區則是因為有高第一、高應用、高海這三所國立科大，所以中部的國立科大對南部學生較無吸引力。</a:t>
            </a:r>
            <a:endParaRPr lang="en"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5606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1100" dirty="0" smtClean="0">
                <a:latin typeface="微軟正黑體" panose="020B0604030504040204" pitchFamily="34" charset="-120"/>
                <a:ea typeface="微軟正黑體" panose="020B0604030504040204" pitchFamily="34" charset="-120"/>
              </a:rPr>
              <a:t>由此圖可看出，高中生透過大學所舉辦的博覽會或說明會以及到大學的參訪活動來認識不同的大學，所以我們認為學校可以多向各高中職學校接洽博覽會、說明會以及高中生的大學參觀活動，讓學生藉由這些活動加深對虎科大的認識。</a:t>
            </a:r>
            <a:endParaRPr lang="en"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5049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1100" dirty="0" smtClean="0">
                <a:latin typeface="微軟正黑體" panose="020B0604030504040204" pitchFamily="34" charset="-120"/>
                <a:ea typeface="微軟正黑體" panose="020B0604030504040204" pitchFamily="34" charset="-120"/>
              </a:rPr>
              <a:t>由此圖看出，使他們更加認識大學的方式，是透過網路上提供的資訊以及大學網站，現今人們越來越依賴網路，所以透過網路的宣傳更顯重要，我們認為學校可以著重在本校的官網，不斷的更新及推廣，讓更多學生可透過網路清楚了解本校的資訊；另外由高中提供的資訊也相當的重要，虎科大畢業學生在業界相較於他校有不錯的風評與口碑，高中職老師可能會因業界形象推薦學生就讀虎科大。</a:t>
            </a:r>
            <a:endParaRPr lang="en"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1550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1100" dirty="0" smtClean="0">
                <a:latin typeface="微軟正黑體" panose="020B0604030504040204" pitchFamily="34" charset="-120"/>
                <a:ea typeface="微軟正黑體" panose="020B0604030504040204" pitchFamily="34" charset="-120"/>
              </a:rPr>
              <a:t>由此圖看出，學生在選填志願時會以父母親為主要參考對象，父母親可能會以國立學校或是交通方面去考量，次多是高中老師，我們認為學校可以提高辦學績效，讓大家都知道虎科大是不錯的學校，在學生選填志願時，虎科大就會是高中老師推薦的學校之一。</a:t>
            </a:r>
            <a:endParaRPr lang="en"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3296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43787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6465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49803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453904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947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4" name="Shape 4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63011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42000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a:buNone/>
            </a:pPr>
            <a:r>
              <a:rPr lang="zh-TW" altLang="en-US" sz="1100" dirty="0" smtClean="0">
                <a:latin typeface="微軟正黑體" panose="020B0604030504040204" pitchFamily="34" charset="-120"/>
                <a:ea typeface="微軟正黑體" panose="020B0604030504040204" pitchFamily="34" charset="-120"/>
              </a:rPr>
              <a:t>根據全校資料分析，此結果顯示各行政區占的學生比例，從圖可看出圓越大代表人數比例越高，例如臺中市人數最多共佔了</a:t>
            </a:r>
            <a:r>
              <a:rPr lang="en-US" altLang="zh-TW" sz="1100" dirty="0" smtClean="0">
                <a:latin typeface="微軟正黑體" panose="020B0604030504040204" pitchFamily="34" charset="-120"/>
                <a:ea typeface="微軟正黑體" panose="020B0604030504040204" pitchFamily="34" charset="-120"/>
              </a:rPr>
              <a:t>20.46%</a:t>
            </a:r>
            <a:r>
              <a:rPr lang="zh-TW" altLang="en-US" sz="1100" dirty="0" smtClean="0">
                <a:latin typeface="微軟正黑體" panose="020B0604030504040204" pitchFamily="34" charset="-120"/>
                <a:ea typeface="微軟正黑體" panose="020B0604030504040204" pitchFamily="34" charset="-120"/>
              </a:rPr>
              <a:t>，第二是台北地區佔了</a:t>
            </a:r>
            <a:r>
              <a:rPr lang="en-US" altLang="zh-TW" sz="1100" dirty="0" smtClean="0">
                <a:latin typeface="微軟正黑體" panose="020B0604030504040204" pitchFamily="34" charset="-120"/>
                <a:ea typeface="微軟正黑體" panose="020B0604030504040204" pitchFamily="34" charset="-120"/>
              </a:rPr>
              <a:t>14.94%</a:t>
            </a:r>
            <a:r>
              <a:rPr lang="zh-TW" altLang="en-US" sz="1100" dirty="0" smtClean="0">
                <a:latin typeface="微軟正黑體" panose="020B0604030504040204" pitchFamily="34" charset="-120"/>
                <a:ea typeface="微軟正黑體" panose="020B0604030504040204" pitchFamily="34" charset="-120"/>
              </a:rPr>
              <a:t>，再來是雲林地區占了</a:t>
            </a:r>
            <a:r>
              <a:rPr lang="en-US" altLang="zh-TW" sz="1100" dirty="0" smtClean="0">
                <a:latin typeface="微軟正黑體" panose="020B0604030504040204" pitchFamily="34" charset="-120"/>
                <a:ea typeface="微軟正黑體" panose="020B0604030504040204" pitchFamily="34" charset="-120"/>
              </a:rPr>
              <a:t>13.28%</a:t>
            </a:r>
            <a:r>
              <a:rPr lang="zh-TW" altLang="en-US" sz="1100" dirty="0" smtClean="0">
                <a:latin typeface="微軟正黑體" panose="020B0604030504040204" pitchFamily="34" charset="-120"/>
                <a:ea typeface="微軟正黑體" panose="020B0604030504040204" pitchFamily="34" charset="-120"/>
              </a:rPr>
              <a:t> ，雖然沒有顯示人數的多寡，但從圖示來看很明顯可以看出每個縣市的人數比例佔多少。</a:t>
            </a:r>
            <a:endParaRPr lang="en-US" altLang="zh-TW" sz="11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9022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2000" dirty="0" smtClean="0">
                <a:latin typeface="微軟正黑體" panose="020B0604030504040204" pitchFamily="34" charset="-120"/>
                <a:ea typeface="微軟正黑體" panose="020B0604030504040204" pitchFamily="34" charset="-120"/>
              </a:rPr>
              <a:t>我們以地圖中的行政區連結學生的詳細資料，可得知此行政區的男女人數、各院別人數以及就讀各科系的人數 </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我們書面都以台中地區為主</a:t>
            </a:r>
            <a:r>
              <a:rPr lang="en-US" altLang="zh-TW" sz="2000" dirty="0" smtClean="0">
                <a:latin typeface="微軟正黑體" panose="020B0604030504040204" pitchFamily="34" charset="-120"/>
                <a:ea typeface="微軟正黑體" panose="020B0604030504040204" pitchFamily="34" charset="-120"/>
              </a:rPr>
              <a:t>)</a:t>
            </a:r>
            <a:endParaRPr dirty="0"/>
          </a:p>
        </p:txBody>
      </p:sp>
    </p:spTree>
    <p:extLst>
      <p:ext uri="{BB962C8B-B14F-4D97-AF65-F5344CB8AC3E}">
        <p14:creationId xmlns:p14="http://schemas.microsoft.com/office/powerpoint/2010/main" val="4193946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1100" dirty="0" smtClean="0">
                <a:latin typeface="微軟正黑體" panose="020B0604030504040204" pitchFamily="34" charset="-120"/>
                <a:ea typeface="微軟正黑體" panose="020B0604030504040204" pitchFamily="34" charset="-120"/>
              </a:rPr>
              <a:t>從圖可看出，高中職學校就讀虎尾科技大學（本校）的歷年人數趨勢，最高人數為市立大安高級工業職業學校，第二名則是市立臺中高級工業職業學校，第三名則是國立西螺高級農工職業學校，以前三名學校來說可對應到畢業高中職分部地區，一樣是臺中、台北及雲林地區。</a:t>
            </a:r>
            <a:endParaRPr lang="en-US" altLang="zh-TW" sz="110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Pct val="127272"/>
              <a:buFontTx/>
              <a:buNone/>
              <a:tabLst/>
              <a:defRPr/>
            </a:pPr>
            <a:endParaRPr lang="en-US" altLang="zh-TW" sz="110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1100" dirty="0" smtClean="0">
                <a:latin typeface="微軟正黑體" panose="020B0604030504040204" pitchFamily="34" charset="-120"/>
                <a:ea typeface="微軟正黑體" panose="020B0604030504040204" pitchFamily="34" charset="-120"/>
              </a:rPr>
              <a:t>另外，從</a:t>
            </a:r>
            <a:r>
              <a:rPr lang="en-US" altLang="zh-TW" sz="1100" dirty="0" smtClean="0">
                <a:latin typeface="微軟正黑體" panose="020B0604030504040204" pitchFamily="34" charset="-120"/>
                <a:ea typeface="微軟正黑體" panose="020B0604030504040204" pitchFamily="34" charset="-120"/>
              </a:rPr>
              <a:t>Tableau</a:t>
            </a:r>
            <a:r>
              <a:rPr lang="zh-TW" altLang="en-US" sz="1100" dirty="0" smtClean="0">
                <a:latin typeface="微軟正黑體" panose="020B0604030504040204" pitchFamily="34" charset="-120"/>
                <a:ea typeface="微軟正黑體" panose="020B0604030504040204" pitchFamily="34" charset="-120"/>
              </a:rPr>
              <a:t>還可統計出各入學管道的人數多寡，由此本校開放名額以甄選方式入學的人最多，再來就是聯合分發，其他部分入學方式皆為少數，因此本組專題主題就針對</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甄選</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的學生做出本校競爭對手的分析，進而從分析中找出學生會因什麼樣的優勢而選擇就讀本校或他校，更進一步改變策略吸引學生，此為本專題研究目的的其中之一</a:t>
            </a:r>
            <a:endParaRPr lang="en-US" altLang="zh-TW" sz="1100" dirty="0" smtClean="0">
              <a:latin typeface="微軟正黑體" panose="020B0604030504040204" pitchFamily="34" charset="-120"/>
              <a:ea typeface="微軟正黑體" panose="020B0604030504040204" pitchFamily="34" charset="-120"/>
            </a:endParaRPr>
          </a:p>
          <a:p>
            <a:pPr lvl="0">
              <a:spcBef>
                <a:spcPts val="0"/>
              </a:spcBef>
              <a:buNone/>
            </a:pPr>
            <a:endParaRPr dirty="0"/>
          </a:p>
        </p:txBody>
      </p:sp>
    </p:spTree>
    <p:extLst>
      <p:ext uri="{BB962C8B-B14F-4D97-AF65-F5344CB8AC3E}">
        <p14:creationId xmlns:p14="http://schemas.microsoft.com/office/powerpoint/2010/main" val="419866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398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TW" altLang="en-US" sz="1100" dirty="0" smtClean="0">
                <a:latin typeface="微軟正黑體" panose="020B0604030504040204" pitchFamily="34" charset="-120"/>
                <a:ea typeface="微軟正黑體" panose="020B0604030504040204" pitchFamily="34" charset="-120"/>
              </a:rPr>
              <a:t>根據</a:t>
            </a:r>
            <a:r>
              <a:rPr lang="en-US" altLang="zh-TW" sz="1100" dirty="0" smtClean="0">
                <a:latin typeface="微軟正黑體" panose="020B0604030504040204" pitchFamily="34" charset="-120"/>
                <a:ea typeface="微軟正黑體" panose="020B0604030504040204" pitchFamily="34" charset="-120"/>
              </a:rPr>
              <a:t>102</a:t>
            </a:r>
            <a:r>
              <a:rPr lang="zh-TW" altLang="en-US" sz="1100" dirty="0" smtClean="0">
                <a:latin typeface="微軟正黑體" panose="020B0604030504040204" pitchFamily="34" charset="-120"/>
                <a:ea typeface="微軟正黑體" panose="020B0604030504040204" pitchFamily="34" charset="-120"/>
              </a:rPr>
              <a:t>到</a:t>
            </a:r>
            <a:r>
              <a:rPr lang="en-US" altLang="zh-TW" sz="1100" dirty="0" smtClean="0">
                <a:latin typeface="微軟正黑體" panose="020B0604030504040204" pitchFamily="34" charset="-120"/>
                <a:ea typeface="微軟正黑體" panose="020B0604030504040204" pitchFamily="34" charset="-120"/>
              </a:rPr>
              <a:t>106</a:t>
            </a:r>
            <a:r>
              <a:rPr lang="zh-TW" altLang="en-US" sz="1100" dirty="0" smtClean="0">
                <a:latin typeface="微軟正黑體" panose="020B0604030504040204" pitchFamily="34" charset="-120"/>
                <a:ea typeface="微軟正黑體" panose="020B0604030504040204" pitchFamily="34" charset="-120"/>
              </a:rPr>
              <a:t>學年度新生交叉查榜資料分析，虎科大最大競爭對手是高應大及勤益，圖三明顯看出</a:t>
            </a:r>
            <a:r>
              <a:rPr lang="en-US" altLang="zh-TW" sz="1100" dirty="0" smtClean="0">
                <a:latin typeface="微軟正黑體" panose="020B0604030504040204" pitchFamily="34" charset="-120"/>
                <a:ea typeface="微軟正黑體" panose="020B0604030504040204" pitchFamily="34" charset="-120"/>
              </a:rPr>
              <a:t>103</a:t>
            </a:r>
            <a:r>
              <a:rPr lang="zh-TW" altLang="en-US" sz="1100" dirty="0" smtClean="0">
                <a:latin typeface="微軟正黑體" panose="020B0604030504040204" pitchFamily="34" charset="-120"/>
                <a:ea typeface="微軟正黑體" panose="020B0604030504040204" pitchFamily="34" charset="-120"/>
              </a:rPr>
              <a:t>學年度未就讀虎科大卻流向勤益的人數高達</a:t>
            </a:r>
            <a:r>
              <a:rPr lang="en-US" altLang="zh-TW" sz="1100" dirty="0" smtClean="0">
                <a:latin typeface="微軟正黑體" panose="020B0604030504040204" pitchFamily="34" charset="-120"/>
                <a:ea typeface="微軟正黑體" panose="020B0604030504040204" pitchFamily="34" charset="-120"/>
              </a:rPr>
              <a:t>121</a:t>
            </a:r>
            <a:r>
              <a:rPr lang="zh-TW" altLang="en-US" sz="1100" dirty="0" smtClean="0">
                <a:latin typeface="微軟正黑體" panose="020B0604030504040204" pitchFamily="34" charset="-120"/>
                <a:ea typeface="微軟正黑體" panose="020B0604030504040204" pitchFamily="34" charset="-120"/>
              </a:rPr>
              <a:t>人，而其他學年度人數大概落在</a:t>
            </a:r>
            <a:r>
              <a:rPr lang="en-US" altLang="zh-TW" sz="1100" dirty="0" smtClean="0">
                <a:latin typeface="微軟正黑體" panose="020B0604030504040204" pitchFamily="34" charset="-120"/>
                <a:ea typeface="微軟正黑體" panose="020B0604030504040204" pitchFamily="34" charset="-120"/>
              </a:rPr>
              <a:t>60~90</a:t>
            </a:r>
            <a:r>
              <a:rPr lang="zh-TW" altLang="en-US" sz="1100" dirty="0" smtClean="0">
                <a:latin typeface="微軟正黑體" panose="020B0604030504040204" pitchFamily="34" charset="-120"/>
                <a:ea typeface="微軟正黑體" panose="020B0604030504040204" pitchFamily="34" charset="-120"/>
              </a:rPr>
              <a:t>人</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可開啟</a:t>
            </a:r>
            <a:r>
              <a:rPr lang="en-US" altLang="zh-TW" sz="1100" dirty="0" smtClean="0">
                <a:latin typeface="微軟正黑體" panose="020B0604030504040204" pitchFamily="34" charset="-120"/>
                <a:ea typeface="微軟正黑體" panose="020B0604030504040204" pitchFamily="34" charset="-120"/>
              </a:rPr>
              <a:t>TABLEAU</a:t>
            </a:r>
            <a:r>
              <a:rPr lang="zh-TW" altLang="en-US" sz="1100" dirty="0" smtClean="0">
                <a:latin typeface="微軟正黑體" panose="020B0604030504040204" pitchFamily="34" charset="-120"/>
                <a:ea typeface="微軟正黑體" panose="020B0604030504040204" pitchFamily="34" charset="-120"/>
              </a:rPr>
              <a:t>說明比較其他年度人數上的差異</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，但勤益的招生策略上並沒有特別的改變，吸引學生的原因可能是蓋新宿舍大樓，較為舒適方便進而影響學生的選擇；另外由此圖可看出</a:t>
            </a:r>
            <a:r>
              <a:rPr lang="en-US" altLang="zh-TW" sz="1100" dirty="0" smtClean="0">
                <a:latin typeface="微軟正黑體" panose="020B0604030504040204" pitchFamily="34" charset="-120"/>
                <a:ea typeface="微軟正黑體" panose="020B0604030504040204" pitchFamily="34" charset="-120"/>
              </a:rPr>
              <a:t>104</a:t>
            </a:r>
            <a:r>
              <a:rPr lang="zh-TW" altLang="en-US" sz="1100" dirty="0" smtClean="0">
                <a:latin typeface="微軟正黑體" panose="020B0604030504040204" pitchFamily="34" charset="-120"/>
                <a:ea typeface="微軟正黑體" panose="020B0604030504040204" pitchFamily="34" charset="-120"/>
              </a:rPr>
              <a:t>學年度流失學生人數有減少的趨勢 。 </a:t>
            </a:r>
            <a:r>
              <a:rPr lang="en-US" altLang="zh-TW" sz="1100" dirty="0" smtClean="0">
                <a:latin typeface="微軟正黑體" panose="020B0604030504040204" pitchFamily="34" charset="-120"/>
                <a:ea typeface="微軟正黑體" panose="020B0604030504040204" pitchFamily="34" charset="-120"/>
              </a:rPr>
              <a:t>………</a:t>
            </a:r>
            <a:endParaRPr lang="en"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6639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1" y="18145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rot="8100000">
            <a:off x="7181981" y="21317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8"/>
            <a:ext cx="9229575" cy="642787"/>
            <a:chOff x="-42837" y="4443488"/>
            <a:chExt cx="9229575" cy="642787"/>
          </a:xfrm>
        </p:grpSpPr>
        <p:sp>
          <p:nvSpPr>
            <p:cNvPr id="43" name="Shape 43"/>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8" name="Shape 48"/>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1085700" y="24335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4895700" y="20776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800"/>
          </a:xfrm>
          <a:prstGeom prst="rect">
            <a:avLst/>
          </a:prstGeom>
        </p:spPr>
        <p:txBody>
          <a:bodyPr wrap="square"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1" y="18145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rot="8100000">
            <a:off x="7181981" y="21317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8"/>
            <a:ext cx="9229575" cy="642787"/>
            <a:chOff x="-42837" y="4443488"/>
            <a:chExt cx="9229575" cy="642787"/>
          </a:xfrm>
        </p:grpSpPr>
        <p:sp>
          <p:nvSpPr>
            <p:cNvPr id="84" name="Shape 84"/>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89" name="Shape 89"/>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0" name="Shape 90"/>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3" name="Shape 93"/>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04" name="Shape 104"/>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grpSp>
      <p:sp>
        <p:nvSpPr>
          <p:cNvPr id="109" name="Shape 109"/>
          <p:cNvSpPr/>
          <p:nvPr/>
        </p:nvSpPr>
        <p:spPr>
          <a:xfrm>
            <a:off x="2990700" y="21478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1085700" y="24335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4895700" y="20776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0" y="3031150"/>
            <a:ext cx="5214600" cy="1159800"/>
          </a:xfrm>
          <a:prstGeom prst="rect">
            <a:avLst/>
          </a:prstGeom>
        </p:spPr>
        <p:txBody>
          <a:bodyPr wrap="square"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1" y="4059250"/>
            <a:ext cx="5214600" cy="784800"/>
          </a:xfrm>
          <a:prstGeom prst="rect">
            <a:avLst/>
          </a:prstGeom>
        </p:spPr>
        <p:txBody>
          <a:bodyPr wrap="square"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0" y="634125"/>
            <a:ext cx="6996600" cy="7158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9" name="Shape 159"/>
          <p:cNvSpPr txBox="1">
            <a:spLocks noGrp="1"/>
          </p:cNvSpPr>
          <p:nvPr>
            <p:ph type="body" idx="1"/>
          </p:nvPr>
        </p:nvSpPr>
        <p:spPr>
          <a:xfrm>
            <a:off x="1075850" y="1540175"/>
            <a:ext cx="6996600" cy="1922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0" name="Shape 160"/>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1" y="42529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lvl="0">
              <a:spcBef>
                <a:spcPts val="0"/>
              </a:spcBef>
              <a:buNone/>
            </a:pPr>
            <a:endParaRPr/>
          </a:p>
        </p:txBody>
      </p:sp>
      <p:sp>
        <p:nvSpPr>
          <p:cNvPr id="163" name="Shape 163"/>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4" name="Shape 164"/>
          <p:cNvSpPr/>
          <p:nvPr/>
        </p:nvSpPr>
        <p:spPr>
          <a:xfrm rot="8100000">
            <a:off x="7181981" y="45701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lvl="0">
              <a:spcBef>
                <a:spcPts val="0"/>
              </a:spcBef>
              <a:buNone/>
            </a:pP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9" name="Shape 169"/>
          <p:cNvGrpSpPr/>
          <p:nvPr/>
        </p:nvGrpSpPr>
        <p:grpSpPr>
          <a:xfrm>
            <a:off x="-42837" y="4443488"/>
            <a:ext cx="9229575" cy="642787"/>
            <a:chOff x="-42837" y="4443488"/>
            <a:chExt cx="9229575" cy="642787"/>
          </a:xfrm>
        </p:grpSpPr>
        <p:sp>
          <p:nvSpPr>
            <p:cNvPr id="170" name="Shape 170"/>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75" name="Shape 175"/>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79" name="Shape 179"/>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4" name="Shape 184"/>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5" name="Shape 185"/>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90" name="Shape 190"/>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194" name="Shape 194"/>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grpSp>
      <p:sp>
        <p:nvSpPr>
          <p:cNvPr id="195" name="Shape 195"/>
          <p:cNvSpPr/>
          <p:nvPr/>
        </p:nvSpPr>
        <p:spPr>
          <a:xfrm>
            <a:off x="2990700" y="45862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1085700" y="48719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4895700" y="45160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47750" y="634125"/>
            <a:ext cx="6996600" cy="7158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1" name="Shape 201"/>
          <p:cNvSpPr txBox="1">
            <a:spLocks noGrp="1"/>
          </p:cNvSpPr>
          <p:nvPr>
            <p:ph type="body" idx="1"/>
          </p:nvPr>
        </p:nvSpPr>
        <p:spPr>
          <a:xfrm>
            <a:off x="1131500" y="1552950"/>
            <a:ext cx="3339900" cy="2665800"/>
          </a:xfrm>
          <a:prstGeom prst="rect">
            <a:avLst/>
          </a:prstGeom>
        </p:spPr>
        <p:txBody>
          <a:bodyPr wrap="square"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2" name="Shape 202"/>
          <p:cNvSpPr txBox="1">
            <a:spLocks noGrp="1"/>
          </p:cNvSpPr>
          <p:nvPr>
            <p:ph type="body" idx="2"/>
          </p:nvPr>
        </p:nvSpPr>
        <p:spPr>
          <a:xfrm>
            <a:off x="4672563" y="1552950"/>
            <a:ext cx="3339900" cy="2665800"/>
          </a:xfrm>
          <a:prstGeom prst="rect">
            <a:avLst/>
          </a:prstGeom>
        </p:spPr>
        <p:txBody>
          <a:bodyPr wrap="square"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3" name="Shape 203"/>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1" y="42529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rot="8100000">
            <a:off x="7181981" y="45701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lvl="0">
              <a:spcBef>
                <a:spcPts val="0"/>
              </a:spcBef>
              <a:buNone/>
            </a:pP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2" name="Shape 212"/>
          <p:cNvGrpSpPr/>
          <p:nvPr/>
        </p:nvGrpSpPr>
        <p:grpSpPr>
          <a:xfrm>
            <a:off x="-42837" y="4443488"/>
            <a:ext cx="9229575" cy="642787"/>
            <a:chOff x="-42837" y="4443488"/>
            <a:chExt cx="9229575" cy="642787"/>
          </a:xfrm>
        </p:grpSpPr>
        <p:sp>
          <p:nvSpPr>
            <p:cNvPr id="213" name="Shape 213"/>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15" name="Shape 215"/>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19" name="Shape 219"/>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0" name="Shape 220"/>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35" name="Shape 235"/>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grpSp>
      <p:sp>
        <p:nvSpPr>
          <p:cNvPr id="238" name="Shape 238"/>
          <p:cNvSpPr/>
          <p:nvPr/>
        </p:nvSpPr>
        <p:spPr>
          <a:xfrm>
            <a:off x="2990700" y="45862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39" name="Shape 239"/>
          <p:cNvSpPr/>
          <p:nvPr/>
        </p:nvSpPr>
        <p:spPr>
          <a:xfrm>
            <a:off x="1085700" y="48719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0" name="Shape 240"/>
          <p:cNvSpPr/>
          <p:nvPr/>
        </p:nvSpPr>
        <p:spPr>
          <a:xfrm>
            <a:off x="4895700" y="45160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1" y="42529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rot="8100000">
            <a:off x="7181981" y="45701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8"/>
            <a:ext cx="9229575" cy="642787"/>
            <a:chOff x="-42837" y="4443488"/>
            <a:chExt cx="9229575" cy="642787"/>
          </a:xfrm>
        </p:grpSpPr>
        <p:sp>
          <p:nvSpPr>
            <p:cNvPr id="379" name="Shape 379"/>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0" name="Shape 380"/>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1" name="Shape 381"/>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3" name="Shape 383"/>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4" name="Shape 384"/>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5" name="Shape 385"/>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6" name="Shape 386"/>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7" name="Shape 387"/>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89" name="Shape 389"/>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0" name="Shape 390"/>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3" name="Shape 393"/>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4" name="Shape 394"/>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6" name="Shape 396"/>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8" name="Shape 398"/>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399" name="Shape 399"/>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00" name="Shape 400"/>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01" name="Shape 401"/>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6" name="Shape 406"/>
          <p:cNvSpPr/>
          <p:nvPr/>
        </p:nvSpPr>
        <p:spPr>
          <a:xfrm>
            <a:off x="4895700" y="45160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7" name="Shape 40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ll graph">
    <p:spTree>
      <p:nvGrpSpPr>
        <p:cNvPr id="1" name="Shape 408"/>
        <p:cNvGrpSpPr/>
        <p:nvPr/>
      </p:nvGrpSpPr>
      <p:grpSpPr>
        <a:xfrm>
          <a:off x="0" y="0"/>
          <a:ext cx="0" cy="0"/>
          <a:chOff x="0" y="0"/>
          <a:chExt cx="0" cy="0"/>
        </a:xfrm>
      </p:grpSpPr>
      <p:sp>
        <p:nvSpPr>
          <p:cNvPr id="409" name="Shape 409"/>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1" y="4429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3" name="Shape 413"/>
          <p:cNvSpPr/>
          <p:nvPr/>
        </p:nvSpPr>
        <p:spPr>
          <a:xfrm rot="8100000">
            <a:off x="7181981" y="7601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lvl="0">
              <a:spcBef>
                <a:spcPts val="0"/>
              </a:spcBef>
              <a:buNone/>
            </a:pPr>
            <a:endParaRPr/>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8" name="Shape 418"/>
          <p:cNvGrpSpPr/>
          <p:nvPr/>
        </p:nvGrpSpPr>
        <p:grpSpPr>
          <a:xfrm>
            <a:off x="-42837" y="633488"/>
            <a:ext cx="9229575" cy="642787"/>
            <a:chOff x="-42837" y="4443488"/>
            <a:chExt cx="9229575" cy="642787"/>
          </a:xfrm>
        </p:grpSpPr>
        <p:sp>
          <p:nvSpPr>
            <p:cNvPr id="419" name="Shape 419"/>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0" name="Shape 420"/>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1" name="Shape 421"/>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2" name="Shape 422"/>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3" name="Shape 423"/>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8" name="Shape 428"/>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29" name="Shape 429"/>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0" name="Shape 430"/>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1" name="Shape 431"/>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2" name="Shape 432"/>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3" name="Shape 433"/>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5" name="Shape 435"/>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6" name="Shape 436"/>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39" name="Shape 439"/>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40" name="Shape 440"/>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42" name="Shape 442"/>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lvl="0">
                <a:spcBef>
                  <a:spcPts val="0"/>
                </a:spcBef>
                <a:buNone/>
              </a:pPr>
              <a:endParaRPr/>
            </a:p>
          </p:txBody>
        </p:sp>
      </p:grpSp>
      <p:sp>
        <p:nvSpPr>
          <p:cNvPr id="444" name="Shape 444"/>
          <p:cNvSpPr/>
          <p:nvPr/>
        </p:nvSpPr>
        <p:spPr>
          <a:xfrm>
            <a:off x="2990700" y="7762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5" name="Shape 445"/>
          <p:cNvSpPr/>
          <p:nvPr/>
        </p:nvSpPr>
        <p:spPr>
          <a:xfrm>
            <a:off x="1085700" y="10619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6" name="Shape 446"/>
          <p:cNvSpPr/>
          <p:nvPr/>
        </p:nvSpPr>
        <p:spPr>
          <a:xfrm>
            <a:off x="4895700" y="7060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7" name="Shape 447"/>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1000"/>
          </a:xfrm>
        </p:grpSpPr>
        <p:cxnSp>
          <p:nvCxnSpPr>
            <p:cNvPr id="7" name="Shape 7"/>
            <p:cNvCxnSpPr/>
            <p:nvPr/>
          </p:nvCxnSpPr>
          <p:spPr>
            <a:xfrm>
              <a:off x="762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1000"/>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wrap="square"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100"/>
          </a:xfrm>
          <a:prstGeom prst="rect">
            <a:avLst/>
          </a:prstGeom>
          <a:noFill/>
          <a:ln>
            <a:noFill/>
          </a:ln>
        </p:spPr>
        <p:txBody>
          <a:bodyPr wrap="square"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736375" y="2788890"/>
            <a:ext cx="8229600" cy="1159800"/>
          </a:xfrm>
          <a:prstGeom prst="rect">
            <a:avLst/>
          </a:prstGeom>
        </p:spPr>
        <p:txBody>
          <a:bodyPr wrap="square" lIns="91425" tIns="91425" rIns="91425" bIns="91425" anchor="ctr" anchorCtr="0">
            <a:noAutofit/>
          </a:bodyPr>
          <a:lstStyle/>
          <a:p>
            <a:pPr lvl="0"/>
            <a:r>
              <a:rPr lang="zh-TW" altLang="en-US" dirty="0">
                <a:latin typeface="微軟正黑體" panose="020B0604030504040204" pitchFamily="34" charset="-120"/>
                <a:ea typeface="微軟正黑體" panose="020B0604030504040204" pitchFamily="34" charset="-120"/>
              </a:rPr>
              <a:t>大數據校務研究分析系統平台之招生競爭對手分析</a:t>
            </a:r>
            <a:endParaRPr lang="en" dirty="0">
              <a:latin typeface="微軟正黑體" panose="020B0604030504040204" pitchFamily="34" charset="-120"/>
              <a:ea typeface="微軟正黑體" panose="020B0604030504040204" pitchFamily="34" charset="-120"/>
            </a:endParaRPr>
          </a:p>
        </p:txBody>
      </p:sp>
      <p:sp>
        <p:nvSpPr>
          <p:cNvPr id="6" name="矩形 5"/>
          <p:cNvSpPr/>
          <p:nvPr/>
        </p:nvSpPr>
        <p:spPr>
          <a:xfrm>
            <a:off x="2908853" y="4159083"/>
            <a:ext cx="6057122" cy="1261884"/>
          </a:xfrm>
          <a:prstGeom prst="rect">
            <a:avLst/>
          </a:prstGeom>
        </p:spPr>
        <p:txBody>
          <a:bodyPr wrap="square">
            <a:spAutoFit/>
          </a:bodyPr>
          <a:lstStyle/>
          <a:p>
            <a:pPr algn="r"/>
            <a:r>
              <a:rPr lang="en-US" altLang="zh-TW" sz="2800" dirty="0" smtClean="0">
                <a:solidFill>
                  <a:schemeClr val="bg1"/>
                </a:solidFill>
                <a:latin typeface="Times New Roman" panose="02020603050405020304" pitchFamily="18" charset="0"/>
                <a:cs typeface="Times New Roman" panose="02020603050405020304" pitchFamily="18" charset="0"/>
              </a:rPr>
              <a:t>National Formosa University</a:t>
            </a:r>
            <a:endParaRPr lang="en-US" altLang="zh-TW" sz="2800" dirty="0" smtClean="0">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endParaRPr>
          </a:p>
          <a:p>
            <a:pPr algn="r"/>
            <a:r>
              <a:rPr lang="en-US" altLang="zh-TW" sz="2800" dirty="0" smtClean="0">
                <a:solidFill>
                  <a:schemeClr val="bg1"/>
                </a:solidFill>
                <a:latin typeface="Times New Roman" panose="02020603050405020304" pitchFamily="18" charset="0"/>
                <a:cs typeface="Times New Roman" panose="02020603050405020304" pitchFamily="18" charset="0"/>
              </a:rPr>
              <a:t>Department of Information</a:t>
            </a:r>
            <a:r>
              <a:rPr lang="en-US" altLang="zh-TW" sz="2800" dirty="0" smtClean="0">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rPr>
              <a:t> management  </a:t>
            </a:r>
            <a:r>
              <a:rPr lang="zh-TW" altLang="en-US" sz="2800" dirty="0" smtClean="0">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rPr>
              <a:t> </a:t>
            </a:r>
            <a:br>
              <a:rPr lang="zh-TW" altLang="en-US" sz="2800" dirty="0" smtClean="0">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rPr>
            </a:br>
            <a:endParaRPr lang="zh-TW"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wrap="square" lIns="91425" tIns="91425" rIns="91425" bIns="91425" anchor="b" anchorCtr="0">
            <a:noAutofit/>
          </a:bodyPr>
          <a:lstStyle/>
          <a:p>
            <a:pPr lvl="0"/>
            <a:r>
              <a:rPr lang="zh-TW" altLang="zh-TW" dirty="0">
                <a:latin typeface="微軟正黑體" panose="020B0604030504040204" pitchFamily="34" charset="-120"/>
                <a:ea typeface="微軟正黑體" panose="020B0604030504040204" pitchFamily="34" charset="-120"/>
              </a:rPr>
              <a:t>主要競爭學校</a:t>
            </a:r>
            <a:r>
              <a:rPr lang="zh-TW" altLang="en-US" dirty="0" smtClean="0">
                <a:latin typeface="微軟正黑體" panose="020B0604030504040204" pitchFamily="34" charset="-120"/>
                <a:ea typeface="微軟正黑體" panose="020B0604030504040204" pitchFamily="34" charset="-120"/>
              </a:rPr>
              <a:t>分析</a:t>
            </a:r>
            <a:endParaRPr lang="en" dirty="0">
              <a:latin typeface="微軟正黑體" panose="020B0604030504040204" pitchFamily="34" charset="-120"/>
              <a:ea typeface="微軟正黑體" panose="020B0604030504040204" pitchFamily="34" charset="-120"/>
            </a:endParaRPr>
          </a:p>
        </p:txBody>
      </p:sp>
      <p:sp>
        <p:nvSpPr>
          <p:cNvPr id="473" name="Shape 473"/>
          <p:cNvSpPr txBox="1">
            <a:spLocks noGrp="1"/>
          </p:cNvSpPr>
          <p:nvPr>
            <p:ph type="subTitle" idx="1"/>
          </p:nvPr>
        </p:nvSpPr>
        <p:spPr>
          <a:xfrm>
            <a:off x="2309441" y="4059250"/>
            <a:ext cx="5214600" cy="784800"/>
          </a:xfrm>
          <a:prstGeom prst="rect">
            <a:avLst/>
          </a:prstGeom>
        </p:spPr>
        <p:txBody>
          <a:bodyPr wrap="square" lIns="91425" tIns="91425" rIns="91425" bIns="91425" anchor="t" anchorCtr="0">
            <a:noAutofit/>
          </a:bodyPr>
          <a:lstStyle/>
          <a:p>
            <a:pPr lvl="0"/>
            <a:r>
              <a:rPr lang="en-US" altLang="zh-TW" dirty="0" smtClean="0">
                <a:latin typeface="Times New Roman" panose="02020603050405020304" pitchFamily="18" charset="0"/>
                <a:cs typeface="Times New Roman" panose="02020603050405020304" pitchFamily="18" charset="0"/>
              </a:rPr>
              <a:t>Big</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data</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IR</a:t>
            </a:r>
            <a:r>
              <a:rPr lang="zh-TW" altLang="en-US"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system:</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Analysis of </a:t>
            </a:r>
            <a:r>
              <a:rPr lang="en-US" altLang="zh-TW" dirty="0" smtClean="0">
                <a:latin typeface="Times New Roman" panose="02020603050405020304" pitchFamily="18" charset="0"/>
                <a:cs typeface="Times New Roman" panose="02020603050405020304" pitchFamily="18" charset="0"/>
              </a:rPr>
              <a:t>admissions and Competitors</a:t>
            </a:r>
            <a:endParaRPr lang="en" dirty="0">
              <a:latin typeface="Times New Roman" panose="02020603050405020304" pitchFamily="18" charset="0"/>
              <a:cs typeface="Times New Roman" panose="02020603050405020304" pitchFamily="18" charset="0"/>
            </a:endParaRPr>
          </a:p>
        </p:txBody>
      </p:sp>
      <p:sp>
        <p:nvSpPr>
          <p:cNvPr id="474" name="Shape 474"/>
          <p:cNvSpPr txBox="1"/>
          <p:nvPr/>
        </p:nvSpPr>
        <p:spPr>
          <a:xfrm>
            <a:off x="7416725" y="3661925"/>
            <a:ext cx="1760400" cy="1204800"/>
          </a:xfrm>
          <a:prstGeom prst="rect">
            <a:avLst/>
          </a:prstGeom>
          <a:noFill/>
          <a:ln>
            <a:noFill/>
          </a:ln>
        </p:spPr>
        <p:txBody>
          <a:bodyPr wrap="square" lIns="91425" tIns="91425" rIns="91425" bIns="91425" anchor="b" anchorCtr="0">
            <a:noAutofit/>
          </a:bodyPr>
          <a:lstStyle/>
          <a:p>
            <a:pPr algn="ctr"/>
            <a:r>
              <a:rPr lang="en" sz="12000" b="1" dirty="0" smtClean="0">
                <a:solidFill>
                  <a:srgbClr val="3C78D8"/>
                </a:solidFill>
                <a:latin typeface="Oswald"/>
                <a:ea typeface="Oswald"/>
                <a:cs typeface="Oswald"/>
                <a:sym typeface="Oswald"/>
              </a:rPr>
              <a:t>2</a:t>
            </a:r>
            <a:endParaRPr lang="en" sz="12000" b="1" dirty="0">
              <a:solidFill>
                <a:srgbClr val="3C78D8"/>
              </a:solidFill>
              <a:latin typeface="Oswald"/>
              <a:ea typeface="Oswald"/>
              <a:cs typeface="Oswald"/>
              <a:sym typeface="Oswald"/>
            </a:endParaRPr>
          </a:p>
        </p:txBody>
      </p:sp>
    </p:spTree>
    <p:extLst>
      <p:ext uri="{BB962C8B-B14F-4D97-AF65-F5344CB8AC3E}">
        <p14:creationId xmlns:p14="http://schemas.microsoft.com/office/powerpoint/2010/main" val="2525872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360" y="743433"/>
            <a:ext cx="4839031" cy="1840195"/>
          </a:xfrm>
          <a:prstGeom prst="rect">
            <a:avLst/>
          </a:prstGeom>
        </p:spPr>
      </p:pic>
      <p:pic>
        <p:nvPicPr>
          <p:cNvPr id="11" name="圖片 10"/>
          <p:cNvPicPr>
            <a:picLocks noChangeAspect="1"/>
          </p:cNvPicPr>
          <p:nvPr/>
        </p:nvPicPr>
        <p:blipFill rotWithShape="1">
          <a:blip r:embed="rId4">
            <a:extLst>
              <a:ext uri="{28A0092B-C50C-407E-A947-70E740481C1C}">
                <a14:useLocalDpi xmlns:a14="http://schemas.microsoft.com/office/drawing/2010/main" val="0"/>
              </a:ext>
            </a:extLst>
          </a:blip>
          <a:srcRect t="8699"/>
          <a:stretch/>
        </p:blipFill>
        <p:spPr>
          <a:xfrm>
            <a:off x="195433" y="1266706"/>
            <a:ext cx="3731255" cy="3245131"/>
          </a:xfrm>
          <a:prstGeom prst="rect">
            <a:avLst/>
          </a:prstGeom>
        </p:spPr>
      </p:pic>
      <p:pic>
        <p:nvPicPr>
          <p:cNvPr id="6" name="圖片 5"/>
          <p:cNvPicPr>
            <a:picLocks noChangeAspect="1"/>
          </p:cNvPicPr>
          <p:nvPr/>
        </p:nvPicPr>
        <p:blipFill rotWithShape="1">
          <a:blip r:embed="rId5">
            <a:extLst>
              <a:ext uri="{28A0092B-C50C-407E-A947-70E740481C1C}">
                <a14:useLocalDpi xmlns:a14="http://schemas.microsoft.com/office/drawing/2010/main" val="0"/>
              </a:ext>
            </a:extLst>
          </a:blip>
          <a:srcRect r="3012"/>
          <a:stretch/>
        </p:blipFill>
        <p:spPr>
          <a:xfrm>
            <a:off x="4144360" y="2733692"/>
            <a:ext cx="4839031" cy="1778145"/>
          </a:xfrm>
          <a:prstGeom prst="rect">
            <a:avLst/>
          </a:prstGeom>
        </p:spPr>
      </p:pic>
      <p:sp>
        <p:nvSpPr>
          <p:cNvPr id="484" name="Shape 484"/>
          <p:cNvSpPr txBox="1">
            <a:spLocks noGrp="1"/>
          </p:cNvSpPr>
          <p:nvPr>
            <p:ph type="title"/>
          </p:nvPr>
        </p:nvSpPr>
        <p:spPr>
          <a:xfrm>
            <a:off x="0" y="120932"/>
            <a:ext cx="9144000" cy="532853"/>
          </a:xfrm>
          <a:prstGeom prst="rect">
            <a:avLst/>
          </a:prstGeom>
        </p:spPr>
        <p:txBody>
          <a:bodyPr wrap="square" lIns="91425" tIns="91425" rIns="91425" bIns="91425" anchor="b" anchorCtr="0">
            <a:noAutofit/>
          </a:bodyPr>
          <a:lstStyle/>
          <a:p>
            <a:pPr lvl="0"/>
            <a:r>
              <a:rPr lang="zh-TW" altLang="en-US" dirty="0" smtClean="0">
                <a:latin typeface="微軟正黑體" panose="020B0604030504040204" pitchFamily="34" charset="-120"/>
                <a:ea typeface="微軟正黑體" panose="020B0604030504040204" pitchFamily="34" charset="-120"/>
              </a:rPr>
              <a:t>正取生</a:t>
            </a:r>
            <a:r>
              <a:rPr lang="zh-TW" altLang="en-US" dirty="0" smtClean="0">
                <a:solidFill>
                  <a:srgbClr val="3C78D8"/>
                </a:solidFill>
                <a:latin typeface="微軟正黑體" panose="020B0604030504040204" pitchFamily="34" charset="-120"/>
                <a:ea typeface="微軟正黑體" panose="020B0604030504040204" pitchFamily="34" charset="-120"/>
              </a:rPr>
              <a:t>未就讀</a:t>
            </a:r>
            <a:r>
              <a:rPr lang="zh-TW" altLang="en-US" dirty="0" smtClean="0">
                <a:latin typeface="微軟正黑體" panose="020B0604030504040204" pitchFamily="34" charset="-120"/>
                <a:ea typeface="微軟正黑體" panose="020B0604030504040204" pitchFamily="34" charset="-120"/>
              </a:rPr>
              <a:t>本校</a:t>
            </a:r>
            <a:r>
              <a:rPr lang="en-US" altLang="zh-TW" dirty="0" smtClean="0">
                <a:solidFill>
                  <a:srgbClr val="0070C0"/>
                </a:solidFill>
                <a:latin typeface="微軟正黑體" panose="020B0604030504040204" pitchFamily="34" charset="-120"/>
                <a:ea typeface="微軟正黑體" panose="020B0604030504040204" pitchFamily="34" charset="-120"/>
              </a:rPr>
              <a:t>_</a:t>
            </a:r>
            <a:r>
              <a:rPr lang="zh-TW" altLang="en-US" dirty="0" smtClean="0">
                <a:solidFill>
                  <a:srgbClr val="0070C0"/>
                </a:solidFill>
                <a:latin typeface="微軟正黑體" panose="020B0604030504040204" pitchFamily="34" charset="-120"/>
                <a:ea typeface="微軟正黑體" panose="020B0604030504040204" pitchFamily="34" charset="-120"/>
              </a:rPr>
              <a:t>人數</a:t>
            </a:r>
            <a:r>
              <a:rPr lang="zh-TW" altLang="en-US" dirty="0" smtClean="0">
                <a:solidFill>
                  <a:srgbClr val="3C78D8"/>
                </a:solidFill>
                <a:latin typeface="微軟正黑體" panose="020B0604030504040204" pitchFamily="34" charset="-120"/>
                <a:ea typeface="微軟正黑體" panose="020B0604030504040204" pitchFamily="34" charset="-120"/>
              </a:rPr>
              <a:t>分析</a:t>
            </a:r>
            <a:endParaRPr lang="en" dirty="0">
              <a:solidFill>
                <a:srgbClr val="3C78D8"/>
              </a:solidFill>
              <a:latin typeface="微軟正黑體" panose="020B0604030504040204" pitchFamily="34" charset="-120"/>
              <a:ea typeface="微軟正黑體" panose="020B0604030504040204" pitchFamily="34" charset="-120"/>
            </a:endParaRPr>
          </a:p>
        </p:txBody>
      </p:sp>
      <p:sp>
        <p:nvSpPr>
          <p:cNvPr id="10" name="矩形 9"/>
          <p:cNvSpPr/>
          <p:nvPr/>
        </p:nvSpPr>
        <p:spPr>
          <a:xfrm>
            <a:off x="7275992" y="2044750"/>
            <a:ext cx="1707399" cy="307777"/>
          </a:xfrm>
          <a:prstGeom prst="rect">
            <a:avLst/>
          </a:prstGeom>
        </p:spPr>
        <p:txBody>
          <a:bodyPr wrap="square">
            <a:spAutoFit/>
          </a:bodyPr>
          <a:lstStyle/>
          <a:p>
            <a:r>
              <a:rPr lang="zh-TW" altLang="en-US" b="1" dirty="0" smtClean="0"/>
              <a:t>就讀他校</a:t>
            </a:r>
            <a:r>
              <a:rPr lang="zh-TW" altLang="en-US" b="1" dirty="0" smtClean="0"/>
              <a:t>人數分析</a:t>
            </a:r>
            <a:endParaRPr lang="zh-TW" altLang="en-US" b="1" dirty="0"/>
          </a:p>
        </p:txBody>
      </p:sp>
      <p:sp>
        <p:nvSpPr>
          <p:cNvPr id="13" name="矩形 12"/>
          <p:cNvSpPr/>
          <p:nvPr/>
        </p:nvSpPr>
        <p:spPr>
          <a:xfrm>
            <a:off x="6530273" y="3988617"/>
            <a:ext cx="2447517" cy="523220"/>
          </a:xfrm>
          <a:prstGeom prst="rect">
            <a:avLst/>
          </a:prstGeom>
        </p:spPr>
        <p:txBody>
          <a:bodyPr wrap="square">
            <a:spAutoFit/>
          </a:bodyPr>
          <a:lstStyle/>
          <a:p>
            <a:r>
              <a:rPr lang="en-US" altLang="zh-TW" b="1" dirty="0" smtClean="0"/>
              <a:t>103</a:t>
            </a:r>
            <a:r>
              <a:rPr lang="zh-TW" altLang="en-US" b="1" dirty="0" smtClean="0"/>
              <a:t>年度</a:t>
            </a:r>
            <a:r>
              <a:rPr lang="en-US" altLang="zh-TW" b="1" dirty="0" smtClean="0"/>
              <a:t>_</a:t>
            </a:r>
            <a:r>
              <a:rPr lang="zh-TW" altLang="en-US" b="1" dirty="0" smtClean="0"/>
              <a:t>就讀他</a:t>
            </a:r>
            <a:r>
              <a:rPr lang="zh-TW" altLang="en-US" b="1" dirty="0" smtClean="0"/>
              <a:t>校</a:t>
            </a:r>
            <a:r>
              <a:rPr lang="zh-TW" altLang="en-US" b="1" dirty="0" smtClean="0"/>
              <a:t>人數分析</a:t>
            </a:r>
            <a:endParaRPr lang="zh-TW" altLang="en-US" b="1" dirty="0"/>
          </a:p>
          <a:p>
            <a:endParaRPr lang="zh-TW" altLang="en-US" b="1" dirty="0"/>
          </a:p>
        </p:txBody>
      </p:sp>
      <p:sp>
        <p:nvSpPr>
          <p:cNvPr id="9" name="矩形 8"/>
          <p:cNvSpPr/>
          <p:nvPr/>
        </p:nvSpPr>
        <p:spPr>
          <a:xfrm>
            <a:off x="833337" y="826047"/>
            <a:ext cx="2455446" cy="523220"/>
          </a:xfrm>
          <a:prstGeom prst="rect">
            <a:avLst/>
          </a:prstGeom>
        </p:spPr>
        <p:txBody>
          <a:bodyPr wrap="square">
            <a:spAutoFit/>
          </a:bodyPr>
          <a:lstStyle/>
          <a:p>
            <a:r>
              <a:rPr lang="zh-TW" altLang="en-US" b="1" dirty="0" smtClean="0"/>
              <a:t>本校各年度流失</a:t>
            </a:r>
            <a:r>
              <a:rPr lang="zh-TW" altLang="en-US" b="1" dirty="0" smtClean="0"/>
              <a:t>人數趨勢圖</a:t>
            </a:r>
          </a:p>
          <a:p>
            <a:endParaRPr lang="zh-TW" altLang="en-US" b="1" dirty="0"/>
          </a:p>
        </p:txBody>
      </p:sp>
      <p:sp>
        <p:nvSpPr>
          <p:cNvPr id="8" name="文字方塊 7"/>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甄選結果</a:t>
            </a:r>
            <a:endParaRPr lang="zh-TW" altLang="en-US" sz="1600" dirty="0">
              <a:solidFill>
                <a:srgbClr val="000000">
                  <a:alpha val="16000"/>
                </a:srgbClr>
              </a:solidFill>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2" name="圖片 1"/>
          <p:cNvPicPr>
            <a:picLocks noChangeAspect="1"/>
          </p:cNvPicPr>
          <p:nvPr/>
        </p:nvPicPr>
        <p:blipFill rotWithShape="1">
          <a:blip r:embed="rId3">
            <a:extLst>
              <a:ext uri="{28A0092B-C50C-407E-A947-70E740481C1C}">
                <a14:useLocalDpi xmlns:a14="http://schemas.microsoft.com/office/drawing/2010/main" val="0"/>
              </a:ext>
            </a:extLst>
          </a:blip>
          <a:srcRect r="2169" b="3374"/>
          <a:stretch/>
        </p:blipFill>
        <p:spPr>
          <a:xfrm>
            <a:off x="113288" y="501638"/>
            <a:ext cx="5504119" cy="4127006"/>
          </a:xfrm>
          <a:prstGeom prst="rect">
            <a:avLst/>
          </a:prstGeom>
        </p:spPr>
      </p:pic>
      <p:sp>
        <p:nvSpPr>
          <p:cNvPr id="484" name="Shape 484"/>
          <p:cNvSpPr txBox="1">
            <a:spLocks noGrp="1"/>
          </p:cNvSpPr>
          <p:nvPr>
            <p:ph type="title"/>
          </p:nvPr>
        </p:nvSpPr>
        <p:spPr>
          <a:xfrm>
            <a:off x="56644" y="-31215"/>
            <a:ext cx="9036238" cy="532853"/>
          </a:xfrm>
          <a:prstGeom prst="rect">
            <a:avLst/>
          </a:prstGeom>
        </p:spPr>
        <p:txBody>
          <a:bodyPr wrap="square" lIns="91425" tIns="91425" rIns="91425" bIns="91425" anchor="b" anchorCtr="0">
            <a:noAutofit/>
          </a:bodyPr>
          <a:lstStyle/>
          <a:p>
            <a:pPr lvl="0"/>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dirty="0" smtClean="0">
                <a:latin typeface="微軟正黑體" panose="020B0604030504040204" pitchFamily="34" charset="-120"/>
                <a:ea typeface="微軟正黑體" panose="020B0604030504040204" pitchFamily="34" charset="-120"/>
              </a:rPr>
              <a:t>他校正</a:t>
            </a:r>
            <a:r>
              <a:rPr lang="zh-TW" altLang="en-US" dirty="0">
                <a:latin typeface="微軟正黑體" panose="020B0604030504040204" pitchFamily="34" charset="-120"/>
                <a:ea typeface="微軟正黑體" panose="020B0604030504040204" pitchFamily="34" charset="-120"/>
              </a:rPr>
              <a:t>取</a:t>
            </a:r>
            <a:r>
              <a:rPr lang="zh-TW" altLang="en-US" dirty="0" smtClean="0">
                <a:latin typeface="微軟正黑體" panose="020B0604030504040204" pitchFamily="34" charset="-120"/>
                <a:ea typeface="微軟正黑體" panose="020B0604030504040204" pitchFamily="34" charset="-120"/>
              </a:rPr>
              <a:t>生</a:t>
            </a:r>
            <a:r>
              <a:rPr lang="zh-TW" altLang="en-US" dirty="0" smtClean="0">
                <a:solidFill>
                  <a:srgbClr val="3C78D8"/>
                </a:solidFill>
                <a:latin typeface="微軟正黑體" panose="020B0604030504040204" pitchFamily="34" charset="-120"/>
                <a:ea typeface="微軟正黑體" panose="020B0604030504040204" pitchFamily="34" charset="-120"/>
              </a:rPr>
              <a:t>就讀</a:t>
            </a:r>
            <a:r>
              <a:rPr lang="zh-TW" altLang="en-US" dirty="0">
                <a:latin typeface="微軟正黑體" panose="020B0604030504040204" pitchFamily="34" charset="-120"/>
                <a:ea typeface="微軟正黑體" panose="020B0604030504040204" pitchFamily="34" charset="-120"/>
              </a:rPr>
              <a:t>本校</a:t>
            </a:r>
            <a:r>
              <a:rPr lang="en-US" altLang="zh-TW" dirty="0" smtClean="0">
                <a:solidFill>
                  <a:srgbClr val="0070C0"/>
                </a:solidFill>
                <a:latin typeface="微軟正黑體" panose="020B0604030504040204" pitchFamily="34" charset="-120"/>
                <a:ea typeface="微軟正黑體" panose="020B0604030504040204" pitchFamily="34" charset="-120"/>
              </a:rPr>
              <a:t>_</a:t>
            </a:r>
            <a:r>
              <a:rPr lang="zh-TW" altLang="en-US" dirty="0" smtClean="0">
                <a:solidFill>
                  <a:srgbClr val="0070C0"/>
                </a:solidFill>
                <a:latin typeface="微軟正黑體" panose="020B0604030504040204" pitchFamily="34" charset="-120"/>
                <a:ea typeface="微軟正黑體" panose="020B0604030504040204" pitchFamily="34" charset="-120"/>
              </a:rPr>
              <a:t>人數</a:t>
            </a:r>
            <a:r>
              <a:rPr lang="zh-TW" altLang="en-US" dirty="0" smtClean="0">
                <a:solidFill>
                  <a:srgbClr val="3C78D8"/>
                </a:solidFill>
                <a:latin typeface="微軟正黑體" panose="020B0604030504040204" pitchFamily="34" charset="-120"/>
                <a:ea typeface="微軟正黑體" panose="020B0604030504040204" pitchFamily="34" charset="-120"/>
              </a:rPr>
              <a:t>分析</a:t>
            </a:r>
            <a:endParaRPr lang="en" dirty="0">
              <a:solidFill>
                <a:srgbClr val="3C78D8"/>
              </a:solidFill>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rotWithShape="1">
          <a:blip r:embed="rId4"/>
          <a:srcRect l="8999" r="6832"/>
          <a:stretch/>
        </p:blipFill>
        <p:spPr>
          <a:xfrm>
            <a:off x="5808220" y="678286"/>
            <a:ext cx="3093848" cy="2871176"/>
          </a:xfrm>
          <a:prstGeom prst="rect">
            <a:avLst/>
          </a:prstGeom>
        </p:spPr>
      </p:pic>
      <p:sp>
        <p:nvSpPr>
          <p:cNvPr id="9" name="矩形 8"/>
          <p:cNvSpPr/>
          <p:nvPr/>
        </p:nvSpPr>
        <p:spPr>
          <a:xfrm>
            <a:off x="6482926" y="3661374"/>
            <a:ext cx="1744436" cy="307777"/>
          </a:xfrm>
          <a:prstGeom prst="rect">
            <a:avLst/>
          </a:prstGeom>
        </p:spPr>
        <p:txBody>
          <a:bodyPr wrap="square">
            <a:spAutoFit/>
          </a:bodyPr>
          <a:lstStyle/>
          <a:p>
            <a:r>
              <a:rPr lang="zh-TW" altLang="en-US" b="1" dirty="0" smtClean="0"/>
              <a:t>他校流失科系分析</a:t>
            </a:r>
            <a:endParaRPr lang="zh-TW" altLang="en-US" b="1" dirty="0"/>
          </a:p>
        </p:txBody>
      </p:sp>
      <p:sp>
        <p:nvSpPr>
          <p:cNvPr id="12" name="文字方塊 11"/>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甄選結果</a:t>
            </a:r>
            <a:endParaRPr lang="zh-TW" altLang="en-US" sz="1600" dirty="0">
              <a:solidFill>
                <a:srgbClr val="000000">
                  <a:alpha val="16000"/>
                </a:srgbClr>
              </a:solidFill>
              <a:effectLst/>
            </a:endParaRPr>
          </a:p>
        </p:txBody>
      </p:sp>
    </p:spTree>
    <p:extLst>
      <p:ext uri="{BB962C8B-B14F-4D97-AF65-F5344CB8AC3E}">
        <p14:creationId xmlns:p14="http://schemas.microsoft.com/office/powerpoint/2010/main" val="945794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0" y="98190"/>
            <a:ext cx="9144000" cy="532853"/>
          </a:xfrm>
          <a:prstGeom prst="rect">
            <a:avLst/>
          </a:prstGeom>
        </p:spPr>
        <p:txBody>
          <a:bodyPr wrap="square" lIns="91425" tIns="91425" rIns="91425" bIns="91425" anchor="b" anchorCtr="0">
            <a:noAutofit/>
          </a:bodyPr>
          <a:lstStyle/>
          <a:p>
            <a:pPr lvl="0"/>
            <a:r>
              <a:rPr lang="zh-TW" altLang="en-US" dirty="0" smtClean="0">
                <a:latin typeface="微軟正黑體" panose="020B0604030504040204" pitchFamily="34" charset="-120"/>
                <a:ea typeface="微軟正黑體" panose="020B0604030504040204" pitchFamily="34" charset="-120"/>
              </a:rPr>
              <a:t>備取</a:t>
            </a:r>
            <a:r>
              <a:rPr lang="zh-TW" altLang="en-US" dirty="0">
                <a:latin typeface="微軟正黑體" panose="020B0604030504040204" pitchFamily="34" charset="-120"/>
                <a:ea typeface="微軟正黑體" panose="020B0604030504040204" pitchFamily="34" charset="-120"/>
              </a:rPr>
              <a:t>生</a:t>
            </a:r>
            <a:r>
              <a:rPr lang="zh-TW" altLang="en-US" dirty="0">
                <a:solidFill>
                  <a:srgbClr val="3C78D8"/>
                </a:solidFill>
                <a:latin typeface="微軟正黑體" panose="020B0604030504040204" pitchFamily="34" charset="-120"/>
                <a:ea typeface="微軟正黑體" panose="020B0604030504040204" pitchFamily="34" charset="-120"/>
              </a:rPr>
              <a:t>未就讀</a:t>
            </a:r>
            <a:r>
              <a:rPr lang="zh-TW" altLang="en-US" dirty="0">
                <a:latin typeface="微軟正黑體" panose="020B0604030504040204" pitchFamily="34" charset="-120"/>
                <a:ea typeface="微軟正黑體" panose="020B0604030504040204" pitchFamily="34" charset="-120"/>
              </a:rPr>
              <a:t>本校</a:t>
            </a:r>
            <a:r>
              <a:rPr lang="en-US" altLang="zh-TW" dirty="0" smtClean="0">
                <a:solidFill>
                  <a:srgbClr val="0070C0"/>
                </a:solidFill>
                <a:latin typeface="微軟正黑體" panose="020B0604030504040204" pitchFamily="34" charset="-120"/>
                <a:ea typeface="微軟正黑體" panose="020B0604030504040204" pitchFamily="34" charset="-120"/>
              </a:rPr>
              <a:t>_</a:t>
            </a:r>
            <a:r>
              <a:rPr lang="zh-TW" altLang="en-US" dirty="0" smtClean="0">
                <a:solidFill>
                  <a:srgbClr val="3C78D8"/>
                </a:solidFill>
                <a:latin typeface="微軟正黑體" panose="020B0604030504040204" pitchFamily="34" charset="-120"/>
                <a:ea typeface="微軟正黑體" panose="020B0604030504040204" pitchFamily="34" charset="-120"/>
              </a:rPr>
              <a:t>人數</a:t>
            </a:r>
            <a:r>
              <a:rPr lang="zh-TW" altLang="en-US" dirty="0">
                <a:solidFill>
                  <a:srgbClr val="3C78D8"/>
                </a:solidFill>
                <a:latin typeface="微軟正黑體" panose="020B0604030504040204" pitchFamily="34" charset="-120"/>
                <a:ea typeface="微軟正黑體" panose="020B0604030504040204" pitchFamily="34" charset="-120"/>
              </a:rPr>
              <a:t>分析</a:t>
            </a:r>
            <a:endParaRPr lang="en" dirty="0">
              <a:solidFill>
                <a:srgbClr val="3C78D8"/>
              </a:solidFill>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rotWithShape="1">
          <a:blip r:embed="rId3"/>
          <a:srcRect t="16572" r="1121"/>
          <a:stretch/>
        </p:blipFill>
        <p:spPr>
          <a:xfrm>
            <a:off x="146031" y="1268420"/>
            <a:ext cx="4259844" cy="3109791"/>
          </a:xfrm>
          <a:prstGeom prst="rect">
            <a:avLst/>
          </a:prstGeom>
        </p:spPr>
      </p:pic>
      <p:sp>
        <p:nvSpPr>
          <p:cNvPr id="7" name="矩形 6"/>
          <p:cNvSpPr/>
          <p:nvPr/>
        </p:nvSpPr>
        <p:spPr>
          <a:xfrm>
            <a:off x="1084469" y="836756"/>
            <a:ext cx="2382968" cy="307777"/>
          </a:xfrm>
          <a:prstGeom prst="rect">
            <a:avLst/>
          </a:prstGeom>
        </p:spPr>
        <p:txBody>
          <a:bodyPr wrap="square">
            <a:spAutoFit/>
          </a:bodyPr>
          <a:lstStyle/>
          <a:p>
            <a:r>
              <a:rPr lang="zh-TW" altLang="en-US" b="1" dirty="0"/>
              <a:t>本校各年度流失人數趨勢圖</a:t>
            </a:r>
          </a:p>
        </p:txBody>
      </p:sp>
      <p:pic>
        <p:nvPicPr>
          <p:cNvPr id="8" name="圖片 7"/>
          <p:cNvPicPr>
            <a:picLocks noChangeAspect="1"/>
          </p:cNvPicPr>
          <p:nvPr/>
        </p:nvPicPr>
        <p:blipFill rotWithShape="1">
          <a:blip r:embed="rId4"/>
          <a:srcRect r="6650"/>
          <a:stretch/>
        </p:blipFill>
        <p:spPr>
          <a:xfrm>
            <a:off x="4462222" y="1268420"/>
            <a:ext cx="4681778" cy="2212844"/>
          </a:xfrm>
          <a:prstGeom prst="rect">
            <a:avLst/>
          </a:prstGeom>
        </p:spPr>
      </p:pic>
      <p:sp>
        <p:nvSpPr>
          <p:cNvPr id="11" name="矩形 10"/>
          <p:cNvSpPr/>
          <p:nvPr/>
        </p:nvSpPr>
        <p:spPr>
          <a:xfrm>
            <a:off x="5930893" y="3892689"/>
            <a:ext cx="1744436" cy="307777"/>
          </a:xfrm>
          <a:prstGeom prst="rect">
            <a:avLst/>
          </a:prstGeom>
        </p:spPr>
        <p:txBody>
          <a:bodyPr wrap="square">
            <a:spAutoFit/>
          </a:bodyPr>
          <a:lstStyle/>
          <a:p>
            <a:r>
              <a:rPr lang="zh-TW" altLang="en-US" b="1" dirty="0"/>
              <a:t>就讀他校人數分析</a:t>
            </a:r>
            <a:endParaRPr lang="zh-TW" altLang="en-US" b="1" dirty="0"/>
          </a:p>
        </p:txBody>
      </p:sp>
      <p:sp>
        <p:nvSpPr>
          <p:cNvPr id="9" name="文字方塊 8"/>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甄選結果</a:t>
            </a:r>
            <a:endParaRPr lang="zh-TW" altLang="en-US" sz="1600" dirty="0">
              <a:solidFill>
                <a:srgbClr val="000000">
                  <a:alpha val="16000"/>
                </a:srgbClr>
              </a:solidFill>
              <a:effectLst/>
            </a:endParaRPr>
          </a:p>
        </p:txBody>
      </p:sp>
    </p:spTree>
    <p:extLst>
      <p:ext uri="{BB962C8B-B14F-4D97-AF65-F5344CB8AC3E}">
        <p14:creationId xmlns:p14="http://schemas.microsoft.com/office/powerpoint/2010/main" val="3990149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83905" y="158930"/>
            <a:ext cx="5360950" cy="404949"/>
          </a:xfrm>
        </p:spPr>
        <p:txBody>
          <a:bodyPr/>
          <a:lstStyle/>
          <a:p>
            <a:r>
              <a:rPr lang="zh-TW" altLang="en-US" dirty="0" smtClean="0">
                <a:latin typeface="微軟正黑體" panose="020B0604030504040204" pitchFamily="34" charset="-120"/>
                <a:ea typeface="微軟正黑體" panose="020B0604030504040204" pitchFamily="34" charset="-120"/>
              </a:rPr>
              <a:t>他校 </a:t>
            </a:r>
            <a:r>
              <a:rPr lang="en-US" altLang="zh-TW" dirty="0" smtClean="0">
                <a:latin typeface="微軟正黑體" panose="020B0604030504040204" pitchFamily="34" charset="-120"/>
                <a:ea typeface="微軟正黑體" panose="020B0604030504040204" pitchFamily="34" charset="-120"/>
              </a:rPr>
              <a:t>PK</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虎</a:t>
            </a:r>
            <a:r>
              <a:rPr lang="zh-TW" altLang="en-US" dirty="0">
                <a:latin typeface="微軟正黑體" panose="020B0604030504040204" pitchFamily="34" charset="-120"/>
                <a:ea typeface="微軟正黑體" panose="020B0604030504040204" pitchFamily="34" charset="-120"/>
              </a:rPr>
              <a:t>科</a:t>
            </a:r>
            <a:r>
              <a:rPr lang="zh-TW" altLang="en-US" dirty="0" smtClean="0">
                <a:latin typeface="微軟正黑體" panose="020B0604030504040204" pitchFamily="34" charset="-120"/>
                <a:ea typeface="微軟正黑體" panose="020B0604030504040204" pitchFamily="34" charset="-120"/>
              </a:rPr>
              <a:t>大</a:t>
            </a:r>
            <a:r>
              <a:rPr lang="en-US" altLang="zh-TW" dirty="0" smtClean="0">
                <a:solidFill>
                  <a:srgbClr val="0070C0"/>
                </a:solidFill>
                <a:latin typeface="微軟正黑體" panose="020B0604030504040204" pitchFamily="34" charset="-120"/>
                <a:ea typeface="微軟正黑體" panose="020B0604030504040204" pitchFamily="34" charset="-120"/>
              </a:rPr>
              <a:t>_</a:t>
            </a:r>
            <a:r>
              <a:rPr lang="zh-TW" altLang="en-US" dirty="0" smtClean="0">
                <a:solidFill>
                  <a:srgbClr val="0070C0"/>
                </a:solidFill>
                <a:latin typeface="微軟正黑體" panose="020B0604030504040204" pitchFamily="34" charset="-120"/>
                <a:ea typeface="微軟正黑體" panose="020B0604030504040204" pitchFamily="34" charset="-120"/>
              </a:rPr>
              <a:t>流失人</a:t>
            </a:r>
            <a:r>
              <a:rPr lang="zh-TW" altLang="en-US" dirty="0">
                <a:solidFill>
                  <a:srgbClr val="0070C0"/>
                </a:solidFill>
                <a:latin typeface="微軟正黑體" panose="020B0604030504040204" pitchFamily="34" charset="-120"/>
                <a:ea typeface="微軟正黑體" panose="020B0604030504040204" pitchFamily="34" charset="-120"/>
              </a:rPr>
              <a:t>數</a:t>
            </a:r>
            <a:r>
              <a:rPr lang="zh-TW" altLang="en-US" dirty="0" smtClean="0">
                <a:solidFill>
                  <a:srgbClr val="0070C0"/>
                </a:solidFill>
                <a:latin typeface="微軟正黑體" panose="020B0604030504040204" pitchFamily="34" charset="-120"/>
                <a:ea typeface="微軟正黑體" panose="020B0604030504040204" pitchFamily="34" charset="-120"/>
              </a:rPr>
              <a:t>分析</a:t>
            </a:r>
            <a:endParaRPr lang="zh-TW" altLang="en-US" dirty="0">
              <a:solidFill>
                <a:srgbClr val="0070C0"/>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甄選結果</a:t>
            </a:r>
            <a:endParaRPr lang="zh-TW" altLang="en-US" sz="1600" dirty="0">
              <a:solidFill>
                <a:srgbClr val="000000">
                  <a:alpha val="16000"/>
                </a:srgbClr>
              </a:solidFill>
              <a:effectLst/>
            </a:endParaRPr>
          </a:p>
        </p:txBody>
      </p:sp>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 y="563878"/>
            <a:ext cx="7482839" cy="3657601"/>
          </a:xfrm>
          <a:prstGeom prst="rect">
            <a:avLst/>
          </a:prstGeom>
        </p:spPr>
      </p:pic>
      <p:sp>
        <p:nvSpPr>
          <p:cNvPr id="15" name="文字方塊 14"/>
          <p:cNvSpPr txBox="1"/>
          <p:nvPr/>
        </p:nvSpPr>
        <p:spPr>
          <a:xfrm>
            <a:off x="5433060" y="2255520"/>
            <a:ext cx="2476500" cy="553998"/>
          </a:xfrm>
          <a:prstGeom prst="rect">
            <a:avLst/>
          </a:prstGeom>
          <a:noFill/>
        </p:spPr>
        <p:txBody>
          <a:bodyPr wrap="square" rtlCol="0">
            <a:spAutoFit/>
          </a:bodyPr>
          <a:lstStyle/>
          <a:p>
            <a:r>
              <a:rPr lang="zh-TW" altLang="en-US" sz="3000" dirty="0" smtClean="0">
                <a:solidFill>
                  <a:srgbClr val="FF66CC"/>
                </a:solidFill>
                <a:latin typeface="微軟正黑體" panose="020B0604030504040204" pitchFamily="34" charset="-120"/>
                <a:ea typeface="微軟正黑體" panose="020B0604030504040204" pitchFamily="34" charset="-120"/>
              </a:rPr>
              <a:t>他校</a:t>
            </a:r>
            <a:r>
              <a:rPr lang="en-US" altLang="zh-TW" sz="3000" dirty="0" smtClean="0">
                <a:solidFill>
                  <a:srgbClr val="FF66CC"/>
                </a:solidFill>
                <a:latin typeface="微軟正黑體" panose="020B0604030504040204" pitchFamily="34" charset="-120"/>
                <a:ea typeface="微軟正黑體" panose="020B0604030504040204" pitchFamily="34" charset="-120"/>
              </a:rPr>
              <a:t>vs</a:t>
            </a:r>
            <a:r>
              <a:rPr lang="zh-TW" altLang="en-US" sz="3000" dirty="0" smtClean="0">
                <a:solidFill>
                  <a:srgbClr val="FF66CC"/>
                </a:solidFill>
                <a:latin typeface="微軟正黑體" panose="020B0604030504040204" pitchFamily="34" charset="-120"/>
                <a:ea typeface="微軟正黑體" panose="020B0604030504040204" pitchFamily="34" charset="-120"/>
              </a:rPr>
              <a:t>虎科</a:t>
            </a:r>
            <a:r>
              <a:rPr lang="zh-TW" altLang="en-US" sz="3000" dirty="0">
                <a:solidFill>
                  <a:srgbClr val="FF66CC"/>
                </a:solidFill>
                <a:latin typeface="微軟正黑體" panose="020B0604030504040204" pitchFamily="34" charset="-120"/>
                <a:ea typeface="微軟正黑體" panose="020B0604030504040204" pitchFamily="34" charset="-120"/>
              </a:rPr>
              <a:t>大</a:t>
            </a:r>
          </a:p>
        </p:txBody>
      </p:sp>
      <p:pic>
        <p:nvPicPr>
          <p:cNvPr id="16" name="圖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9260" y="1455419"/>
            <a:ext cx="800100" cy="800100"/>
          </a:xfrm>
          <a:prstGeom prst="rect">
            <a:avLst/>
          </a:prstGeom>
        </p:spPr>
      </p:pic>
    </p:spTree>
    <p:extLst>
      <p:ext uri="{BB962C8B-B14F-4D97-AF65-F5344CB8AC3E}">
        <p14:creationId xmlns:p14="http://schemas.microsoft.com/office/powerpoint/2010/main" val="389158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0" y="135051"/>
            <a:ext cx="9144000" cy="40494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zh-TW" altLang="en-US" dirty="0" smtClean="0">
                <a:latin typeface="微軟正黑體" panose="020B0604030504040204" pitchFamily="34" charset="-120"/>
                <a:ea typeface="微軟正黑體" panose="020B0604030504040204" pitchFamily="34" charset="-120"/>
              </a:rPr>
              <a:t>虎科大 </a:t>
            </a:r>
            <a:r>
              <a:rPr lang="en-US" altLang="zh-TW" dirty="0">
                <a:latin typeface="微軟正黑體" panose="020B0604030504040204" pitchFamily="34" charset="-120"/>
                <a:ea typeface="微軟正黑體" panose="020B0604030504040204" pitchFamily="34" charset="-120"/>
              </a:rPr>
              <a:t>PK</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他校 </a:t>
            </a:r>
            <a:r>
              <a:rPr lang="en-US" altLang="zh-TW" dirty="0" smtClean="0">
                <a:solidFill>
                  <a:srgbClr val="0070C0"/>
                </a:solidFill>
                <a:latin typeface="微軟正黑體" panose="020B0604030504040204" pitchFamily="34" charset="-120"/>
                <a:ea typeface="微軟正黑體" panose="020B0604030504040204" pitchFamily="34" charset="-120"/>
              </a:rPr>
              <a:t>_</a:t>
            </a:r>
            <a:r>
              <a:rPr lang="zh-TW" altLang="en-US" dirty="0">
                <a:solidFill>
                  <a:srgbClr val="0070C0"/>
                </a:solidFill>
                <a:latin typeface="微軟正黑體" panose="020B0604030504040204" pitchFamily="34" charset="-120"/>
                <a:ea typeface="微軟正黑體" panose="020B0604030504040204" pitchFamily="34" charset="-120"/>
              </a:rPr>
              <a:t>流失人數分析</a:t>
            </a:r>
            <a:r>
              <a:rPr lang="zh-TW" altLang="en-US" dirty="0" smtClean="0">
                <a:solidFill>
                  <a:srgbClr val="0070C0"/>
                </a:solidFill>
                <a:latin typeface="微軟正黑體" panose="020B0604030504040204" pitchFamily="34" charset="-120"/>
                <a:ea typeface="微軟正黑體" panose="020B0604030504040204" pitchFamily="34" charset="-120"/>
              </a:rPr>
              <a:t>分析</a:t>
            </a:r>
            <a:endParaRPr lang="zh-TW" altLang="en-US" dirty="0">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甄選結果</a:t>
            </a:r>
            <a:endParaRPr lang="zh-TW" altLang="en-US" sz="1600" dirty="0">
              <a:solidFill>
                <a:srgbClr val="000000">
                  <a:alpha val="16000"/>
                </a:srgbClr>
              </a:solidFill>
              <a:effectLst/>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 y="540000"/>
            <a:ext cx="7742419" cy="3673860"/>
          </a:xfrm>
          <a:prstGeom prst="rect">
            <a:avLst/>
          </a:prstGeom>
        </p:spPr>
      </p:pic>
      <p:sp>
        <p:nvSpPr>
          <p:cNvPr id="9" name="文字方塊 8"/>
          <p:cNvSpPr txBox="1"/>
          <p:nvPr/>
        </p:nvSpPr>
        <p:spPr>
          <a:xfrm>
            <a:off x="5063740" y="2376930"/>
            <a:ext cx="2476500" cy="553998"/>
          </a:xfrm>
          <a:prstGeom prst="rect">
            <a:avLst/>
          </a:prstGeom>
          <a:noFill/>
        </p:spPr>
        <p:txBody>
          <a:bodyPr wrap="square" rtlCol="0">
            <a:spAutoFit/>
          </a:bodyPr>
          <a:lstStyle/>
          <a:p>
            <a:r>
              <a:rPr lang="zh-TW" altLang="en-US" sz="3000" dirty="0" smtClean="0">
                <a:solidFill>
                  <a:srgbClr val="FF66CC"/>
                </a:solidFill>
                <a:latin typeface="微軟正黑體" panose="020B0604030504040204" pitchFamily="34" charset="-120"/>
                <a:ea typeface="微軟正黑體" panose="020B0604030504040204" pitchFamily="34" charset="-120"/>
              </a:rPr>
              <a:t>他校</a:t>
            </a:r>
            <a:r>
              <a:rPr lang="en-US" altLang="zh-TW" sz="3000" dirty="0" smtClean="0">
                <a:solidFill>
                  <a:srgbClr val="FF66CC"/>
                </a:solidFill>
                <a:latin typeface="微軟正黑體" panose="020B0604030504040204" pitchFamily="34" charset="-120"/>
                <a:ea typeface="微軟正黑體" panose="020B0604030504040204" pitchFamily="34" charset="-120"/>
              </a:rPr>
              <a:t>vs</a:t>
            </a:r>
            <a:r>
              <a:rPr lang="zh-TW" altLang="en-US" sz="3000" dirty="0" smtClean="0">
                <a:solidFill>
                  <a:srgbClr val="FF66CC"/>
                </a:solidFill>
                <a:latin typeface="微軟正黑體" panose="020B0604030504040204" pitchFamily="34" charset="-120"/>
                <a:ea typeface="微軟正黑體" panose="020B0604030504040204" pitchFamily="34" charset="-120"/>
              </a:rPr>
              <a:t>虎科</a:t>
            </a:r>
            <a:r>
              <a:rPr lang="zh-TW" altLang="en-US" sz="3000" dirty="0">
                <a:solidFill>
                  <a:srgbClr val="FF66CC"/>
                </a:solidFill>
                <a:latin typeface="微軟正黑體" panose="020B0604030504040204" pitchFamily="34" charset="-120"/>
                <a:ea typeface="微軟正黑體" panose="020B0604030504040204" pitchFamily="34" charset="-120"/>
              </a:rPr>
              <a:t>大</a:t>
            </a:r>
          </a:p>
        </p:txBody>
      </p:sp>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040" y="1580130"/>
            <a:ext cx="800100" cy="800100"/>
          </a:xfrm>
          <a:prstGeom prst="rect">
            <a:avLst/>
          </a:prstGeom>
        </p:spPr>
      </p:pic>
    </p:spTree>
    <p:extLst>
      <p:ext uri="{BB962C8B-B14F-4D97-AF65-F5344CB8AC3E}">
        <p14:creationId xmlns:p14="http://schemas.microsoft.com/office/powerpoint/2010/main" val="211600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7749" y="0"/>
            <a:ext cx="6996600" cy="598636"/>
          </a:xfrm>
          <a:prstGeom prst="rect">
            <a:avLst/>
          </a:prstGeom>
        </p:spPr>
        <p:txBody>
          <a:bodyPr wrap="square" lIns="91425" tIns="91425" rIns="91425" bIns="91425" anchor="b" anchorCtr="0">
            <a:noAutofit/>
          </a:bodyPr>
          <a:lstStyle/>
          <a:p>
            <a:pPr lvl="0"/>
            <a:r>
              <a:rPr lang="zh-TW" altLang="en-US" dirty="0">
                <a:latin typeface="微軟正黑體" panose="020B0604030504040204" pitchFamily="34" charset="-120"/>
                <a:ea typeface="微軟正黑體" panose="020B0604030504040204" pitchFamily="34" charset="-120"/>
              </a:rPr>
              <a:t>各院別</a:t>
            </a:r>
            <a:r>
              <a:rPr lang="en-US" altLang="zh-TW" dirty="0">
                <a:latin typeface="微軟正黑體" panose="020B0604030504040204" pitchFamily="34" charset="-120"/>
                <a:ea typeface="微軟正黑體" panose="020B0604030504040204" pitchFamily="34" charset="-120"/>
              </a:rPr>
              <a:t>102</a:t>
            </a:r>
            <a:r>
              <a:rPr lang="zh-TW" altLang="en-US" dirty="0">
                <a:latin typeface="微軟正黑體" panose="020B0604030504040204" pitchFamily="34" charset="-120"/>
                <a:ea typeface="微軟正黑體" panose="020B0604030504040204" pitchFamily="34" charset="-120"/>
              </a:rPr>
              <a:t>學年度</a:t>
            </a:r>
            <a:r>
              <a:rPr lang="en-US" altLang="zh-TW" dirty="0">
                <a:latin typeface="微軟正黑體" panose="020B0604030504040204" pitchFamily="34" charset="-120"/>
                <a:ea typeface="微軟正黑體" panose="020B0604030504040204" pitchFamily="34" charset="-120"/>
              </a:rPr>
              <a:t>~106</a:t>
            </a:r>
            <a:r>
              <a:rPr lang="zh-TW" altLang="en-US" dirty="0">
                <a:latin typeface="微軟正黑體" panose="020B0604030504040204" pitchFamily="34" charset="-120"/>
                <a:ea typeface="微軟正黑體" panose="020B0604030504040204" pitchFamily="34" charset="-120"/>
              </a:rPr>
              <a:t>學年</a:t>
            </a:r>
            <a:r>
              <a:rPr lang="zh-TW" altLang="en-US" dirty="0" smtClean="0">
                <a:latin typeface="微軟正黑體" panose="020B0604030504040204" pitchFamily="34" charset="-120"/>
                <a:ea typeface="微軟正黑體" panose="020B0604030504040204" pitchFamily="34" charset="-120"/>
              </a:rPr>
              <a:t>度</a:t>
            </a:r>
            <a:r>
              <a:rPr lang="zh-TW" altLang="en-US" dirty="0">
                <a:solidFill>
                  <a:srgbClr val="3C78D8"/>
                </a:solidFill>
                <a:latin typeface="微軟正黑體" panose="020B0604030504040204" pitchFamily="34" charset="-120"/>
                <a:ea typeface="微軟正黑體" panose="020B0604030504040204" pitchFamily="34" charset="-120"/>
              </a:rPr>
              <a:t>每系平均人數</a:t>
            </a:r>
            <a:endParaRPr lang="en" dirty="0">
              <a:solidFill>
                <a:srgbClr val="3C78D8"/>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35" y="1127336"/>
            <a:ext cx="4069183" cy="2918884"/>
          </a:xfrm>
          <a:prstGeom prst="rect">
            <a:avLst/>
          </a:prstGeom>
        </p:spPr>
      </p:pic>
      <p:sp>
        <p:nvSpPr>
          <p:cNvPr id="7" name="矩形 6"/>
          <p:cNvSpPr/>
          <p:nvPr/>
        </p:nvSpPr>
        <p:spPr>
          <a:xfrm>
            <a:off x="1574897" y="819559"/>
            <a:ext cx="1480723" cy="307777"/>
          </a:xfrm>
          <a:prstGeom prst="rect">
            <a:avLst/>
          </a:prstGeom>
        </p:spPr>
        <p:txBody>
          <a:bodyPr wrap="square">
            <a:spAutoFit/>
          </a:bodyPr>
          <a:lstStyle/>
          <a:p>
            <a:r>
              <a:rPr lang="zh-TW" altLang="en-US" b="1" dirty="0" smtClean="0"/>
              <a:t>各院別人數比例</a:t>
            </a:r>
            <a:endParaRPr lang="zh-TW" altLang="en-US" b="1" dirty="0"/>
          </a:p>
        </p:txBody>
      </p:sp>
      <p:sp>
        <p:nvSpPr>
          <p:cNvPr id="6" name="文字方塊 5"/>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甄選結果</a:t>
            </a:r>
            <a:endParaRPr lang="zh-TW" altLang="en-US" sz="1600" dirty="0">
              <a:solidFill>
                <a:srgbClr val="000000">
                  <a:alpha val="16000"/>
                </a:srgbClr>
              </a:solidFill>
              <a:effectLst/>
            </a:endParaRPr>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3582" y="598636"/>
            <a:ext cx="4293151" cy="4148030"/>
          </a:xfrm>
          <a:prstGeom prst="rect">
            <a:avLst/>
          </a:prstGeom>
        </p:spPr>
      </p:pic>
    </p:spTree>
    <p:extLst>
      <p:ext uri="{BB962C8B-B14F-4D97-AF65-F5344CB8AC3E}">
        <p14:creationId xmlns:p14="http://schemas.microsoft.com/office/powerpoint/2010/main" val="1000881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677635" y="2899450"/>
            <a:ext cx="6739090" cy="1159800"/>
          </a:xfrm>
          <a:prstGeom prst="rect">
            <a:avLst/>
          </a:prstGeom>
        </p:spPr>
        <p:txBody>
          <a:bodyPr wrap="square" lIns="91425" tIns="91425" rIns="91425" bIns="91425" anchor="b" anchorCtr="0">
            <a:noAutofit/>
          </a:bodyPr>
          <a:lstStyle/>
          <a:p>
            <a:pPr lvl="0"/>
            <a:r>
              <a:rPr lang="zh-TW" altLang="zh-TW" dirty="0">
                <a:latin typeface="微軟正黑體" panose="020B0604030504040204" pitchFamily="34" charset="-120"/>
                <a:ea typeface="微軟正黑體" panose="020B0604030504040204" pitchFamily="34" charset="-120"/>
              </a:rPr>
              <a:t>選擇就讀的主要考量</a:t>
            </a:r>
            <a:r>
              <a:rPr lang="zh-TW" altLang="zh-TW" dirty="0" smtClean="0">
                <a:latin typeface="微軟正黑體" panose="020B0604030504040204" pitchFamily="34" charset="-120"/>
                <a:ea typeface="微軟正黑體" panose="020B0604030504040204" pitchFamily="34" charset="-120"/>
              </a:rPr>
              <a:t>因素</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dirty="0" smtClean="0">
                <a:latin typeface="微軟正黑體" panose="020B0604030504040204" pitchFamily="34" charset="-120"/>
                <a:ea typeface="微軟正黑體" panose="020B0604030504040204" pitchFamily="34" charset="-120"/>
              </a:rPr>
              <a:t>問卷調查分析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以管理學院為例</a:t>
            </a:r>
            <a:endParaRPr lang="en" dirty="0">
              <a:latin typeface="微軟正黑體" panose="020B0604030504040204" pitchFamily="34" charset="-120"/>
              <a:ea typeface="微軟正黑體" panose="020B0604030504040204" pitchFamily="34" charset="-120"/>
            </a:endParaRPr>
          </a:p>
        </p:txBody>
      </p:sp>
      <p:sp>
        <p:nvSpPr>
          <p:cNvPr id="473" name="Shape 473"/>
          <p:cNvSpPr txBox="1">
            <a:spLocks noGrp="1"/>
          </p:cNvSpPr>
          <p:nvPr>
            <p:ph type="subTitle" idx="1"/>
          </p:nvPr>
        </p:nvSpPr>
        <p:spPr>
          <a:xfrm>
            <a:off x="2309441" y="4059250"/>
            <a:ext cx="5214600" cy="784800"/>
          </a:xfrm>
          <a:prstGeom prst="rect">
            <a:avLst/>
          </a:prstGeom>
        </p:spPr>
        <p:txBody>
          <a:bodyPr wrap="square" lIns="91425" tIns="91425" rIns="91425" bIns="91425" anchor="t" anchorCtr="0">
            <a:noAutofit/>
          </a:bodyPr>
          <a:lstStyle/>
          <a:p>
            <a:pPr lvl="0"/>
            <a:r>
              <a:rPr lang="en-US" altLang="zh-TW" dirty="0" smtClean="0">
                <a:latin typeface="Times New Roman" panose="02020603050405020304" pitchFamily="18" charset="0"/>
                <a:cs typeface="Times New Roman" panose="02020603050405020304" pitchFamily="18" charset="0"/>
              </a:rPr>
              <a:t>Big</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data</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IR</a:t>
            </a:r>
            <a:r>
              <a:rPr lang="zh-TW" altLang="en-US"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system:</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Analysis of </a:t>
            </a:r>
            <a:r>
              <a:rPr lang="en-US" altLang="zh-TW" dirty="0" smtClean="0">
                <a:latin typeface="Times New Roman" panose="02020603050405020304" pitchFamily="18" charset="0"/>
                <a:cs typeface="Times New Roman" panose="02020603050405020304" pitchFamily="18" charset="0"/>
              </a:rPr>
              <a:t>admissions and Competitors</a:t>
            </a:r>
            <a:endParaRPr lang="en" dirty="0">
              <a:latin typeface="Times New Roman" panose="02020603050405020304" pitchFamily="18" charset="0"/>
              <a:cs typeface="Times New Roman" panose="02020603050405020304" pitchFamily="18" charset="0"/>
            </a:endParaRPr>
          </a:p>
        </p:txBody>
      </p:sp>
      <p:sp>
        <p:nvSpPr>
          <p:cNvPr id="474" name="Shape 474"/>
          <p:cNvSpPr txBox="1"/>
          <p:nvPr/>
        </p:nvSpPr>
        <p:spPr>
          <a:xfrm>
            <a:off x="7416725" y="3661925"/>
            <a:ext cx="1760400" cy="1204800"/>
          </a:xfrm>
          <a:prstGeom prst="rect">
            <a:avLst/>
          </a:prstGeom>
          <a:noFill/>
          <a:ln>
            <a:noFill/>
          </a:ln>
        </p:spPr>
        <p:txBody>
          <a:bodyPr wrap="square" lIns="91425" tIns="91425" rIns="91425" bIns="91425" anchor="b" anchorCtr="0">
            <a:noAutofit/>
          </a:bodyPr>
          <a:lstStyle/>
          <a:p>
            <a:pPr algn="ctr"/>
            <a:r>
              <a:rPr lang="en-US" altLang="zh-TW" sz="12000" b="1" dirty="0" smtClean="0">
                <a:solidFill>
                  <a:srgbClr val="3C78D8"/>
                </a:solidFill>
                <a:latin typeface="Oswald"/>
                <a:ea typeface="Oswald"/>
                <a:cs typeface="Oswald"/>
                <a:sym typeface="Oswald"/>
              </a:rPr>
              <a:t>3</a:t>
            </a:r>
            <a:endParaRPr lang="en" sz="12000" b="1" dirty="0">
              <a:solidFill>
                <a:srgbClr val="3C78D8"/>
              </a:solidFill>
              <a:latin typeface="Oswald"/>
              <a:ea typeface="Oswald"/>
              <a:cs typeface="Oswald"/>
              <a:sym typeface="Oswald"/>
            </a:endParaRPr>
          </a:p>
        </p:txBody>
      </p:sp>
    </p:spTree>
    <p:extLst>
      <p:ext uri="{BB962C8B-B14F-4D97-AF65-F5344CB8AC3E}">
        <p14:creationId xmlns:p14="http://schemas.microsoft.com/office/powerpoint/2010/main" val="1726187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738" y="194660"/>
            <a:ext cx="4846276" cy="4136571"/>
          </a:xfrm>
          <a:prstGeom prst="rect">
            <a:avLst/>
          </a:prstGeom>
        </p:spPr>
      </p:pic>
      <p:sp>
        <p:nvSpPr>
          <p:cNvPr id="484" name="Shape 484"/>
          <p:cNvSpPr txBox="1">
            <a:spLocks noGrp="1"/>
          </p:cNvSpPr>
          <p:nvPr>
            <p:ph type="title"/>
          </p:nvPr>
        </p:nvSpPr>
        <p:spPr>
          <a:xfrm>
            <a:off x="-73642" y="632631"/>
            <a:ext cx="4284617" cy="532853"/>
          </a:xfrm>
          <a:prstGeom prst="rect">
            <a:avLst/>
          </a:prstGeom>
        </p:spPr>
        <p:txBody>
          <a:bodyPr wrap="square" lIns="91425" tIns="91425" rIns="91425" bIns="91425" anchor="b" anchorCtr="0">
            <a:noAutofit/>
          </a:bodyPr>
          <a:lstStyle/>
          <a:p>
            <a:pPr lvl="0"/>
            <a:r>
              <a:rPr lang="zh-TW" altLang="en-US" dirty="0">
                <a:latin typeface="微軟正黑體" panose="020B0604030504040204" pitchFamily="34" charset="-120"/>
                <a:ea typeface="微軟正黑體" panose="020B0604030504040204" pitchFamily="34" charset="-120"/>
              </a:rPr>
              <a:t>居住地區</a:t>
            </a:r>
            <a:r>
              <a:rPr lang="en-US" altLang="zh-TW" dirty="0" smtClean="0">
                <a:solidFill>
                  <a:srgbClr val="3C78D8"/>
                </a:solidFill>
                <a:latin typeface="微軟正黑體" panose="020B0604030504040204" pitchFamily="34" charset="-120"/>
                <a:ea typeface="微軟正黑體" panose="020B0604030504040204" pitchFamily="34" charset="-120"/>
              </a:rPr>
              <a:t>_</a:t>
            </a:r>
            <a:r>
              <a:rPr lang="zh-TW" altLang="en-US" dirty="0" smtClean="0">
                <a:solidFill>
                  <a:srgbClr val="3C78D8"/>
                </a:solidFill>
                <a:latin typeface="微軟正黑體" panose="020B0604030504040204" pitchFamily="34" charset="-120"/>
                <a:ea typeface="微軟正黑體" panose="020B0604030504040204" pitchFamily="34" charset="-120"/>
              </a:rPr>
              <a:t>統計</a:t>
            </a:r>
            <a:r>
              <a:rPr lang="zh-TW" altLang="en-US" dirty="0">
                <a:solidFill>
                  <a:srgbClr val="3C78D8"/>
                </a:solidFill>
                <a:latin typeface="微軟正黑體" panose="020B0604030504040204" pitchFamily="34" charset="-120"/>
                <a:ea typeface="微軟正黑體" panose="020B0604030504040204" pitchFamily="34" charset="-120"/>
              </a:rPr>
              <a:t>分析</a:t>
            </a:r>
            <a:endParaRPr lang="en" dirty="0">
              <a:solidFill>
                <a:srgbClr val="3C78D8"/>
              </a:solidFill>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594" y="1603455"/>
            <a:ext cx="3474144" cy="2187113"/>
          </a:xfrm>
          <a:prstGeom prst="rect">
            <a:avLst/>
          </a:prstGeom>
        </p:spPr>
      </p:pic>
      <p:sp>
        <p:nvSpPr>
          <p:cNvPr id="12" name="文字方塊 11"/>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管理學院問</a:t>
            </a:r>
            <a:r>
              <a:rPr lang="zh-TW" altLang="en-US" sz="1600" dirty="0">
                <a:solidFill>
                  <a:srgbClr val="000000">
                    <a:alpha val="16000"/>
                  </a:srgbClr>
                </a:solidFill>
                <a:effectLst/>
              </a:rPr>
              <a:t>卷</a:t>
            </a:r>
            <a:r>
              <a:rPr lang="zh-TW" altLang="en-US" sz="1600" dirty="0" smtClean="0">
                <a:solidFill>
                  <a:srgbClr val="000000">
                    <a:alpha val="16000"/>
                  </a:srgbClr>
                </a:solidFill>
                <a:effectLst/>
              </a:rPr>
              <a:t>調查</a:t>
            </a:r>
            <a:endParaRPr lang="zh-TW" altLang="en-US" sz="1600" dirty="0">
              <a:solidFill>
                <a:srgbClr val="000000">
                  <a:alpha val="16000"/>
                </a:srgbClr>
              </a:solidFill>
              <a:effectLst/>
            </a:endParaRPr>
          </a:p>
        </p:txBody>
      </p:sp>
    </p:spTree>
    <p:extLst>
      <p:ext uri="{BB962C8B-B14F-4D97-AF65-F5344CB8AC3E}">
        <p14:creationId xmlns:p14="http://schemas.microsoft.com/office/powerpoint/2010/main" val="3006986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7749" y="124990"/>
            <a:ext cx="6996600" cy="532853"/>
          </a:xfrm>
          <a:prstGeom prst="rect">
            <a:avLst/>
          </a:prstGeom>
        </p:spPr>
        <p:txBody>
          <a:bodyPr wrap="square" lIns="91425" tIns="91425" rIns="91425" bIns="91425" anchor="b" anchorCtr="0">
            <a:noAutofit/>
          </a:bodyPr>
          <a:lstStyle/>
          <a:p>
            <a:pPr lvl="0"/>
            <a:r>
              <a:rPr lang="zh-TW" altLang="en-US" dirty="0" smtClean="0">
                <a:solidFill>
                  <a:srgbClr val="3C78D8"/>
                </a:solidFill>
                <a:latin typeface="微軟正黑體" panose="020B0604030504040204" pitchFamily="34" charset="-120"/>
                <a:ea typeface="微軟正黑體" panose="020B0604030504040204" pitchFamily="34" charset="-120"/>
              </a:rPr>
              <a:t>初步認識大學時</a:t>
            </a:r>
            <a:r>
              <a:rPr lang="zh-TW" altLang="en-US" dirty="0" smtClean="0">
                <a:latin typeface="微軟正黑體" panose="020B0604030504040204" pitchFamily="34" charset="-120"/>
                <a:ea typeface="微軟正黑體" panose="020B0604030504040204" pitchFamily="34" charset="-120"/>
              </a:rPr>
              <a:t>所透過</a:t>
            </a:r>
            <a:r>
              <a:rPr lang="zh-TW" altLang="en-US" dirty="0">
                <a:latin typeface="微軟正黑體" panose="020B0604030504040204" pitchFamily="34" charset="-120"/>
                <a:ea typeface="微軟正黑體" panose="020B0604030504040204" pitchFamily="34" charset="-120"/>
              </a:rPr>
              <a:t>的管道</a:t>
            </a:r>
            <a:r>
              <a:rPr lang="en-US" altLang="zh-TW" dirty="0" smtClean="0">
                <a:solidFill>
                  <a:srgbClr val="3C78D8"/>
                </a:solidFill>
                <a:latin typeface="微軟正黑體" panose="020B0604030504040204" pitchFamily="34" charset="-120"/>
                <a:ea typeface="微軟正黑體" panose="020B0604030504040204" pitchFamily="34" charset="-120"/>
              </a:rPr>
              <a:t>_</a:t>
            </a:r>
            <a:r>
              <a:rPr lang="zh-TW" altLang="en-US" dirty="0">
                <a:solidFill>
                  <a:srgbClr val="3C78D8"/>
                </a:solidFill>
                <a:latin typeface="微軟正黑體" panose="020B0604030504040204" pitchFamily="34" charset="-120"/>
                <a:ea typeface="微軟正黑體" panose="020B0604030504040204" pitchFamily="34" charset="-120"/>
              </a:rPr>
              <a:t>統計分析</a:t>
            </a:r>
            <a:endParaRPr lang="en" dirty="0">
              <a:solidFill>
                <a:srgbClr val="3C78D8"/>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005" y="657843"/>
            <a:ext cx="6598656" cy="4130350"/>
          </a:xfrm>
          <a:prstGeom prst="rect">
            <a:avLst/>
          </a:prstGeom>
        </p:spPr>
      </p:pic>
      <p:sp>
        <p:nvSpPr>
          <p:cNvPr id="4" name="文字方塊 3"/>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管理學院問</a:t>
            </a:r>
            <a:r>
              <a:rPr lang="zh-TW" altLang="en-US" sz="1600" dirty="0">
                <a:solidFill>
                  <a:srgbClr val="000000">
                    <a:alpha val="16000"/>
                  </a:srgbClr>
                </a:solidFill>
                <a:effectLst/>
              </a:rPr>
              <a:t>卷</a:t>
            </a:r>
            <a:r>
              <a:rPr lang="zh-TW" altLang="en-US" sz="1600" dirty="0" smtClean="0">
                <a:solidFill>
                  <a:srgbClr val="000000">
                    <a:alpha val="16000"/>
                  </a:srgbClr>
                </a:solidFill>
                <a:effectLst/>
              </a:rPr>
              <a:t>調查</a:t>
            </a:r>
            <a:endParaRPr lang="zh-TW" altLang="en-US" sz="1600" dirty="0">
              <a:solidFill>
                <a:srgbClr val="000000">
                  <a:alpha val="16000"/>
                </a:srgbClr>
              </a:solidFill>
              <a:effectLst/>
            </a:endParaRPr>
          </a:p>
        </p:txBody>
      </p:sp>
    </p:spTree>
    <p:extLst>
      <p:ext uri="{BB962C8B-B14F-4D97-AF65-F5344CB8AC3E}">
        <p14:creationId xmlns:p14="http://schemas.microsoft.com/office/powerpoint/2010/main" val="772999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812696" y="186117"/>
            <a:ext cx="7558602" cy="944264"/>
          </a:xfrm>
          <a:prstGeom prst="rect">
            <a:avLst/>
          </a:prstGeom>
        </p:spPr>
        <p:txBody>
          <a:bodyPr wrap="square" lIns="91425" tIns="91425" rIns="91425" bIns="91425" anchor="b" anchorCtr="0">
            <a:noAutofit/>
          </a:bodyPr>
          <a:lstStyle/>
          <a:p>
            <a:r>
              <a:rPr lang="zh-TW" altLang="en-US" sz="2400" dirty="0">
                <a:solidFill>
                  <a:srgbClr val="3C78D8"/>
                </a:solidFill>
                <a:latin typeface="微軟正黑體" panose="020B0604030504040204" pitchFamily="34" charset="-120"/>
                <a:ea typeface="微軟正黑體" panose="020B0604030504040204" pitchFamily="34" charset="-120"/>
              </a:rPr>
              <a:t>國立虎尾科技大學 資訊管理系 </a:t>
            </a:r>
            <a:r>
              <a:rPr lang="zh-TW" altLang="en-US" sz="2800" dirty="0"/>
              <a:t/>
            </a:r>
            <a:br>
              <a:rPr lang="zh-TW" altLang="en-US" sz="2800" dirty="0"/>
            </a:br>
            <a:r>
              <a:rPr lang="zh-TW" altLang="en-US" sz="2400" dirty="0" smtClean="0">
                <a:solidFill>
                  <a:srgbClr val="C00000"/>
                </a:solidFill>
                <a:latin typeface="微軟正黑體" panose="020B0604030504040204" pitchFamily="34" charset="-120"/>
                <a:ea typeface="微軟正黑體" panose="020B0604030504040204" pitchFamily="34" charset="-120"/>
              </a:rPr>
              <a:t>專題製作報告</a:t>
            </a:r>
            <a:endParaRPr lang="zh-TW" altLang="en-US" sz="2400" dirty="0">
              <a:solidFill>
                <a:srgbClr val="C00000"/>
              </a:solidFill>
              <a:latin typeface="微軟正黑體" panose="020B0604030504040204" pitchFamily="34" charset="-120"/>
              <a:ea typeface="微軟正黑體" panose="020B0604030504040204" pitchFamily="34" charset="-120"/>
            </a:endParaRPr>
          </a:p>
        </p:txBody>
      </p:sp>
      <p:sp>
        <p:nvSpPr>
          <p:cNvPr id="459" name="Shape 459"/>
          <p:cNvSpPr txBox="1"/>
          <p:nvPr/>
        </p:nvSpPr>
        <p:spPr>
          <a:xfrm>
            <a:off x="2524202" y="2590800"/>
            <a:ext cx="5847095" cy="1698922"/>
          </a:xfrm>
          <a:prstGeom prst="rect">
            <a:avLst/>
          </a:prstGeom>
          <a:noFill/>
          <a:ln>
            <a:noFill/>
          </a:ln>
        </p:spPr>
        <p:txBody>
          <a:bodyPr wrap="square" lIns="91425" tIns="91425" rIns="91425" bIns="91425" anchor="t" anchorCtr="0">
            <a:noAutofit/>
          </a:bodyPr>
          <a:lstStyle/>
          <a:p>
            <a:r>
              <a:rPr lang="zh-TW" altLang="zh-TW" sz="2400" b="1" dirty="0" smtClean="0">
                <a:latin typeface="微軟正黑體" panose="020B0604030504040204" pitchFamily="34" charset="-120"/>
                <a:ea typeface="微軟正黑體" panose="020B0604030504040204" pitchFamily="34" charset="-120"/>
              </a:rPr>
              <a:t>指導老師</a:t>
            </a:r>
            <a:r>
              <a:rPr lang="zh-TW" altLang="en-US" sz="2400" b="1" dirty="0" smtClean="0">
                <a:latin typeface="微軟正黑體" panose="020B0604030504040204" pitchFamily="34" charset="-120"/>
                <a:ea typeface="微軟正黑體" panose="020B0604030504040204" pitchFamily="34" charset="-120"/>
              </a:rPr>
              <a:t> </a:t>
            </a:r>
            <a:r>
              <a:rPr lang="zh-TW" altLang="zh-TW" sz="2400" b="1" dirty="0" smtClean="0">
                <a:latin typeface="微軟正黑體" panose="020B0604030504040204" pitchFamily="34" charset="-120"/>
                <a:ea typeface="微軟正黑體" panose="020B0604030504040204" pitchFamily="34" charset="-120"/>
              </a:rPr>
              <a:t>：吳純慧 副教授</a:t>
            </a:r>
            <a:endParaRPr lang="en-US" altLang="zh-TW" sz="2400" b="1" dirty="0" smtClean="0">
              <a:latin typeface="微軟正黑體" panose="020B0604030504040204" pitchFamily="34" charset="-120"/>
              <a:ea typeface="微軟正黑體" panose="020B0604030504040204" pitchFamily="34" charset="-120"/>
            </a:endParaRPr>
          </a:p>
          <a:p>
            <a:pPr lvl="2"/>
            <a:r>
              <a:rPr lang="zh-TW" altLang="zh-TW" sz="2400" b="1" dirty="0" smtClean="0">
                <a:latin typeface="微軟正黑體" panose="020B0604030504040204" pitchFamily="34" charset="-120"/>
                <a:ea typeface="微軟正黑體" panose="020B0604030504040204" pitchFamily="34" charset="-120"/>
              </a:rPr>
              <a:t>學</a:t>
            </a:r>
            <a:r>
              <a:rPr lang="zh-TW" altLang="en-US" sz="2400" b="1" dirty="0" smtClean="0">
                <a:latin typeface="微軟正黑體" panose="020B0604030504040204" pitchFamily="34" charset="-120"/>
                <a:ea typeface="微軟正黑體" panose="020B0604030504040204" pitchFamily="34" charset="-120"/>
              </a:rPr>
              <a:t>　　</a:t>
            </a:r>
            <a:r>
              <a:rPr lang="zh-TW" altLang="zh-TW" sz="2400" b="1" dirty="0" smtClean="0">
                <a:latin typeface="微軟正黑體" panose="020B0604030504040204" pitchFamily="34" charset="-120"/>
                <a:ea typeface="微軟正黑體" panose="020B0604030504040204" pitchFamily="34" charset="-120"/>
              </a:rPr>
              <a:t>生</a:t>
            </a:r>
            <a:r>
              <a:rPr lang="zh-TW" altLang="en-US" sz="2400" b="1" dirty="0" smtClean="0">
                <a:latin typeface="微軟正黑體" panose="020B0604030504040204" pitchFamily="34" charset="-120"/>
                <a:ea typeface="微軟正黑體" panose="020B0604030504040204" pitchFamily="34" charset="-120"/>
              </a:rPr>
              <a:t> </a:t>
            </a:r>
            <a:r>
              <a:rPr lang="zh-TW" altLang="zh-TW" sz="2400" b="1" dirty="0" smtClean="0">
                <a:latin typeface="微軟正黑體" panose="020B0604030504040204" pitchFamily="34" charset="-120"/>
                <a:ea typeface="微軟正黑體" panose="020B0604030504040204" pitchFamily="34" charset="-120"/>
              </a:rPr>
              <a:t>：吳姿萱</a:t>
            </a:r>
            <a:r>
              <a:rPr lang="zh-TW" altLang="en-US" sz="2400" b="1" dirty="0" smtClean="0">
                <a:latin typeface="微軟正黑體" panose="020B0604030504040204" pitchFamily="34" charset="-120"/>
                <a:ea typeface="微軟正黑體" panose="020B0604030504040204" pitchFamily="34" charset="-120"/>
              </a:rPr>
              <a:t>、</a:t>
            </a:r>
            <a:r>
              <a:rPr lang="zh-TW" altLang="zh-TW" sz="2400" b="1" dirty="0" smtClean="0">
                <a:latin typeface="微軟正黑體" panose="020B0604030504040204" pitchFamily="34" charset="-120"/>
                <a:ea typeface="微軟正黑體" panose="020B0604030504040204" pitchFamily="34" charset="-120"/>
              </a:rPr>
              <a:t>傅怡禎</a:t>
            </a:r>
            <a:r>
              <a:rPr lang="zh-TW" altLang="en-US" sz="2400" b="1" dirty="0" smtClean="0">
                <a:latin typeface="微軟正黑體" panose="020B0604030504040204" pitchFamily="34" charset="-120"/>
                <a:ea typeface="微軟正黑體" panose="020B0604030504040204" pitchFamily="34" charset="-120"/>
              </a:rPr>
              <a:t>、</a:t>
            </a:r>
            <a:r>
              <a:rPr lang="zh-TW" altLang="zh-TW" sz="2400" b="1" dirty="0" smtClean="0">
                <a:latin typeface="微軟正黑體" panose="020B0604030504040204" pitchFamily="34" charset="-120"/>
                <a:ea typeface="微軟正黑體" panose="020B0604030504040204" pitchFamily="34" charset="-120"/>
              </a:rPr>
              <a:t>熊</a:t>
            </a:r>
            <a:r>
              <a:rPr lang="zh-TW" altLang="zh-TW" sz="2400" b="1" dirty="0">
                <a:latin typeface="微軟正黑體" panose="020B0604030504040204" pitchFamily="34" charset="-120"/>
                <a:ea typeface="微軟正黑體" panose="020B0604030504040204" pitchFamily="34" charset="-120"/>
              </a:rPr>
              <a:t>思</a:t>
            </a:r>
            <a:r>
              <a:rPr lang="zh-TW" altLang="zh-TW" sz="2400" b="1" dirty="0" smtClean="0">
                <a:latin typeface="微軟正黑體" panose="020B0604030504040204" pitchFamily="34" charset="-120"/>
                <a:ea typeface="微軟正黑體" panose="020B0604030504040204" pitchFamily="34" charset="-120"/>
              </a:rPr>
              <a:t>瑋</a:t>
            </a:r>
          </a:p>
          <a:p>
            <a:pPr marL="1620000" lvl="2"/>
            <a:r>
              <a:rPr lang="zh-TW" altLang="zh-TW" sz="2400" b="1" dirty="0" smtClean="0">
                <a:latin typeface="微軟正黑體" panose="020B0604030504040204" pitchFamily="34" charset="-120"/>
                <a:ea typeface="微軟正黑體" panose="020B0604030504040204" pitchFamily="34" charset="-120"/>
              </a:rPr>
              <a:t>賴宥芯</a:t>
            </a:r>
            <a:r>
              <a:rPr lang="zh-TW" altLang="en-US" sz="2400" b="1" dirty="0" smtClean="0">
                <a:latin typeface="微軟正黑體" panose="020B0604030504040204" pitchFamily="34" charset="-120"/>
                <a:ea typeface="微軟正黑體" panose="020B0604030504040204" pitchFamily="34" charset="-120"/>
              </a:rPr>
              <a:t>、</a:t>
            </a:r>
            <a:r>
              <a:rPr lang="zh-TW" altLang="zh-TW" sz="2400" b="1" dirty="0" smtClean="0">
                <a:latin typeface="微軟正黑體" panose="020B0604030504040204" pitchFamily="34" charset="-120"/>
                <a:ea typeface="微軟正黑體" panose="020B0604030504040204" pitchFamily="34" charset="-120"/>
              </a:rPr>
              <a:t>關雅馨</a:t>
            </a:r>
            <a:r>
              <a:rPr lang="zh-TW" altLang="en-US" sz="2400" b="1" dirty="0" smtClean="0">
                <a:latin typeface="微軟正黑體" panose="020B0604030504040204" pitchFamily="34" charset="-120"/>
                <a:ea typeface="微軟正黑體" panose="020B0604030504040204" pitchFamily="34" charset="-120"/>
              </a:rPr>
              <a:t>、</a:t>
            </a:r>
            <a:r>
              <a:rPr lang="zh-TW" altLang="zh-TW" sz="2400" b="1" dirty="0" smtClean="0">
                <a:latin typeface="微軟正黑體" panose="020B0604030504040204" pitchFamily="34" charset="-120"/>
                <a:ea typeface="微軟正黑體" panose="020B0604030504040204" pitchFamily="34" charset="-120"/>
              </a:rPr>
              <a:t>陳凱倫</a:t>
            </a:r>
            <a:endParaRPr sz="1200" b="1" dirty="0">
              <a:solidFill>
                <a:srgbClr val="28324A"/>
              </a:solidFill>
              <a:latin typeface="微軟正黑體" panose="020B0604030504040204" pitchFamily="34" charset="-120"/>
              <a:ea typeface="微軟正黑體" panose="020B0604030504040204" pitchFamily="34" charset="-120"/>
              <a:cs typeface="Source Sans Pro"/>
              <a:sym typeface="Source Sans Pr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7749" y="0"/>
            <a:ext cx="6996600" cy="532853"/>
          </a:xfrm>
          <a:prstGeom prst="rect">
            <a:avLst/>
          </a:prstGeom>
        </p:spPr>
        <p:txBody>
          <a:bodyPr wrap="square" lIns="91425" tIns="91425" rIns="91425" bIns="91425" anchor="b" anchorCtr="0">
            <a:noAutofit/>
          </a:bodyPr>
          <a:lstStyle/>
          <a:p>
            <a:pPr lvl="0"/>
            <a:r>
              <a:rPr lang="zh-TW" altLang="en-US" dirty="0">
                <a:solidFill>
                  <a:srgbClr val="3C78D8"/>
                </a:solidFill>
                <a:latin typeface="微軟正黑體" panose="020B0604030504040204" pitchFamily="34" charset="-120"/>
                <a:ea typeface="微軟正黑體" panose="020B0604030504040204" pitchFamily="34" charset="-120"/>
              </a:rPr>
              <a:t>認識</a:t>
            </a:r>
            <a:r>
              <a:rPr lang="zh-TW" altLang="en-US" dirty="0" smtClean="0">
                <a:solidFill>
                  <a:srgbClr val="3C78D8"/>
                </a:solidFill>
                <a:latin typeface="微軟正黑體" panose="020B0604030504040204" pitchFamily="34" charset="-120"/>
                <a:ea typeface="微軟正黑體" panose="020B0604030504040204" pitchFamily="34" charset="-120"/>
              </a:rPr>
              <a:t>大學後</a:t>
            </a:r>
            <a:r>
              <a:rPr lang="zh-TW" altLang="en-US" dirty="0" smtClean="0">
                <a:latin typeface="微軟正黑體" panose="020B0604030504040204" pitchFamily="34" charset="-120"/>
                <a:ea typeface="微軟正黑體" panose="020B0604030504040204" pitchFamily="34" charset="-120"/>
              </a:rPr>
              <a:t>更深入了解的管道</a:t>
            </a:r>
            <a:r>
              <a:rPr lang="en-US" altLang="zh-TW" dirty="0" smtClean="0">
                <a:solidFill>
                  <a:srgbClr val="3C78D8"/>
                </a:solidFill>
                <a:latin typeface="微軟正黑體" panose="020B0604030504040204" pitchFamily="34" charset="-120"/>
                <a:ea typeface="微軟正黑體" panose="020B0604030504040204" pitchFamily="34" charset="-120"/>
              </a:rPr>
              <a:t>_</a:t>
            </a:r>
            <a:r>
              <a:rPr lang="zh-TW" altLang="en-US" dirty="0">
                <a:solidFill>
                  <a:srgbClr val="3C78D8"/>
                </a:solidFill>
                <a:latin typeface="微軟正黑體" panose="020B0604030504040204" pitchFamily="34" charset="-120"/>
                <a:ea typeface="微軟正黑體" panose="020B0604030504040204" pitchFamily="34" charset="-120"/>
              </a:rPr>
              <a:t>統計分析</a:t>
            </a:r>
            <a:endParaRPr lang="en" dirty="0">
              <a:solidFill>
                <a:srgbClr val="3C78D8"/>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l="536" t="7366" r="-536" b="-7366"/>
          <a:stretch/>
        </p:blipFill>
        <p:spPr>
          <a:xfrm>
            <a:off x="864338" y="532853"/>
            <a:ext cx="7363422" cy="4290607"/>
          </a:xfrm>
          <a:prstGeom prst="rect">
            <a:avLst/>
          </a:prstGeom>
        </p:spPr>
      </p:pic>
      <p:sp>
        <p:nvSpPr>
          <p:cNvPr id="4" name="文字方塊 3"/>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管理學院問</a:t>
            </a:r>
            <a:r>
              <a:rPr lang="zh-TW" altLang="en-US" sz="1600" dirty="0">
                <a:solidFill>
                  <a:srgbClr val="000000">
                    <a:alpha val="16000"/>
                  </a:srgbClr>
                </a:solidFill>
                <a:effectLst/>
              </a:rPr>
              <a:t>卷</a:t>
            </a:r>
            <a:r>
              <a:rPr lang="zh-TW" altLang="en-US" sz="1600" dirty="0" smtClean="0">
                <a:solidFill>
                  <a:srgbClr val="000000">
                    <a:alpha val="16000"/>
                  </a:srgbClr>
                </a:solidFill>
                <a:effectLst/>
              </a:rPr>
              <a:t>調查</a:t>
            </a:r>
            <a:endParaRPr lang="zh-TW" altLang="en-US" sz="1600" dirty="0">
              <a:solidFill>
                <a:srgbClr val="000000">
                  <a:alpha val="16000"/>
                </a:srgbClr>
              </a:solidFill>
              <a:effectLst/>
            </a:endParaRPr>
          </a:p>
        </p:txBody>
      </p:sp>
    </p:spTree>
    <p:extLst>
      <p:ext uri="{BB962C8B-B14F-4D97-AF65-F5344CB8AC3E}">
        <p14:creationId xmlns:p14="http://schemas.microsoft.com/office/powerpoint/2010/main" val="2954348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7749" y="124990"/>
            <a:ext cx="6996600" cy="532853"/>
          </a:xfrm>
          <a:prstGeom prst="rect">
            <a:avLst/>
          </a:prstGeom>
        </p:spPr>
        <p:txBody>
          <a:bodyPr wrap="square" lIns="91425" tIns="91425" rIns="91425" bIns="91425" anchor="b" anchorCtr="0">
            <a:noAutofit/>
          </a:bodyPr>
          <a:lstStyle/>
          <a:p>
            <a:pPr lvl="0"/>
            <a:r>
              <a:rPr lang="zh-TW" altLang="en-US" dirty="0" smtClean="0">
                <a:solidFill>
                  <a:srgbClr val="3C78D8"/>
                </a:solidFill>
                <a:latin typeface="微軟正黑體" panose="020B0604030504040204" pitchFamily="34" charset="-120"/>
                <a:ea typeface="微軟正黑體" panose="020B0604030504040204" pitchFamily="34" charset="-120"/>
              </a:rPr>
              <a:t>選填志願時</a:t>
            </a:r>
            <a:r>
              <a:rPr lang="zh-TW" altLang="en-US" dirty="0" smtClean="0">
                <a:latin typeface="微軟正黑體" panose="020B0604030504040204" pitchFamily="34" charset="-120"/>
                <a:ea typeface="微軟正黑體" panose="020B0604030504040204" pitchFamily="34" charset="-120"/>
              </a:rPr>
              <a:t>主要參考意見</a:t>
            </a:r>
            <a:r>
              <a:rPr lang="en-US" altLang="zh-TW" dirty="0" smtClean="0">
                <a:solidFill>
                  <a:srgbClr val="3C78D8"/>
                </a:solidFill>
                <a:latin typeface="微軟正黑體" panose="020B0604030504040204" pitchFamily="34" charset="-120"/>
                <a:ea typeface="微軟正黑體" panose="020B0604030504040204" pitchFamily="34" charset="-120"/>
              </a:rPr>
              <a:t>_</a:t>
            </a:r>
            <a:r>
              <a:rPr lang="zh-TW" altLang="en-US" dirty="0">
                <a:solidFill>
                  <a:srgbClr val="3C78D8"/>
                </a:solidFill>
                <a:latin typeface="微軟正黑體" panose="020B0604030504040204" pitchFamily="34" charset="-120"/>
                <a:ea typeface="微軟正黑體" panose="020B0604030504040204" pitchFamily="34" charset="-120"/>
              </a:rPr>
              <a:t>統計分析</a:t>
            </a:r>
            <a:endParaRPr lang="en" dirty="0">
              <a:solidFill>
                <a:srgbClr val="3C78D8"/>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t="6697"/>
          <a:stretch/>
        </p:blipFill>
        <p:spPr>
          <a:xfrm>
            <a:off x="1206760" y="594359"/>
            <a:ext cx="7167620" cy="3901441"/>
          </a:xfrm>
          <a:prstGeom prst="rect">
            <a:avLst/>
          </a:prstGeom>
        </p:spPr>
      </p:pic>
      <p:sp>
        <p:nvSpPr>
          <p:cNvPr id="4" name="文字方塊 3"/>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管理學院問</a:t>
            </a:r>
            <a:r>
              <a:rPr lang="zh-TW" altLang="en-US" sz="1600" dirty="0">
                <a:solidFill>
                  <a:srgbClr val="000000">
                    <a:alpha val="16000"/>
                  </a:srgbClr>
                </a:solidFill>
                <a:effectLst/>
              </a:rPr>
              <a:t>卷</a:t>
            </a:r>
            <a:r>
              <a:rPr lang="zh-TW" altLang="en-US" sz="1600" dirty="0" smtClean="0">
                <a:solidFill>
                  <a:srgbClr val="000000">
                    <a:alpha val="16000"/>
                  </a:srgbClr>
                </a:solidFill>
                <a:effectLst/>
              </a:rPr>
              <a:t>調查</a:t>
            </a:r>
            <a:endParaRPr lang="zh-TW" altLang="en-US" sz="1600" dirty="0">
              <a:solidFill>
                <a:srgbClr val="000000">
                  <a:alpha val="16000"/>
                </a:srgbClr>
              </a:solidFill>
              <a:effectLst/>
            </a:endParaRPr>
          </a:p>
        </p:txBody>
      </p:sp>
    </p:spTree>
    <p:extLst>
      <p:ext uri="{BB962C8B-B14F-4D97-AF65-F5344CB8AC3E}">
        <p14:creationId xmlns:p14="http://schemas.microsoft.com/office/powerpoint/2010/main" val="266908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42010" y="0"/>
            <a:ext cx="6996600" cy="563880"/>
          </a:xfrm>
        </p:spPr>
        <p:txBody>
          <a:bodyPr/>
          <a:lstStyle/>
          <a:p>
            <a:r>
              <a:rPr lang="zh-TW" altLang="en-US" dirty="0" smtClean="0">
                <a:latin typeface="微軟正黑體" panose="020B0604030504040204" pitchFamily="34" charset="-120"/>
                <a:ea typeface="微軟正黑體" panose="020B0604030504040204" pitchFamily="34" charset="-120"/>
              </a:rPr>
              <a:t>結論</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idx="1"/>
          </p:nvPr>
        </p:nvSpPr>
        <p:spPr>
          <a:xfrm>
            <a:off x="1022510" y="563880"/>
            <a:ext cx="6996600" cy="3694766"/>
          </a:xfrm>
        </p:spPr>
        <p:txBody>
          <a:bodyPr/>
          <a:lstStyle/>
          <a:p>
            <a:pPr>
              <a:lnSpc>
                <a:spcPts val="2800"/>
              </a:lnSpc>
            </a:pPr>
            <a:r>
              <a:rPr lang="zh-TW" altLang="en-US" sz="1800" dirty="0" smtClean="0">
                <a:latin typeface="微軟正黑體" panose="020B0604030504040204" pitchFamily="34" charset="-120"/>
                <a:ea typeface="微軟正黑體" panose="020B0604030504040204" pitchFamily="34" charset="-120"/>
              </a:rPr>
              <a:t>本專題</a:t>
            </a:r>
            <a:r>
              <a:rPr lang="zh-TW" altLang="zh-TW" sz="1800" dirty="0" smtClean="0">
                <a:latin typeface="微軟正黑體" panose="020B0604030504040204" pitchFamily="34" charset="-120"/>
                <a:ea typeface="微軟正黑體" panose="020B0604030504040204" pitchFamily="34" charset="-120"/>
              </a:rPr>
              <a:t>期望研究</a:t>
            </a:r>
            <a:r>
              <a:rPr lang="zh-TW" altLang="zh-TW" sz="1800" dirty="0">
                <a:latin typeface="微軟正黑體" panose="020B0604030504040204" pitchFamily="34" charset="-120"/>
                <a:ea typeface="微軟正黑體" panose="020B0604030504040204" pitchFamily="34" charset="-120"/>
              </a:rPr>
              <a:t>成果可支援系、院、學校制定未來招生的策略；以及協助系、院、學校可以更了解學校的招生</a:t>
            </a:r>
            <a:r>
              <a:rPr lang="zh-TW" altLang="zh-TW" sz="1800" dirty="0" smtClean="0">
                <a:latin typeface="微軟正黑體" panose="020B0604030504040204" pitchFamily="34" charset="-120"/>
                <a:ea typeface="微軟正黑體" panose="020B0604030504040204" pitchFamily="34" charset="-120"/>
              </a:rPr>
              <a:t>狀況</a:t>
            </a:r>
            <a:r>
              <a:rPr lang="zh-TW" altLang="en-US" sz="1800" dirty="0" smtClean="0">
                <a:latin typeface="微軟正黑體" panose="020B0604030504040204" pitchFamily="34" charset="-120"/>
                <a:ea typeface="微軟正黑體" panose="020B0604030504040204" pitchFamily="34" charset="-120"/>
              </a:rPr>
              <a:t>，針對以上結果給予以下三點建議：</a:t>
            </a:r>
            <a:endParaRPr lang="en-US" altLang="zh-TW" sz="1800" dirty="0" smtClean="0">
              <a:latin typeface="微軟正黑體" panose="020B0604030504040204" pitchFamily="34" charset="-120"/>
              <a:ea typeface="微軟正黑體" panose="020B0604030504040204" pitchFamily="34" charset="-120"/>
            </a:endParaRPr>
          </a:p>
          <a:p>
            <a:pPr>
              <a:lnSpc>
                <a:spcPts val="2800"/>
              </a:lnSpc>
              <a:buNone/>
            </a:pPr>
            <a:endParaRPr lang="en-US" altLang="zh-TW" sz="1800" dirty="0" smtClean="0">
              <a:latin typeface="微軟正黑體" panose="020B0604030504040204" pitchFamily="34" charset="-120"/>
              <a:ea typeface="微軟正黑體" panose="020B0604030504040204" pitchFamily="34" charset="-120"/>
            </a:endParaRPr>
          </a:p>
          <a:p>
            <a:pPr>
              <a:lnSpc>
                <a:spcPts val="2800"/>
              </a:lnSpc>
              <a:buNone/>
            </a:pPr>
            <a:r>
              <a:rPr lang="en-US" altLang="zh-TW" sz="1800" dirty="0" smtClean="0">
                <a:latin typeface="微軟正黑體" panose="020B0604030504040204" pitchFamily="34" charset="-120"/>
                <a:ea typeface="微軟正黑體" panose="020B0604030504040204" pitchFamily="34" charset="-120"/>
              </a:rPr>
              <a:t>1.</a:t>
            </a:r>
            <a:r>
              <a:rPr lang="zh-TW" altLang="en-US" sz="1800" dirty="0" smtClean="0">
                <a:latin typeface="微軟正黑體" panose="020B0604030504040204" pitchFamily="34" charset="-120"/>
                <a:ea typeface="微軟正黑體" panose="020B0604030504040204" pitchFamily="34" charset="-120"/>
              </a:rPr>
              <a:t>最大競爭對手為國立勤益科大與國立高應大，可參考他校招生簡章並提出應對策略。</a:t>
            </a:r>
            <a:endParaRPr lang="en-US" altLang="zh-TW" sz="1800" dirty="0" smtClean="0">
              <a:latin typeface="微軟正黑體" panose="020B0604030504040204" pitchFamily="34" charset="-120"/>
              <a:ea typeface="微軟正黑體" panose="020B0604030504040204" pitchFamily="34" charset="-120"/>
            </a:endParaRPr>
          </a:p>
          <a:p>
            <a:pPr>
              <a:lnSpc>
                <a:spcPts val="2800"/>
              </a:lnSpc>
              <a:buNone/>
            </a:pPr>
            <a:r>
              <a:rPr lang="en-US" altLang="zh-TW" sz="1800" dirty="0" smtClean="0">
                <a:latin typeface="微軟正黑體" panose="020B0604030504040204" pitchFamily="34" charset="-120"/>
                <a:ea typeface="微軟正黑體" panose="020B0604030504040204" pitchFamily="34" charset="-120"/>
              </a:rPr>
              <a:t>2.</a:t>
            </a:r>
            <a:r>
              <a:rPr lang="zh-TW" altLang="en-US" sz="1800" dirty="0" smtClean="0">
                <a:latin typeface="微軟正黑體" panose="020B0604030504040204" pitchFamily="34" charset="-120"/>
                <a:ea typeface="微軟正黑體" panose="020B0604030504040204" pitchFamily="34" charset="-120"/>
              </a:rPr>
              <a:t>針對畢業高中職前三名之學校，多舉辦招生說明會及邀請至本校參訪，加深學生對本校的了解。</a:t>
            </a:r>
            <a:endParaRPr lang="en-US" altLang="zh-TW" sz="1800" dirty="0" smtClean="0">
              <a:latin typeface="微軟正黑體" panose="020B0604030504040204" pitchFamily="34" charset="-120"/>
              <a:ea typeface="微軟正黑體" panose="020B0604030504040204" pitchFamily="34" charset="-120"/>
            </a:endParaRPr>
          </a:p>
          <a:p>
            <a:pPr>
              <a:lnSpc>
                <a:spcPts val="2800"/>
              </a:lnSpc>
              <a:buNone/>
            </a:pPr>
            <a:r>
              <a:rPr lang="en-US" altLang="zh-TW" sz="1800" dirty="0" smtClean="0">
                <a:latin typeface="微軟正黑體" panose="020B0604030504040204" pitchFamily="34" charset="-120"/>
                <a:ea typeface="微軟正黑體" panose="020B0604030504040204" pitchFamily="34" charset="-120"/>
              </a:rPr>
              <a:t>3.</a:t>
            </a:r>
            <a:r>
              <a:rPr lang="zh-TW" altLang="en-US" sz="1800" dirty="0" smtClean="0">
                <a:latin typeface="微軟正黑體" panose="020B0604030504040204" pitchFamily="34" charset="-120"/>
                <a:ea typeface="微軟正黑體" panose="020B0604030504040204" pitchFamily="34" charset="-120"/>
              </a:rPr>
              <a:t>新生填選志願大多受到家長影響，因此可在新生進行甄選面試時，邀請家長們參與座談會，認識學校環境並了解孩子們選擇的科系。</a:t>
            </a:r>
            <a:endParaRPr lang="zh-TW" altLang="en-US"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62217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1805940" y="3031150"/>
            <a:ext cx="5718010" cy="1159800"/>
          </a:xfrm>
          <a:prstGeom prst="rect">
            <a:avLst/>
          </a:prstGeom>
        </p:spPr>
        <p:txBody>
          <a:bodyPr wrap="square" lIns="91425" tIns="91425" rIns="91425" bIns="91425" anchor="b" anchorCtr="0">
            <a:noAutofit/>
          </a:bodyPr>
          <a:lstStyle/>
          <a:p>
            <a:pPr lvl="0"/>
            <a:r>
              <a:rPr lang="en-US" altLang="zh-TW" dirty="0" smtClean="0">
                <a:latin typeface="微軟正黑體" panose="020B0604030504040204" pitchFamily="34" charset="-120"/>
                <a:ea typeface="微軟正黑體" panose="020B0604030504040204" pitchFamily="34" charset="-120"/>
              </a:rPr>
              <a:t>Bootst</a:t>
            </a:r>
            <a:r>
              <a:rPr lang="en-US" altLang="zh-TW" dirty="0">
                <a:latin typeface="微軟正黑體" panose="020B0604030504040204" pitchFamily="34" charset="-120"/>
                <a:ea typeface="微軟正黑體" panose="020B0604030504040204" pitchFamily="34" charset="-120"/>
              </a:rPr>
              <a:t>r</a:t>
            </a:r>
            <a:r>
              <a:rPr lang="en-US" altLang="zh-TW" dirty="0" smtClean="0">
                <a:latin typeface="微軟正黑體" panose="020B0604030504040204" pitchFamily="34" charset="-120"/>
                <a:ea typeface="微軟正黑體" panose="020B0604030504040204" pitchFamily="34" charset="-120"/>
              </a:rPr>
              <a:t>ap</a:t>
            </a:r>
            <a:r>
              <a:rPr lang="zh-TW" altLang="en-US" dirty="0" smtClean="0">
                <a:latin typeface="微軟正黑體" panose="020B0604030504040204" pitchFamily="34" charset="-120"/>
                <a:ea typeface="微軟正黑體" panose="020B0604030504040204" pitchFamily="34" charset="-120"/>
              </a:rPr>
              <a:t>網頁設計與呈現</a:t>
            </a:r>
            <a:endParaRPr lang="en" dirty="0">
              <a:latin typeface="微軟正黑體" panose="020B0604030504040204" pitchFamily="34" charset="-120"/>
              <a:ea typeface="微軟正黑體" panose="020B0604030504040204" pitchFamily="34" charset="-120"/>
            </a:endParaRPr>
          </a:p>
        </p:txBody>
      </p:sp>
      <p:sp>
        <p:nvSpPr>
          <p:cNvPr id="473" name="Shape 473"/>
          <p:cNvSpPr txBox="1">
            <a:spLocks noGrp="1"/>
          </p:cNvSpPr>
          <p:nvPr>
            <p:ph type="subTitle" idx="1"/>
          </p:nvPr>
        </p:nvSpPr>
        <p:spPr>
          <a:xfrm>
            <a:off x="2309441" y="4059250"/>
            <a:ext cx="5214600" cy="784800"/>
          </a:xfrm>
          <a:prstGeom prst="rect">
            <a:avLst/>
          </a:prstGeom>
        </p:spPr>
        <p:txBody>
          <a:bodyPr wrap="square" lIns="91425" tIns="91425" rIns="91425" bIns="91425" anchor="t" anchorCtr="0">
            <a:noAutofit/>
          </a:bodyPr>
          <a:lstStyle/>
          <a:p>
            <a:pPr lvl="0"/>
            <a:r>
              <a:rPr lang="en-US" altLang="zh-TW" dirty="0" smtClean="0">
                <a:latin typeface="Times New Roman" panose="02020603050405020304" pitchFamily="18" charset="0"/>
                <a:cs typeface="Times New Roman" panose="02020603050405020304" pitchFamily="18" charset="0"/>
              </a:rPr>
              <a:t>Big</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data</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IR</a:t>
            </a:r>
            <a:r>
              <a:rPr lang="zh-TW" altLang="en-US"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system:</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Analysis of </a:t>
            </a:r>
            <a:r>
              <a:rPr lang="en-US" altLang="zh-TW" dirty="0" smtClean="0">
                <a:latin typeface="Times New Roman" panose="02020603050405020304" pitchFamily="18" charset="0"/>
                <a:cs typeface="Times New Roman" panose="02020603050405020304" pitchFamily="18" charset="0"/>
              </a:rPr>
              <a:t>admissions and Competitors</a:t>
            </a:r>
            <a:endParaRPr lang="en" dirty="0">
              <a:latin typeface="Times New Roman" panose="02020603050405020304" pitchFamily="18" charset="0"/>
              <a:cs typeface="Times New Roman" panose="02020603050405020304" pitchFamily="18" charset="0"/>
            </a:endParaRPr>
          </a:p>
        </p:txBody>
      </p:sp>
      <p:sp>
        <p:nvSpPr>
          <p:cNvPr id="474" name="Shape 474"/>
          <p:cNvSpPr txBox="1"/>
          <p:nvPr/>
        </p:nvSpPr>
        <p:spPr>
          <a:xfrm>
            <a:off x="7416725" y="3661925"/>
            <a:ext cx="1760400" cy="1204800"/>
          </a:xfrm>
          <a:prstGeom prst="rect">
            <a:avLst/>
          </a:prstGeom>
          <a:noFill/>
          <a:ln>
            <a:noFill/>
          </a:ln>
        </p:spPr>
        <p:txBody>
          <a:bodyPr wrap="square" lIns="91425" tIns="91425" rIns="91425" bIns="91425" anchor="b" anchorCtr="0">
            <a:noAutofit/>
          </a:bodyPr>
          <a:lstStyle/>
          <a:p>
            <a:pPr algn="ctr"/>
            <a:r>
              <a:rPr lang="en-US" altLang="zh-TW" sz="12000" b="1" dirty="0" smtClean="0">
                <a:solidFill>
                  <a:srgbClr val="3C78D8"/>
                </a:solidFill>
                <a:latin typeface="Oswald"/>
                <a:ea typeface="Oswald"/>
                <a:cs typeface="Oswald"/>
                <a:sym typeface="Oswald"/>
              </a:rPr>
              <a:t>4</a:t>
            </a:r>
            <a:endParaRPr lang="en" sz="12000" b="1" dirty="0">
              <a:solidFill>
                <a:srgbClr val="3C78D8"/>
              </a:solidFill>
              <a:latin typeface="Oswald"/>
              <a:ea typeface="Oswald"/>
              <a:cs typeface="Oswald"/>
              <a:sym typeface="Oswald"/>
            </a:endParaRPr>
          </a:p>
        </p:txBody>
      </p:sp>
    </p:spTree>
    <p:extLst>
      <p:ext uri="{BB962C8B-B14F-4D97-AF65-F5344CB8AC3E}">
        <p14:creationId xmlns:p14="http://schemas.microsoft.com/office/powerpoint/2010/main" val="3911605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1026" name="資料庫圖表 1"/>
          <p:cNvPicPr>
            <a:picLocks noChangeArrowheads="1"/>
          </p:cNvPicPr>
          <p:nvPr/>
        </p:nvPicPr>
        <p:blipFill>
          <a:blip r:embed="rId3">
            <a:extLst>
              <a:ext uri="{28A0092B-C50C-407E-A947-70E740481C1C}">
                <a14:useLocalDpi xmlns:a14="http://schemas.microsoft.com/office/drawing/2010/main" val="0"/>
              </a:ext>
            </a:extLst>
          </a:blip>
          <a:srcRect l="-11896" r="-11797"/>
          <a:stretch>
            <a:fillRect/>
          </a:stretch>
        </p:blipFill>
        <p:spPr bwMode="auto">
          <a:xfrm>
            <a:off x="1468522" y="532853"/>
            <a:ext cx="6192207" cy="416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hape 484"/>
          <p:cNvSpPr txBox="1">
            <a:spLocks noGrp="1"/>
          </p:cNvSpPr>
          <p:nvPr>
            <p:ph type="title"/>
          </p:nvPr>
        </p:nvSpPr>
        <p:spPr>
          <a:xfrm>
            <a:off x="1157766" y="0"/>
            <a:ext cx="6996600" cy="532853"/>
          </a:xfrm>
          <a:prstGeom prst="rect">
            <a:avLst/>
          </a:prstGeom>
        </p:spPr>
        <p:txBody>
          <a:bodyPr wrap="square" lIns="91425" tIns="91425" rIns="91425" bIns="91425" anchor="b" anchorCtr="0">
            <a:noAutofit/>
          </a:bodyPr>
          <a:lstStyle/>
          <a:p>
            <a:pPr lvl="0"/>
            <a:r>
              <a:rPr lang="en-US" altLang="zh-TW" dirty="0">
                <a:solidFill>
                  <a:srgbClr val="3C78D8"/>
                </a:solidFill>
                <a:latin typeface="微軟正黑體" panose="020B0604030504040204" pitchFamily="34" charset="-120"/>
                <a:ea typeface="微軟正黑體" panose="020B0604030504040204" pitchFamily="34" charset="-120"/>
              </a:rPr>
              <a:t>B</a:t>
            </a:r>
            <a:r>
              <a:rPr lang="en-US" altLang="zh-TW" dirty="0" smtClean="0">
                <a:solidFill>
                  <a:srgbClr val="3C78D8"/>
                </a:solidFill>
                <a:latin typeface="微軟正黑體" panose="020B0604030504040204" pitchFamily="34" charset="-120"/>
                <a:ea typeface="微軟正黑體" panose="020B0604030504040204" pitchFamily="34" charset="-120"/>
              </a:rPr>
              <a:t>ootstrap</a:t>
            </a:r>
            <a:r>
              <a:rPr lang="zh-TW" altLang="en-US" dirty="0" smtClean="0">
                <a:latin typeface="微軟正黑體" panose="020B0604030504040204" pitchFamily="34" charset="-120"/>
                <a:ea typeface="微軟正黑體" panose="020B0604030504040204" pitchFamily="34" charset="-120"/>
              </a:rPr>
              <a:t>網頁設計</a:t>
            </a:r>
            <a:r>
              <a:rPr lang="en-US" altLang="zh-TW" dirty="0" smtClean="0">
                <a:solidFill>
                  <a:srgbClr val="3C78D8"/>
                </a:solidFill>
                <a:latin typeface="微軟正黑體" panose="020B0604030504040204" pitchFamily="34" charset="-120"/>
                <a:ea typeface="微軟正黑體" panose="020B0604030504040204" pitchFamily="34" charset="-120"/>
              </a:rPr>
              <a:t>_</a:t>
            </a:r>
            <a:r>
              <a:rPr lang="zh-TW" altLang="en-US" dirty="0" smtClean="0">
                <a:solidFill>
                  <a:srgbClr val="3C78D8"/>
                </a:solidFill>
                <a:latin typeface="微軟正黑體" panose="020B0604030504040204" pitchFamily="34" charset="-120"/>
                <a:ea typeface="微軟正黑體" panose="020B0604030504040204" pitchFamily="34" charset="-120"/>
              </a:rPr>
              <a:t>功能架構</a:t>
            </a:r>
            <a:endParaRPr lang="en" dirty="0">
              <a:solidFill>
                <a:srgbClr val="3C78D8"/>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68513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l="21203" t="513" r="5729" b="-513"/>
          <a:stretch/>
        </p:blipFill>
        <p:spPr>
          <a:xfrm>
            <a:off x="3116580" y="66414"/>
            <a:ext cx="5425440" cy="5077086"/>
          </a:xfrm>
          <a:prstGeom prst="rect">
            <a:avLst/>
          </a:prstGeom>
        </p:spPr>
      </p:pic>
      <p:sp>
        <p:nvSpPr>
          <p:cNvPr id="3" name="Shape 484"/>
          <p:cNvSpPr txBox="1">
            <a:spLocks noGrp="1"/>
          </p:cNvSpPr>
          <p:nvPr>
            <p:ph type="title"/>
          </p:nvPr>
        </p:nvSpPr>
        <p:spPr>
          <a:xfrm>
            <a:off x="173082" y="2072104"/>
            <a:ext cx="2781300" cy="532853"/>
          </a:xfrm>
          <a:prstGeom prst="rect">
            <a:avLst/>
          </a:prstGeom>
        </p:spPr>
        <p:txBody>
          <a:bodyPr wrap="square" lIns="91425" tIns="91425" rIns="91425" bIns="91425" anchor="b" anchorCtr="0">
            <a:noAutofit/>
          </a:bodyPr>
          <a:lstStyle/>
          <a:p>
            <a:pPr lvl="0"/>
            <a:r>
              <a:rPr lang="en-US" altLang="zh-TW" dirty="0">
                <a:solidFill>
                  <a:srgbClr val="3C78D8"/>
                </a:solidFill>
                <a:latin typeface="微軟正黑體" panose="020B0604030504040204" pitchFamily="34" charset="-120"/>
                <a:ea typeface="微軟正黑體" panose="020B0604030504040204" pitchFamily="34" charset="-120"/>
              </a:rPr>
              <a:t>B</a:t>
            </a:r>
            <a:r>
              <a:rPr lang="en-US" altLang="zh-TW" dirty="0" smtClean="0">
                <a:solidFill>
                  <a:srgbClr val="3C78D8"/>
                </a:solidFill>
                <a:latin typeface="微軟正黑體" panose="020B0604030504040204" pitchFamily="34" charset="-120"/>
                <a:ea typeface="微軟正黑體" panose="020B0604030504040204" pitchFamily="34" charset="-120"/>
              </a:rPr>
              <a:t>ootstrap</a:t>
            </a:r>
            <a:r>
              <a:rPr lang="zh-TW" altLang="en-US" dirty="0" smtClean="0">
                <a:latin typeface="微軟正黑體" panose="020B0604030504040204" pitchFamily="34" charset="-120"/>
                <a:ea typeface="微軟正黑體" panose="020B0604030504040204" pitchFamily="34" charset="-120"/>
              </a:rPr>
              <a:t>網頁呈現</a:t>
            </a:r>
            <a:endParaRPr lang="en" dirty="0">
              <a:solidFill>
                <a:srgbClr val="3C78D8"/>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2752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 y="148047"/>
            <a:ext cx="9083040" cy="465118"/>
          </a:xfrm>
        </p:spPr>
        <p:txBody>
          <a:bodyPr/>
          <a:lstStyle/>
          <a:p>
            <a:r>
              <a:rPr lang="zh-TW" altLang="en-US" dirty="0">
                <a:solidFill>
                  <a:srgbClr val="3C78D8"/>
                </a:solidFill>
                <a:latin typeface="微軟正黑體" panose="020B0604030504040204" pitchFamily="34" charset="-120"/>
                <a:ea typeface="微軟正黑體" panose="020B0604030504040204" pitchFamily="34" charset="-120"/>
              </a:rPr>
              <a:t>組員</a:t>
            </a:r>
            <a:r>
              <a:rPr lang="zh-TW" altLang="en-US" dirty="0" smtClean="0">
                <a:latin typeface="微軟正黑體" panose="020B0604030504040204" pitchFamily="34" charset="-120"/>
                <a:ea typeface="微軟正黑體" panose="020B0604030504040204" pitchFamily="34" charset="-120"/>
              </a:rPr>
              <a:t>專題分</a:t>
            </a:r>
            <a:r>
              <a:rPr lang="zh-TW" altLang="en-US" dirty="0">
                <a:latin typeface="微軟正黑體" panose="020B0604030504040204" pitchFamily="34" charset="-120"/>
                <a:ea typeface="微軟正黑體" panose="020B0604030504040204" pitchFamily="34" charset="-120"/>
              </a:rPr>
              <a:t>工</a:t>
            </a:r>
          </a:p>
        </p:txBody>
      </p:sp>
      <p:graphicFrame>
        <p:nvGraphicFramePr>
          <p:cNvPr id="4" name="表格 3"/>
          <p:cNvGraphicFramePr>
            <a:graphicFrameLocks noGrp="1"/>
          </p:cNvGraphicFramePr>
          <p:nvPr>
            <p:extLst>
              <p:ext uri="{D42A27DB-BD31-4B8C-83A1-F6EECF244321}">
                <p14:modId xmlns:p14="http://schemas.microsoft.com/office/powerpoint/2010/main" val="591203842"/>
              </p:ext>
            </p:extLst>
          </p:nvPr>
        </p:nvGraphicFramePr>
        <p:xfrm>
          <a:off x="966651" y="804754"/>
          <a:ext cx="7271657" cy="3540825"/>
        </p:xfrm>
        <a:graphic>
          <a:graphicData uri="http://schemas.openxmlformats.org/drawingml/2006/table">
            <a:tbl>
              <a:tblPr firstRow="1" bandRow="1">
                <a:tableStyleId>{49CBEFB5-6B34-4F70-9389-93CAE93C5D60}</a:tableStyleId>
              </a:tblPr>
              <a:tblGrid>
                <a:gridCol w="1946596"/>
                <a:gridCol w="5325061"/>
              </a:tblGrid>
              <a:tr h="504658">
                <a:tc>
                  <a:txBody>
                    <a:bodyPr/>
                    <a:lstStyle/>
                    <a:p>
                      <a:r>
                        <a:rPr lang="zh-TW" altLang="en-US" sz="1600" b="1" dirty="0" smtClean="0">
                          <a:solidFill>
                            <a:srgbClr val="0070C0"/>
                          </a:solidFill>
                          <a:latin typeface="微軟正黑體" panose="020B0604030504040204" pitchFamily="34" charset="-120"/>
                          <a:ea typeface="微軟正黑體" panose="020B0604030504040204" pitchFamily="34" charset="-120"/>
                        </a:rPr>
                        <a:t>資料處理</a:t>
                      </a:r>
                      <a:endParaRPr lang="zh-TW" altLang="en-US" sz="1600" b="1" dirty="0">
                        <a:solidFill>
                          <a:srgbClr val="0070C0"/>
                        </a:solidFill>
                        <a:latin typeface="微軟正黑體" panose="020B0604030504040204" pitchFamily="34" charset="-120"/>
                        <a:ea typeface="微軟正黑體" panose="020B0604030504040204" pitchFamily="34" charset="-120"/>
                      </a:endParaRPr>
                    </a:p>
                  </a:txBody>
                  <a:tcPr/>
                </a:tc>
                <a:tc>
                  <a:txBody>
                    <a:bodyPr/>
                    <a:lstStyle/>
                    <a:p>
                      <a:r>
                        <a:rPr lang="zh-TW" altLang="en-US" sz="1600" b="1" dirty="0" smtClean="0">
                          <a:latin typeface="微軟正黑體" panose="020B0604030504040204" pitchFamily="34" charset="-120"/>
                          <a:ea typeface="微軟正黑體" panose="020B0604030504040204" pitchFamily="34" charset="-120"/>
                        </a:rPr>
                        <a:t>吳姿萱、熊思瑋、賴宥芯、關雅馨、陳凱倫</a:t>
                      </a:r>
                      <a:endParaRPr lang="zh-TW" altLang="en-US" sz="1600" b="1" dirty="0">
                        <a:latin typeface="微軟正黑體" panose="020B0604030504040204" pitchFamily="34" charset="-120"/>
                        <a:ea typeface="微軟正黑體" panose="020B0604030504040204" pitchFamily="34" charset="-120"/>
                      </a:endParaRPr>
                    </a:p>
                  </a:txBody>
                  <a:tcPr/>
                </a:tc>
              </a:tr>
              <a:tr h="441961">
                <a:tc>
                  <a:txBody>
                    <a:bodyPr/>
                    <a:lstStyle/>
                    <a:p>
                      <a:r>
                        <a:rPr lang="zh-TW" altLang="en-US" sz="1600" b="1" dirty="0" smtClean="0">
                          <a:solidFill>
                            <a:srgbClr val="0070C0"/>
                          </a:solidFill>
                          <a:latin typeface="微軟正黑體" panose="020B0604030504040204" pitchFamily="34" charset="-120"/>
                          <a:ea typeface="微軟正黑體" panose="020B0604030504040204" pitchFamily="34" charset="-120"/>
                        </a:rPr>
                        <a:t>資料分析</a:t>
                      </a:r>
                      <a:endParaRPr lang="zh-TW" altLang="en-US" sz="1600" b="1" dirty="0">
                        <a:solidFill>
                          <a:srgbClr val="0070C0"/>
                        </a:solidFill>
                        <a:latin typeface="微軟正黑體" panose="020B0604030504040204" pitchFamily="34" charset="-120"/>
                        <a:ea typeface="微軟正黑體" panose="020B0604030504040204" pitchFamily="34"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b="1" dirty="0" smtClean="0">
                          <a:latin typeface="微軟正黑體" panose="020B0604030504040204" pitchFamily="34" charset="-120"/>
                          <a:ea typeface="微軟正黑體" panose="020B0604030504040204" pitchFamily="34" charset="-120"/>
                        </a:rPr>
                        <a:t>吳姿萱、熊思瑋</a:t>
                      </a:r>
                      <a:endParaRPr lang="en-US" altLang="zh-TW" sz="1600" b="1" dirty="0" smtClean="0">
                        <a:latin typeface="微軟正黑體" panose="020B0604030504040204" pitchFamily="34" charset="-120"/>
                        <a:ea typeface="微軟正黑體" panose="020B0604030504040204" pitchFamily="34" charset="-120"/>
                      </a:endParaRPr>
                    </a:p>
                  </a:txBody>
                  <a:tcPr/>
                </a:tc>
              </a:tr>
              <a:tr h="504658">
                <a:tc>
                  <a:txBody>
                    <a:bodyPr/>
                    <a:lstStyle/>
                    <a:p>
                      <a:r>
                        <a:rPr lang="zh-TW" altLang="en-US" sz="1600" b="1" dirty="0" smtClean="0">
                          <a:solidFill>
                            <a:srgbClr val="0070C0"/>
                          </a:solidFill>
                          <a:latin typeface="微軟正黑體" panose="020B0604030504040204" pitchFamily="34" charset="-120"/>
                          <a:ea typeface="微軟正黑體" panose="020B0604030504040204" pitchFamily="34" charset="-120"/>
                        </a:rPr>
                        <a:t>網頁呈現</a:t>
                      </a:r>
                      <a:endParaRPr lang="zh-TW" altLang="en-US" sz="1600" b="1" dirty="0">
                        <a:solidFill>
                          <a:srgbClr val="0070C0"/>
                        </a:solidFill>
                        <a:latin typeface="微軟正黑體" panose="020B0604030504040204" pitchFamily="34" charset="-120"/>
                        <a:ea typeface="微軟正黑體" panose="020B0604030504040204" pitchFamily="34" charset="-120"/>
                      </a:endParaRPr>
                    </a:p>
                  </a:txBody>
                  <a:tcPr/>
                </a:tc>
                <a:tc>
                  <a:txBody>
                    <a:bodyPr/>
                    <a:lstStyle/>
                    <a:p>
                      <a:r>
                        <a:rPr lang="zh-TW" altLang="en-US" sz="1600" b="1" dirty="0" smtClean="0">
                          <a:latin typeface="微軟正黑體" panose="020B0604030504040204" pitchFamily="34" charset="-120"/>
                          <a:ea typeface="微軟正黑體" panose="020B0604030504040204" pitchFamily="34" charset="-120"/>
                        </a:rPr>
                        <a:t>陳凱倫 </a:t>
                      </a:r>
                      <a:endParaRPr lang="zh-TW" altLang="en-US" sz="1600" b="1" dirty="0">
                        <a:latin typeface="微軟正黑體" panose="020B0604030504040204" pitchFamily="34" charset="-120"/>
                        <a:ea typeface="微軟正黑體" panose="020B0604030504040204" pitchFamily="34" charset="-120"/>
                      </a:endParaRPr>
                    </a:p>
                  </a:txBody>
                  <a:tcPr/>
                </a:tc>
              </a:tr>
              <a:tr h="504658">
                <a:tc>
                  <a:txBody>
                    <a:bodyPr/>
                    <a:lstStyle/>
                    <a:p>
                      <a:r>
                        <a:rPr lang="zh-TW" altLang="en-US" sz="1600" b="1" dirty="0" smtClean="0">
                          <a:solidFill>
                            <a:srgbClr val="0070C0"/>
                          </a:solidFill>
                          <a:latin typeface="微軟正黑體" panose="020B0604030504040204" pitchFamily="34" charset="-120"/>
                          <a:ea typeface="微軟正黑體" panose="020B0604030504040204" pitchFamily="34" charset="-120"/>
                        </a:rPr>
                        <a:t>書面資料</a:t>
                      </a:r>
                      <a:endParaRPr lang="zh-TW" altLang="en-US" sz="1600" b="1" dirty="0">
                        <a:solidFill>
                          <a:srgbClr val="0070C0"/>
                        </a:solidFill>
                        <a:latin typeface="微軟正黑體" panose="020B0604030504040204" pitchFamily="34" charset="-120"/>
                        <a:ea typeface="微軟正黑體" panose="020B0604030504040204" pitchFamily="34" charset="-120"/>
                      </a:endParaRPr>
                    </a:p>
                  </a:txBody>
                  <a:tcPr/>
                </a:tc>
                <a:tc>
                  <a:txBody>
                    <a:bodyPr/>
                    <a:lstStyle/>
                    <a:p>
                      <a:r>
                        <a:rPr lang="zh-TW" altLang="en-US" sz="1600" b="1" dirty="0" smtClean="0">
                          <a:latin typeface="微軟正黑體" panose="020B0604030504040204" pitchFamily="34" charset="-120"/>
                          <a:ea typeface="微軟正黑體" panose="020B0604030504040204" pitchFamily="34" charset="-120"/>
                        </a:rPr>
                        <a:t>吳姿萱、傅怡禎、熊思瑋、賴宥芯、關雅馨 </a:t>
                      </a:r>
                      <a:endParaRPr lang="zh-TW" altLang="en-US" sz="1600" b="1" dirty="0">
                        <a:latin typeface="微軟正黑體" panose="020B0604030504040204" pitchFamily="34" charset="-120"/>
                        <a:ea typeface="微軟正黑體" panose="020B0604030504040204" pitchFamily="34" charset="-120"/>
                      </a:endParaRPr>
                    </a:p>
                  </a:txBody>
                  <a:tcPr/>
                </a:tc>
              </a:tr>
              <a:tr h="504658">
                <a:tc>
                  <a:txBody>
                    <a:bodyPr/>
                    <a:lstStyle/>
                    <a:p>
                      <a:r>
                        <a:rPr lang="zh-TW" altLang="en-US" sz="1600" b="1" dirty="0" smtClean="0">
                          <a:solidFill>
                            <a:srgbClr val="0070C0"/>
                          </a:solidFill>
                          <a:latin typeface="微軟正黑體" panose="020B0604030504040204" pitchFamily="34" charset="-120"/>
                          <a:ea typeface="微軟正黑體" panose="020B0604030504040204" pitchFamily="34" charset="-120"/>
                        </a:rPr>
                        <a:t>海報設計</a:t>
                      </a:r>
                      <a:endParaRPr lang="zh-TW" altLang="en-US" sz="1600" b="1" dirty="0">
                        <a:solidFill>
                          <a:srgbClr val="0070C0"/>
                        </a:solidFill>
                        <a:latin typeface="微軟正黑體" panose="020B0604030504040204" pitchFamily="34" charset="-120"/>
                        <a:ea typeface="微軟正黑體" panose="020B0604030504040204" pitchFamily="34" charset="-120"/>
                      </a:endParaRPr>
                    </a:p>
                  </a:txBody>
                  <a:tcPr/>
                </a:tc>
                <a:tc>
                  <a:txBody>
                    <a:bodyPr/>
                    <a:lstStyle/>
                    <a:p>
                      <a:pPr>
                        <a:buNone/>
                      </a:pPr>
                      <a:r>
                        <a:rPr lang="zh-TW" altLang="en-US" sz="1600" b="1" dirty="0" smtClean="0">
                          <a:latin typeface="微軟正黑體" panose="020B0604030504040204" pitchFamily="34" charset="-120"/>
                          <a:ea typeface="微軟正黑體" panose="020B0604030504040204" pitchFamily="34" charset="-120"/>
                        </a:rPr>
                        <a:t>傅怡禎</a:t>
                      </a:r>
                      <a:endParaRPr lang="zh-TW" altLang="en-US" sz="1600" b="1" dirty="0">
                        <a:latin typeface="微軟正黑體" panose="020B0604030504040204" pitchFamily="34" charset="-120"/>
                        <a:ea typeface="微軟正黑體" panose="020B0604030504040204" pitchFamily="34" charset="-120"/>
                      </a:endParaRPr>
                    </a:p>
                  </a:txBody>
                  <a:tcPr/>
                </a:tc>
              </a:tr>
              <a:tr h="517060">
                <a:tc>
                  <a:txBody>
                    <a:bodyPr/>
                    <a:lstStyle/>
                    <a:p>
                      <a:r>
                        <a:rPr lang="en-US" altLang="zh-TW" sz="1600" b="1" dirty="0" smtClean="0">
                          <a:solidFill>
                            <a:srgbClr val="0070C0"/>
                          </a:solidFill>
                          <a:latin typeface="微軟正黑體" panose="020B0604030504040204" pitchFamily="34" charset="-120"/>
                          <a:ea typeface="微軟正黑體" panose="020B0604030504040204" pitchFamily="34" charset="-120"/>
                        </a:rPr>
                        <a:t>PPT</a:t>
                      </a:r>
                      <a:r>
                        <a:rPr lang="zh-TW" altLang="en-US" sz="1600" b="1" dirty="0" smtClean="0">
                          <a:solidFill>
                            <a:srgbClr val="0070C0"/>
                          </a:solidFill>
                          <a:latin typeface="微軟正黑體" panose="020B0604030504040204" pitchFamily="34" charset="-120"/>
                          <a:ea typeface="微軟正黑體" panose="020B0604030504040204" pitchFamily="34" charset="-120"/>
                        </a:rPr>
                        <a:t>簡報設計</a:t>
                      </a:r>
                      <a:endParaRPr lang="zh-TW" altLang="en-US" sz="1600" b="1" dirty="0">
                        <a:solidFill>
                          <a:srgbClr val="0070C0"/>
                        </a:solidFill>
                        <a:latin typeface="微軟正黑體" panose="020B0604030504040204" pitchFamily="34" charset="-120"/>
                        <a:ea typeface="微軟正黑體" panose="020B0604030504040204" pitchFamily="34"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b="1" dirty="0" smtClean="0">
                          <a:latin typeface="微軟正黑體" panose="020B0604030504040204" pitchFamily="34" charset="-120"/>
                          <a:ea typeface="微軟正黑體" panose="020B0604030504040204" pitchFamily="34" charset="-120"/>
                        </a:rPr>
                        <a:t>傅怡禎、關雅馨、熊思瑋、賴宥芯</a:t>
                      </a:r>
                      <a:endParaRPr lang="en-US" altLang="zh-TW" sz="1600" b="1" dirty="0" smtClean="0">
                        <a:latin typeface="微軟正黑體" panose="020B0604030504040204" pitchFamily="34" charset="-120"/>
                        <a:ea typeface="微軟正黑體" panose="020B0604030504040204" pitchFamily="34" charset="-120"/>
                      </a:endParaRPr>
                    </a:p>
                  </a:txBody>
                  <a:tcPr/>
                </a:tc>
              </a:tr>
              <a:tr h="563172">
                <a:tc>
                  <a:txBody>
                    <a:bodyPr/>
                    <a:lstStyle/>
                    <a:p>
                      <a:r>
                        <a:rPr lang="zh-TW" altLang="en-US" sz="1600" b="1" dirty="0" smtClean="0">
                          <a:solidFill>
                            <a:srgbClr val="0070C0"/>
                          </a:solidFill>
                          <a:latin typeface="微軟正黑體" panose="020B0604030504040204" pitchFamily="34" charset="-120"/>
                          <a:ea typeface="微軟正黑體" panose="020B0604030504040204" pitchFamily="34" charset="-120"/>
                        </a:rPr>
                        <a:t>報告者</a:t>
                      </a:r>
                      <a:endParaRPr lang="zh-TW" altLang="en-US" sz="1600" b="1" dirty="0">
                        <a:solidFill>
                          <a:srgbClr val="0070C0"/>
                        </a:solidFill>
                        <a:latin typeface="微軟正黑體" panose="020B0604030504040204" pitchFamily="34" charset="-120"/>
                        <a:ea typeface="微軟正黑體" panose="020B0604030504040204" pitchFamily="34" charset="-120"/>
                      </a:endParaRPr>
                    </a:p>
                  </a:txBody>
                  <a:tcPr/>
                </a:tc>
                <a:tc>
                  <a:txBody>
                    <a:bodyPr/>
                    <a:lstStyle/>
                    <a:p>
                      <a:pPr>
                        <a:buNone/>
                      </a:pPr>
                      <a:r>
                        <a:rPr lang="zh-TW" altLang="en-US" sz="1600" b="1" dirty="0" smtClean="0">
                          <a:latin typeface="微軟正黑體" panose="020B0604030504040204" pitchFamily="34" charset="-120"/>
                          <a:ea typeface="微軟正黑體" panose="020B0604030504040204" pitchFamily="34" charset="-120"/>
                        </a:rPr>
                        <a:t>吳姿萱</a:t>
                      </a:r>
                      <a:endParaRPr lang="zh-TW" altLang="en-US" sz="1600" b="1" dirty="0">
                        <a:latin typeface="微軟正黑體" panose="020B0604030504040204" pitchFamily="34" charset="-120"/>
                        <a:ea typeface="微軟正黑體" panose="020B0604030504040204" pitchFamily="34" charset="-120"/>
                      </a:endParaRPr>
                    </a:p>
                  </a:txBody>
                  <a:tcPr/>
                </a:tc>
              </a:tr>
            </a:tbl>
          </a:graphicData>
        </a:graphic>
      </p:graphicFrame>
    </p:spTree>
    <p:extLst>
      <p:ext uri="{BB962C8B-B14F-4D97-AF65-F5344CB8AC3E}">
        <p14:creationId xmlns:p14="http://schemas.microsoft.com/office/powerpoint/2010/main" val="805332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5" name="Shape 705"/>
          <p:cNvSpPr txBox="1">
            <a:spLocks noGrp="1"/>
          </p:cNvSpPr>
          <p:nvPr>
            <p:ph type="body" idx="4294967295"/>
          </p:nvPr>
        </p:nvSpPr>
        <p:spPr>
          <a:xfrm>
            <a:off x="3394464" y="2874769"/>
            <a:ext cx="2216926" cy="667106"/>
          </a:xfrm>
          <a:prstGeom prst="rect">
            <a:avLst/>
          </a:prstGeom>
        </p:spPr>
        <p:txBody>
          <a:bodyPr wrap="square" lIns="91425" tIns="91425" rIns="91425" bIns="91425" anchor="b" anchorCtr="0">
            <a:noAutofit/>
          </a:bodyPr>
          <a:lstStyle/>
          <a:p>
            <a:pPr lvl="0" rtl="0">
              <a:spcBef>
                <a:spcPts val="0"/>
              </a:spcBef>
              <a:buNone/>
            </a:pPr>
            <a:r>
              <a:rPr lang="zh-TW" altLang="en-US" sz="4000" b="1" dirty="0" smtClean="0">
                <a:solidFill>
                  <a:srgbClr val="FFFFFF"/>
                </a:solidFill>
                <a:latin typeface="微軟正黑體" panose="020B0604030504040204" pitchFamily="34" charset="-120"/>
                <a:ea typeface="微軟正黑體" panose="020B0604030504040204" pitchFamily="34" charset="-120"/>
                <a:cs typeface="Oswald"/>
                <a:sym typeface="Oswald"/>
              </a:rPr>
              <a:t>謝謝觀賞</a:t>
            </a:r>
            <a:endParaRPr lang="en" sz="4000" dirty="0">
              <a:latin typeface="微軟正黑體" panose="020B0604030504040204" pitchFamily="34" charset="-120"/>
              <a:ea typeface="微軟正黑體" panose="020B0604030504040204" pitchFamily="34" charset="-120"/>
            </a:endParaRPr>
          </a:p>
        </p:txBody>
      </p:sp>
      <p:sp>
        <p:nvSpPr>
          <p:cNvPr id="6" name="Shape 732"/>
          <p:cNvSpPr txBox="1">
            <a:spLocks/>
          </p:cNvSpPr>
          <p:nvPr/>
        </p:nvSpPr>
        <p:spPr>
          <a:xfrm>
            <a:off x="1373825" y="1291671"/>
            <a:ext cx="6724205" cy="1721208"/>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n" sz="10000" dirty="0" smtClean="0">
                <a:solidFill>
                  <a:srgbClr val="0070C0"/>
                </a:solidFill>
              </a:rPr>
              <a:t>THANKS!</a:t>
            </a:r>
            <a:endParaRPr lang="en" sz="10000" dirty="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4244" y="152333"/>
            <a:ext cx="6996600" cy="715800"/>
          </a:xfrm>
        </p:spPr>
        <p:txBody>
          <a:bodyPr/>
          <a:lstStyle/>
          <a:p>
            <a:r>
              <a:rPr lang="zh-TW" altLang="en-US" sz="2400" dirty="0" smtClean="0">
                <a:solidFill>
                  <a:srgbClr val="3C78D8"/>
                </a:solidFill>
                <a:latin typeface="微軟正黑體" panose="020B0604030504040204" pitchFamily="34" charset="-120"/>
                <a:ea typeface="微軟正黑體" panose="020B0604030504040204" pitchFamily="34" charset="-120"/>
              </a:rPr>
              <a:t>專題</a:t>
            </a:r>
            <a:r>
              <a:rPr lang="zh-TW" altLang="en-US" sz="2400" dirty="0">
                <a:solidFill>
                  <a:srgbClr val="3C78D8"/>
                </a:solidFill>
                <a:latin typeface="微軟正黑體" panose="020B0604030504040204" pitchFamily="34" charset="-120"/>
                <a:ea typeface="微軟正黑體" panose="020B0604030504040204" pitchFamily="34" charset="-120"/>
              </a:rPr>
              <a:t>研究動機與目的</a:t>
            </a:r>
            <a:endParaRPr lang="zh-TW" altLang="en-US" sz="2400" dirty="0">
              <a:solidFill>
                <a:srgbClr val="3C78D8"/>
              </a:solidFill>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idx="1"/>
          </p:nvPr>
        </p:nvSpPr>
        <p:spPr>
          <a:xfrm>
            <a:off x="848676" y="868133"/>
            <a:ext cx="7247735" cy="3301010"/>
          </a:xfrm>
        </p:spPr>
        <p:txBody>
          <a:bodyPr/>
          <a:lstStyle/>
          <a:p>
            <a:pPr>
              <a:lnSpc>
                <a:spcPct val="150000"/>
              </a:lnSpc>
            </a:pPr>
            <a:r>
              <a:rPr lang="en-US" altLang="zh-TW" dirty="0" smtClean="0">
                <a:latin typeface="微軟正黑體" panose="020B0604030504040204" pitchFamily="34" charset="-120"/>
                <a:ea typeface="微軟正黑體" panose="020B0604030504040204" pitchFamily="34" charset="-120"/>
              </a:rPr>
              <a:t> </a:t>
            </a:r>
            <a:r>
              <a:rPr lang="zh-TW" altLang="zh-TW" dirty="0" smtClean="0">
                <a:latin typeface="微軟正黑體" panose="020B0604030504040204" pitchFamily="34" charset="-120"/>
                <a:ea typeface="微軟正黑體" panose="020B0604030504040204" pitchFamily="34" charset="-120"/>
              </a:rPr>
              <a:t>本</a:t>
            </a:r>
            <a:r>
              <a:rPr lang="zh-TW" altLang="zh-TW" dirty="0">
                <a:latin typeface="微軟正黑體" panose="020B0604030504040204" pitchFamily="34" charset="-120"/>
                <a:ea typeface="微軟正黑體" panose="020B0604030504040204" pitchFamily="34" charset="-120"/>
              </a:rPr>
              <a:t>專題利用大數據分析技術進行校務研究，分析資料來源有校外公開</a:t>
            </a:r>
            <a:r>
              <a:rPr lang="zh-TW" altLang="zh-TW" dirty="0" smtClean="0">
                <a:latin typeface="微軟正黑體" panose="020B0604030504040204" pitchFamily="34" charset="-120"/>
                <a:ea typeface="微軟正黑體" panose="020B0604030504040204" pitchFamily="34" charset="-120"/>
              </a:rPr>
              <a:t>資料</a:t>
            </a:r>
            <a:r>
              <a:rPr lang="zh-TW" altLang="en-US" dirty="0" smtClean="0">
                <a:latin typeface="微軟正黑體" panose="020B0604030504040204" pitchFamily="34" charset="-120"/>
                <a:ea typeface="微軟正黑體" panose="020B0604030504040204" pitchFamily="34" charset="-120"/>
              </a:rPr>
              <a:t>及</a:t>
            </a:r>
            <a:r>
              <a:rPr lang="zh-TW" altLang="zh-TW" dirty="0" smtClean="0">
                <a:latin typeface="微軟正黑體" panose="020B0604030504040204" pitchFamily="34" charset="-120"/>
                <a:ea typeface="微軟正黑體" panose="020B0604030504040204" pitchFamily="34" charset="-120"/>
              </a:rPr>
              <a:t>校</a:t>
            </a:r>
            <a:r>
              <a:rPr lang="zh-TW" altLang="zh-TW" dirty="0">
                <a:latin typeface="微軟正黑體" panose="020B0604030504040204" pitchFamily="34" charset="-120"/>
                <a:ea typeface="微軟正黑體" panose="020B0604030504040204" pitchFamily="34" charset="-120"/>
              </a:rPr>
              <a:t>內資料</a:t>
            </a:r>
            <a:r>
              <a:rPr lang="zh-TW" altLang="zh-TW" dirty="0" smtClean="0">
                <a:latin typeface="微軟正黑體" panose="020B0604030504040204" pitchFamily="34" charset="-120"/>
                <a:ea typeface="微軟正黑體" panose="020B0604030504040204" pitchFamily="34" charset="-120"/>
              </a:rPr>
              <a:t>，進而</a:t>
            </a:r>
            <a:r>
              <a:rPr lang="zh-TW" altLang="zh-TW" dirty="0">
                <a:latin typeface="微軟正黑體" panose="020B0604030504040204" pitchFamily="34" charset="-120"/>
                <a:ea typeface="微軟正黑體" panose="020B0604030504040204" pitchFamily="34" charset="-120"/>
              </a:rPr>
              <a:t>了解國立虎尾科技</a:t>
            </a:r>
            <a:r>
              <a:rPr lang="zh-TW" altLang="zh-TW" dirty="0" smtClean="0">
                <a:latin typeface="微軟正黑體" panose="020B0604030504040204" pitchFamily="34" charset="-120"/>
                <a:ea typeface="微軟正黑體" panose="020B0604030504040204" pitchFamily="34" charset="-120"/>
              </a:rPr>
              <a:t>大學新生</a:t>
            </a:r>
            <a:r>
              <a:rPr lang="zh-TW" altLang="en-US" dirty="0" smtClean="0">
                <a:latin typeface="微軟正黑體" panose="020B0604030504040204" pitchFamily="34" charset="-120"/>
                <a:ea typeface="微軟正黑體" panose="020B0604030504040204" pitchFamily="34" charset="-120"/>
              </a:rPr>
              <a:t>的</a:t>
            </a:r>
            <a:r>
              <a:rPr lang="zh-TW" altLang="zh-TW" dirty="0" smtClean="0">
                <a:latin typeface="微軟正黑體" panose="020B0604030504040204" pitchFamily="34" charset="-120"/>
                <a:ea typeface="微軟正黑體" panose="020B0604030504040204" pitchFamily="34" charset="-120"/>
              </a:rPr>
              <a:t>選校</a:t>
            </a:r>
            <a:r>
              <a:rPr lang="zh-TW" altLang="zh-TW" dirty="0">
                <a:latin typeface="微軟正黑體" panose="020B0604030504040204" pitchFamily="34" charset="-120"/>
                <a:ea typeface="微軟正黑體" panose="020B0604030504040204" pitchFamily="34" charset="-120"/>
              </a:rPr>
              <a:t>策略與畢業學校</a:t>
            </a:r>
            <a:r>
              <a:rPr lang="zh-TW" altLang="zh-TW"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lnSpc>
                <a:spcPct val="150000"/>
              </a:lnSpc>
            </a:pPr>
            <a:endParaRPr lang="en-US" altLang="zh-TW" sz="800" dirty="0">
              <a:latin typeface="微軟正黑體" panose="020B0604030504040204" pitchFamily="34" charset="-120"/>
              <a:ea typeface="微軟正黑體" panose="020B0604030504040204" pitchFamily="34" charset="-120"/>
            </a:endParaRPr>
          </a:p>
          <a:p>
            <a:pPr>
              <a:lnSpc>
                <a:spcPct val="150000"/>
              </a:lnSpc>
            </a:pPr>
            <a:r>
              <a:rPr lang="en-US" altLang="zh-TW" dirty="0" smtClean="0">
                <a:latin typeface="微軟正黑體" panose="020B0604030504040204" pitchFamily="34" charset="-120"/>
                <a:ea typeface="微軟正黑體" panose="020B0604030504040204" pitchFamily="34" charset="-120"/>
              </a:rPr>
              <a:t> </a:t>
            </a:r>
            <a:r>
              <a:rPr lang="zh-TW" altLang="zh-TW" dirty="0" smtClean="0">
                <a:latin typeface="微軟正黑體" panose="020B0604030504040204" pitchFamily="34" charset="-120"/>
                <a:ea typeface="微軟正黑體" panose="020B0604030504040204" pitchFamily="34" charset="-120"/>
              </a:rPr>
              <a:t>研究</a:t>
            </a:r>
            <a:r>
              <a:rPr lang="zh-TW" altLang="en-US" dirty="0" smtClean="0">
                <a:latin typeface="微軟正黑體" panose="020B0604030504040204" pitchFamily="34" charset="-120"/>
                <a:ea typeface="微軟正黑體" panose="020B0604030504040204" pitchFamily="34" charset="-120"/>
              </a:rPr>
              <a:t>目的主要</a:t>
            </a:r>
            <a:r>
              <a:rPr lang="zh-TW" altLang="zh-TW" dirty="0" smtClean="0">
                <a:latin typeface="微軟正黑體" panose="020B0604030504040204" pitchFamily="34" charset="-120"/>
                <a:ea typeface="微軟正黑體" panose="020B0604030504040204" pitchFamily="34" charset="-120"/>
              </a:rPr>
              <a:t>有</a:t>
            </a:r>
            <a:r>
              <a:rPr lang="zh-TW" altLang="zh-TW" dirty="0">
                <a:latin typeface="微軟正黑體" panose="020B0604030504040204" pitchFamily="34" charset="-120"/>
                <a:ea typeface="微軟正黑體" panose="020B0604030504040204" pitchFamily="34" charset="-120"/>
              </a:rPr>
              <a:t>三個主要</a:t>
            </a:r>
            <a:r>
              <a:rPr lang="zh-TW" altLang="zh-TW" dirty="0" smtClean="0">
                <a:latin typeface="微軟正黑體" panose="020B0604030504040204" pitchFamily="34" charset="-120"/>
                <a:ea typeface="微軟正黑體" panose="020B0604030504040204" pitchFamily="34" charset="-120"/>
              </a:rPr>
              <a:t>部分</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lnSpc>
                <a:spcPct val="150000"/>
              </a:lnSpc>
              <a:buNone/>
            </a:pPr>
            <a:r>
              <a:rPr lang="zh-TW" altLang="zh-TW"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a:t>
            </a:r>
            <a:r>
              <a:rPr lang="zh-TW" altLang="zh-TW" dirty="0">
                <a:latin typeface="微軟正黑體" panose="020B0604030504040204" pitchFamily="34" charset="-120"/>
                <a:ea typeface="微軟正黑體" panose="020B0604030504040204" pitchFamily="34" charset="-120"/>
              </a:rPr>
              <a:t>）了解學校招生之主要競爭</a:t>
            </a:r>
            <a:r>
              <a:rPr lang="zh-TW" altLang="zh-TW" dirty="0" smtClean="0">
                <a:latin typeface="微軟正黑體" panose="020B0604030504040204" pitchFamily="34" charset="-120"/>
                <a:ea typeface="微軟正黑體" panose="020B0604030504040204" pitchFamily="34" charset="-120"/>
              </a:rPr>
              <a:t>學校。</a:t>
            </a:r>
            <a:endParaRPr lang="en-US" altLang="zh-TW" dirty="0" smtClean="0">
              <a:latin typeface="微軟正黑體" panose="020B0604030504040204" pitchFamily="34" charset="-120"/>
              <a:ea typeface="微軟正黑體" panose="020B0604030504040204" pitchFamily="34" charset="-120"/>
            </a:endParaRPr>
          </a:p>
          <a:p>
            <a:pPr>
              <a:lnSpc>
                <a:spcPct val="150000"/>
              </a:lnSpc>
              <a:buNone/>
            </a:pPr>
            <a:r>
              <a:rPr lang="zh-TW" altLang="zh-TW"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a:t>
            </a:r>
            <a:r>
              <a:rPr lang="zh-TW" altLang="zh-TW" dirty="0" smtClean="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新生主要招生</a:t>
            </a:r>
            <a:r>
              <a:rPr lang="zh-TW" altLang="zh-TW" dirty="0" smtClean="0">
                <a:latin typeface="微軟正黑體" panose="020B0604030504040204" pitchFamily="34" charset="-120"/>
                <a:ea typeface="微軟正黑體" panose="020B0604030504040204" pitchFamily="34" charset="-120"/>
              </a:rPr>
              <a:t>來源</a:t>
            </a:r>
            <a:r>
              <a:rPr lang="zh-TW" altLang="en-US" dirty="0" smtClean="0">
                <a:latin typeface="微軟正黑體" panose="020B0604030504040204" pitchFamily="34" charset="-120"/>
                <a:ea typeface="微軟正黑體" panose="020B0604030504040204" pitchFamily="34" charset="-120"/>
              </a:rPr>
              <a:t>（</a:t>
            </a:r>
            <a:r>
              <a:rPr lang="zh-TW" altLang="zh-TW" dirty="0" smtClean="0">
                <a:latin typeface="微軟正黑體" panose="020B0604030504040204" pitchFamily="34" charset="-120"/>
                <a:ea typeface="微軟正黑體" panose="020B0604030504040204" pitchFamily="34" charset="-120"/>
              </a:rPr>
              <a:t>如</a:t>
            </a:r>
            <a:r>
              <a:rPr lang="zh-TW" altLang="zh-TW" dirty="0">
                <a:latin typeface="微軟正黑體" panose="020B0604030504040204" pitchFamily="34" charset="-120"/>
                <a:ea typeface="微軟正黑體" panose="020B0604030504040204" pitchFamily="34" charset="-120"/>
              </a:rPr>
              <a:t>分布地區、畢業</a:t>
            </a:r>
            <a:r>
              <a:rPr lang="zh-TW" altLang="zh-TW" dirty="0" smtClean="0">
                <a:latin typeface="微軟正黑體" panose="020B0604030504040204" pitchFamily="34" charset="-120"/>
                <a:ea typeface="微軟正黑體" panose="020B0604030504040204" pitchFamily="34" charset="-120"/>
              </a:rPr>
              <a:t>學校</a:t>
            </a:r>
            <a:r>
              <a:rPr lang="zh-TW" altLang="en-US" dirty="0" smtClean="0">
                <a:latin typeface="微軟正黑體" panose="020B0604030504040204" pitchFamily="34" charset="-120"/>
                <a:ea typeface="微軟正黑體" panose="020B0604030504040204" pitchFamily="34" charset="-120"/>
              </a:rPr>
              <a:t>）</a:t>
            </a:r>
            <a:r>
              <a:rPr lang="zh-TW" altLang="zh-TW" dirty="0"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a:lnSpc>
                <a:spcPct val="150000"/>
              </a:lnSpc>
              <a:buNone/>
            </a:pPr>
            <a:r>
              <a:rPr lang="zh-TW" altLang="zh-TW"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3</a:t>
            </a:r>
            <a:r>
              <a:rPr lang="zh-TW" altLang="zh-TW" dirty="0">
                <a:latin typeface="微軟正黑體" panose="020B0604030504040204" pitchFamily="34" charset="-120"/>
                <a:ea typeface="微軟正黑體" panose="020B0604030504040204" pitchFamily="34" charset="-120"/>
              </a:rPr>
              <a:t>）新生在申請學校時，選擇就讀的主要考量因素</a:t>
            </a:r>
            <a:r>
              <a:rPr lang="zh-TW" altLang="zh-TW"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buNone/>
            </a:pP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57208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群組 41"/>
          <p:cNvGrpSpPr/>
          <p:nvPr/>
        </p:nvGrpSpPr>
        <p:grpSpPr>
          <a:xfrm>
            <a:off x="2798196" y="150147"/>
            <a:ext cx="3455703" cy="429665"/>
            <a:chOff x="3079148" y="1738605"/>
            <a:chExt cx="2019291" cy="411480"/>
          </a:xfrm>
        </p:grpSpPr>
        <p:sp>
          <p:nvSpPr>
            <p:cNvPr id="40" name="圓角矩形 39"/>
            <p:cNvSpPr/>
            <p:nvPr/>
          </p:nvSpPr>
          <p:spPr>
            <a:xfrm>
              <a:off x="3079148" y="1738605"/>
              <a:ext cx="2019291" cy="4114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1" name="文字方塊 40"/>
            <p:cNvSpPr txBox="1"/>
            <p:nvPr/>
          </p:nvSpPr>
          <p:spPr>
            <a:xfrm>
              <a:off x="3782301" y="1790676"/>
              <a:ext cx="1216604" cy="353700"/>
            </a:xfrm>
            <a:prstGeom prst="rect">
              <a:avLst/>
            </a:prstGeom>
            <a:noFill/>
          </p:spPr>
          <p:txBody>
            <a:bodyPr wrap="square" rtlCol="0">
              <a:spAutoFit/>
            </a:bodyPr>
            <a:lstStyle/>
            <a:p>
              <a:r>
                <a:rPr lang="zh-TW" altLang="en-US" sz="1800" dirty="0" smtClean="0">
                  <a:latin typeface="微軟正黑體" panose="020B0604030504040204" pitchFamily="34" charset="-120"/>
                  <a:ea typeface="微軟正黑體" panose="020B0604030504040204" pitchFamily="34" charset="-120"/>
                </a:rPr>
                <a:t>資料來源</a:t>
              </a:r>
              <a:endParaRPr lang="zh-TW" altLang="en-US" sz="1800" dirty="0">
                <a:latin typeface="微軟正黑體" panose="020B0604030504040204" pitchFamily="34" charset="-120"/>
                <a:ea typeface="微軟正黑體" panose="020B0604030504040204" pitchFamily="34" charset="-120"/>
              </a:endParaRPr>
            </a:p>
          </p:txBody>
        </p:sp>
      </p:grpSp>
      <p:grpSp>
        <p:nvGrpSpPr>
          <p:cNvPr id="132" name="群組 131"/>
          <p:cNvGrpSpPr/>
          <p:nvPr/>
        </p:nvGrpSpPr>
        <p:grpSpPr>
          <a:xfrm>
            <a:off x="1566616" y="738026"/>
            <a:ext cx="5930892" cy="4109444"/>
            <a:chOff x="1686284" y="718942"/>
            <a:chExt cx="5930892" cy="4109444"/>
          </a:xfrm>
        </p:grpSpPr>
        <p:sp>
          <p:nvSpPr>
            <p:cNvPr id="56" name="向下箭號 55"/>
            <p:cNvSpPr/>
            <p:nvPr/>
          </p:nvSpPr>
          <p:spPr>
            <a:xfrm>
              <a:off x="1890900" y="3099427"/>
              <a:ext cx="390516" cy="36576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9" name="向下箭號 58"/>
            <p:cNvSpPr/>
            <p:nvPr/>
          </p:nvSpPr>
          <p:spPr>
            <a:xfrm>
              <a:off x="7035897" y="3059451"/>
              <a:ext cx="390516" cy="36576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65" name="向右箭號 64"/>
            <p:cNvSpPr/>
            <p:nvPr/>
          </p:nvSpPr>
          <p:spPr>
            <a:xfrm>
              <a:off x="3165101" y="3925283"/>
              <a:ext cx="411480" cy="3672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66" name="向右箭號 65"/>
            <p:cNvSpPr/>
            <p:nvPr/>
          </p:nvSpPr>
          <p:spPr>
            <a:xfrm rot="10800000">
              <a:off x="5757285" y="3942758"/>
              <a:ext cx="411480" cy="3672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131" name="群組 130"/>
            <p:cNvGrpSpPr/>
            <p:nvPr/>
          </p:nvGrpSpPr>
          <p:grpSpPr>
            <a:xfrm>
              <a:off x="1686284" y="718942"/>
              <a:ext cx="5930892" cy="4109444"/>
              <a:chOff x="1686284" y="718942"/>
              <a:chExt cx="5930892" cy="4109444"/>
            </a:xfrm>
          </p:grpSpPr>
          <p:grpSp>
            <p:nvGrpSpPr>
              <p:cNvPr id="57" name="群組 56"/>
              <p:cNvGrpSpPr/>
              <p:nvPr/>
            </p:nvGrpSpPr>
            <p:grpSpPr>
              <a:xfrm>
                <a:off x="1686284" y="748316"/>
                <a:ext cx="1687215" cy="2196143"/>
                <a:chOff x="254244" y="875894"/>
                <a:chExt cx="1687215" cy="2196143"/>
              </a:xfrm>
            </p:grpSpPr>
            <p:grpSp>
              <p:nvGrpSpPr>
                <p:cNvPr id="51" name="群組 50"/>
                <p:cNvGrpSpPr/>
                <p:nvPr/>
              </p:nvGrpSpPr>
              <p:grpSpPr>
                <a:xfrm>
                  <a:off x="254244" y="875894"/>
                  <a:ext cx="1687215" cy="2196143"/>
                  <a:chOff x="618697" y="895757"/>
                  <a:chExt cx="1687215" cy="2196143"/>
                </a:xfrm>
              </p:grpSpPr>
              <p:sp>
                <p:nvSpPr>
                  <p:cNvPr id="44" name="圓角矩形 43"/>
                  <p:cNvSpPr/>
                  <p:nvPr/>
                </p:nvSpPr>
                <p:spPr>
                  <a:xfrm>
                    <a:off x="618697" y="895757"/>
                    <a:ext cx="1687215" cy="219614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nvGrpSpPr>
                  <p:cNvPr id="39" name="群組 38"/>
                  <p:cNvGrpSpPr/>
                  <p:nvPr/>
                </p:nvGrpSpPr>
                <p:grpSpPr>
                  <a:xfrm>
                    <a:off x="726154" y="1049740"/>
                    <a:ext cx="1441746" cy="1874945"/>
                    <a:chOff x="1317279" y="2253038"/>
                    <a:chExt cx="1856922" cy="1978718"/>
                  </a:xfrm>
                </p:grpSpPr>
                <p:sp>
                  <p:nvSpPr>
                    <p:cNvPr id="11" name="圓柱 10"/>
                    <p:cNvSpPr/>
                    <p:nvPr/>
                  </p:nvSpPr>
                  <p:spPr>
                    <a:xfrm>
                      <a:off x="1356636" y="2253038"/>
                      <a:ext cx="1817565" cy="150152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p:cNvSpPr txBox="1"/>
                    <p:nvPr/>
                  </p:nvSpPr>
                  <p:spPr>
                    <a:xfrm>
                      <a:off x="1317279" y="2802587"/>
                      <a:ext cx="1856922" cy="1429169"/>
                    </a:xfrm>
                    <a:prstGeom prst="rect">
                      <a:avLst/>
                    </a:prstGeom>
                    <a:noFill/>
                  </p:spPr>
                  <p:txBody>
                    <a:bodyPr vert="horz" wrap="square" rtlCol="0">
                      <a:spAutoFit/>
                      <a:scene3d>
                        <a:camera prst="orthographicFront"/>
                        <a:lightRig rig="soft" dir="t">
                          <a:rot lat="0" lon="0" rev="15600000"/>
                        </a:lightRig>
                      </a:scene3d>
                      <a:sp3d extrusionH="57150" prstMaterial="softEdge">
                        <a:bevelT w="25400" h="38100"/>
                      </a:sp3d>
                    </a:bodyPr>
                    <a:lstStyle/>
                    <a:p>
                      <a:r>
                        <a:rPr lang="zh-TW" altLang="en-US" b="1" dirty="0" smtClean="0">
                          <a:ln/>
                          <a:solidFill>
                            <a:schemeClr val="accent4"/>
                          </a:solidFill>
                        </a:rPr>
                        <a:t>   </a:t>
                      </a:r>
                      <a:r>
                        <a:rPr lang="zh-TW" altLang="en-US"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交叉查榜資料</a:t>
                      </a:r>
                      <a:endParaRPr lang="en-US" altLang="zh-TW"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ctr"/>
                      <a:r>
                        <a:rPr lang="en-US" altLang="zh-TW"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18590</a:t>
                      </a:r>
                      <a:r>
                        <a:rPr lang="zh-TW" altLang="en-US"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筆</a:t>
                      </a:r>
                      <a:endParaRPr lang="en-US" altLang="zh-TW"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ctr"/>
                      <a:r>
                        <a:rPr lang="en-US" altLang="zh-TW" sz="1200"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102~106</a:t>
                      </a:r>
                      <a:r>
                        <a:rPr lang="zh-TW" altLang="en-US" sz="1200"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學年度</a:t>
                      </a:r>
                      <a:endParaRPr lang="en-US" altLang="zh-TW" sz="1200"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ctr"/>
                      <a:endParaRPr lang="en-US" altLang="zh-TW"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endParaRPr lang="en-US" altLang="zh-TW"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endParaRPr lang="zh-TW" altLang="en-US"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grpSp>
            </p:grpSp>
            <p:sp>
              <p:nvSpPr>
                <p:cNvPr id="52" name="文字方塊 51"/>
                <p:cNvSpPr txBox="1"/>
                <p:nvPr/>
              </p:nvSpPr>
              <p:spPr>
                <a:xfrm>
                  <a:off x="458860" y="2576672"/>
                  <a:ext cx="1408994" cy="307777"/>
                </a:xfrm>
                <a:prstGeom prst="rect">
                  <a:avLst/>
                </a:prstGeom>
                <a:noFill/>
              </p:spPr>
              <p:txBody>
                <a:bodyPr vert="horz" wrap="square" rtlCol="0">
                  <a:spAutoFit/>
                  <a:scene3d>
                    <a:camera prst="orthographicFront"/>
                    <a:lightRig rig="soft" dir="t">
                      <a:rot lat="0" lon="0" rev="15600000"/>
                    </a:lightRig>
                  </a:scene3d>
                  <a:sp3d extrusionH="57150" prstMaterial="softEdge">
                    <a:bevelT w="25400" h="38100"/>
                  </a:sp3d>
                </a:bodyPr>
                <a:lstStyle/>
                <a:p>
                  <a:r>
                    <a:rPr lang="zh-TW" altLang="en-US" b="1" dirty="0" smtClean="0">
                      <a:ln/>
                      <a:solidFill>
                        <a:schemeClr val="accent4"/>
                      </a:solidFill>
                    </a:rPr>
                    <a:t>   </a:t>
                  </a:r>
                  <a:r>
                    <a:rPr lang="zh-TW" altLang="en-US"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外</a:t>
                  </a:r>
                  <a:r>
                    <a:rPr lang="zh-TW" altLang="en-US"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部</a:t>
                  </a:r>
                  <a:r>
                    <a:rPr lang="zh-TW" altLang="en-US"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資料</a:t>
                  </a:r>
                  <a:endParaRPr lang="en-US" altLang="zh-TW"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grpSp>
          <p:grpSp>
            <p:nvGrpSpPr>
              <p:cNvPr id="58" name="群組 57"/>
              <p:cNvGrpSpPr/>
              <p:nvPr/>
            </p:nvGrpSpPr>
            <p:grpSpPr>
              <a:xfrm>
                <a:off x="3974816" y="718942"/>
                <a:ext cx="3642360" cy="2196143"/>
                <a:chOff x="4964607" y="868477"/>
                <a:chExt cx="3642360" cy="2196143"/>
              </a:xfrm>
            </p:grpSpPr>
            <p:grpSp>
              <p:nvGrpSpPr>
                <p:cNvPr id="50" name="群組 49"/>
                <p:cNvGrpSpPr/>
                <p:nvPr/>
              </p:nvGrpSpPr>
              <p:grpSpPr>
                <a:xfrm>
                  <a:off x="4964607" y="868477"/>
                  <a:ext cx="3642360" cy="2196143"/>
                  <a:chOff x="3605210" y="957074"/>
                  <a:chExt cx="3642360" cy="2196143"/>
                </a:xfrm>
              </p:grpSpPr>
              <p:sp>
                <p:nvSpPr>
                  <p:cNvPr id="45" name="圓角矩形 44"/>
                  <p:cNvSpPr/>
                  <p:nvPr/>
                </p:nvSpPr>
                <p:spPr>
                  <a:xfrm>
                    <a:off x="3605210" y="957074"/>
                    <a:ext cx="3642360" cy="219614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nvGrpSpPr>
                  <p:cNvPr id="38" name="群組 37"/>
                  <p:cNvGrpSpPr/>
                  <p:nvPr/>
                </p:nvGrpSpPr>
                <p:grpSpPr>
                  <a:xfrm>
                    <a:off x="3876702" y="1158920"/>
                    <a:ext cx="1326147" cy="1353730"/>
                    <a:chOff x="3512832" y="2207589"/>
                    <a:chExt cx="1828248" cy="1501527"/>
                  </a:xfrm>
                </p:grpSpPr>
                <p:sp>
                  <p:nvSpPr>
                    <p:cNvPr id="30" name="圓柱 29"/>
                    <p:cNvSpPr/>
                    <p:nvPr/>
                  </p:nvSpPr>
                  <p:spPr>
                    <a:xfrm>
                      <a:off x="3523515" y="2207589"/>
                      <a:ext cx="1817565" cy="150152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文字方塊 30"/>
                    <p:cNvSpPr txBox="1"/>
                    <p:nvPr/>
                  </p:nvSpPr>
                  <p:spPr>
                    <a:xfrm>
                      <a:off x="3512832" y="2732345"/>
                      <a:ext cx="1828248" cy="785171"/>
                    </a:xfrm>
                    <a:prstGeom prst="rect">
                      <a:avLst/>
                    </a:prstGeom>
                    <a:noFill/>
                  </p:spPr>
                  <p:txBody>
                    <a:bodyPr wrap="square" rtlCol="0">
                      <a:spAutoFit/>
                    </a:bodyPr>
                    <a:lstStyle/>
                    <a:p>
                      <a:pPr algn="ctr"/>
                      <a:r>
                        <a:rPr lang="zh-TW" altLang="en-US"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學生校務資料</a:t>
                      </a:r>
                      <a:endParaRPr lang="en-US" altLang="zh-TW"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ctr"/>
                      <a:r>
                        <a:rPr lang="en-US" altLang="zh-TW"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8415</a:t>
                      </a:r>
                      <a:r>
                        <a:rPr lang="zh-TW" altLang="en-US"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筆</a:t>
                      </a:r>
                      <a:endParaRPr lang="en-US" altLang="zh-TW"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ctr"/>
                      <a:r>
                        <a:rPr lang="en-US" altLang="zh-TW" sz="1200"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102~105</a:t>
                      </a:r>
                      <a:r>
                        <a:rPr lang="zh-TW" altLang="en-US" sz="1200"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學年度</a:t>
                      </a:r>
                      <a:endParaRPr lang="en-US" altLang="zh-TW" sz="1200"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grpSp>
              <p:grpSp>
                <p:nvGrpSpPr>
                  <p:cNvPr id="49" name="群組 48"/>
                  <p:cNvGrpSpPr/>
                  <p:nvPr/>
                </p:nvGrpSpPr>
                <p:grpSpPr>
                  <a:xfrm>
                    <a:off x="5543151" y="1158920"/>
                    <a:ext cx="1318398" cy="1353730"/>
                    <a:chOff x="7621008" y="2343765"/>
                    <a:chExt cx="1318398" cy="1353730"/>
                  </a:xfrm>
                </p:grpSpPr>
                <p:sp>
                  <p:nvSpPr>
                    <p:cNvPr id="47" name="圓柱 46"/>
                    <p:cNvSpPr/>
                    <p:nvPr/>
                  </p:nvSpPr>
                  <p:spPr>
                    <a:xfrm>
                      <a:off x="7621008" y="2343765"/>
                      <a:ext cx="1318398" cy="135373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2" name="文字方塊 31"/>
                    <p:cNvSpPr txBox="1"/>
                    <p:nvPr/>
                  </p:nvSpPr>
                  <p:spPr>
                    <a:xfrm>
                      <a:off x="7621008" y="2816869"/>
                      <a:ext cx="1305372" cy="707886"/>
                    </a:xfrm>
                    <a:prstGeom prst="rect">
                      <a:avLst/>
                    </a:prstGeom>
                    <a:noFill/>
                  </p:spPr>
                  <p:txBody>
                    <a:bodyPr wrap="square" rtlCol="0">
                      <a:spAutoFit/>
                    </a:bodyPr>
                    <a:lstStyle/>
                    <a:p>
                      <a:pPr algn="ctr"/>
                      <a:r>
                        <a:rPr lang="zh-TW" altLang="en-US"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問卷調查資料</a:t>
                      </a:r>
                      <a:endParaRPr lang="en-US" altLang="zh-TW"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ctr"/>
                      <a:r>
                        <a:rPr lang="zh-TW" altLang="en-US"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  </a:t>
                      </a:r>
                      <a:r>
                        <a:rPr lang="en-US" altLang="zh-TW"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185</a:t>
                      </a:r>
                      <a:r>
                        <a:rPr lang="zh-TW" altLang="en-US"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筆</a:t>
                      </a:r>
                      <a:endParaRPr lang="en-US" altLang="zh-TW"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ctr"/>
                      <a:r>
                        <a:rPr lang="en-US" altLang="zh-TW" sz="1200"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106</a:t>
                      </a:r>
                      <a:r>
                        <a:rPr lang="zh-TW" altLang="en-US" sz="1200"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學年度</a:t>
                      </a:r>
                      <a:endParaRPr lang="zh-TW" altLang="en-US" sz="120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grpSp>
            </p:grpSp>
            <p:sp>
              <p:nvSpPr>
                <p:cNvPr id="53" name="文字方塊 52"/>
                <p:cNvSpPr txBox="1"/>
                <p:nvPr/>
              </p:nvSpPr>
              <p:spPr>
                <a:xfrm>
                  <a:off x="6197988" y="2575140"/>
                  <a:ext cx="1485639" cy="307777"/>
                </a:xfrm>
                <a:prstGeom prst="rect">
                  <a:avLst/>
                </a:prstGeom>
                <a:noFill/>
              </p:spPr>
              <p:txBody>
                <a:bodyPr vert="horz" wrap="square" rtlCol="0">
                  <a:spAutoFit/>
                  <a:scene3d>
                    <a:camera prst="orthographicFront"/>
                    <a:lightRig rig="soft" dir="t">
                      <a:rot lat="0" lon="0" rev="15600000"/>
                    </a:lightRig>
                  </a:scene3d>
                  <a:sp3d extrusionH="57150" prstMaterial="softEdge">
                    <a:bevelT w="25400" h="38100"/>
                  </a:sp3d>
                </a:bodyPr>
                <a:lstStyle/>
                <a:p>
                  <a:r>
                    <a:rPr lang="zh-TW" altLang="en-US" b="1" dirty="0" smtClean="0">
                      <a:ln/>
                      <a:solidFill>
                        <a:schemeClr val="accent4"/>
                      </a:solidFill>
                    </a:rPr>
                    <a:t>   </a:t>
                  </a:r>
                  <a:r>
                    <a:rPr lang="zh-TW" altLang="en-US"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內部資料</a:t>
                  </a:r>
                  <a:endParaRPr lang="en-US" altLang="zh-TW"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grpSp>
          <p:grpSp>
            <p:nvGrpSpPr>
              <p:cNvPr id="130" name="群組 129"/>
              <p:cNvGrpSpPr/>
              <p:nvPr/>
            </p:nvGrpSpPr>
            <p:grpSpPr>
              <a:xfrm>
                <a:off x="6276352" y="3524260"/>
                <a:ext cx="1340824" cy="1169247"/>
                <a:chOff x="6276352" y="3524260"/>
                <a:chExt cx="1340824" cy="1169247"/>
              </a:xfrm>
            </p:grpSpPr>
            <p:sp>
              <p:nvSpPr>
                <p:cNvPr id="67" name="圓角矩形 66"/>
                <p:cNvSpPr/>
                <p:nvPr/>
              </p:nvSpPr>
              <p:spPr>
                <a:xfrm>
                  <a:off x="6276352" y="3524260"/>
                  <a:ext cx="1340824" cy="116924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2" name="文字方塊 61"/>
                <p:cNvSpPr txBox="1"/>
                <p:nvPr/>
              </p:nvSpPr>
              <p:spPr>
                <a:xfrm>
                  <a:off x="6494131" y="3829236"/>
                  <a:ext cx="1031772" cy="523220"/>
                </a:xfrm>
                <a:prstGeom prst="rect">
                  <a:avLst/>
                </a:prstGeom>
                <a:noFill/>
              </p:spPr>
              <p:txBody>
                <a:bodyPr vert="horz" wrap="square" rtlCol="0">
                  <a:spAutoFit/>
                  <a:scene3d>
                    <a:camera prst="orthographicFront"/>
                    <a:lightRig rig="soft" dir="t">
                      <a:rot lat="0" lon="0" rev="15600000"/>
                    </a:lightRig>
                  </a:scene3d>
                  <a:sp3d extrusionH="57150" prstMaterial="softEdge">
                    <a:bevelT w="25400" h="38100"/>
                  </a:sp3d>
                </a:bodyPr>
                <a:lstStyle/>
                <a:p>
                  <a:r>
                    <a:rPr lang="zh-TW" altLang="en-US" b="1" dirty="0" smtClean="0">
                      <a:ln/>
                      <a:solidFill>
                        <a:schemeClr val="accent4"/>
                      </a:solidFill>
                    </a:rPr>
                    <a:t>   </a:t>
                  </a:r>
                  <a:r>
                    <a:rPr lang="en-US" altLang="zh-TW"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Excel</a:t>
                  </a:r>
                </a:p>
                <a:p>
                  <a:r>
                    <a:rPr lang="zh-TW" altLang="en-US"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分析工具</a:t>
                  </a:r>
                  <a:endParaRPr lang="en-US" altLang="zh-TW"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grpSp>
          <p:grpSp>
            <p:nvGrpSpPr>
              <p:cNvPr id="129" name="群組 128"/>
              <p:cNvGrpSpPr/>
              <p:nvPr/>
            </p:nvGrpSpPr>
            <p:grpSpPr>
              <a:xfrm>
                <a:off x="1686284" y="3524260"/>
                <a:ext cx="1340824" cy="1169247"/>
                <a:chOff x="1686284" y="3524260"/>
                <a:chExt cx="1340824" cy="1169247"/>
              </a:xfrm>
            </p:grpSpPr>
            <p:sp>
              <p:nvSpPr>
                <p:cNvPr id="60" name="圓角矩形 59"/>
                <p:cNvSpPr/>
                <p:nvPr/>
              </p:nvSpPr>
              <p:spPr>
                <a:xfrm>
                  <a:off x="1686284" y="3524260"/>
                  <a:ext cx="1340824" cy="116924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3" name="文字方塊 62"/>
                <p:cNvSpPr txBox="1"/>
                <p:nvPr/>
              </p:nvSpPr>
              <p:spPr>
                <a:xfrm>
                  <a:off x="1847859" y="3829236"/>
                  <a:ext cx="1017673" cy="523220"/>
                </a:xfrm>
                <a:prstGeom prst="rect">
                  <a:avLst/>
                </a:prstGeom>
                <a:noFill/>
              </p:spPr>
              <p:txBody>
                <a:bodyPr vert="horz" wrap="square" rtlCol="0">
                  <a:spAutoFit/>
                  <a:scene3d>
                    <a:camera prst="orthographicFront"/>
                    <a:lightRig rig="soft" dir="t">
                      <a:rot lat="0" lon="0" rev="15600000"/>
                    </a:lightRig>
                  </a:scene3d>
                  <a:sp3d extrusionH="57150" prstMaterial="softEdge">
                    <a:bevelT w="25400" h="38100"/>
                  </a:sp3d>
                </a:bodyPr>
                <a:lstStyle/>
                <a:p>
                  <a:pPr algn="ctr"/>
                  <a:r>
                    <a:rPr lang="en-US" altLang="zh-TW"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Python</a:t>
                  </a:r>
                  <a:endParaRPr lang="en-US" altLang="zh-TW"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ctr"/>
                  <a:r>
                    <a:rPr lang="zh-TW" altLang="en-US"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爬蟲工</a:t>
                  </a:r>
                  <a:r>
                    <a:rPr lang="zh-TW" altLang="en-US"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具</a:t>
                  </a:r>
                  <a:endParaRPr lang="en-US" altLang="zh-TW"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grpSp>
          <p:grpSp>
            <p:nvGrpSpPr>
              <p:cNvPr id="98" name="群組 97"/>
              <p:cNvGrpSpPr/>
              <p:nvPr/>
            </p:nvGrpSpPr>
            <p:grpSpPr>
              <a:xfrm>
                <a:off x="3776578" y="3383787"/>
                <a:ext cx="1738277" cy="1444599"/>
                <a:chOff x="3715618" y="3459987"/>
                <a:chExt cx="1738277" cy="1444599"/>
              </a:xfrm>
            </p:grpSpPr>
            <p:sp>
              <p:nvSpPr>
                <p:cNvPr id="64" name="流程圖: 決策 63"/>
                <p:cNvSpPr/>
                <p:nvPr/>
              </p:nvSpPr>
              <p:spPr>
                <a:xfrm>
                  <a:off x="3715618" y="3459987"/>
                  <a:ext cx="1738277" cy="1444599"/>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0" name="文字方塊 69"/>
                <p:cNvSpPr txBox="1"/>
                <p:nvPr/>
              </p:nvSpPr>
              <p:spPr>
                <a:xfrm>
                  <a:off x="4034303" y="3905436"/>
                  <a:ext cx="1112934" cy="523220"/>
                </a:xfrm>
                <a:prstGeom prst="rect">
                  <a:avLst/>
                </a:prstGeom>
                <a:noFill/>
              </p:spPr>
              <p:txBody>
                <a:bodyPr vert="horz" wrap="square" rtlCol="0">
                  <a:spAutoFit/>
                  <a:scene3d>
                    <a:camera prst="orthographicFront"/>
                    <a:lightRig rig="soft" dir="t">
                      <a:rot lat="0" lon="0" rev="15600000"/>
                    </a:lightRig>
                  </a:scene3d>
                  <a:sp3d extrusionH="57150" prstMaterial="softEdge">
                    <a:bevelT w="25400" h="38100"/>
                  </a:sp3d>
                </a:bodyPr>
                <a:lstStyle/>
                <a:p>
                  <a:pPr algn="ctr"/>
                  <a:r>
                    <a:rPr lang="en-US" altLang="zh-TW"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Tableau</a:t>
                  </a:r>
                </a:p>
                <a:p>
                  <a:pPr algn="ctr"/>
                  <a:r>
                    <a:rPr lang="zh-TW" altLang="en-US"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視覺化分</a:t>
                  </a:r>
                  <a:r>
                    <a:rPr lang="zh-TW" altLang="en-US"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析</a:t>
                  </a:r>
                  <a:endParaRPr lang="en-US" altLang="zh-TW" b="1" dirty="0" smtClean="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grpSp>
        </p:grpSp>
      </p:grpSp>
    </p:spTree>
    <p:extLst>
      <p:ext uri="{BB962C8B-B14F-4D97-AF65-F5344CB8AC3E}">
        <p14:creationId xmlns:p14="http://schemas.microsoft.com/office/powerpoint/2010/main" val="1473977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ctrTitle" idx="4294967295"/>
          </p:nvPr>
        </p:nvSpPr>
        <p:spPr>
          <a:xfrm>
            <a:off x="1275150" y="1278550"/>
            <a:ext cx="6593700" cy="1159800"/>
          </a:xfrm>
          <a:prstGeom prst="rect">
            <a:avLst/>
          </a:prstGeom>
        </p:spPr>
        <p:txBody>
          <a:bodyPr wrap="square" lIns="91425" tIns="91425" rIns="91425" bIns="91425" anchor="b" anchorCtr="0">
            <a:noAutofit/>
          </a:bodyPr>
          <a:lstStyle/>
          <a:p>
            <a:pPr lvl="0"/>
            <a:r>
              <a:rPr lang="zh-TW" altLang="en-US" sz="4800" dirty="0" smtClean="0">
                <a:latin typeface="微軟正黑體" panose="020B0604030504040204" pitchFamily="34" charset="-120"/>
                <a:ea typeface="微軟正黑體" panose="020B0604030504040204" pitchFamily="34" charset="-120"/>
              </a:rPr>
              <a:t>軟體</a:t>
            </a:r>
            <a:r>
              <a:rPr lang="zh-TW" altLang="en-US" sz="4800" dirty="0">
                <a:latin typeface="微軟正黑體" panose="020B0604030504040204" pitchFamily="34" charset="-120"/>
                <a:ea typeface="微軟正黑體" panose="020B0604030504040204" pitchFamily="34" charset="-120"/>
              </a:rPr>
              <a:t>設計與展示</a:t>
            </a:r>
          </a:p>
        </p:txBody>
      </p:sp>
      <p:sp>
        <p:nvSpPr>
          <p:cNvPr id="467" name="Shape 467"/>
          <p:cNvSpPr txBox="1">
            <a:spLocks noGrp="1"/>
          </p:cNvSpPr>
          <p:nvPr>
            <p:ph type="subTitle" idx="4294967295"/>
          </p:nvPr>
        </p:nvSpPr>
        <p:spPr>
          <a:xfrm>
            <a:off x="1275150" y="2555993"/>
            <a:ext cx="6593700" cy="1680900"/>
          </a:xfrm>
          <a:prstGeom prst="rect">
            <a:avLst/>
          </a:prstGeom>
        </p:spPr>
        <p:txBody>
          <a:bodyPr wrap="square" lIns="91425" tIns="91425" rIns="91425" bIns="91425" anchor="t" anchorCtr="0">
            <a:noAutofit/>
          </a:bodyPr>
          <a:lstStyle/>
          <a:p>
            <a:pPr lvl="0" algn="ctr">
              <a:spcBef>
                <a:spcPts val="0"/>
              </a:spcBef>
              <a:buNone/>
            </a:pPr>
            <a:r>
              <a:rPr lang="en-US" sz="3200" dirty="0" smtClean="0">
                <a:latin typeface="Times New Roman" panose="02020603050405020304" pitchFamily="18" charset="0"/>
                <a:ea typeface="微軟正黑體" panose="020B0604030504040204" pitchFamily="34" charset="-120"/>
                <a:cs typeface="Times New Roman" panose="02020603050405020304" pitchFamily="18" charset="0"/>
              </a:rPr>
              <a:t>Tableau</a:t>
            </a:r>
            <a:r>
              <a:rPr lang="zh-TW" altLang="en-US" sz="3200" dirty="0">
                <a:latin typeface="微軟正黑體" panose="020B0604030504040204" pitchFamily="34" charset="-120"/>
                <a:ea typeface="微軟正黑體" panose="020B0604030504040204" pitchFamily="34" charset="-120"/>
              </a:rPr>
              <a:t>視覺</a:t>
            </a:r>
            <a:r>
              <a:rPr lang="zh-TW" altLang="en-US" sz="3200" dirty="0" smtClean="0">
                <a:latin typeface="微軟正黑體" panose="020B0604030504040204" pitchFamily="34" charset="-120"/>
                <a:ea typeface="微軟正黑體" panose="020B0604030504040204" pitchFamily="34" charset="-120"/>
              </a:rPr>
              <a:t>化</a:t>
            </a:r>
            <a:r>
              <a:rPr lang="zh-TW" altLang="en-US" sz="3200" dirty="0" smtClean="0">
                <a:latin typeface="微軟正黑體" panose="020B0604030504040204" pitchFamily="34" charset="-120"/>
                <a:ea typeface="微軟正黑體" panose="020B0604030504040204" pitchFamily="34" charset="-120"/>
              </a:rPr>
              <a:t>分析</a:t>
            </a:r>
            <a:endParaRPr sz="3200"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wrap="square" lIns="91425" tIns="91425" rIns="91425" bIns="91425" anchor="b" anchorCtr="0">
            <a:noAutofit/>
          </a:bodyPr>
          <a:lstStyle/>
          <a:p>
            <a:pPr lvl="0"/>
            <a:r>
              <a:rPr lang="zh-TW" altLang="zh-TW" dirty="0">
                <a:latin typeface="微軟正黑體" panose="020B0604030504040204" pitchFamily="34" charset="-120"/>
                <a:ea typeface="微軟正黑體" panose="020B0604030504040204" pitchFamily="34" charset="-120"/>
              </a:rPr>
              <a:t>高中職生入學分析</a:t>
            </a:r>
            <a:endParaRPr lang="en" dirty="0">
              <a:latin typeface="微軟正黑體" panose="020B0604030504040204" pitchFamily="34" charset="-120"/>
              <a:ea typeface="微軟正黑體" panose="020B0604030504040204" pitchFamily="34" charset="-120"/>
            </a:endParaRPr>
          </a:p>
        </p:txBody>
      </p:sp>
      <p:sp>
        <p:nvSpPr>
          <p:cNvPr id="473" name="Shape 473"/>
          <p:cNvSpPr txBox="1">
            <a:spLocks noGrp="1"/>
          </p:cNvSpPr>
          <p:nvPr>
            <p:ph type="subTitle" idx="1"/>
          </p:nvPr>
        </p:nvSpPr>
        <p:spPr>
          <a:xfrm>
            <a:off x="2309441" y="4059250"/>
            <a:ext cx="5214600" cy="784800"/>
          </a:xfrm>
          <a:prstGeom prst="rect">
            <a:avLst/>
          </a:prstGeom>
        </p:spPr>
        <p:txBody>
          <a:bodyPr wrap="square" lIns="91425" tIns="91425" rIns="91425" bIns="91425" anchor="t" anchorCtr="0">
            <a:noAutofit/>
          </a:bodyPr>
          <a:lstStyle/>
          <a:p>
            <a:pPr lvl="0"/>
            <a:r>
              <a:rPr lang="en-US" altLang="zh-TW" dirty="0" smtClean="0">
                <a:latin typeface="Times New Roman" panose="02020603050405020304" pitchFamily="18" charset="0"/>
                <a:cs typeface="Times New Roman" panose="02020603050405020304" pitchFamily="18" charset="0"/>
              </a:rPr>
              <a:t>Big</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data</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IR</a:t>
            </a:r>
            <a:r>
              <a:rPr lang="zh-TW" altLang="en-US"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system:</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Analysis of </a:t>
            </a:r>
            <a:r>
              <a:rPr lang="en-US" altLang="zh-TW" dirty="0" smtClean="0">
                <a:latin typeface="Times New Roman" panose="02020603050405020304" pitchFamily="18" charset="0"/>
                <a:cs typeface="Times New Roman" panose="02020603050405020304" pitchFamily="18" charset="0"/>
              </a:rPr>
              <a:t>admissions and Competitors</a:t>
            </a:r>
            <a:endParaRPr lang="en" dirty="0">
              <a:latin typeface="Times New Roman" panose="02020603050405020304" pitchFamily="18" charset="0"/>
              <a:cs typeface="Times New Roman" panose="02020603050405020304" pitchFamily="18" charset="0"/>
            </a:endParaRPr>
          </a:p>
        </p:txBody>
      </p:sp>
      <p:sp>
        <p:nvSpPr>
          <p:cNvPr id="474" name="Shape 474"/>
          <p:cNvSpPr txBox="1"/>
          <p:nvPr/>
        </p:nvSpPr>
        <p:spPr>
          <a:xfrm>
            <a:off x="7416725" y="3661925"/>
            <a:ext cx="1760400" cy="1204800"/>
          </a:xfrm>
          <a:prstGeom prst="rect">
            <a:avLst/>
          </a:prstGeom>
          <a:noFill/>
          <a:ln>
            <a:noFill/>
          </a:ln>
        </p:spPr>
        <p:txBody>
          <a:bodyPr wrap="square"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標題 4"/>
          <p:cNvSpPr>
            <a:spLocks noGrp="1"/>
          </p:cNvSpPr>
          <p:nvPr>
            <p:ph type="title"/>
          </p:nvPr>
        </p:nvSpPr>
        <p:spPr>
          <a:xfrm>
            <a:off x="53859" y="562235"/>
            <a:ext cx="3717029" cy="523305"/>
          </a:xfrm>
        </p:spPr>
        <p:txBody>
          <a:bodyPr/>
          <a:lstStyle/>
          <a:p>
            <a:r>
              <a:rPr lang="zh-TW" altLang="en-US" sz="2400" dirty="0" smtClean="0">
                <a:solidFill>
                  <a:srgbClr val="3C78D8"/>
                </a:solidFill>
                <a:latin typeface="微軟正黑體" panose="020B0604030504040204" pitchFamily="34" charset="-120"/>
                <a:ea typeface="微軟正黑體" panose="020B0604030504040204" pitchFamily="34" charset="-120"/>
              </a:rPr>
              <a:t>全</a:t>
            </a:r>
            <a:r>
              <a:rPr lang="zh-TW" altLang="en-US" sz="2400" dirty="0">
                <a:solidFill>
                  <a:srgbClr val="3C78D8"/>
                </a:solidFill>
                <a:latin typeface="微軟正黑體" panose="020B0604030504040204" pitchFamily="34" charset="-120"/>
                <a:ea typeface="微軟正黑體" panose="020B0604030504040204" pitchFamily="34" charset="-120"/>
              </a:rPr>
              <a:t>校畢業</a:t>
            </a:r>
            <a:r>
              <a:rPr lang="zh-TW" altLang="en-US" sz="2400" dirty="0">
                <a:solidFill>
                  <a:srgbClr val="3C78D8"/>
                </a:solidFill>
                <a:latin typeface="微軟正黑體" panose="020B0604030504040204" pitchFamily="34" charset="-120"/>
                <a:ea typeface="微軟正黑體" panose="020B0604030504040204" pitchFamily="34" charset="-120"/>
              </a:rPr>
              <a:t>高中職</a:t>
            </a:r>
            <a:r>
              <a:rPr lang="zh-TW" altLang="en-US" sz="2400" dirty="0">
                <a:solidFill>
                  <a:srgbClr val="00B0F0"/>
                </a:solidFill>
                <a:latin typeface="微軟正黑體" panose="020B0604030504040204" pitchFamily="34" charset="-120"/>
                <a:ea typeface="微軟正黑體" panose="020B0604030504040204" pitchFamily="34" charset="-120"/>
              </a:rPr>
              <a:t>分布地圖</a:t>
            </a:r>
          </a:p>
        </p:txBody>
      </p:sp>
      <p:sp>
        <p:nvSpPr>
          <p:cNvPr id="6" name="Shape 484"/>
          <p:cNvSpPr txBox="1">
            <a:spLocks/>
          </p:cNvSpPr>
          <p:nvPr/>
        </p:nvSpPr>
        <p:spPr>
          <a:xfrm>
            <a:off x="-61163" y="1613146"/>
            <a:ext cx="4469587" cy="1976884"/>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前三名分別</a:t>
            </a:r>
            <a:r>
              <a:rPr lang="zh-TW" altLang="en-US" dirty="0" smtClean="0">
                <a:solidFill>
                  <a:schemeClr val="tx1"/>
                </a:solidFill>
                <a:latin typeface="微軟正黑體" panose="020B0604030504040204" pitchFamily="34" charset="-120"/>
                <a:ea typeface="微軟正黑體" panose="020B0604030504040204" pitchFamily="34" charset="-120"/>
              </a:rPr>
              <a:t>為</a:t>
            </a:r>
            <a:r>
              <a:rPr lang="zh-TW" altLang="en-US" dirty="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rgbClr val="3C78D8"/>
                </a:solidFill>
                <a:latin typeface="微軟正黑體" panose="020B0604030504040204" pitchFamily="34" charset="-120"/>
                <a:ea typeface="微軟正黑體" panose="020B0604030504040204" pitchFamily="34" charset="-120"/>
              </a:rPr>
              <a:t>臺</a:t>
            </a:r>
            <a:r>
              <a:rPr lang="zh-TW" altLang="en-US" dirty="0" smtClean="0">
                <a:solidFill>
                  <a:srgbClr val="3C78D8"/>
                </a:solidFill>
                <a:latin typeface="微軟正黑體" panose="020B0604030504040204" pitchFamily="34" charset="-120"/>
                <a:ea typeface="微軟正黑體" panose="020B0604030504040204" pitchFamily="34" charset="-120"/>
              </a:rPr>
              <a:t>中市佔</a:t>
            </a:r>
            <a:r>
              <a:rPr lang="en-US" altLang="zh-TW" dirty="0">
                <a:solidFill>
                  <a:srgbClr val="00B0F0"/>
                </a:solidFill>
                <a:latin typeface="微軟正黑體" panose="020B0604030504040204" pitchFamily="34" charset="-120"/>
                <a:ea typeface="微軟正黑體" panose="020B0604030504040204" pitchFamily="34" charset="-120"/>
              </a:rPr>
              <a:t>20.46%</a:t>
            </a:r>
          </a:p>
          <a:p>
            <a:pPr>
              <a:lnSpc>
                <a:spcPct val="150000"/>
              </a:lnSpc>
            </a:pPr>
            <a:r>
              <a:rPr lang="zh-TW" altLang="en-US" dirty="0" smtClean="0">
                <a:solidFill>
                  <a:srgbClr val="3C78D8"/>
                </a:solidFill>
                <a:latin typeface="微軟正黑體" panose="020B0604030504040204" pitchFamily="34" charset="-120"/>
                <a:ea typeface="微軟正黑體" panose="020B0604030504040204" pitchFamily="34" charset="-120"/>
              </a:rPr>
              <a:t>臺</a:t>
            </a:r>
            <a:r>
              <a:rPr lang="zh-TW" altLang="en-US" dirty="0" smtClean="0">
                <a:solidFill>
                  <a:srgbClr val="3C78D8"/>
                </a:solidFill>
                <a:latin typeface="微軟正黑體" panose="020B0604030504040204" pitchFamily="34" charset="-120"/>
                <a:ea typeface="微軟正黑體" panose="020B0604030504040204" pitchFamily="34" charset="-120"/>
              </a:rPr>
              <a:t>北市佔</a:t>
            </a:r>
            <a:r>
              <a:rPr lang="en-US" altLang="zh-TW" dirty="0">
                <a:solidFill>
                  <a:srgbClr val="00B0F0"/>
                </a:solidFill>
                <a:latin typeface="微軟正黑體" panose="020B0604030504040204" pitchFamily="34" charset="-120"/>
                <a:ea typeface="微軟正黑體" panose="020B0604030504040204" pitchFamily="34" charset="-120"/>
              </a:rPr>
              <a:t>14.94</a:t>
            </a:r>
            <a:r>
              <a:rPr lang="en-US" altLang="zh-TW" dirty="0">
                <a:solidFill>
                  <a:srgbClr val="00B0F0"/>
                </a:solidFill>
                <a:latin typeface="微軟正黑體" panose="020B0604030504040204" pitchFamily="34" charset="-120"/>
                <a:ea typeface="微軟正黑體" panose="020B0604030504040204" pitchFamily="34" charset="-120"/>
              </a:rPr>
              <a:t>%</a:t>
            </a:r>
          </a:p>
          <a:p>
            <a:pPr>
              <a:lnSpc>
                <a:spcPct val="150000"/>
              </a:lnSpc>
            </a:pPr>
            <a:r>
              <a:rPr lang="zh-TW" altLang="en-US" dirty="0" smtClean="0">
                <a:solidFill>
                  <a:srgbClr val="3C78D8"/>
                </a:solidFill>
                <a:latin typeface="微軟正黑體" panose="020B0604030504040204" pitchFamily="34" charset="-120"/>
                <a:ea typeface="微軟正黑體" panose="020B0604030504040204" pitchFamily="34" charset="-120"/>
              </a:rPr>
              <a:t>雲林縣佔</a:t>
            </a:r>
            <a:r>
              <a:rPr lang="en-US" altLang="zh-TW" dirty="0">
                <a:solidFill>
                  <a:srgbClr val="00B0F0"/>
                </a:solidFill>
                <a:latin typeface="微軟正黑體" panose="020B0604030504040204" pitchFamily="34" charset="-120"/>
                <a:ea typeface="微軟正黑體" panose="020B0604030504040204" pitchFamily="34" charset="-120"/>
              </a:rPr>
              <a:t>13.28</a:t>
            </a:r>
            <a:r>
              <a:rPr lang="en-US" altLang="zh-TW" dirty="0">
                <a:solidFill>
                  <a:srgbClr val="00B0F0"/>
                </a:solidFill>
                <a:latin typeface="微軟正黑體" panose="020B0604030504040204" pitchFamily="34" charset="-120"/>
                <a:ea typeface="微軟正黑體" panose="020B0604030504040204" pitchFamily="34" charset="-120"/>
              </a:rPr>
              <a:t>%</a:t>
            </a:r>
            <a:endParaRPr lang="en" dirty="0">
              <a:solidFill>
                <a:srgbClr val="00B0F0"/>
              </a:solidFill>
              <a:latin typeface="微軟正黑體" panose="020B0604030504040204" pitchFamily="34" charset="-120"/>
              <a:ea typeface="微軟正黑體" panose="020B0604030504040204" pitchFamily="34" charset="-120"/>
            </a:endParaRPr>
          </a:p>
        </p:txBody>
      </p:sp>
      <p:pic>
        <p:nvPicPr>
          <p:cNvPr id="10" name="圖片 9"/>
          <p:cNvPicPr>
            <a:picLocks noChangeAspect="1"/>
          </p:cNvPicPr>
          <p:nvPr/>
        </p:nvPicPr>
        <p:blipFill rotWithShape="1">
          <a:blip r:embed="rId4">
            <a:extLst>
              <a:ext uri="{28A0092B-C50C-407E-A947-70E740481C1C}">
                <a14:useLocalDpi xmlns:a14="http://schemas.microsoft.com/office/drawing/2010/main" val="0"/>
              </a:ext>
            </a:extLst>
          </a:blip>
          <a:srcRect t="3304" b="1671"/>
          <a:stretch/>
        </p:blipFill>
        <p:spPr>
          <a:xfrm>
            <a:off x="4147167" y="-1"/>
            <a:ext cx="4456548" cy="5203179"/>
          </a:xfrm>
          <a:prstGeom prst="rect">
            <a:avLst/>
          </a:prstGeom>
        </p:spPr>
      </p:pic>
      <p:sp>
        <p:nvSpPr>
          <p:cNvPr id="14" name="文字方塊 13"/>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學生校務分析</a:t>
            </a:r>
            <a:endParaRPr lang="zh-TW" altLang="en-US" sz="1600" dirty="0">
              <a:solidFill>
                <a:srgbClr val="000000">
                  <a:alpha val="16000"/>
                </a:srgbClr>
              </a:solidFill>
              <a:effectLst/>
            </a:endParaRPr>
          </a:p>
        </p:txBody>
      </p:sp>
    </p:spTree>
    <p:extLst>
      <p:ext uri="{BB962C8B-B14F-4D97-AF65-F5344CB8AC3E}">
        <p14:creationId xmlns:p14="http://schemas.microsoft.com/office/powerpoint/2010/main" val="3077279678"/>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 y="124990"/>
            <a:ext cx="6446520" cy="532853"/>
          </a:xfrm>
          <a:prstGeom prst="rect">
            <a:avLst/>
          </a:prstGeom>
        </p:spPr>
        <p:txBody>
          <a:bodyPr wrap="square" lIns="91425" tIns="91425" rIns="91425" bIns="91425" anchor="b" anchorCtr="0">
            <a:noAutofit/>
          </a:bodyPr>
          <a:lstStyle/>
          <a:p>
            <a:pPr lvl="0"/>
            <a:r>
              <a:rPr lang="zh-TW" altLang="en-US" dirty="0" smtClean="0">
                <a:latin typeface="微軟正黑體" panose="020B0604030504040204" pitchFamily="34" charset="-120"/>
                <a:ea typeface="微軟正黑體" panose="020B0604030504040204" pitchFamily="34" charset="-120"/>
              </a:rPr>
              <a:t>全</a:t>
            </a:r>
            <a:r>
              <a:rPr lang="zh-TW" altLang="en-US" dirty="0">
                <a:latin typeface="微軟正黑體" panose="020B0604030504040204" pitchFamily="34" charset="-120"/>
                <a:ea typeface="微軟正黑體" panose="020B0604030504040204" pitchFamily="34" charset="-120"/>
              </a:rPr>
              <a:t>校</a:t>
            </a:r>
            <a:r>
              <a:rPr lang="zh-TW" altLang="en-US" dirty="0" smtClean="0">
                <a:latin typeface="微軟正黑體" panose="020B0604030504040204" pitchFamily="34" charset="-120"/>
                <a:ea typeface="微軟正黑體" panose="020B0604030504040204" pitchFamily="34" charset="-120"/>
              </a:rPr>
              <a:t>高中</a:t>
            </a:r>
            <a:r>
              <a:rPr lang="zh-TW" altLang="en-US" dirty="0">
                <a:latin typeface="微軟正黑體" panose="020B0604030504040204" pitchFamily="34" charset="-120"/>
                <a:ea typeface="微軟正黑體" panose="020B0604030504040204" pitchFamily="34" charset="-120"/>
              </a:rPr>
              <a:t>職</a:t>
            </a:r>
            <a:r>
              <a:rPr lang="zh-TW" altLang="en-US" dirty="0" smtClean="0">
                <a:latin typeface="微軟正黑體" panose="020B0604030504040204" pitchFamily="34" charset="-120"/>
                <a:ea typeface="微軟正黑體" panose="020B0604030504040204" pitchFamily="34" charset="-120"/>
              </a:rPr>
              <a:t>生</a:t>
            </a:r>
            <a:r>
              <a:rPr lang="zh-TW" altLang="en-US" dirty="0">
                <a:solidFill>
                  <a:srgbClr val="3C78D8"/>
                </a:solidFill>
                <a:latin typeface="微軟正黑體" panose="020B0604030504040204" pitchFamily="34" charset="-120"/>
                <a:ea typeface="微軟正黑體" panose="020B0604030504040204" pitchFamily="34" charset="-120"/>
              </a:rPr>
              <a:t>入學分析</a:t>
            </a:r>
            <a:endParaRPr lang="en" dirty="0">
              <a:solidFill>
                <a:srgbClr val="3C78D8"/>
              </a:solidFill>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3"/>
          <a:stretch>
            <a:fillRect/>
          </a:stretch>
        </p:blipFill>
        <p:spPr>
          <a:xfrm>
            <a:off x="2121138" y="1311183"/>
            <a:ext cx="2279333" cy="2303842"/>
          </a:xfrm>
          <a:prstGeom prst="rect">
            <a:avLst/>
          </a:prstGeom>
          <a:ln>
            <a:noFill/>
          </a:ln>
          <a:effectLst>
            <a:softEdge rad="112500"/>
          </a:effectLst>
        </p:spPr>
      </p:pic>
      <p:pic>
        <p:nvPicPr>
          <p:cNvPr id="5" name="圖片 4"/>
          <p:cNvPicPr>
            <a:picLocks noChangeAspect="1"/>
          </p:cNvPicPr>
          <p:nvPr/>
        </p:nvPicPr>
        <p:blipFill rotWithShape="1">
          <a:blip r:embed="rId4"/>
          <a:srcRect l="6169" t="15351" r="7041" b="8019"/>
          <a:stretch/>
        </p:blipFill>
        <p:spPr>
          <a:xfrm>
            <a:off x="4380331" y="1627200"/>
            <a:ext cx="1977455" cy="1884107"/>
          </a:xfrm>
          <a:prstGeom prst="rect">
            <a:avLst/>
          </a:prstGeom>
          <a:ln>
            <a:noFill/>
          </a:ln>
          <a:effectLst>
            <a:softEdge rad="112500"/>
          </a:effectLst>
        </p:spPr>
      </p:pic>
      <p:pic>
        <p:nvPicPr>
          <p:cNvPr id="6" name="圖片 5"/>
          <p:cNvPicPr>
            <a:picLocks noChangeAspect="1"/>
          </p:cNvPicPr>
          <p:nvPr/>
        </p:nvPicPr>
        <p:blipFill rotWithShape="1">
          <a:blip r:embed="rId5"/>
          <a:srcRect l="2594"/>
          <a:stretch/>
        </p:blipFill>
        <p:spPr>
          <a:xfrm>
            <a:off x="6446520" y="124990"/>
            <a:ext cx="2124641" cy="4143375"/>
          </a:xfrm>
          <a:prstGeom prst="rect">
            <a:avLst/>
          </a:prstGeom>
          <a:ln>
            <a:noFill/>
          </a:ln>
          <a:effectLst/>
        </p:spPr>
      </p:pic>
      <p:sp>
        <p:nvSpPr>
          <p:cNvPr id="7" name="文字方塊 6"/>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學生校務分析</a:t>
            </a:r>
            <a:endParaRPr lang="zh-TW" altLang="en-US" sz="1600" dirty="0">
              <a:solidFill>
                <a:srgbClr val="000000">
                  <a:alpha val="16000"/>
                </a:srgbClr>
              </a:solidFill>
              <a:effectLst/>
            </a:endParaRPr>
          </a:p>
        </p:txBody>
      </p:sp>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433" y="1684020"/>
            <a:ext cx="1945845" cy="1989362"/>
          </a:xfrm>
          <a:prstGeom prst="rect">
            <a:avLst/>
          </a:prstGeom>
        </p:spPr>
      </p:pic>
    </p:spTree>
    <p:extLst>
      <p:ext uri="{BB962C8B-B14F-4D97-AF65-F5344CB8AC3E}">
        <p14:creationId xmlns:p14="http://schemas.microsoft.com/office/powerpoint/2010/main" val="28245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8229" y="0"/>
            <a:ext cx="6996600" cy="532853"/>
          </a:xfrm>
          <a:prstGeom prst="rect">
            <a:avLst/>
          </a:prstGeom>
        </p:spPr>
        <p:txBody>
          <a:bodyPr wrap="square" lIns="91425" tIns="91425" rIns="91425" bIns="91425" anchor="b" anchorCtr="0">
            <a:noAutofit/>
          </a:bodyPr>
          <a:lstStyle/>
          <a:p>
            <a:pPr lvl="0"/>
            <a:r>
              <a:rPr lang="zh-TW" altLang="en-US" dirty="0" smtClean="0">
                <a:latin typeface="微軟正黑體" panose="020B0604030504040204" pitchFamily="34" charset="-120"/>
                <a:ea typeface="微軟正黑體" panose="020B0604030504040204" pitchFamily="34" charset="-120"/>
              </a:rPr>
              <a:t>全校高中</a:t>
            </a:r>
            <a:r>
              <a:rPr lang="zh-TW" altLang="en-US" dirty="0">
                <a:latin typeface="微軟正黑體" panose="020B0604030504040204" pitchFamily="34" charset="-120"/>
                <a:ea typeface="微軟正黑體" panose="020B0604030504040204" pitchFamily="34" charset="-120"/>
              </a:rPr>
              <a:t>職</a:t>
            </a:r>
            <a:r>
              <a:rPr lang="zh-TW" altLang="en-US" dirty="0" smtClean="0">
                <a:latin typeface="微軟正黑體" panose="020B0604030504040204" pitchFamily="34" charset="-120"/>
                <a:ea typeface="微軟正黑體" panose="020B0604030504040204" pitchFamily="34" charset="-120"/>
              </a:rPr>
              <a:t>生</a:t>
            </a:r>
            <a:r>
              <a:rPr lang="zh-TW" altLang="en-US" dirty="0">
                <a:solidFill>
                  <a:srgbClr val="3C78D8"/>
                </a:solidFill>
                <a:latin typeface="微軟正黑體" panose="020B0604030504040204" pitchFamily="34" charset="-120"/>
                <a:ea typeface="微軟正黑體" panose="020B0604030504040204" pitchFamily="34" charset="-120"/>
              </a:rPr>
              <a:t>入學分析</a:t>
            </a:r>
            <a:endParaRPr lang="en" dirty="0">
              <a:solidFill>
                <a:srgbClr val="3C78D8"/>
              </a:solidFill>
              <a:latin typeface="微軟正黑體" panose="020B0604030504040204" pitchFamily="34" charset="-120"/>
              <a:ea typeface="微軟正黑體" panose="020B0604030504040204" pitchFamily="34" charset="-120"/>
            </a:endParaRPr>
          </a:p>
        </p:txBody>
      </p:sp>
      <p:sp>
        <p:nvSpPr>
          <p:cNvPr id="6" name="矩形 5"/>
          <p:cNvSpPr/>
          <p:nvPr/>
        </p:nvSpPr>
        <p:spPr>
          <a:xfrm>
            <a:off x="894730" y="3920974"/>
            <a:ext cx="2882681" cy="307777"/>
          </a:xfrm>
          <a:prstGeom prst="rect">
            <a:avLst/>
          </a:prstGeom>
        </p:spPr>
        <p:txBody>
          <a:bodyPr wrap="square">
            <a:spAutoFit/>
          </a:bodyPr>
          <a:lstStyle/>
          <a:p>
            <a:pPr algn="ctr"/>
            <a:r>
              <a:rPr lang="zh-TW" altLang="en-US" b="1" dirty="0" smtClean="0"/>
              <a:t>畢業學校各年度人數趨勢圖</a:t>
            </a:r>
            <a:endParaRPr lang="zh-TW" altLang="en-US" b="1" dirty="0"/>
          </a:p>
        </p:txBody>
      </p:sp>
      <p:sp>
        <p:nvSpPr>
          <p:cNvPr id="8" name="矩形 7"/>
          <p:cNvSpPr/>
          <p:nvPr/>
        </p:nvSpPr>
        <p:spPr>
          <a:xfrm>
            <a:off x="5925912" y="3477329"/>
            <a:ext cx="2078350" cy="307777"/>
          </a:xfrm>
          <a:prstGeom prst="rect">
            <a:avLst/>
          </a:prstGeom>
        </p:spPr>
        <p:txBody>
          <a:bodyPr wrap="square">
            <a:spAutoFit/>
          </a:bodyPr>
          <a:lstStyle/>
          <a:p>
            <a:pPr algn="ctr"/>
            <a:r>
              <a:rPr lang="zh-TW" altLang="en-US" b="1" dirty="0" smtClean="0"/>
              <a:t>入學管道長條圖</a:t>
            </a:r>
            <a:endParaRPr lang="zh-TW" altLang="en-US" b="1" dirty="0"/>
          </a:p>
        </p:txBody>
      </p:sp>
      <p:pic>
        <p:nvPicPr>
          <p:cNvPr id="3" name="圖片 2"/>
          <p:cNvPicPr>
            <a:picLocks noChangeAspect="1"/>
          </p:cNvPicPr>
          <p:nvPr/>
        </p:nvPicPr>
        <p:blipFill>
          <a:blip r:embed="rId3"/>
          <a:stretch>
            <a:fillRect/>
          </a:stretch>
        </p:blipFill>
        <p:spPr>
          <a:xfrm>
            <a:off x="4576529" y="925492"/>
            <a:ext cx="4486275" cy="2466975"/>
          </a:xfrm>
          <a:prstGeom prst="rect">
            <a:avLst/>
          </a:prstGeom>
        </p:spPr>
      </p:pic>
      <p:sp>
        <p:nvSpPr>
          <p:cNvPr id="9" name="文字方塊 8"/>
          <p:cNvSpPr txBox="1"/>
          <p:nvPr/>
        </p:nvSpPr>
        <p:spPr>
          <a:xfrm>
            <a:off x="195433" y="134119"/>
            <a:ext cx="1829720" cy="338554"/>
          </a:xfrm>
          <a:prstGeom prst="rect">
            <a:avLst/>
          </a:prstGeom>
          <a:noFill/>
        </p:spPr>
        <p:txBody>
          <a:bodyPr wrap="square" rtlCol="0">
            <a:spAutoFit/>
          </a:bodyPr>
          <a:lstStyle/>
          <a:p>
            <a:r>
              <a:rPr lang="zh-TW" altLang="en-US" sz="1600" dirty="0" smtClean="0">
                <a:solidFill>
                  <a:srgbClr val="000000">
                    <a:alpha val="16000"/>
                  </a:srgbClr>
                </a:solidFill>
                <a:effectLst/>
              </a:rPr>
              <a:t>學生校務分析</a:t>
            </a:r>
            <a:endParaRPr lang="zh-TW" altLang="en-US" sz="1600" dirty="0">
              <a:solidFill>
                <a:srgbClr val="000000">
                  <a:alpha val="16000"/>
                </a:srgbClr>
              </a:solidFill>
              <a:effectLst/>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433" y="786566"/>
            <a:ext cx="4316157" cy="3128292"/>
          </a:xfrm>
          <a:prstGeom prst="rect">
            <a:avLst/>
          </a:prstGeom>
        </p:spPr>
      </p:pic>
    </p:spTree>
    <p:extLst>
      <p:ext uri="{BB962C8B-B14F-4D97-AF65-F5344CB8AC3E}">
        <p14:creationId xmlns:p14="http://schemas.microsoft.com/office/powerpoint/2010/main" val="3967490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3520</TotalTime>
  <Words>1829</Words>
  <Application>Microsoft Office PowerPoint</Application>
  <PresentationFormat>如螢幕大小 (16:9)</PresentationFormat>
  <Paragraphs>127</Paragraphs>
  <Slides>27</Slides>
  <Notes>23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Oswald</vt:lpstr>
      <vt:lpstr>Source Sans Pro</vt:lpstr>
      <vt:lpstr>微軟正黑體</vt:lpstr>
      <vt:lpstr>新細明體</vt:lpstr>
      <vt:lpstr>Arial</vt:lpstr>
      <vt:lpstr>Times New Roman</vt:lpstr>
      <vt:lpstr>Quince template</vt:lpstr>
      <vt:lpstr>大數據校務研究分析系統平台之招生競爭對手分析</vt:lpstr>
      <vt:lpstr>國立虎尾科技大學 資訊管理系  專題製作報告</vt:lpstr>
      <vt:lpstr>專題研究動機與目的</vt:lpstr>
      <vt:lpstr>PowerPoint 簡報</vt:lpstr>
      <vt:lpstr>軟體設計與展示</vt:lpstr>
      <vt:lpstr>高中職生入學分析</vt:lpstr>
      <vt:lpstr>全校畢業高中職分布地圖</vt:lpstr>
      <vt:lpstr>全校高中職生入學分析</vt:lpstr>
      <vt:lpstr>全校高中職生入學分析</vt:lpstr>
      <vt:lpstr>主要競爭學校分析</vt:lpstr>
      <vt:lpstr>正取生未就讀本校_人數分析</vt:lpstr>
      <vt:lpstr> 他校正取生就讀本校_人數分析</vt:lpstr>
      <vt:lpstr>備取生未就讀本校_人數分析</vt:lpstr>
      <vt:lpstr>他校 PK 虎科大_流失人數分析</vt:lpstr>
      <vt:lpstr>PowerPoint 簡報</vt:lpstr>
      <vt:lpstr>各院別102學年度~106學年度每系平均人數</vt:lpstr>
      <vt:lpstr>選擇就讀的主要考量因素 問卷調查分析-以管理學院為例</vt:lpstr>
      <vt:lpstr>居住地區_統計分析</vt:lpstr>
      <vt:lpstr>初步認識大學時所透過的管道_統計分析</vt:lpstr>
      <vt:lpstr>認識大學後更深入了解的管道_統計分析</vt:lpstr>
      <vt:lpstr>選填志願時主要參考意見_統計分析</vt:lpstr>
      <vt:lpstr>結論</vt:lpstr>
      <vt:lpstr>Bootstrap網頁設計與呈現</vt:lpstr>
      <vt:lpstr>Bootstrap網頁設計_功能架構</vt:lpstr>
      <vt:lpstr>Bootstrap網頁呈現</vt:lpstr>
      <vt:lpstr>組員專題分工</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大數據校務研究分析系統平台之招生競爭對手分析</dc:title>
  <dc:creator>user</dc:creator>
  <cp:lastModifiedBy>user</cp:lastModifiedBy>
  <cp:revision>199</cp:revision>
  <dcterms:modified xsi:type="dcterms:W3CDTF">2017-12-06T14:12:21Z</dcterms:modified>
</cp:coreProperties>
</file>