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8" r:id="rId3"/>
    <p:sldId id="256" r:id="rId4"/>
    <p:sldId id="263" r:id="rId5"/>
    <p:sldId id="309" r:id="rId6"/>
    <p:sldId id="303" r:id="rId7"/>
    <p:sldId id="304" r:id="rId8"/>
    <p:sldId id="305" r:id="rId9"/>
    <p:sldId id="306" r:id="rId10"/>
    <p:sldId id="307" r:id="rId11"/>
    <p:sldId id="316" r:id="rId12"/>
    <p:sldId id="308" r:id="rId13"/>
    <p:sldId id="310" r:id="rId14"/>
    <p:sldId id="311" r:id="rId15"/>
    <p:sldId id="317" r:id="rId16"/>
    <p:sldId id="313" r:id="rId17"/>
    <p:sldId id="314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>
        <p:scale>
          <a:sx n="75" d="100"/>
          <a:sy n="75" d="100"/>
        </p:scale>
        <p:origin x="54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9T10:25:24.93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D528-B019-4085-9908-8828B4AB165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DFCA-9BBC-4101-9516-859AE33331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D528-B019-4085-9908-8828B4AB165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DFCA-9BBC-4101-9516-859AE33331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D528-B019-4085-9908-8828B4AB165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DFCA-9BBC-4101-9516-859AE33331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D528-B019-4085-9908-8828B4AB165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DFCA-9BBC-4101-9516-859AE33331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10966" y="441789"/>
            <a:ext cx="11363218" cy="600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D528-B019-4085-9908-8828B4AB165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DFCA-9BBC-4101-9516-859AE33331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D528-B019-4085-9908-8828B4AB165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DFCA-9BBC-4101-9516-859AE33331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D528-B019-4085-9908-8828B4AB165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DFCA-9BBC-4101-9516-859AE33331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D528-B019-4085-9908-8828B4AB165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DFCA-9BBC-4101-9516-859AE33331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D528-B019-4085-9908-8828B4AB165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DFCA-9BBC-4101-9516-859AE33331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D528-B019-4085-9908-8828B4AB165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DFCA-9BBC-4101-9516-859AE33331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D528-B019-4085-9908-8828B4AB1657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DFCA-9BBC-4101-9516-859AE33331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9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ltGray">
          <a:xfrm>
            <a:off x="2922344" y="645853"/>
            <a:ext cx="6347260" cy="13135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NBA Player's Shot </a:t>
            </a:r>
            <a:r>
              <a:rPr 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Logs</a:t>
            </a:r>
            <a:endParaRPr lang="en-US" sz="4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2199" y="2661013"/>
            <a:ext cx="706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leader: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Guanting Lu, Yueheng Han, Junfeng Li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82268" y="1032145"/>
            <a:ext cx="6507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NBA players’ field goal percentage of the season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49381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1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692534" y="1717368"/>
            <a:ext cx="545342" cy="91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5335" dirty="0"/>
              <a:t>3</a:t>
            </a:r>
            <a:endParaRPr lang="zh-CN" altLang="zh-CN" sz="5335" dirty="0"/>
          </a:p>
        </p:txBody>
      </p:sp>
      <p:sp>
        <p:nvSpPr>
          <p:cNvPr id="2" name="矩形 1"/>
          <p:cNvSpPr/>
          <p:nvPr/>
        </p:nvSpPr>
        <p:spPr>
          <a:xfrm>
            <a:off x="352149" y="3035329"/>
            <a:ext cx="57679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微软雅黑" panose="020B0503020204020204" pitchFamily="34" charset="-122"/>
                <a:cs typeface="微软雅黑" panose="020B0503020204020204" pitchFamily="34" charset="-122"/>
              </a:rPr>
              <a:t>Shooting </a:t>
            </a:r>
            <a:r>
              <a:rPr lang="en-US" altLang="zh-CN" sz="3200" b="1">
                <a:ea typeface="微软雅黑" panose="020B0503020204020204" pitchFamily="34" charset="-122"/>
                <a:cs typeface="微软雅黑" panose="020B0503020204020204" pitchFamily="34" charset="-122"/>
              </a:rPr>
              <a:t>result </a:t>
            </a:r>
            <a:r>
              <a:rPr lang="en-US" altLang="zh-CN" sz="3200" b="1" smtClean="0">
                <a:ea typeface="微软雅黑" panose="020B0503020204020204" pitchFamily="34" charset="-122"/>
                <a:cs typeface="微软雅黑" panose="020B0503020204020204" pitchFamily="34" charset="-122"/>
              </a:rPr>
              <a:t>prediction </a:t>
            </a:r>
            <a:endParaRPr lang="en-US" altLang="zh-CN" sz="3200" b="1" dirty="0" smtClean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3200" b="1" dirty="0" smtClean="0">
                <a:ea typeface="微软雅黑" panose="020B0503020204020204" pitchFamily="34" charset="-122"/>
                <a:cs typeface="微软雅黑" panose="020B0503020204020204" pitchFamily="34" charset="-122"/>
              </a:rPr>
              <a:t>using </a:t>
            </a:r>
            <a:r>
              <a:rPr lang="en-US" altLang="zh-CN" sz="3200" b="1" dirty="0">
                <a:ea typeface="微软雅黑" panose="020B0503020204020204" pitchFamily="34" charset="-122"/>
                <a:cs typeface="微软雅黑" panose="020B0503020204020204" pitchFamily="34" charset="-122"/>
              </a:rPr>
              <a:t>ML algorithm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07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wheel/>
      </p:transition>
    </mc:Choice>
    <mc:Fallback xmlns="">
      <p:transition>
        <p:wheel spokes="4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49977" y="1071154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9474" y="1930210"/>
            <a:ext cx="76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Dribbles, Touch time, Shot distance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41" y="3122405"/>
            <a:ext cx="5278296" cy="32469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16091" y="2946341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58%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0514" y="4228063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Will analyze why this low later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9474" y="2555975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Samples: First 1000 shot logs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9146" y="782347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89474" y="1930210"/>
            <a:ext cx="766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CLOSE_DEF_DIST to the previous features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9474" y="2748608"/>
            <a:ext cx="4884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all 128069 shot logs as samples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4480" y="3644537"/>
            <a:ext cx="5044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 structure: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 with 4 units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hidden layer with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units and 7 units separately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with 1 unit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65678" y="3644537"/>
            <a:ext cx="2988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didn’t decrease too much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45%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1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11234" y="849086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76" y="1495417"/>
            <a:ext cx="2638425" cy="4221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34" y="1505807"/>
            <a:ext cx="3001803" cy="4202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2155" y="2697901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1.Do these features really matter the final result?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2155" y="342278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Structure development.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2155" y="4146424"/>
            <a:ext cx="473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How about other programmers’ performances?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0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692533" y="1730431"/>
            <a:ext cx="545342" cy="91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5335" dirty="0" smtClean="0"/>
              <a:t>4</a:t>
            </a:r>
            <a:endParaRPr lang="zh-CN" altLang="zh-CN" sz="5335" dirty="0"/>
          </a:p>
        </p:txBody>
      </p:sp>
      <p:sp>
        <p:nvSpPr>
          <p:cNvPr id="3" name="矩形 2"/>
          <p:cNvSpPr/>
          <p:nvPr/>
        </p:nvSpPr>
        <p:spPr>
          <a:xfrm>
            <a:off x="376996" y="3179020"/>
            <a:ext cx="5176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b="1" dirty="0">
                <a:ea typeface="微软雅黑" panose="020B0503020204020204" pitchFamily="34" charset="-122"/>
                <a:cs typeface="微软雅黑" panose="020B0503020204020204" pitchFamily="34" charset="-122"/>
              </a:rPr>
              <a:t>Challenges and C</a:t>
            </a:r>
            <a:r>
              <a:rPr lang="en-US" altLang="zh-CN" sz="3200" b="1" dirty="0" smtClean="0">
                <a:ea typeface="微软雅黑" panose="020B0503020204020204" pitchFamily="34" charset="-122"/>
                <a:cs typeface="微软雅黑" panose="020B0503020204020204" pitchFamily="34" charset="-122"/>
              </a:rPr>
              <a:t>onclusion</a:t>
            </a:r>
            <a:endParaRPr lang="en-US" altLang="zh-CN" sz="3200" b="1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7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wheel/>
      </p:transition>
    </mc:Choice>
    <mc:Fallback xmlns="">
      <p:transition>
        <p:wheel spokes="4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58537" y="101890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7136" y="2662702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 functions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7136" y="3410467"/>
            <a:ext cx="34996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27909" y="862148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909" y="2010143"/>
            <a:ext cx="9912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answered some interesting questions by processing the dataset we chose.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today’s NBA league, players prefer to 3-point goals rather than short 2-points,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the location of the game does have great impact on the result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7909" y="3286280"/>
            <a:ext cx="9791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We applied logistic regression and NN algorithm successfully to predict whether field goal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or not, although the accuracy is not high because of the limitation of the dataset.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591" y="4254640"/>
            <a:ext cx="104224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Frankly, there are many factors that could have an impact on a shot result besides the factors in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dataset(dribbles, touch time, shot distance,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such as shot release velocity, jump height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shooter, angle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basket etc. So perhaps we could do a better prediction with these data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the future.</a:t>
            </a:r>
          </a:p>
        </p:txBody>
      </p:sp>
    </p:spTree>
    <p:extLst>
      <p:ext uri="{BB962C8B-B14F-4D97-AF65-F5344CB8AC3E}">
        <p14:creationId xmlns:p14="http://schemas.microsoft.com/office/powerpoint/2010/main" val="37343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0010" y="833120"/>
            <a:ext cx="6584950" cy="272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500" dirty="0"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zh-CN" altLang="en-US" sz="115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055" y="832169"/>
            <a:ext cx="3836471" cy="110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ea typeface="微软雅黑" panose="020B0503020204020204" pitchFamily="34" charset="-122"/>
              </a:rPr>
              <a:t>Content: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308735" y="3007299"/>
            <a:ext cx="9126220" cy="913130"/>
            <a:chOff x="2061" y="5833"/>
            <a:chExt cx="14372" cy="1438"/>
          </a:xfrm>
        </p:grpSpPr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2061" y="5833"/>
              <a:ext cx="859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zh-CN" sz="5335" dirty="0" smtClean="0"/>
                <a:t>2</a:t>
              </a:r>
              <a:endParaRPr lang="zh-CN" altLang="zh-CN" sz="5335" dirty="0"/>
            </a:p>
          </p:txBody>
        </p:sp>
        <p:sp>
          <p:nvSpPr>
            <p:cNvPr id="10" name="文本框 66"/>
            <p:cNvSpPr txBox="1">
              <a:spLocks noChangeArrowheads="1"/>
            </p:cNvSpPr>
            <p:nvPr/>
          </p:nvSpPr>
          <p:spPr bwMode="auto">
            <a:xfrm>
              <a:off x="3122" y="6171"/>
              <a:ext cx="1331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 smtClean="0">
                  <a:latin typeface="+mn-lt"/>
                  <a:ea typeface="微软雅黑" panose="020B0503020204020204" pitchFamily="34" charset="-122"/>
                  <a:cs typeface="微软雅黑" panose="020B0503020204020204" pitchFamily="34" charset="-122"/>
                </a:rPr>
                <a:t>Data mining and data visualization</a:t>
              </a:r>
              <a:endParaRPr lang="en-US" altLang="zh-CN" sz="2400" b="1" dirty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08735" y="1978625"/>
            <a:ext cx="9126220" cy="913130"/>
            <a:chOff x="2061" y="5833"/>
            <a:chExt cx="14372" cy="1438"/>
          </a:xfrm>
        </p:grpSpPr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061" y="5833"/>
              <a:ext cx="859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5335" dirty="0"/>
                <a:t>1</a:t>
              </a:r>
              <a:endParaRPr lang="zh-CN" altLang="zh-CN" sz="5335" dirty="0"/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3122" y="6171"/>
              <a:ext cx="1331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 smtClean="0">
                  <a:latin typeface="+mn-lt"/>
                  <a:ea typeface="微软雅黑" panose="020B0503020204020204" pitchFamily="34" charset="-122"/>
                  <a:cs typeface="微软雅黑" panose="020B0503020204020204" pitchFamily="34" charset="-122"/>
                </a:rPr>
                <a:t>Dataset introduction</a:t>
              </a:r>
              <a:endParaRPr lang="en-US" altLang="zh-CN" sz="2400" b="1" dirty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08735" y="4077915"/>
            <a:ext cx="9126220" cy="913130"/>
            <a:chOff x="2061" y="5833"/>
            <a:chExt cx="14372" cy="1438"/>
          </a:xfrm>
        </p:grpSpPr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061" y="5833"/>
              <a:ext cx="859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5335" dirty="0"/>
                <a:t>3</a:t>
              </a:r>
              <a:endParaRPr lang="zh-CN" altLang="zh-CN" sz="5335" dirty="0"/>
            </a:p>
          </p:txBody>
        </p:sp>
        <p:sp>
          <p:nvSpPr>
            <p:cNvPr id="28" name="文本框 66"/>
            <p:cNvSpPr txBox="1">
              <a:spLocks noChangeArrowheads="1"/>
            </p:cNvSpPr>
            <p:nvPr/>
          </p:nvSpPr>
          <p:spPr bwMode="auto">
            <a:xfrm>
              <a:off x="3122" y="6171"/>
              <a:ext cx="1331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 smtClean="0">
                  <a:latin typeface="+mn-lt"/>
                  <a:ea typeface="微软雅黑" panose="020B0503020204020204" pitchFamily="34" charset="-122"/>
                  <a:cs typeface="微软雅黑" panose="020B0503020204020204" pitchFamily="34" charset="-122"/>
                </a:rPr>
                <a:t> Shooting result </a:t>
              </a:r>
              <a:r>
                <a:rPr lang="en-US" altLang="zh-CN" sz="2400" b="1" dirty="0">
                  <a:latin typeface="+mn-lt"/>
                  <a:ea typeface="微软雅黑" panose="020B0503020204020204" pitchFamily="34" charset="-122"/>
                  <a:cs typeface="微软雅黑" panose="020B0503020204020204" pitchFamily="34" charset="-122"/>
                </a:rPr>
                <a:t>p</a:t>
              </a:r>
              <a:r>
                <a:rPr lang="en-US" altLang="zh-CN" sz="2400" b="1" dirty="0" smtClean="0">
                  <a:latin typeface="+mn-lt"/>
                  <a:ea typeface="微软雅黑" panose="020B0503020204020204" pitchFamily="34" charset="-122"/>
                  <a:cs typeface="微软雅黑" panose="020B0503020204020204" pitchFamily="34" charset="-122"/>
                </a:rPr>
                <a:t>redication using ML algorithm </a:t>
              </a:r>
              <a:endParaRPr lang="en-US" altLang="zh-CN" sz="2400" b="1" dirty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308735" y="5148531"/>
            <a:ext cx="9126220" cy="913130"/>
            <a:chOff x="2061" y="5833"/>
            <a:chExt cx="14372" cy="1438"/>
          </a:xfrm>
        </p:grpSpPr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2061" y="5833"/>
              <a:ext cx="859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5335" dirty="0"/>
                <a:t>4</a:t>
              </a:r>
              <a:endParaRPr lang="zh-CN" altLang="zh-CN" sz="5335" dirty="0"/>
            </a:p>
          </p:txBody>
        </p:sp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3122" y="6171"/>
              <a:ext cx="1331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 smtClean="0">
                  <a:latin typeface="+mn-lt"/>
                  <a:ea typeface="微软雅黑" panose="020B0503020204020204" pitchFamily="34" charset="-122"/>
                  <a:cs typeface="微软雅黑" panose="020B0503020204020204" pitchFamily="34" charset="-122"/>
                </a:rPr>
                <a:t> Challenges and conclusion</a:t>
              </a:r>
              <a:endParaRPr lang="en-US" altLang="zh-CN" sz="2400" b="1" dirty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6"/>
          <p:cNvSpPr txBox="1">
            <a:spLocks noChangeArrowheads="1"/>
          </p:cNvSpPr>
          <p:nvPr/>
        </p:nvSpPr>
        <p:spPr bwMode="auto">
          <a:xfrm>
            <a:off x="365757" y="3282367"/>
            <a:ext cx="51990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rPr>
              <a:t>Dataset introduction</a:t>
            </a:r>
            <a:endParaRPr lang="en-US" altLang="zh-CN" sz="3600" b="1" dirty="0">
              <a:latin typeface="+mn-lt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692534" y="1717368"/>
            <a:ext cx="545465" cy="91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5335" dirty="0"/>
              <a:t>1</a:t>
            </a:r>
            <a:endParaRPr lang="zh-CN" altLang="zh-CN" sz="533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wheel/>
      </p:transition>
    </mc:Choice>
    <mc:Fallback xmlns="">
      <p:transition>
        <p:wheel spokes="4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2" y="612444"/>
            <a:ext cx="6779173" cy="2235259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2517570" y="3575129"/>
            <a:ext cx="676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2014-2015 season, 30 teams, 904 games, 281 players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2517571" y="4262477"/>
            <a:ext cx="676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About 130000 shot logs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517572" y="4949825"/>
            <a:ext cx="676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21 features including location(home or away), win or not, dribbles, touch time, defender distance,…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6"/>
          <p:cNvSpPr txBox="1">
            <a:spLocks noChangeArrowheads="1"/>
          </p:cNvSpPr>
          <p:nvPr/>
        </p:nvSpPr>
        <p:spPr bwMode="auto">
          <a:xfrm>
            <a:off x="365696" y="3256242"/>
            <a:ext cx="51990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 smtClean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rPr>
              <a:t>Data mining and data visualization</a:t>
            </a:r>
            <a:endParaRPr lang="en-US" altLang="zh-CN" sz="3600" b="1" dirty="0">
              <a:latin typeface="+mn-lt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692534" y="1717368"/>
            <a:ext cx="545342" cy="91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5335" dirty="0" smtClean="0"/>
              <a:t>2</a:t>
            </a:r>
            <a:endParaRPr lang="zh-CN" altLang="zh-CN" sz="5335" dirty="0"/>
          </a:p>
        </p:txBody>
      </p:sp>
    </p:spTree>
    <p:extLst>
      <p:ext uri="{BB962C8B-B14F-4D97-AF65-F5344CB8AC3E}">
        <p14:creationId xmlns:p14="http://schemas.microsoft.com/office/powerpoint/2010/main" val="244345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wheel/>
      </p:transition>
    </mc:Choice>
    <mc:Fallback xmlns="">
      <p:transition>
        <p:wheel spokes="4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72490" y="927463"/>
            <a:ext cx="54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questions we want to ask: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3708" y="2101178"/>
            <a:ext cx="626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the shot distribution in today’s league?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73708" y="3006961"/>
            <a:ext cx="776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Does game location(home or away) really matter so much?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73708" y="3885757"/>
            <a:ext cx="1008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Who are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Mr.Clutch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one shooting the winning goal ) in 2014-2015 season?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73708" y="4728934"/>
            <a:ext cx="6507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NBA players’ field goal percentage of the season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8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23850" y="1201783"/>
            <a:ext cx="479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Shot distance distribution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2056832"/>
            <a:ext cx="4642503" cy="31917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7458" y="2503735"/>
            <a:ext cx="525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prefer to knock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down the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and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slash to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hoop, layup or slam dunk.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7458" y="4048224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seldom throw short 2-points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easy to be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 and not efficient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8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32558" y="910620"/>
            <a:ext cx="9028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Does game location(home or away) really matter so much?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0" y="1828800"/>
            <a:ext cx="987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YES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38" y="1968806"/>
            <a:ext cx="4361905" cy="2276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0878" y="2997790"/>
            <a:ext cx="5272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winning ratio at home is much more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that away !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2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8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85725 w 25"/>
              <a:gd name="T1" fmla="*/ 392113 h 116"/>
              <a:gd name="T2" fmla="*/ 27432 w 25"/>
              <a:gd name="T3" fmla="*/ 314366 h 116"/>
              <a:gd name="T4" fmla="*/ 27432 w 25"/>
              <a:gd name="T5" fmla="*/ 314366 h 116"/>
              <a:gd name="T6" fmla="*/ 85725 w 25"/>
              <a:gd name="T7" fmla="*/ 0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2676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89296 h 116"/>
              <a:gd name="T22" fmla="*/ 0 w 25"/>
              <a:gd name="T23" fmla="*/ 189296 h 116"/>
              <a:gd name="T24" fmla="*/ 0 w 25"/>
              <a:gd name="T25" fmla="*/ 189296 h 116"/>
              <a:gd name="T26" fmla="*/ 0 w 25"/>
              <a:gd name="T27" fmla="*/ 189296 h 116"/>
              <a:gd name="T28" fmla="*/ 0 w 25"/>
              <a:gd name="T29" fmla="*/ 185916 h 116"/>
              <a:gd name="T30" fmla="*/ 0 w 25"/>
              <a:gd name="T31" fmla="*/ 185916 h 116"/>
              <a:gd name="T32" fmla="*/ 0 w 25"/>
              <a:gd name="T33" fmla="*/ 185916 h 116"/>
              <a:gd name="T34" fmla="*/ 0 w 25"/>
              <a:gd name="T35" fmla="*/ 185916 h 116"/>
              <a:gd name="T36" fmla="*/ 0 w 25"/>
              <a:gd name="T37" fmla="*/ 182535 h 116"/>
              <a:gd name="T38" fmla="*/ 0 w 25"/>
              <a:gd name="T39" fmla="*/ 182535 h 116"/>
              <a:gd name="T40" fmla="*/ 0 w 25"/>
              <a:gd name="T41" fmla="*/ 182535 h 116"/>
              <a:gd name="T42" fmla="*/ 0 w 25"/>
              <a:gd name="T43" fmla="*/ 182535 h 116"/>
              <a:gd name="T44" fmla="*/ 0 w 25"/>
              <a:gd name="T45" fmla="*/ 179155 h 116"/>
              <a:gd name="T46" fmla="*/ 0 w 25"/>
              <a:gd name="T47" fmla="*/ 179155 h 116"/>
              <a:gd name="T48" fmla="*/ 10287 w 25"/>
              <a:gd name="T49" fmla="*/ 114930 h 116"/>
              <a:gd name="T50" fmla="*/ 10287 w 25"/>
              <a:gd name="T51" fmla="*/ 114930 h 116"/>
              <a:gd name="T52" fmla="*/ 10287 w 25"/>
              <a:gd name="T53" fmla="*/ 114930 h 116"/>
              <a:gd name="T54" fmla="*/ 10287 w 25"/>
              <a:gd name="T55" fmla="*/ 114930 h 116"/>
              <a:gd name="T56" fmla="*/ 13716 w 25"/>
              <a:gd name="T57" fmla="*/ 111549 h 116"/>
              <a:gd name="T58" fmla="*/ 13716 w 25"/>
              <a:gd name="T59" fmla="*/ 111549 h 116"/>
              <a:gd name="T60" fmla="*/ 13716 w 25"/>
              <a:gd name="T61" fmla="*/ 111549 h 116"/>
              <a:gd name="T62" fmla="*/ 13716 w 25"/>
              <a:gd name="T63" fmla="*/ 111549 h 116"/>
              <a:gd name="T64" fmla="*/ 13716 w 25"/>
              <a:gd name="T65" fmla="*/ 111549 h 116"/>
              <a:gd name="T66" fmla="*/ 85725 w 25"/>
              <a:gd name="T67" fmla="*/ 0 h 1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" h="116">
                <a:moveTo>
                  <a:pt x="8" y="93"/>
                </a:moveTo>
                <a:cubicBezTo>
                  <a:pt x="12" y="102"/>
                  <a:pt x="18" y="110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8" y="109"/>
                  <a:pt x="12" y="102"/>
                  <a:pt x="8" y="93"/>
                </a:cubicBezTo>
                <a:moveTo>
                  <a:pt x="8" y="93"/>
                </a:move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moveTo>
                  <a:pt x="25" y="0"/>
                </a:moveTo>
                <a:cubicBezTo>
                  <a:pt x="9" y="14"/>
                  <a:pt x="0" y="35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1" y="40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8" y="20"/>
                  <a:pt x="15" y="9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D3D1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9"/>
          <p:cNvSpPr>
            <a:spLocks noEditPoints="1"/>
          </p:cNvSpPr>
          <p:nvPr/>
        </p:nvSpPr>
        <p:spPr bwMode="auto">
          <a:xfrm>
            <a:off x="5946775" y="5102225"/>
            <a:ext cx="85725" cy="392113"/>
          </a:xfrm>
          <a:custGeom>
            <a:avLst/>
            <a:gdLst>
              <a:gd name="T0" fmla="*/ 27432 w 25"/>
              <a:gd name="T1" fmla="*/ 314366 h 116"/>
              <a:gd name="T2" fmla="*/ 27432 w 25"/>
              <a:gd name="T3" fmla="*/ 314366 h 116"/>
              <a:gd name="T4" fmla="*/ 85725 w 25"/>
              <a:gd name="T5" fmla="*/ 392113 h 116"/>
              <a:gd name="T6" fmla="*/ 17145 w 25"/>
              <a:gd name="T7" fmla="*/ 290704 h 116"/>
              <a:gd name="T8" fmla="*/ 0 w 25"/>
              <a:gd name="T9" fmla="*/ 196057 h 116"/>
              <a:gd name="T10" fmla="*/ 0 w 25"/>
              <a:gd name="T11" fmla="*/ 196057 h 116"/>
              <a:gd name="T12" fmla="*/ 0 w 25"/>
              <a:gd name="T13" fmla="*/ 196057 h 116"/>
              <a:gd name="T14" fmla="*/ 0 w 25"/>
              <a:gd name="T15" fmla="*/ 192676 h 116"/>
              <a:gd name="T16" fmla="*/ 0 w 25"/>
              <a:gd name="T17" fmla="*/ 192676 h 116"/>
              <a:gd name="T18" fmla="*/ 0 w 25"/>
              <a:gd name="T19" fmla="*/ 192676 h 116"/>
              <a:gd name="T20" fmla="*/ 0 w 25"/>
              <a:gd name="T21" fmla="*/ 192676 h 116"/>
              <a:gd name="T22" fmla="*/ 0 w 25"/>
              <a:gd name="T23" fmla="*/ 192676 h 116"/>
              <a:gd name="T24" fmla="*/ 0 w 25"/>
              <a:gd name="T25" fmla="*/ 192676 h 116"/>
              <a:gd name="T26" fmla="*/ 0 w 25"/>
              <a:gd name="T27" fmla="*/ 189296 h 116"/>
              <a:gd name="T28" fmla="*/ 0 w 25"/>
              <a:gd name="T29" fmla="*/ 189296 h 116"/>
              <a:gd name="T30" fmla="*/ 0 w 25"/>
              <a:gd name="T31" fmla="*/ 189296 h 116"/>
              <a:gd name="T32" fmla="*/ 0 w 25"/>
              <a:gd name="T33" fmla="*/ 189296 h 116"/>
              <a:gd name="T34" fmla="*/ 0 w 25"/>
              <a:gd name="T35" fmla="*/ 189296 h 116"/>
              <a:gd name="T36" fmla="*/ 0 w 25"/>
              <a:gd name="T37" fmla="*/ 189296 h 116"/>
              <a:gd name="T38" fmla="*/ 0 w 25"/>
              <a:gd name="T39" fmla="*/ 185916 h 116"/>
              <a:gd name="T40" fmla="*/ 0 w 25"/>
              <a:gd name="T41" fmla="*/ 185916 h 116"/>
              <a:gd name="T42" fmla="*/ 0 w 25"/>
              <a:gd name="T43" fmla="*/ 185916 h 116"/>
              <a:gd name="T44" fmla="*/ 0 w 25"/>
              <a:gd name="T45" fmla="*/ 185916 h 116"/>
              <a:gd name="T46" fmla="*/ 0 w 25"/>
              <a:gd name="T47" fmla="*/ 185916 h 116"/>
              <a:gd name="T48" fmla="*/ 0 w 25"/>
              <a:gd name="T49" fmla="*/ 185916 h 116"/>
              <a:gd name="T50" fmla="*/ 0 w 25"/>
              <a:gd name="T51" fmla="*/ 182535 h 116"/>
              <a:gd name="T52" fmla="*/ 0 w 25"/>
              <a:gd name="T53" fmla="*/ 182535 h 116"/>
              <a:gd name="T54" fmla="*/ 0 w 25"/>
              <a:gd name="T55" fmla="*/ 182535 h 116"/>
              <a:gd name="T56" fmla="*/ 0 w 25"/>
              <a:gd name="T57" fmla="*/ 182535 h 116"/>
              <a:gd name="T58" fmla="*/ 0 w 25"/>
              <a:gd name="T59" fmla="*/ 182535 h 116"/>
              <a:gd name="T60" fmla="*/ 0 w 25"/>
              <a:gd name="T61" fmla="*/ 182535 h 116"/>
              <a:gd name="T62" fmla="*/ 0 w 25"/>
              <a:gd name="T63" fmla="*/ 179155 h 116"/>
              <a:gd name="T64" fmla="*/ 0 w 25"/>
              <a:gd name="T65" fmla="*/ 179155 h 116"/>
              <a:gd name="T66" fmla="*/ 0 w 25"/>
              <a:gd name="T67" fmla="*/ 179155 h 116"/>
              <a:gd name="T68" fmla="*/ 10287 w 25"/>
              <a:gd name="T69" fmla="*/ 114930 h 116"/>
              <a:gd name="T70" fmla="*/ 10287 w 25"/>
              <a:gd name="T71" fmla="*/ 114930 h 116"/>
              <a:gd name="T72" fmla="*/ 10287 w 25"/>
              <a:gd name="T73" fmla="*/ 114930 h 116"/>
              <a:gd name="T74" fmla="*/ 10287 w 25"/>
              <a:gd name="T75" fmla="*/ 114930 h 116"/>
              <a:gd name="T76" fmla="*/ 10287 w 25"/>
              <a:gd name="T77" fmla="*/ 114930 h 116"/>
              <a:gd name="T78" fmla="*/ 10287 w 25"/>
              <a:gd name="T79" fmla="*/ 114930 h 116"/>
              <a:gd name="T80" fmla="*/ 13716 w 25"/>
              <a:gd name="T81" fmla="*/ 111549 h 116"/>
              <a:gd name="T82" fmla="*/ 13716 w 25"/>
              <a:gd name="T83" fmla="*/ 111549 h 116"/>
              <a:gd name="T84" fmla="*/ 13716 w 25"/>
              <a:gd name="T85" fmla="*/ 111549 h 116"/>
              <a:gd name="T86" fmla="*/ 13716 w 25"/>
              <a:gd name="T87" fmla="*/ 111549 h 116"/>
              <a:gd name="T88" fmla="*/ 13716 w 25"/>
              <a:gd name="T89" fmla="*/ 111549 h 116"/>
              <a:gd name="T90" fmla="*/ 13716 w 25"/>
              <a:gd name="T91" fmla="*/ 111549 h 116"/>
              <a:gd name="T92" fmla="*/ 85725 w 25"/>
              <a:gd name="T93" fmla="*/ 0 h 116"/>
              <a:gd name="T94" fmla="*/ 82296 w 25"/>
              <a:gd name="T95" fmla="*/ 0 h 116"/>
              <a:gd name="T96" fmla="*/ 85725 w 25"/>
              <a:gd name="T97" fmla="*/ 0 h 11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" h="116">
                <a:moveTo>
                  <a:pt x="5" y="86"/>
                </a:moveTo>
                <a:cubicBezTo>
                  <a:pt x="6" y="89"/>
                  <a:pt x="7" y="91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12" y="102"/>
                  <a:pt x="18" y="109"/>
                  <a:pt x="25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16" y="108"/>
                  <a:pt x="9" y="98"/>
                  <a:pt x="5" y="86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7"/>
                </a:move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7"/>
                  <a:pt x="0" y="5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4"/>
                </a:move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0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3" y="34"/>
                </a:move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moveTo>
                  <a:pt x="4" y="34"/>
                </a:moveTo>
                <a:cubicBezTo>
                  <a:pt x="4" y="34"/>
                  <a:pt x="4" y="34"/>
                  <a:pt x="3" y="34"/>
                </a:cubicBezTo>
                <a:cubicBezTo>
                  <a:pt x="4" y="34"/>
                  <a:pt x="4" y="34"/>
                  <a:pt x="4" y="34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4" y="33"/>
                </a:move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moveTo>
                  <a:pt x="25" y="0"/>
                </a:moveTo>
                <a:cubicBezTo>
                  <a:pt x="15" y="9"/>
                  <a:pt x="8" y="20"/>
                  <a:pt x="4" y="33"/>
                </a:cubicBezTo>
                <a:cubicBezTo>
                  <a:pt x="8" y="20"/>
                  <a:pt x="15" y="9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8EAA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51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52"/>
          <p:cNvSpPr/>
          <p:nvPr/>
        </p:nvSpPr>
        <p:spPr bwMode="auto">
          <a:xfrm>
            <a:off x="6591300" y="5032375"/>
            <a:ext cx="269875" cy="266700"/>
          </a:xfrm>
          <a:custGeom>
            <a:avLst/>
            <a:gdLst>
              <a:gd name="T0" fmla="*/ 269875 w 170"/>
              <a:gd name="T1" fmla="*/ 0 h 168"/>
              <a:gd name="T2" fmla="*/ 269875 w 170"/>
              <a:gd name="T3" fmla="*/ 0 h 168"/>
              <a:gd name="T4" fmla="*/ 0 w 170"/>
              <a:gd name="T5" fmla="*/ 266700 h 168"/>
              <a:gd name="T6" fmla="*/ 0 w 170"/>
              <a:gd name="T7" fmla="*/ 266700 h 168"/>
              <a:gd name="T8" fmla="*/ 269875 w 17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8">
                <a:moveTo>
                  <a:pt x="170" y="0"/>
                </a:moveTo>
                <a:lnTo>
                  <a:pt x="170" y="0"/>
                </a:lnTo>
                <a:lnTo>
                  <a:pt x="0" y="168"/>
                </a:lnTo>
                <a:lnTo>
                  <a:pt x="1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54"/>
          <p:cNvSpPr/>
          <p:nvPr/>
        </p:nvSpPr>
        <p:spPr bwMode="auto">
          <a:xfrm>
            <a:off x="6378575" y="5086350"/>
            <a:ext cx="212725" cy="212725"/>
          </a:xfrm>
          <a:custGeom>
            <a:avLst/>
            <a:gdLst>
              <a:gd name="T0" fmla="*/ 0 w 63"/>
              <a:gd name="T1" fmla="*/ 0 h 63"/>
              <a:gd name="T2" fmla="*/ 3377 w 63"/>
              <a:gd name="T3" fmla="*/ 3377 h 63"/>
              <a:gd name="T4" fmla="*/ 43896 w 63"/>
              <a:gd name="T5" fmla="*/ 43896 h 63"/>
              <a:gd name="T6" fmla="*/ 212725 w 63"/>
              <a:gd name="T7" fmla="*/ 212725 h 63"/>
              <a:gd name="T8" fmla="*/ 212725 w 63"/>
              <a:gd name="T9" fmla="*/ 212725 h 63"/>
              <a:gd name="T10" fmla="*/ 43896 w 63"/>
              <a:gd name="T11" fmla="*/ 43896 h 63"/>
              <a:gd name="T12" fmla="*/ 3377 w 63"/>
              <a:gd name="T13" fmla="*/ 6753 h 63"/>
              <a:gd name="T14" fmla="*/ 0 w 63"/>
              <a:gd name="T15" fmla="*/ 0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63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3" y="13"/>
                  <a:pt x="13" y="13"/>
                  <a:pt x="13" y="1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13" y="13"/>
                  <a:pt x="13" y="13"/>
                  <a:pt x="13" y="1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0" y="1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55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56"/>
          <p:cNvSpPr/>
          <p:nvPr/>
        </p:nvSpPr>
        <p:spPr bwMode="auto">
          <a:xfrm>
            <a:off x="6591300" y="5299075"/>
            <a:ext cx="269875" cy="268288"/>
          </a:xfrm>
          <a:custGeom>
            <a:avLst/>
            <a:gdLst>
              <a:gd name="T0" fmla="*/ 0 w 170"/>
              <a:gd name="T1" fmla="*/ 0 h 169"/>
              <a:gd name="T2" fmla="*/ 0 w 170"/>
              <a:gd name="T3" fmla="*/ 0 h 169"/>
              <a:gd name="T4" fmla="*/ 269875 w 170"/>
              <a:gd name="T5" fmla="*/ 268288 h 169"/>
              <a:gd name="T6" fmla="*/ 269875 w 170"/>
              <a:gd name="T7" fmla="*/ 268288 h 169"/>
              <a:gd name="T8" fmla="*/ 0 w 170"/>
              <a:gd name="T9" fmla="*/ 0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69">
                <a:moveTo>
                  <a:pt x="0" y="0"/>
                </a:moveTo>
                <a:lnTo>
                  <a:pt x="0" y="0"/>
                </a:lnTo>
                <a:lnTo>
                  <a:pt x="170" y="1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58"/>
          <p:cNvSpPr>
            <a:spLocks noEditPoints="1"/>
          </p:cNvSpPr>
          <p:nvPr/>
        </p:nvSpPr>
        <p:spPr bwMode="auto">
          <a:xfrm>
            <a:off x="6213475" y="5392738"/>
            <a:ext cx="284163" cy="174625"/>
          </a:xfrm>
          <a:custGeom>
            <a:avLst/>
            <a:gdLst>
              <a:gd name="T0" fmla="*/ 0 w 84"/>
              <a:gd name="T1" fmla="*/ 174625 h 52"/>
              <a:gd name="T2" fmla="*/ 0 w 84"/>
              <a:gd name="T3" fmla="*/ 174625 h 52"/>
              <a:gd name="T4" fmla="*/ 0 w 84"/>
              <a:gd name="T5" fmla="*/ 174625 h 52"/>
              <a:gd name="T6" fmla="*/ 284163 w 84"/>
              <a:gd name="T7" fmla="*/ 0 h 52"/>
              <a:gd name="T8" fmla="*/ 209739 w 84"/>
              <a:gd name="T9" fmla="*/ 73880 h 52"/>
              <a:gd name="T10" fmla="*/ 169145 w 84"/>
              <a:gd name="T11" fmla="*/ 114178 h 52"/>
              <a:gd name="T12" fmla="*/ 135316 w 84"/>
              <a:gd name="T13" fmla="*/ 137685 h 52"/>
              <a:gd name="T14" fmla="*/ 169145 w 84"/>
              <a:gd name="T15" fmla="*/ 114178 h 52"/>
              <a:gd name="T16" fmla="*/ 209739 w 84"/>
              <a:gd name="T17" fmla="*/ 73880 h 52"/>
              <a:gd name="T18" fmla="*/ 284163 w 84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4" h="52">
                <a:moveTo>
                  <a:pt x="0" y="52"/>
                </a:move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84" y="0"/>
                </a:moveTo>
                <a:cubicBezTo>
                  <a:pt x="62" y="22"/>
                  <a:pt x="62" y="22"/>
                  <a:pt x="62" y="22"/>
                </a:cubicBezTo>
                <a:cubicBezTo>
                  <a:pt x="50" y="34"/>
                  <a:pt x="50" y="34"/>
                  <a:pt x="50" y="34"/>
                </a:cubicBezTo>
                <a:cubicBezTo>
                  <a:pt x="47" y="36"/>
                  <a:pt x="44" y="39"/>
                  <a:pt x="40" y="41"/>
                </a:cubicBezTo>
                <a:cubicBezTo>
                  <a:pt x="44" y="39"/>
                  <a:pt x="47" y="36"/>
                  <a:pt x="50" y="34"/>
                </a:cubicBezTo>
                <a:cubicBezTo>
                  <a:pt x="62" y="22"/>
                  <a:pt x="62" y="22"/>
                  <a:pt x="62" y="22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839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37657" y="924338"/>
            <a:ext cx="748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Who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Mr.Clutch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one shooting the winning goal 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2014-2015 season?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794" y="2259874"/>
            <a:ext cx="57230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Criterion of the winning goal: 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They made it(2 or 3)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Less than five seconds from the end of the </a:t>
            </a:r>
            <a:r>
              <a:rPr lang="en-US" altLang="zh-CN" dirty="0" smtClean="0"/>
              <a:t>game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The team which </a:t>
            </a:r>
            <a:r>
              <a:rPr lang="en-US" altLang="zh-CN" dirty="0" err="1" smtClean="0"/>
              <a:t>Mr.Clutch</a:t>
            </a:r>
            <a:r>
              <a:rPr lang="en-US" altLang="zh-CN" dirty="0" smtClean="0"/>
              <a:t> belongs to won the game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This occurred in the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quarter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The final margin is less that 5 points.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9629" y="4153955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According to the criterion we set, </a:t>
            </a:r>
            <a:r>
              <a:rPr lang="en-US" altLang="zh-CN" dirty="0" err="1" smtClean="0"/>
              <a:t>Mr.Clutch</a:t>
            </a:r>
            <a:r>
              <a:rPr lang="en-US" altLang="zh-CN" dirty="0" smtClean="0"/>
              <a:t> of the season are(top 15):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301" y="1755335"/>
            <a:ext cx="1876190" cy="41238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92824" y="5032375"/>
            <a:ext cx="458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Kemba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walker made it three times !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562</Words>
  <Application>Microsoft Office PowerPoint</Application>
  <PresentationFormat>宽屏</PresentationFormat>
  <Paragraphs>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46</cp:revision>
  <dcterms:created xsi:type="dcterms:W3CDTF">2018-04-16T14:21:00Z</dcterms:created>
  <dcterms:modified xsi:type="dcterms:W3CDTF">2018-08-19T08:15:59Z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