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70" r:id="rId3"/>
    <p:sldId id="264" r:id="rId4"/>
    <p:sldId id="271" r:id="rId5"/>
    <p:sldId id="257" r:id="rId6"/>
    <p:sldId id="266" r:id="rId7"/>
    <p:sldId id="263" r:id="rId8"/>
    <p:sldId id="267" r:id="rId9"/>
    <p:sldId id="268" r:id="rId10"/>
    <p:sldId id="272" r:id="rId11"/>
    <p:sldId id="269" r:id="rId12"/>
    <p:sldId id="259" r:id="rId13"/>
    <p:sldId id="273" r:id="rId14"/>
    <p:sldId id="275" r:id="rId15"/>
    <p:sldId id="274" r:id="rId16"/>
    <p:sldId id="265" r:id="rId17"/>
    <p:sldId id="276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6BB4A65-5128-408F-9A73-E57C1AAB9B07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885ACF-729D-477A-9683-5EC0FA126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91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4A65-5128-408F-9A73-E57C1AAB9B07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5ACF-729D-477A-9683-5EC0FA126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7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4A65-5128-408F-9A73-E57C1AAB9B07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5ACF-729D-477A-9683-5EC0FA126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19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4A65-5128-408F-9A73-E57C1AAB9B07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5ACF-729D-477A-9683-5EC0FA126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78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4A65-5128-408F-9A73-E57C1AAB9B07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5ACF-729D-477A-9683-5EC0FA126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70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4A65-5128-408F-9A73-E57C1AAB9B07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5ACF-729D-477A-9683-5EC0FA126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11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4A65-5128-408F-9A73-E57C1AAB9B07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5ACF-729D-477A-9683-5EC0FA126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87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4A65-5128-408F-9A73-E57C1AAB9B07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5ACF-729D-477A-9683-5EC0FA12670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97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4A65-5128-408F-9A73-E57C1AAB9B07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5ACF-729D-477A-9683-5EC0FA126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5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4A65-5128-408F-9A73-E57C1AAB9B07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5ACF-729D-477A-9683-5EC0FA126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9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4A65-5128-408F-9A73-E57C1AAB9B07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5ACF-729D-477A-9683-5EC0FA126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1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4A65-5128-408F-9A73-E57C1AAB9B07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5ACF-729D-477A-9683-5EC0FA126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4A65-5128-408F-9A73-E57C1AAB9B07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5ACF-729D-477A-9683-5EC0FA126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8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4A65-5128-408F-9A73-E57C1AAB9B07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5ACF-729D-477A-9683-5EC0FA126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2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4A65-5128-408F-9A73-E57C1AAB9B07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5ACF-729D-477A-9683-5EC0FA126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5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4A65-5128-408F-9A73-E57C1AAB9B07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5ACF-729D-477A-9683-5EC0FA126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0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4A65-5128-408F-9A73-E57C1AAB9B07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5ACF-729D-477A-9683-5EC0FA126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2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BB4A65-5128-408F-9A73-E57C1AAB9B07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885ACF-729D-477A-9683-5EC0FA126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05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themoviedb.org/3/getting-started/introduction" TargetMode="External"/><Relationship Id="rId3" Type="http://schemas.openxmlformats.org/officeDocument/2006/relationships/hyperlink" Target="https://commons.wikimedia.org/wiki/File:Rotten_Tomatoes_logo.svg" TargetMode="External"/><Relationship Id="rId7" Type="http://schemas.openxmlformats.org/officeDocument/2006/relationships/hyperlink" Target="https://www.lafabbricadellarealta.com/open-data-entertainment/" TargetMode="External"/><Relationship Id="rId12" Type="http://schemas.openxmlformats.org/officeDocument/2006/relationships/hyperlink" Target="https://www.dataquest.io/blog/python-api-tutorial/" TargetMode="External"/><Relationship Id="rId2" Type="http://schemas.openxmlformats.org/officeDocument/2006/relationships/hyperlink" Target="https://depositphotos.com/stock-photos/bank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kaggle.com/ruchi798/movies-on-netflix-prime-video-hulu-and-disney" TargetMode="External"/><Relationship Id="rId11" Type="http://schemas.openxmlformats.org/officeDocument/2006/relationships/hyperlink" Target="https://docs.scipy.org/doc/scipy/reference/generated/scipy.stats.f_oneway.html" TargetMode="External"/><Relationship Id="rId5" Type="http://schemas.openxmlformats.org/officeDocument/2006/relationships/hyperlink" Target="https://towardsdatascience.com/a-practical-guide-for-exploratory-data-analysis-movies-on-streaming-platforms-5ea494fee9d2" TargetMode="External"/><Relationship Id="rId10" Type="http://schemas.openxmlformats.org/officeDocument/2006/relationships/hyperlink" Target="https://www.pythonfordatascience.org/anova-python/" TargetMode="External"/><Relationship Id="rId4" Type="http://schemas.openxmlformats.org/officeDocument/2006/relationships/hyperlink" Target="https://en.wikipedia.org/wiki/KinoPoisk" TargetMode="External"/><Relationship Id="rId9" Type="http://schemas.openxmlformats.org/officeDocument/2006/relationships/hyperlink" Target="https://en.wikipedia.org/wiki/IMDb#:~:text=Originally%20a%20fan%2Doperated%20website,as%2083%20million%20registered%20user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F1F384-999D-4571-A3C7-6CA6279B9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676" y="646757"/>
            <a:ext cx="4458195" cy="4102824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  <a:latin typeface="Britannic Bold" panose="020B0903060703020204" pitchFamily="34" charset="0"/>
              </a:rPr>
              <a:t>Movies Ratings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761BC-ED24-4C13-A7B8-F88E658D7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653" y="4882753"/>
            <a:ext cx="4513792" cy="914401"/>
          </a:xfrm>
        </p:spPr>
        <p:txBody>
          <a:bodyPr>
            <a:normAutofit fontScale="77500" lnSpcReduction="20000"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sz="4000" dirty="0">
                <a:solidFill>
                  <a:srgbClr val="FFFFFF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Ke Chen</a:t>
            </a:r>
          </a:p>
          <a:p>
            <a:endParaRPr lang="en-US" dirty="0">
              <a:solidFill>
                <a:srgbClr val="FFFFFF"/>
              </a:solidFill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 useBgFill="1">
        <p:nvSpPr>
          <p:cNvPr id="109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11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2385A3C-8C0C-4DD5-A930-6240FB028C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1" r="-1" b="15287"/>
          <a:stretch/>
        </p:blipFill>
        <p:spPr>
          <a:xfrm>
            <a:off x="6219748" y="2676959"/>
            <a:ext cx="5902320" cy="24304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1B1095-7990-47B9-A234-72E0A589E0F7}"/>
              </a:ext>
            </a:extLst>
          </p:cNvPr>
          <p:cNvSpPr txBox="1"/>
          <p:nvPr/>
        </p:nvSpPr>
        <p:spPr>
          <a:xfrm>
            <a:off x="6923129" y="5528723"/>
            <a:ext cx="476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0" i="0" dirty="0">
                <a:effectLst/>
                <a:latin typeface="Arial Black" panose="020B0A04020102020204" pitchFamily="34" charset="0"/>
              </a:rPr>
              <a:t>AIM-5001 Final Project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83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122C12-7B29-4B7A-8BDF-19B199F2C137}"/>
              </a:ext>
            </a:extLst>
          </p:cNvPr>
          <p:cNvSpPr txBox="1"/>
          <p:nvPr/>
        </p:nvSpPr>
        <p:spPr>
          <a:xfrm>
            <a:off x="1049866" y="980523"/>
            <a:ext cx="10780889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cap="all" dirty="0">
                <a:ln w="3175" cmpd="sng">
                  <a:noFill/>
                </a:ln>
                <a:latin typeface="Bahnschrift SemiBold" panose="020B0502040204020203" pitchFamily="34" charset="0"/>
                <a:ea typeface="+mj-ea"/>
                <a:cs typeface="+mj-cs"/>
              </a:rPr>
              <a:t>4. Do streaming services focus on movie genres?</a:t>
            </a:r>
          </a:p>
          <a:p>
            <a:endParaRPr lang="en-US" sz="3000" b="1" cap="all" dirty="0">
              <a:ln w="3175" cmpd="sng">
                <a:noFill/>
              </a:ln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18617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A3403D-CED3-4D9C-BC3D-E74056E1D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81511" cy="3213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D36DE4-59BC-40A9-A433-1AE2F9EDD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510" y="0"/>
            <a:ext cx="6310490" cy="3213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F0245E-B07C-416F-88FE-3F332326A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213848"/>
            <a:ext cx="5881511" cy="36489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052ECC-D10A-464F-BC08-A9DA7854DE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1509" y="3209018"/>
            <a:ext cx="6310490" cy="36489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E73BDD-0076-4A8B-A041-ADAFB413B1DF}"/>
              </a:ext>
            </a:extLst>
          </p:cNvPr>
          <p:cNvSpPr txBox="1"/>
          <p:nvPr/>
        </p:nvSpPr>
        <p:spPr>
          <a:xfrm>
            <a:off x="191909" y="2754489"/>
            <a:ext cx="117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Netflix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9CFC9D-86CE-429D-B27F-9955EE7C5127}"/>
              </a:ext>
            </a:extLst>
          </p:cNvPr>
          <p:cNvSpPr txBox="1"/>
          <p:nvPr/>
        </p:nvSpPr>
        <p:spPr>
          <a:xfrm>
            <a:off x="6191954" y="2754489"/>
            <a:ext cx="117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Hulu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C9D04C-45CA-454E-ACF9-BC148685A6EA}"/>
              </a:ext>
            </a:extLst>
          </p:cNvPr>
          <p:cNvSpPr txBox="1"/>
          <p:nvPr/>
        </p:nvSpPr>
        <p:spPr>
          <a:xfrm>
            <a:off x="191909" y="6308832"/>
            <a:ext cx="138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Prime Video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E0CAC3-B8BD-465F-8ED8-03831F375C57}"/>
              </a:ext>
            </a:extLst>
          </p:cNvPr>
          <p:cNvSpPr txBox="1"/>
          <p:nvPr/>
        </p:nvSpPr>
        <p:spPr>
          <a:xfrm>
            <a:off x="6096000" y="6238199"/>
            <a:ext cx="117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Disney+</a:t>
            </a:r>
          </a:p>
        </p:txBody>
      </p:sp>
    </p:spTree>
    <p:extLst>
      <p:ext uri="{BB962C8B-B14F-4D97-AF65-F5344CB8AC3E}">
        <p14:creationId xmlns:p14="http://schemas.microsoft.com/office/powerpoint/2010/main" val="1247804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41FA39-C04F-4461-9441-08BE41DDD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159" y="1983070"/>
            <a:ext cx="5791414" cy="3382596"/>
          </a:xfrm>
          <a:prstGeom prst="rect">
            <a:avLst/>
          </a:prstGeom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9FECBE38-46F7-4A10-9EB6-67B3FFE73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759" y="5441772"/>
            <a:ext cx="3620414" cy="103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4D16E50D-B105-4B41-9407-FD1F86AA80B3}"/>
              </a:ext>
            </a:extLst>
          </p:cNvPr>
          <p:cNvSpPr txBox="1">
            <a:spLocks/>
          </p:cNvSpPr>
          <p:nvPr/>
        </p:nvSpPr>
        <p:spPr>
          <a:xfrm>
            <a:off x="552405" y="583205"/>
            <a:ext cx="10883382" cy="150142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4400" b="1" dirty="0">
                <a:latin typeface="Bahnschrift SemiBold" panose="020B0502040204020203" pitchFamily="34" charset="0"/>
              </a:rPr>
              <a:t>2. Ratings vs. ratings</a:t>
            </a:r>
          </a:p>
          <a:p>
            <a:r>
              <a:rPr lang="en-US" sz="2400" b="1" i="0" dirty="0">
                <a:effectLst/>
                <a:latin typeface="Helvetica Neue"/>
              </a:rPr>
              <a:t>Are there any differences between the IMDb rating and the Rotten Tomatoes?</a:t>
            </a:r>
          </a:p>
          <a:p>
            <a:pPr algn="ctr"/>
            <a:endParaRPr lang="en-US" sz="4400" b="1" dirty="0">
              <a:latin typeface="Bahnschrift SemiBold" panose="020B0502040204020203" pitchFamily="34" charset="0"/>
            </a:endParaRPr>
          </a:p>
        </p:txBody>
      </p:sp>
      <p:pic>
        <p:nvPicPr>
          <p:cNvPr id="17" name="Picture 2" descr="See the source image">
            <a:extLst>
              <a:ext uri="{FF2B5EF4-FFF2-40B4-BE49-F238E27FC236}">
                <a16:creationId xmlns:a16="http://schemas.microsoft.com/office/drawing/2014/main" id="{4B1F160D-547F-4011-8320-10BA366CC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05" y="2736558"/>
            <a:ext cx="3788780" cy="213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713619-5BD4-4554-9DBB-AEFCAFBA9D6A}"/>
              </a:ext>
            </a:extLst>
          </p:cNvPr>
          <p:cNvSpPr txBox="1"/>
          <p:nvPr/>
        </p:nvSpPr>
        <p:spPr>
          <a:xfrm>
            <a:off x="682907" y="5526265"/>
            <a:ext cx="49102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			IMDb	Rotten Tomatoes</a:t>
            </a:r>
          </a:p>
          <a:p>
            <a:r>
              <a:rPr lang="en-US" dirty="0"/>
              <a:t>IMDb			1.00000	0.61632</a:t>
            </a:r>
          </a:p>
          <a:p>
            <a:r>
              <a:rPr lang="en-US" dirty="0"/>
              <a:t>Rotten Tomatoes	0.61632	1.00000</a:t>
            </a:r>
          </a:p>
        </p:txBody>
      </p:sp>
    </p:spTree>
    <p:extLst>
      <p:ext uri="{BB962C8B-B14F-4D97-AF65-F5344CB8AC3E}">
        <p14:creationId xmlns:p14="http://schemas.microsoft.com/office/powerpoint/2010/main" val="308214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0BB9E1-2434-4B28-8295-0869AD8074FA}"/>
              </a:ext>
            </a:extLst>
          </p:cNvPr>
          <p:cNvSpPr txBox="1">
            <a:spLocks/>
          </p:cNvSpPr>
          <p:nvPr/>
        </p:nvSpPr>
        <p:spPr>
          <a:xfrm>
            <a:off x="580697" y="892040"/>
            <a:ext cx="10206908" cy="150142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60000"/>
              </a:lnSpc>
            </a:pPr>
            <a:r>
              <a:rPr lang="en-US" sz="4800" b="1" dirty="0">
                <a:latin typeface="Bahnschrift SemiBold" panose="020B0502040204020203" pitchFamily="34" charset="0"/>
              </a:rPr>
              <a:t>3. Culture matters?</a:t>
            </a:r>
          </a:p>
          <a:p>
            <a:pPr algn="ctr"/>
            <a:r>
              <a:rPr lang="en-US" sz="2800" b="1" i="0" dirty="0">
                <a:effectLst/>
                <a:latin typeface="Helvetica Neue"/>
              </a:rPr>
              <a:t>Is there a difference in movie ratings based on cultural reviewer groups?</a:t>
            </a:r>
          </a:p>
          <a:p>
            <a:pPr algn="ctr"/>
            <a:endParaRPr lang="en-US" sz="4800" b="1" dirty="0">
              <a:latin typeface="Bahnschrift SemiBold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2D0A9-1AA2-4689-A941-C3B1A8B9D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422" y="2645337"/>
            <a:ext cx="7555178" cy="332062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1F26E0-1ADB-4DA0-B3D3-3531CF7054B2}"/>
              </a:ext>
            </a:extLst>
          </p:cNvPr>
          <p:cNvSpPr/>
          <p:nvPr/>
        </p:nvSpPr>
        <p:spPr>
          <a:xfrm>
            <a:off x="4246665" y="5572423"/>
            <a:ext cx="30846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28 Movies</a:t>
            </a:r>
          </a:p>
        </p:txBody>
      </p:sp>
    </p:spTree>
    <p:extLst>
      <p:ext uri="{BB962C8B-B14F-4D97-AF65-F5344CB8AC3E}">
        <p14:creationId xmlns:p14="http://schemas.microsoft.com/office/powerpoint/2010/main" val="91373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E9605B-D59F-45AF-8CBB-E4C6D2086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810" y="1898357"/>
            <a:ext cx="7916380" cy="4429743"/>
          </a:xfrm>
          <a:prstGeom prst="rect">
            <a:avLst/>
          </a:prstGeom>
        </p:spPr>
      </p:pic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AE81FF12-9986-4843-B707-C1A209812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968" y="529900"/>
            <a:ext cx="3765827" cy="140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490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E340C6-9597-43C8-BD8A-4E4FB5330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390" y="685713"/>
            <a:ext cx="8187853" cy="4839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7EC90E-670D-4ADC-8E0A-C62A89509C96}"/>
              </a:ext>
            </a:extLst>
          </p:cNvPr>
          <p:cNvSpPr txBox="1"/>
          <p:nvPr/>
        </p:nvSpPr>
        <p:spPr>
          <a:xfrm>
            <a:off x="3828898" y="5710622"/>
            <a:ext cx="4365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 		Rating		</a:t>
            </a:r>
            <a:r>
              <a:rPr lang="en-US" dirty="0" err="1"/>
              <a:t>RatingImdb</a:t>
            </a:r>
            <a:endParaRPr lang="en-US" dirty="0"/>
          </a:p>
          <a:p>
            <a:r>
              <a:rPr lang="en-US" dirty="0"/>
              <a:t>Rating		1.000000		0.947486</a:t>
            </a:r>
          </a:p>
          <a:p>
            <a:r>
              <a:rPr lang="en-US" dirty="0" err="1"/>
              <a:t>RatingImdb</a:t>
            </a:r>
            <a:r>
              <a:rPr lang="en-US" dirty="0"/>
              <a:t>	0.947486		1.000000</a:t>
            </a:r>
          </a:p>
        </p:txBody>
      </p:sp>
    </p:spTree>
    <p:extLst>
      <p:ext uri="{BB962C8B-B14F-4D97-AF65-F5344CB8AC3E}">
        <p14:creationId xmlns:p14="http://schemas.microsoft.com/office/powerpoint/2010/main" val="282635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9B2C7E-5435-4F0F-A853-32BCC487611B}"/>
              </a:ext>
            </a:extLst>
          </p:cNvPr>
          <p:cNvSpPr txBox="1"/>
          <p:nvPr/>
        </p:nvSpPr>
        <p:spPr>
          <a:xfrm>
            <a:off x="787079" y="812899"/>
            <a:ext cx="1086862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cap="all" dirty="0">
                <a:ln w="3175" cmpd="sng">
                  <a:noFill/>
                </a:ln>
                <a:latin typeface="Bahnschrift SemiBold" panose="020B0502040204020203" pitchFamily="34" charset="0"/>
                <a:ea typeface="+mj-ea"/>
                <a:cs typeface="+mj-cs"/>
              </a:rPr>
              <a:t>4. Confirmed Conclusions</a:t>
            </a:r>
          </a:p>
          <a:p>
            <a:endParaRPr lang="en-US" sz="3600" b="1" cap="all" dirty="0">
              <a:ln w="3175" cmpd="sng">
                <a:noFill/>
              </a:ln>
              <a:latin typeface="Bahnschrift SemiBold" panose="020B0502040204020203" pitchFamily="34" charset="0"/>
              <a:ea typeface="+mj-ea"/>
              <a:cs typeface="+mj-cs"/>
            </a:endParaRP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four streaming services average ratings have differences.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IMDb and Rotten Tomatoes reviewers have different preferences on movies based on languages.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Disney+ provides totally different genres of movies.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 are difference between rating websites, but the trends are the same, even across countries.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89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BF3CC3-3448-42F4-921F-4C43C9A8CA99}"/>
              </a:ext>
            </a:extLst>
          </p:cNvPr>
          <p:cNvSpPr txBox="1"/>
          <p:nvPr/>
        </p:nvSpPr>
        <p:spPr>
          <a:xfrm>
            <a:off x="928868" y="828119"/>
            <a:ext cx="60940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cap="all" dirty="0">
                <a:ln w="3175" cmpd="sng">
                  <a:noFill/>
                </a:ln>
                <a:latin typeface="Bahnschrift SemiBold" panose="020B0502040204020203" pitchFamily="34" charset="0"/>
                <a:ea typeface="+mj-ea"/>
                <a:cs typeface="+mj-cs"/>
              </a:rPr>
              <a:t>5. Challenges</a:t>
            </a:r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EF4169-DD06-43ED-AC35-48621E0F91D2}"/>
              </a:ext>
            </a:extLst>
          </p:cNvPr>
          <p:cNvSpPr txBox="1"/>
          <p:nvPr/>
        </p:nvSpPr>
        <p:spPr>
          <a:xfrm>
            <a:off x="1413078" y="2063717"/>
            <a:ext cx="60940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Data Cleaning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(link)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Data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(missing values, numbers of data)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using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Design 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129C6-B499-481A-B94F-3333F6BAB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01" y="1943086"/>
            <a:ext cx="4896533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53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9EB87A-57FC-4417-9CAE-B486495467EB}"/>
              </a:ext>
            </a:extLst>
          </p:cNvPr>
          <p:cNvSpPr txBox="1"/>
          <p:nvPr/>
        </p:nvSpPr>
        <p:spPr>
          <a:xfrm>
            <a:off x="1060467" y="3224613"/>
            <a:ext cx="985445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hlinkClick r:id="rId2"/>
            </a:endParaRPr>
          </a:p>
          <a:p>
            <a:endParaRPr lang="en-US" sz="2400" dirty="0">
              <a:hlinkClick r:id="rId2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Pictures and other references</a:t>
            </a:r>
          </a:p>
          <a:p>
            <a:pPr algn="l"/>
            <a:b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1200" u="sng" dirty="0">
                <a:solidFill>
                  <a:srgbClr val="296EAA"/>
                </a:solidFill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https://commons.wikimedia.org/wiki/File:Rotten_Tomatoes_logo.svg</a:t>
            </a:r>
            <a:endParaRPr lang="en-US" sz="1200" u="sng" dirty="0">
              <a:solidFill>
                <a:srgbClr val="296EAA"/>
              </a:solidFill>
              <a:latin typeface="Helvetica Neue"/>
            </a:endParaRPr>
          </a:p>
          <a:p>
            <a:pPr algn="l"/>
            <a:r>
              <a:rPr lang="en-US" sz="1200" u="sng" dirty="0">
                <a:solidFill>
                  <a:srgbClr val="296EAA"/>
                </a:solidFill>
                <a:latin typeface="Helvetica Neue"/>
              </a:rPr>
              <a:t>https://www.prophethacker.com/2016/09/interesting-facts-about-computer.html</a:t>
            </a:r>
            <a:br>
              <a:rPr lang="en-US" sz="1200" u="sng" dirty="0">
                <a:solidFill>
                  <a:srgbClr val="296EAA"/>
                </a:solidFill>
                <a:latin typeface="Helvetica Neue"/>
              </a:rPr>
            </a:br>
            <a:r>
              <a:rPr lang="en-US" sz="1200" u="sng" dirty="0">
                <a:solidFill>
                  <a:srgbClr val="296EAA"/>
                </a:solidFill>
                <a:latin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https://en.wikipedia.org/wiki/KinoPoisk</a:t>
            </a:r>
            <a:br>
              <a:rPr lang="en-US" sz="1200" u="sng" dirty="0">
                <a:solidFill>
                  <a:srgbClr val="296EAA"/>
                </a:solidFill>
                <a:latin typeface="Helvetica Neue"/>
              </a:rPr>
            </a:br>
            <a:r>
              <a:rPr lang="en-US" sz="1200" u="sng" dirty="0">
                <a:solidFill>
                  <a:srgbClr val="296EAA"/>
                </a:solidFill>
                <a:latin typeface="Helvetica Ne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https://towardsdatascience.com/a-practical-guide-for-exploratory-data-analysis-movies-on-streaming-platforms-5ea494fee9d2</a:t>
            </a:r>
            <a:br>
              <a:rPr lang="en-US" sz="1200" u="sng" dirty="0">
                <a:solidFill>
                  <a:srgbClr val="296EAA"/>
                </a:solidFill>
                <a:latin typeface="Helvetica Neue"/>
              </a:rPr>
            </a:br>
            <a:r>
              <a:rPr lang="en-US" sz="1200" u="sng" dirty="0">
                <a:solidFill>
                  <a:srgbClr val="296EAA"/>
                </a:solidFill>
                <a:latin typeface="Helvetica Neu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https://www.kaggle.com/ruchi798/movies-on-netflix-prime-video-hulu-and-disney</a:t>
            </a:r>
            <a:br>
              <a:rPr lang="en-US" sz="1200" u="sng" dirty="0">
                <a:solidFill>
                  <a:srgbClr val="296EAA"/>
                </a:solidFill>
                <a:latin typeface="Helvetica Neue"/>
              </a:rPr>
            </a:br>
            <a:r>
              <a:rPr lang="en-US" sz="1200" u="sng" dirty="0">
                <a:solidFill>
                  <a:srgbClr val="296EAA"/>
                </a:solidFill>
                <a:latin typeface="Helvetica Neu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https://www.lafabbricadellarealta.com/open-data-entertainment/</a:t>
            </a:r>
            <a:br>
              <a:rPr lang="en-US" sz="1200" u="sng" dirty="0">
                <a:solidFill>
                  <a:srgbClr val="296EAA"/>
                </a:solidFill>
                <a:latin typeface="Helvetica Neue"/>
              </a:rPr>
            </a:br>
            <a:r>
              <a:rPr lang="en-US" sz="1200" u="sng" dirty="0">
                <a:solidFill>
                  <a:srgbClr val="296EAA"/>
                </a:solidFill>
                <a:latin typeface="Helvetica Neue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https://developers.themoviedb.org/3/getting-started/introduction</a:t>
            </a:r>
            <a:br>
              <a:rPr lang="en-US" sz="1200" u="sng" dirty="0">
                <a:solidFill>
                  <a:srgbClr val="296EAA"/>
                </a:solidFill>
                <a:latin typeface="Helvetica Neue"/>
              </a:rPr>
            </a:br>
            <a:r>
              <a:rPr lang="en-US" sz="1200" u="sng" dirty="0">
                <a:solidFill>
                  <a:srgbClr val="296EAA"/>
                </a:solidFill>
                <a:latin typeface="Helvetica Neue"/>
              </a:rPr>
              <a:t>https://www.youtube.com/user/rottentomatoes/featured</a:t>
            </a:r>
            <a:br>
              <a:rPr lang="en-US" sz="1200" u="sng" dirty="0">
                <a:solidFill>
                  <a:srgbClr val="296EAA"/>
                </a:solidFill>
                <a:latin typeface="Helvetica Neue"/>
              </a:rPr>
            </a:br>
            <a:r>
              <a:rPr lang="en-US" sz="1200" u="sng" dirty="0">
                <a:solidFill>
                  <a:srgbClr val="296EAA"/>
                </a:solidFill>
                <a:latin typeface="Helvetica Neue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https://en.wikipedia.org/wiki/IMDb#:~:text=Originally%20a%20fan%2Doperated%20website,as%2083%20million%20registered%20users</a:t>
            </a:r>
            <a:br>
              <a:rPr lang="en-US" sz="1200" u="sng" dirty="0">
                <a:solidFill>
                  <a:srgbClr val="296EAA"/>
                </a:solidFill>
                <a:latin typeface="Helvetica Neue"/>
              </a:rPr>
            </a:br>
            <a:r>
              <a:rPr lang="en-US" sz="1200" u="sng" dirty="0">
                <a:solidFill>
                  <a:srgbClr val="296EAA"/>
                </a:solidFill>
                <a:latin typeface="Helvetica Neue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https://www.pythonfordatascience.org/anova-python/</a:t>
            </a:r>
            <a:br>
              <a:rPr lang="en-US" sz="1200" u="sng" dirty="0">
                <a:solidFill>
                  <a:srgbClr val="296EAA"/>
                </a:solidFill>
                <a:latin typeface="Helvetica Neue"/>
              </a:rPr>
            </a:br>
            <a:r>
              <a:rPr lang="en-US" sz="1200" u="sng" dirty="0">
                <a:solidFill>
                  <a:srgbClr val="296EAA"/>
                </a:solidFill>
                <a:latin typeface="Helvetica Neue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https://docs.scipy.org/doc/scipy/reference/generated/scipy.stats.f_oneway.html</a:t>
            </a:r>
            <a:br>
              <a:rPr lang="en-US" sz="1200" u="sng" dirty="0">
                <a:solidFill>
                  <a:srgbClr val="296EAA"/>
                </a:solidFill>
                <a:latin typeface="Helvetica Neue"/>
              </a:rPr>
            </a:br>
            <a:r>
              <a:rPr lang="en-US" sz="1200" u="sng" dirty="0">
                <a:solidFill>
                  <a:srgbClr val="296EAA"/>
                </a:solidFill>
                <a:latin typeface="Helvetica Neue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https://www.dataquest.io/blog/python-api-tutorial/</a:t>
            </a:r>
            <a:endParaRPr lang="en-US" sz="1200" u="sng" dirty="0">
              <a:solidFill>
                <a:srgbClr val="296EAA"/>
              </a:solidFill>
              <a:latin typeface="Helvetica Neue"/>
            </a:endParaRPr>
          </a:p>
          <a:p>
            <a:endParaRPr lang="en-US" sz="1200" u="sng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8CF1E7-DAA6-4216-8A5F-8A388F48D920}"/>
              </a:ext>
            </a:extLst>
          </p:cNvPr>
          <p:cNvSpPr txBox="1"/>
          <p:nvPr/>
        </p:nvSpPr>
        <p:spPr>
          <a:xfrm>
            <a:off x="2212622" y="928777"/>
            <a:ext cx="7766755" cy="2056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2800" dirty="0">
              <a:latin typeface="Impact" panose="020B080603090205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6600" dirty="0">
                <a:latin typeface="Impact" panose="020B080603090205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7285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C14E-C751-4A11-892B-69FA3605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68" y="1004712"/>
            <a:ext cx="10727266" cy="2280355"/>
          </a:xfrm>
        </p:spPr>
        <p:txBody>
          <a:bodyPr>
            <a:normAutofit/>
          </a:bodyPr>
          <a:lstStyle/>
          <a:p>
            <a:r>
              <a:rPr lang="en-US" dirty="0"/>
              <a:t>Are you going to look at the ratings before you </a:t>
            </a:r>
            <a:br>
              <a:rPr lang="en-US" dirty="0"/>
            </a:br>
            <a:r>
              <a:rPr lang="en-US" dirty="0"/>
              <a:t>decide to select a movie to watch?</a:t>
            </a: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9C50C751-C292-4F13-B8BA-D205BAF1B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285067"/>
            <a:ext cx="3788780" cy="213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ee the source image">
            <a:extLst>
              <a:ext uri="{FF2B5EF4-FFF2-40B4-BE49-F238E27FC236}">
                <a16:creationId xmlns:a16="http://schemas.microsoft.com/office/drawing/2014/main" id="{7297C1D6-FB3E-4ECB-9102-90FB91F47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702" y="3038007"/>
            <a:ext cx="2934530" cy="293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ee the source image">
            <a:extLst>
              <a:ext uri="{FF2B5EF4-FFF2-40B4-BE49-F238E27FC236}">
                <a16:creationId xmlns:a16="http://schemas.microsoft.com/office/drawing/2014/main" id="{2DEB43C9-2608-49A0-84A0-B725413A6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506" y="3038007"/>
            <a:ext cx="2996878" cy="117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ee the source image">
            <a:extLst>
              <a:ext uri="{FF2B5EF4-FFF2-40B4-BE49-F238E27FC236}">
                <a16:creationId xmlns:a16="http://schemas.microsoft.com/office/drawing/2014/main" id="{38FF30B8-AEFE-4C0E-AA88-247A3D7E1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506" y="4474441"/>
            <a:ext cx="2966095" cy="149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56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E84E-974F-43D8-9714-71EFB5BE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645" y="390107"/>
            <a:ext cx="5878688" cy="150142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Bahnschrift SemiBold" panose="020B0502040204020203" pitchFamily="34" charset="0"/>
              </a:rPr>
              <a:t>0. Introduction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D79654D-750E-4D08-85D8-8026AE5A3F0A}"/>
              </a:ext>
            </a:extLst>
          </p:cNvPr>
          <p:cNvSpPr txBox="1">
            <a:spLocks/>
          </p:cNvSpPr>
          <p:nvPr/>
        </p:nvSpPr>
        <p:spPr>
          <a:xfrm>
            <a:off x="984956" y="1727198"/>
            <a:ext cx="10157177" cy="41543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29319-41FF-4430-9784-264FC81B40E1}"/>
              </a:ext>
            </a:extLst>
          </p:cNvPr>
          <p:cNvSpPr txBox="1"/>
          <p:nvPr/>
        </p:nvSpPr>
        <p:spPr>
          <a:xfrm>
            <a:off x="1170472" y="1727198"/>
            <a:ext cx="8729884" cy="188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Data Sources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Kaggle Dataset </a:t>
            </a:r>
            <a:r>
              <a:rPr lang="en-US" sz="2400" dirty="0" err="1"/>
              <a:t>MoviesOnStreamingPlatforms_updated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Kinopoisk</a:t>
            </a:r>
            <a:r>
              <a:rPr lang="en-US" sz="2400" dirty="0"/>
              <a:t> API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4A3ADC-F552-451A-A08A-7A669424D6A2}"/>
              </a:ext>
            </a:extLst>
          </p:cNvPr>
          <p:cNvSpPr txBox="1"/>
          <p:nvPr/>
        </p:nvSpPr>
        <p:spPr>
          <a:xfrm>
            <a:off x="1170472" y="3608932"/>
            <a:ext cx="8729884" cy="2435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Will See: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Factors  and Ratings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Ratings and Ratings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Cultural Matter?</a:t>
            </a:r>
          </a:p>
        </p:txBody>
      </p:sp>
    </p:spTree>
    <p:extLst>
      <p:ext uri="{BB962C8B-B14F-4D97-AF65-F5344CB8AC3E}">
        <p14:creationId xmlns:p14="http://schemas.microsoft.com/office/powerpoint/2010/main" val="113285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403F30-6200-4C18-A354-BB74E9468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3" y="2042820"/>
            <a:ext cx="11850754" cy="2448267"/>
          </a:xfrm>
          <a:prstGeom prst="rect">
            <a:avLst/>
          </a:prstGeom>
        </p:spPr>
      </p:pic>
      <p:sp>
        <p:nvSpPr>
          <p:cNvPr id="2" name="Oval 1">
            <a:hlinkClick r:id="rId3" action="ppaction://hlinksldjump"/>
            <a:extLst>
              <a:ext uri="{FF2B5EF4-FFF2-40B4-BE49-F238E27FC236}">
                <a16:creationId xmlns:a16="http://schemas.microsoft.com/office/drawing/2014/main" id="{32702C4C-8C2A-4AE6-8F04-8333B847D6F8}"/>
              </a:ext>
            </a:extLst>
          </p:cNvPr>
          <p:cNvSpPr/>
          <p:nvPr/>
        </p:nvSpPr>
        <p:spPr>
          <a:xfrm>
            <a:off x="575733" y="4876800"/>
            <a:ext cx="406400" cy="428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8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9B2C7E-5435-4F0F-A853-32BCC487611B}"/>
              </a:ext>
            </a:extLst>
          </p:cNvPr>
          <p:cNvSpPr txBox="1"/>
          <p:nvPr/>
        </p:nvSpPr>
        <p:spPr>
          <a:xfrm>
            <a:off x="79022" y="1467295"/>
            <a:ext cx="124629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500" b="1" cap="all" dirty="0">
                <a:ln w="3175" cmpd="sng">
                  <a:noFill/>
                </a:ln>
                <a:latin typeface="Bahnschrift SemiBold" panose="020B0502040204020203" pitchFamily="34" charset="0"/>
                <a:ea typeface="+mj-ea"/>
                <a:cs typeface="+mj-cs"/>
              </a:rPr>
              <a:t>Do streaming services have an influence over the movie ratings?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D032C4-1537-4658-A0FC-DE96BA091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514" y="2217495"/>
            <a:ext cx="6601746" cy="4182059"/>
          </a:xfrm>
          <a:prstGeom prst="rect">
            <a:avLst/>
          </a:prstGeom>
        </p:spPr>
      </p:pic>
      <p:sp>
        <p:nvSpPr>
          <p:cNvPr id="8" name="Smiley Face 7">
            <a:extLst>
              <a:ext uri="{FF2B5EF4-FFF2-40B4-BE49-F238E27FC236}">
                <a16:creationId xmlns:a16="http://schemas.microsoft.com/office/drawing/2014/main" id="{045F5D5A-9E3E-4001-B2AB-1635035F192F}"/>
              </a:ext>
            </a:extLst>
          </p:cNvPr>
          <p:cNvSpPr/>
          <p:nvPr/>
        </p:nvSpPr>
        <p:spPr>
          <a:xfrm>
            <a:off x="4067310" y="2793998"/>
            <a:ext cx="417689" cy="417689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0EDA5241-9FE1-4CEF-A47F-B109BAA40A78}"/>
              </a:ext>
            </a:extLst>
          </p:cNvPr>
          <p:cNvSpPr/>
          <p:nvPr/>
        </p:nvSpPr>
        <p:spPr>
          <a:xfrm>
            <a:off x="6729037" y="3025418"/>
            <a:ext cx="417689" cy="417689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34F145B-FEC1-4F19-B5F6-AD88BD8A0568}"/>
              </a:ext>
            </a:extLst>
          </p:cNvPr>
          <p:cNvSpPr txBox="1">
            <a:spLocks/>
          </p:cNvSpPr>
          <p:nvPr/>
        </p:nvSpPr>
        <p:spPr>
          <a:xfrm>
            <a:off x="443088" y="651637"/>
            <a:ext cx="7492999" cy="150142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latin typeface="Bahnschrift SemiBold" panose="020B0502040204020203" pitchFamily="34" charset="0"/>
              </a:rPr>
              <a:t>1. Factors vs. ratings</a:t>
            </a:r>
          </a:p>
        </p:txBody>
      </p:sp>
    </p:spTree>
    <p:extLst>
      <p:ext uri="{BB962C8B-B14F-4D97-AF65-F5344CB8AC3E}">
        <p14:creationId xmlns:p14="http://schemas.microsoft.com/office/powerpoint/2010/main" val="174128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B64141-3E56-4280-8CC9-3B5968C6E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600" y="1467148"/>
            <a:ext cx="6620799" cy="4124901"/>
          </a:xfrm>
          <a:prstGeom prst="rect">
            <a:avLst/>
          </a:prstGeom>
        </p:spPr>
      </p:pic>
      <p:sp>
        <p:nvSpPr>
          <p:cNvPr id="6" name="Smiley Face 5">
            <a:extLst>
              <a:ext uri="{FF2B5EF4-FFF2-40B4-BE49-F238E27FC236}">
                <a16:creationId xmlns:a16="http://schemas.microsoft.com/office/drawing/2014/main" id="{31BD4A20-9C1F-4658-88E5-ED0A5415E9C6}"/>
              </a:ext>
            </a:extLst>
          </p:cNvPr>
          <p:cNvSpPr/>
          <p:nvPr/>
        </p:nvSpPr>
        <p:spPr>
          <a:xfrm>
            <a:off x="6660445" y="1902176"/>
            <a:ext cx="417689" cy="417689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27F184AB-50AC-44D2-98C2-A46118188FBB}"/>
              </a:ext>
            </a:extLst>
          </p:cNvPr>
          <p:cNvSpPr/>
          <p:nvPr/>
        </p:nvSpPr>
        <p:spPr>
          <a:xfrm>
            <a:off x="5311422" y="1800576"/>
            <a:ext cx="417689" cy="417689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3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E0F272-A39D-43CC-AA15-19FE55D6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1" y="839760"/>
            <a:ext cx="10763955" cy="887442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Bahnschrift SemiBold" panose="020B0502040204020203" pitchFamily="34" charset="0"/>
              </a:rPr>
              <a:t>2. Which languages have the highest ratings?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70723C-2EAF-437B-AA4E-5937E2F7C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56" y="1872553"/>
            <a:ext cx="10307488" cy="45250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099970-E553-4CC0-98AF-6D07BD4DC7E2}"/>
              </a:ext>
            </a:extLst>
          </p:cNvPr>
          <p:cNvSpPr/>
          <p:nvPr/>
        </p:nvSpPr>
        <p:spPr>
          <a:xfrm>
            <a:off x="3993321" y="3881734"/>
            <a:ext cx="52213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Top 20 Languages</a:t>
            </a:r>
          </a:p>
        </p:txBody>
      </p:sp>
    </p:spTree>
    <p:extLst>
      <p:ext uri="{BB962C8B-B14F-4D97-AF65-F5344CB8AC3E}">
        <p14:creationId xmlns:p14="http://schemas.microsoft.com/office/powerpoint/2010/main" val="78382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1DE923-E656-42F2-8A68-7E8D46525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70" y="1798194"/>
            <a:ext cx="5306165" cy="40486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3C8D83-5EA6-402B-A20E-ABF7FC988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98194"/>
            <a:ext cx="5616680" cy="404869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14FFF2-FBF6-4B2B-B30A-4C2673445BE3}"/>
              </a:ext>
            </a:extLst>
          </p:cNvPr>
          <p:cNvCxnSpPr>
            <a:cxnSpLocks/>
          </p:cNvCxnSpPr>
          <p:nvPr/>
        </p:nvCxnSpPr>
        <p:spPr>
          <a:xfrm flipH="1">
            <a:off x="2810933" y="1686760"/>
            <a:ext cx="514716" cy="68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32FDAC-8584-4E13-9B35-DAF61B920C7A}"/>
              </a:ext>
            </a:extLst>
          </p:cNvPr>
          <p:cNvCxnSpPr>
            <a:cxnSpLocks/>
          </p:cNvCxnSpPr>
          <p:nvPr/>
        </p:nvCxnSpPr>
        <p:spPr>
          <a:xfrm flipH="1">
            <a:off x="1974759" y="2876808"/>
            <a:ext cx="514716" cy="68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F50674-9A1C-46C7-8C75-C64313B6CEDA}"/>
              </a:ext>
            </a:extLst>
          </p:cNvPr>
          <p:cNvCxnSpPr>
            <a:cxnSpLocks/>
          </p:cNvCxnSpPr>
          <p:nvPr/>
        </p:nvCxnSpPr>
        <p:spPr>
          <a:xfrm flipH="1">
            <a:off x="1810259" y="2028713"/>
            <a:ext cx="514716" cy="68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F6BF83-18DD-4B9B-9AA5-09A78CA8E99D}"/>
              </a:ext>
            </a:extLst>
          </p:cNvPr>
          <p:cNvCxnSpPr>
            <a:cxnSpLocks/>
          </p:cNvCxnSpPr>
          <p:nvPr/>
        </p:nvCxnSpPr>
        <p:spPr>
          <a:xfrm flipH="1">
            <a:off x="4645827" y="2019780"/>
            <a:ext cx="514716" cy="68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908544-DD05-4C6A-9B78-2EBFA509E1FA}"/>
              </a:ext>
            </a:extLst>
          </p:cNvPr>
          <p:cNvCxnSpPr>
            <a:cxnSpLocks/>
          </p:cNvCxnSpPr>
          <p:nvPr/>
        </p:nvCxnSpPr>
        <p:spPr>
          <a:xfrm flipH="1">
            <a:off x="10706714" y="1677828"/>
            <a:ext cx="514716" cy="68390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2D89D8-3CD5-43E3-9C56-AB5CAD7B5C28}"/>
              </a:ext>
            </a:extLst>
          </p:cNvPr>
          <p:cNvCxnSpPr>
            <a:cxnSpLocks/>
          </p:cNvCxnSpPr>
          <p:nvPr/>
        </p:nvCxnSpPr>
        <p:spPr>
          <a:xfrm flipH="1">
            <a:off x="7246669" y="3218762"/>
            <a:ext cx="514716" cy="68390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FC5297-8432-44F9-9591-9DDC64837D38}"/>
              </a:ext>
            </a:extLst>
          </p:cNvPr>
          <p:cNvCxnSpPr>
            <a:cxnSpLocks/>
          </p:cNvCxnSpPr>
          <p:nvPr/>
        </p:nvCxnSpPr>
        <p:spPr>
          <a:xfrm flipH="1">
            <a:off x="10262906" y="2019781"/>
            <a:ext cx="514716" cy="68390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45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D971D0-606D-497E-BE40-672B5F4C5D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8" r="1" b="13659"/>
          <a:stretch/>
        </p:blipFill>
        <p:spPr>
          <a:xfrm>
            <a:off x="2532640" y="2064798"/>
            <a:ext cx="7126719" cy="4379843"/>
          </a:xfrm>
          <a:custGeom>
            <a:avLst/>
            <a:gdLst/>
            <a:ahLst/>
            <a:cxnLst/>
            <a:rect l="l" t="t" r="r" b="b"/>
            <a:pathLst>
              <a:path w="11159068" h="6858000">
                <a:moveTo>
                  <a:pt x="1192024" y="0"/>
                </a:moveTo>
                <a:cubicBezTo>
                  <a:pt x="1192024" y="0"/>
                  <a:pt x="1192024" y="0"/>
                  <a:pt x="9967044" y="0"/>
                </a:cubicBezTo>
                <a:cubicBezTo>
                  <a:pt x="10713854" y="942975"/>
                  <a:pt x="11159068" y="2138363"/>
                  <a:pt x="11159068" y="3433763"/>
                </a:cubicBezTo>
                <a:cubicBezTo>
                  <a:pt x="11159068" y="4724400"/>
                  <a:pt x="10718641" y="5915025"/>
                  <a:pt x="9971831" y="6858000"/>
                </a:cubicBezTo>
                <a:cubicBezTo>
                  <a:pt x="9971831" y="6858000"/>
                  <a:pt x="9971831" y="6858000"/>
                  <a:pt x="1187237" y="6858000"/>
                </a:cubicBezTo>
                <a:cubicBezTo>
                  <a:pt x="440427" y="5915025"/>
                  <a:pt x="0" y="4724400"/>
                  <a:pt x="0" y="3433763"/>
                </a:cubicBezTo>
                <a:cubicBezTo>
                  <a:pt x="0" y="2138363"/>
                  <a:pt x="445214" y="942975"/>
                  <a:pt x="1192024" y="0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E14D1F-34C0-41D7-BDB3-A3DDFC047F99}"/>
              </a:ext>
            </a:extLst>
          </p:cNvPr>
          <p:cNvSpPr txBox="1"/>
          <p:nvPr/>
        </p:nvSpPr>
        <p:spPr>
          <a:xfrm>
            <a:off x="1117599" y="799901"/>
            <a:ext cx="107808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cap="all" dirty="0">
                <a:ln w="3175" cmpd="sng">
                  <a:noFill/>
                </a:ln>
                <a:latin typeface="Bahnschrift SemiBold" panose="020B0502040204020203" pitchFamily="34" charset="0"/>
                <a:ea typeface="+mj-ea"/>
                <a:cs typeface="+mj-cs"/>
              </a:rPr>
              <a:t>3. Did the year factor affect the number of streaming service collaborations?</a:t>
            </a:r>
          </a:p>
        </p:txBody>
      </p:sp>
    </p:spTree>
    <p:extLst>
      <p:ext uri="{BB962C8B-B14F-4D97-AF65-F5344CB8AC3E}">
        <p14:creationId xmlns:p14="http://schemas.microsoft.com/office/powerpoint/2010/main" val="3010520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2541</TotalTime>
  <Words>463</Words>
  <Application>Microsoft Office PowerPoint</Application>
  <PresentationFormat>Widescreen</PresentationFormat>
  <Paragraphs>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Helvetica Neue</vt:lpstr>
      <vt:lpstr>Aldhabi</vt:lpstr>
      <vt:lpstr>Arial</vt:lpstr>
      <vt:lpstr>Arial Black</vt:lpstr>
      <vt:lpstr>Bahnschrift SemiBold</vt:lpstr>
      <vt:lpstr>Britannic Bold</vt:lpstr>
      <vt:lpstr>Calibri</vt:lpstr>
      <vt:lpstr>Calibri Light</vt:lpstr>
      <vt:lpstr>Impact</vt:lpstr>
      <vt:lpstr>Times New Roman</vt:lpstr>
      <vt:lpstr>Celestial</vt:lpstr>
      <vt:lpstr>Movies Ratings Analysis</vt:lpstr>
      <vt:lpstr>Are you going to look at the ratings before you  decide to select a movie to watch?</vt:lpstr>
      <vt:lpstr>0. Introduction</vt:lpstr>
      <vt:lpstr>PowerPoint Presentation</vt:lpstr>
      <vt:lpstr>PowerPoint Presentation</vt:lpstr>
      <vt:lpstr>PowerPoint Presentation</vt:lpstr>
      <vt:lpstr>2. Which languages have the highest ratings?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 Ratings Analysis</dc:title>
  <dc:creator>Ke Chen [student]</dc:creator>
  <cp:lastModifiedBy>Ke Chen [student]</cp:lastModifiedBy>
  <cp:revision>20</cp:revision>
  <dcterms:created xsi:type="dcterms:W3CDTF">2020-12-18T09:12:28Z</dcterms:created>
  <dcterms:modified xsi:type="dcterms:W3CDTF">2020-12-21T07:12:56Z</dcterms:modified>
</cp:coreProperties>
</file>