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5" r:id="rId3"/>
    <p:sldId id="296" r:id="rId4"/>
    <p:sldId id="258" r:id="rId5"/>
    <p:sldId id="262" r:id="rId6"/>
    <p:sldId id="257" r:id="rId7"/>
    <p:sldId id="260" r:id="rId8"/>
    <p:sldId id="266" r:id="rId9"/>
    <p:sldId id="290" r:id="rId10"/>
    <p:sldId id="291" r:id="rId11"/>
    <p:sldId id="299" r:id="rId12"/>
    <p:sldId id="297" r:id="rId13"/>
    <p:sldId id="298" r:id="rId14"/>
    <p:sldId id="267" r:id="rId15"/>
    <p:sldId id="275" r:id="rId16"/>
    <p:sldId id="289" r:id="rId17"/>
    <p:sldId id="281" r:id="rId18"/>
    <p:sldId id="287" r:id="rId19"/>
    <p:sldId id="288" r:id="rId20"/>
    <p:sldId id="279" r:id="rId21"/>
    <p:sldId id="292" r:id="rId22"/>
    <p:sldId id="293" r:id="rId23"/>
    <p:sldId id="294" r:id="rId24"/>
    <p:sldId id="295" r:id="rId25"/>
    <p:sldId id="273" r:id="rId26"/>
    <p:sldId id="271" r:id="rId27"/>
    <p:sldId id="272" r:id="rId28"/>
    <p:sldId id="274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25344A-8E33-498E-96D4-144E1993B743}">
          <p14:sldIdLst>
            <p14:sldId id="256"/>
            <p14:sldId id="265"/>
            <p14:sldId id="296"/>
            <p14:sldId id="258"/>
            <p14:sldId id="262"/>
            <p14:sldId id="257"/>
            <p14:sldId id="260"/>
            <p14:sldId id="266"/>
            <p14:sldId id="290"/>
            <p14:sldId id="291"/>
            <p14:sldId id="299"/>
          </p14:sldIdLst>
        </p14:section>
        <p14:section name="unity specific" id="{F0BAA357-4195-49D3-B859-FDB708403807}">
          <p14:sldIdLst>
            <p14:sldId id="297"/>
            <p14:sldId id="298"/>
          </p14:sldIdLst>
        </p14:section>
        <p14:section name="level design" id="{F217288C-0F0F-4F44-874B-E59EE6078106}">
          <p14:sldIdLst>
            <p14:sldId id="267"/>
            <p14:sldId id="275"/>
            <p14:sldId id="289"/>
            <p14:sldId id="281"/>
            <p14:sldId id="287"/>
            <p14:sldId id="288"/>
            <p14:sldId id="279"/>
          </p14:sldIdLst>
        </p14:section>
        <p14:section name="game template" id="{745AB428-00EF-4216-92CC-9ADA66D8F255}">
          <p14:sldIdLst>
            <p14:sldId id="292"/>
            <p14:sldId id="293"/>
            <p14:sldId id="294"/>
            <p14:sldId id="295"/>
          </p14:sldIdLst>
        </p14:section>
        <p14:section name="current state" id="{A13745BA-EA8A-48EF-A8C1-F7F061C061DB}">
          <p14:sldIdLst>
            <p14:sldId id="273"/>
            <p14:sldId id="271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63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42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03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15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970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31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456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7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673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30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3C55-CAB9-4C39-BD58-68B49DF2CB8C}" type="datetimeFigureOut">
              <a:rPr lang="he-IL" smtClean="0"/>
              <a:t>כ"ו/כסלו/תשע"ו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6786-9B7C-4318-9468-D40AC52B4A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2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gNo12qqTy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btwU_pT-ta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youtube.com/watch?v=btwU_pT-ta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youtube.com/watch?v=btwU_pT-ta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GxIpzzLo4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903" y="1122363"/>
            <a:ext cx="10422194" cy="23876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Aleph Champ</a:t>
            </a:r>
            <a:br>
              <a:rPr lang="en-US" dirty="0" smtClean="0"/>
            </a:br>
            <a:r>
              <a:rPr lang="en-US" sz="9800" b="1" dirty="0" smtClean="0"/>
              <a:t>Go FISH  /  The Diver</a:t>
            </a:r>
            <a:r>
              <a:rPr lang="he-IL" sz="9800" b="1" dirty="0" smtClean="0"/>
              <a:t/>
            </a:r>
            <a:br>
              <a:rPr lang="he-IL" sz="9800" b="1" dirty="0" smtClean="0"/>
            </a:br>
            <a:r>
              <a:rPr lang="en-US" dirty="0" smtClean="0"/>
              <a:t>Game Design Document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72050"/>
            <a:ext cx="9144000" cy="152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Flux: learning experiences</a:t>
            </a:r>
          </a:p>
          <a:p>
            <a:r>
              <a:rPr lang="en-US" dirty="0" smtClean="0"/>
              <a:t>Oct 2015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509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Background: </a:t>
            </a:r>
          </a:p>
          <a:p>
            <a:pPr lvl="1" algn="l" rtl="0"/>
            <a:r>
              <a:rPr lang="en-US" dirty="0" smtClean="0"/>
              <a:t>Layered parallax (</a:t>
            </a:r>
            <a:r>
              <a:rPr lang="en-US" dirty="0" smtClean="0">
                <a:hlinkClick r:id="rId2"/>
              </a:rPr>
              <a:t>reference</a:t>
            </a:r>
            <a:r>
              <a:rPr lang="en-US" dirty="0" smtClean="0"/>
              <a:t>): Sea level and sea bottom. Each layer moves </a:t>
            </a:r>
            <a:r>
              <a:rPr lang="en-US" dirty="0"/>
              <a:t>in a different </a:t>
            </a:r>
            <a:r>
              <a:rPr lang="en-US" dirty="0" smtClean="0"/>
              <a:t>speed related </a:t>
            </a:r>
            <a:r>
              <a:rPr lang="en-US" dirty="0"/>
              <a:t>to the </a:t>
            </a:r>
            <a:r>
              <a:rPr lang="en-US" dirty="0" smtClean="0"/>
              <a:t>player’s speed.</a:t>
            </a:r>
          </a:p>
          <a:p>
            <a:pPr lvl="1" algn="l" rtl="0"/>
            <a:r>
              <a:rPr lang="en-US" dirty="0" smtClean="0"/>
              <a:t>Level progression changes the background as player goes deeper into the ocean.</a:t>
            </a:r>
          </a:p>
          <a:p>
            <a:pPr algn="l" rtl="0"/>
            <a:r>
              <a:rPr lang="en-US" dirty="0"/>
              <a:t>Each letter </a:t>
            </a:r>
            <a:r>
              <a:rPr lang="en-US" dirty="0" smtClean="0"/>
              <a:t>means a </a:t>
            </a:r>
            <a:r>
              <a:rPr lang="en-US" dirty="0"/>
              <a:t>different </a:t>
            </a:r>
            <a:r>
              <a:rPr lang="en-US" dirty="0" smtClean="0"/>
              <a:t>fish visual.</a:t>
            </a:r>
          </a:p>
          <a:p>
            <a:pPr algn="l" rtl="0"/>
            <a:r>
              <a:rPr lang="en-US" dirty="0" smtClean="0"/>
              <a:t>Sound </a:t>
            </a:r>
            <a:r>
              <a:rPr lang="en-US" dirty="0" err="1" smtClean="0"/>
              <a:t>fx</a:t>
            </a:r>
            <a:r>
              <a:rPr lang="en-US" dirty="0" smtClean="0"/>
              <a:t> of deep ocean: </a:t>
            </a:r>
          </a:p>
          <a:p>
            <a:pPr lvl="1" algn="l" rtl="0"/>
            <a:r>
              <a:rPr lang="en-US" dirty="0" smtClean="0"/>
              <a:t>More silent as level progress</a:t>
            </a:r>
          </a:p>
          <a:p>
            <a:pPr lvl="1" algn="l" rtl="0"/>
            <a:r>
              <a:rPr lang="en-US" dirty="0" smtClean="0"/>
              <a:t>Leviathans, dolphins, other squeaks and shrikes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3253" y="1132324"/>
            <a:ext cx="1273323" cy="6409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800" dirty="0" smtClean="0"/>
              <a:t>א</a:t>
            </a:r>
            <a:endParaRPr lang="he-IL" sz="4800" dirty="0"/>
          </a:p>
        </p:txBody>
      </p:sp>
      <p:sp>
        <p:nvSpPr>
          <p:cNvPr id="6" name="Oval 5"/>
          <p:cNvSpPr/>
          <p:nvPr/>
        </p:nvSpPr>
        <p:spPr>
          <a:xfrm>
            <a:off x="9535683" y="5665861"/>
            <a:ext cx="1273323" cy="6409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800" dirty="0" smtClean="0"/>
              <a:t>ב</a:t>
            </a:r>
            <a:endParaRPr lang="he-IL" sz="4800" dirty="0"/>
          </a:p>
        </p:txBody>
      </p:sp>
      <p:sp>
        <p:nvSpPr>
          <p:cNvPr id="18" name="Rectangle 17"/>
          <p:cNvSpPr/>
          <p:nvPr/>
        </p:nvSpPr>
        <p:spPr>
          <a:xfrm>
            <a:off x="-17091" y="6503350"/>
            <a:ext cx="12209091" cy="35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Ocean bottom</a:t>
            </a:r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1" y="-3553"/>
            <a:ext cx="12192000" cy="35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 level</a:t>
            </a:r>
            <a:endParaRPr lang="he-IL" dirty="0"/>
          </a:p>
        </p:txBody>
      </p:sp>
      <p:sp>
        <p:nvSpPr>
          <p:cNvPr id="21" name="Rectangle 20"/>
          <p:cNvSpPr/>
          <p:nvPr/>
        </p:nvSpPr>
        <p:spPr>
          <a:xfrm>
            <a:off x="1074149" y="0"/>
            <a:ext cx="1145136" cy="836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Find: </a:t>
            </a:r>
          </a:p>
          <a:p>
            <a:pPr algn="ctr" rtl="0"/>
            <a:r>
              <a:rPr lang="he-IL" sz="3200" dirty="0" smtClean="0"/>
              <a:t>ב</a:t>
            </a:r>
            <a:endParaRPr lang="he-IL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321834" y="-2"/>
            <a:ext cx="1145136" cy="836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Coins: </a:t>
            </a:r>
          </a:p>
          <a:p>
            <a:pPr algn="ctr" rtl="0"/>
            <a:r>
              <a:rPr lang="en-US" sz="3200" dirty="0" smtClean="0"/>
              <a:t>35</a:t>
            </a:r>
            <a:endParaRPr lang="he-IL" dirty="0" smtClean="0"/>
          </a:p>
        </p:txBody>
      </p:sp>
      <p:sp>
        <p:nvSpPr>
          <p:cNvPr id="11" name="Oval 10"/>
          <p:cNvSpPr/>
          <p:nvPr/>
        </p:nvSpPr>
        <p:spPr>
          <a:xfrm>
            <a:off x="8028270" y="2693519"/>
            <a:ext cx="494232" cy="18881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3911127" y="5065037"/>
            <a:ext cx="494232" cy="18544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5-Point Star 14"/>
          <p:cNvSpPr/>
          <p:nvPr/>
        </p:nvSpPr>
        <p:spPr>
          <a:xfrm>
            <a:off x="11107448" y="2032984"/>
            <a:ext cx="914400" cy="9144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http://www.cliparthut.com/clip-arts/773/scuba-diving-cartoon-77375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1" t="36081" r="39521" b="37980"/>
          <a:stretch/>
        </p:blipFill>
        <p:spPr bwMode="auto">
          <a:xfrm>
            <a:off x="162371" y="25425"/>
            <a:ext cx="870427" cy="8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800612" y="5203511"/>
            <a:ext cx="7181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rtl="0"/>
            <a:r>
              <a:rPr lang="he-IL" dirty="0" smtClean="0"/>
              <a:t>10+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8631205" y="5378502"/>
            <a:ext cx="1060704" cy="1278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fish</a:t>
            </a:r>
            <a:endParaRPr lang="he-IL" dirty="0"/>
          </a:p>
        </p:txBody>
      </p:sp>
      <p:sp>
        <p:nvSpPr>
          <p:cNvPr id="17" name="Rectangle 16"/>
          <p:cNvSpPr/>
          <p:nvPr/>
        </p:nvSpPr>
        <p:spPr>
          <a:xfrm>
            <a:off x="5819227" y="688585"/>
            <a:ext cx="7181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rtl="0"/>
            <a:r>
              <a:rPr lang="he-IL" dirty="0" smtClean="0"/>
              <a:t>5-</a:t>
            </a:r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4722557" y="813737"/>
            <a:ext cx="1060704" cy="1278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fish</a:t>
            </a: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10695" y="1033444"/>
            <a:ext cx="4394664" cy="5824556"/>
          </a:xfrm>
          <a:prstGeom prst="rect">
            <a:avLst/>
          </a:prstGeom>
          <a:solidFill>
            <a:srgbClr val="000000">
              <a:alpha val="3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97337" y="-3553"/>
            <a:ext cx="5094663" cy="4896973"/>
          </a:xfrm>
          <a:prstGeom prst="rect">
            <a:avLst/>
          </a:prstGeom>
          <a:solidFill>
            <a:srgbClr val="000000">
              <a:alpha val="3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05662" y="2216998"/>
            <a:ext cx="2691675" cy="4640885"/>
          </a:xfrm>
          <a:prstGeom prst="rect">
            <a:avLst/>
          </a:prstGeom>
          <a:solidFill>
            <a:srgbClr val="000000">
              <a:alpha val="3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5382" y="3079604"/>
            <a:ext cx="51659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400" dirty="0" smtClean="0">
                <a:solidFill>
                  <a:schemeClr val="bg1"/>
                </a:solidFill>
              </a:rPr>
              <a:t>Score effects example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3263" y="4208487"/>
            <a:ext cx="1852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Good letter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2584377" y="1305479"/>
            <a:ext cx="1614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Bad letter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072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Animator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 smtClean="0"/>
              <a:t>האנימציות יהיו מסודרות ב</a:t>
            </a:r>
            <a:r>
              <a:rPr lang="en-US" dirty="0" err="1"/>
              <a:t>spritesheets</a:t>
            </a:r>
            <a:r>
              <a:rPr lang="en-US" dirty="0"/>
              <a:t> </a:t>
            </a:r>
            <a:endParaRPr lang="he-IL" dirty="0" smtClean="0"/>
          </a:p>
          <a:p>
            <a:r>
              <a:rPr lang="he-IL" dirty="0" err="1" smtClean="0"/>
              <a:t>האנימטור</a:t>
            </a:r>
            <a:r>
              <a:rPr lang="he-IL" dirty="0" smtClean="0"/>
              <a:t> </a:t>
            </a:r>
            <a:r>
              <a:rPr lang="he-IL" dirty="0"/>
              <a:t>של כל אובייקט (דג / </a:t>
            </a:r>
            <a:r>
              <a:rPr lang="en-US" dirty="0"/>
              <a:t>blocker) </a:t>
            </a:r>
            <a:r>
              <a:rPr lang="he-IL" dirty="0"/>
              <a:t>צריך לכלול אנימציה ל</a:t>
            </a:r>
            <a:r>
              <a:rPr lang="he-IL" dirty="0" smtClean="0"/>
              <a:t>:</a:t>
            </a:r>
          </a:p>
          <a:p>
            <a:pPr algn="l" rtl="0"/>
            <a:r>
              <a:rPr lang="en-US" dirty="0"/>
              <a:t>i</a:t>
            </a:r>
            <a:r>
              <a:rPr lang="en-US" dirty="0" smtClean="0"/>
              <a:t>dle</a:t>
            </a:r>
            <a:endParaRPr lang="en-US" dirty="0"/>
          </a:p>
          <a:p>
            <a:pPr algn="l" rtl="0"/>
            <a:r>
              <a:rPr lang="en-US" dirty="0" smtClean="0"/>
              <a:t>hit</a:t>
            </a:r>
            <a:endParaRPr lang="en-US" dirty="0"/>
          </a:p>
          <a:p>
            <a:pPr algn="l" rtl="0"/>
            <a:r>
              <a:rPr lang="en-US" dirty="0" smtClean="0"/>
              <a:t>death</a:t>
            </a:r>
            <a:r>
              <a:rPr lang="en-US" dirty="0"/>
              <a:t>/ disappear</a:t>
            </a:r>
          </a:p>
          <a:p>
            <a:pPr algn="r"/>
            <a:r>
              <a:rPr lang="he-IL" dirty="0" err="1"/>
              <a:t>האנימטור</a:t>
            </a:r>
            <a:r>
              <a:rPr lang="he-IL" dirty="0"/>
              <a:t> של הצוללן (שלא קיים עדיין) צריך לכלול:</a:t>
            </a:r>
          </a:p>
          <a:p>
            <a:pPr algn="l" rtl="0"/>
            <a:r>
              <a:rPr lang="en-US" dirty="0" smtClean="0"/>
              <a:t>idle </a:t>
            </a:r>
            <a:r>
              <a:rPr lang="en-US" dirty="0"/>
              <a:t>(swimming)</a:t>
            </a:r>
          </a:p>
          <a:p>
            <a:pPr algn="l" rtl="0"/>
            <a:r>
              <a:rPr lang="en-US" dirty="0" smtClean="0"/>
              <a:t>catch </a:t>
            </a:r>
            <a:r>
              <a:rPr lang="en-US" dirty="0"/>
              <a:t>good fish</a:t>
            </a:r>
          </a:p>
          <a:p>
            <a:pPr algn="l" rtl="0"/>
            <a:r>
              <a:rPr lang="en-US" dirty="0" smtClean="0"/>
              <a:t>catch </a:t>
            </a:r>
            <a:r>
              <a:rPr lang="en-US" dirty="0"/>
              <a:t>bad fish</a:t>
            </a:r>
          </a:p>
          <a:p>
            <a:pPr algn="l" rtl="0"/>
            <a:r>
              <a:rPr lang="en-US" dirty="0" smtClean="0"/>
              <a:t>hit </a:t>
            </a:r>
            <a:r>
              <a:rPr lang="en-US" dirty="0"/>
              <a:t>blocker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Scripts in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algn="l" rtl="0"/>
            <a:r>
              <a:rPr lang="en-US" dirty="0" err="1" smtClean="0"/>
              <a:t>GameContent</a:t>
            </a:r>
            <a:endParaRPr lang="en-US" dirty="0" smtClean="0"/>
          </a:p>
          <a:p>
            <a:pPr lvl="1" algn="l" rtl="0"/>
            <a:r>
              <a:rPr lang="en-US" dirty="0" smtClean="0"/>
              <a:t>Content[]</a:t>
            </a:r>
          </a:p>
          <a:p>
            <a:pPr lvl="2" algn="l" rtl="0"/>
            <a:r>
              <a:rPr lang="en-US" dirty="0" smtClean="0"/>
              <a:t>{</a:t>
            </a:r>
          </a:p>
          <a:p>
            <a:pPr lvl="2" algn="l" rtl="0"/>
            <a:r>
              <a:rPr lang="en-US" dirty="0" smtClean="0"/>
              <a:t>Text </a:t>
            </a:r>
          </a:p>
          <a:p>
            <a:pPr lvl="2" algn="l" rtl="0"/>
            <a:r>
              <a:rPr lang="en-US" dirty="0" smtClean="0"/>
              <a:t>Sound </a:t>
            </a:r>
            <a:endParaRPr lang="en-US" dirty="0"/>
          </a:p>
          <a:p>
            <a:pPr lvl="2" algn="l" rtl="0"/>
            <a:r>
              <a:rPr lang="en-US" dirty="0" smtClean="0"/>
              <a:t>}</a:t>
            </a:r>
          </a:p>
          <a:p>
            <a:pPr lvl="2" algn="l" rtl="0"/>
            <a:endParaRPr lang="en-US" dirty="0"/>
          </a:p>
          <a:p>
            <a:pPr algn="l" rtl="0"/>
            <a:r>
              <a:rPr lang="en-US" dirty="0" smtClean="0"/>
              <a:t>Fish</a:t>
            </a:r>
          </a:p>
          <a:p>
            <a:pPr lvl="1" algn="l" rtl="0"/>
            <a:r>
              <a:rPr lang="en-US" dirty="0" smtClean="0"/>
              <a:t>Content </a:t>
            </a:r>
          </a:p>
          <a:p>
            <a:pPr lvl="1" algn="l" rtl="0"/>
            <a:r>
              <a:rPr lang="en-US" dirty="0" err="1" smtClean="0"/>
              <a:t>isCorrect</a:t>
            </a:r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r>
              <a:rPr lang="en-US" dirty="0" smtClean="0"/>
              <a:t>Blocker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Pattern</a:t>
            </a:r>
          </a:p>
          <a:p>
            <a:pPr lvl="1" algn="l" rtl="0"/>
            <a:r>
              <a:rPr lang="en-US" dirty="0" smtClean="0"/>
              <a:t>Difficulty</a:t>
            </a:r>
          </a:p>
          <a:p>
            <a:pPr lvl="1" algn="l" rtl="0"/>
            <a:r>
              <a:rPr lang="en-US" dirty="0" smtClean="0"/>
              <a:t>Elements[]</a:t>
            </a:r>
          </a:p>
          <a:p>
            <a:pPr lvl="2" algn="l" rtl="0"/>
            <a:r>
              <a:rPr lang="en-US" dirty="0" smtClean="0"/>
              <a:t>{</a:t>
            </a:r>
          </a:p>
          <a:p>
            <a:pPr lvl="2" algn="l" rtl="0"/>
            <a:r>
              <a:rPr lang="en-US" dirty="0" smtClean="0"/>
              <a:t>Source </a:t>
            </a:r>
            <a:r>
              <a:rPr lang="en-US" dirty="0" err="1" smtClean="0"/>
              <a:t>GameObject</a:t>
            </a:r>
            <a:endParaRPr lang="en-US" dirty="0" smtClean="0"/>
          </a:p>
          <a:p>
            <a:pPr lvl="2" algn="l" rtl="0"/>
            <a:r>
              <a:rPr lang="en-US" dirty="0" smtClean="0"/>
              <a:t>Time</a:t>
            </a:r>
          </a:p>
          <a:p>
            <a:pPr lvl="2" algn="l" rtl="0"/>
            <a:r>
              <a:rPr lang="en-US" dirty="0" smtClean="0"/>
              <a:t>}</a:t>
            </a:r>
          </a:p>
          <a:p>
            <a:pPr lvl="2" algn="l" rtl="0"/>
            <a:endParaRPr lang="en-US" dirty="0"/>
          </a:p>
          <a:p>
            <a:pPr algn="l" rtl="0"/>
            <a:r>
              <a:rPr lang="en-US" dirty="0" err="1" smtClean="0"/>
              <a:t>PatternsSequence</a:t>
            </a:r>
            <a:endParaRPr lang="en-US" dirty="0" smtClean="0"/>
          </a:p>
          <a:p>
            <a:pPr lvl="1" algn="l" rtl="0"/>
            <a:r>
              <a:rPr lang="en-US" dirty="0" smtClean="0"/>
              <a:t>Patterns[]</a:t>
            </a:r>
          </a:p>
          <a:p>
            <a:pPr lvl="1" algn="l" rtl="0"/>
            <a:r>
              <a:rPr lang="en-US" dirty="0" smtClean="0"/>
              <a:t>Gap 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 err="1" smtClean="0"/>
              <a:t>DifficultyManager</a:t>
            </a:r>
            <a:endParaRPr lang="en-US" dirty="0" smtClean="0"/>
          </a:p>
          <a:p>
            <a:pPr lvl="1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10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Level design: randomized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Each level is built from several pre-defined sequences of gameplay elements. These would be randomly presented to the player according to the difficulty level of the game.</a:t>
            </a:r>
          </a:p>
          <a:p>
            <a:pPr algn="l" rtl="0"/>
            <a:r>
              <a:rPr lang="en-US" dirty="0" smtClean="0"/>
              <a:t>The sequences are arranged manually in Unity editor (or from an external xml file- future optional task). Each sequence has a difficulty level.</a:t>
            </a:r>
          </a:p>
          <a:p>
            <a:pPr algn="l" rtl="0"/>
            <a:r>
              <a:rPr lang="en-US" dirty="0" smtClean="0"/>
              <a:t>Sequence example:</a:t>
            </a:r>
          </a:p>
          <a:p>
            <a:pPr lvl="1" algn="l" rtl="0"/>
            <a:r>
              <a:rPr lang="en-US" dirty="0" smtClean="0"/>
              <a:t>Row 1 , letter fish correct , 1.2 sec from last object</a:t>
            </a:r>
          </a:p>
          <a:p>
            <a:pPr lvl="1" algn="l" rtl="0"/>
            <a:r>
              <a:rPr lang="en-US" dirty="0" smtClean="0"/>
              <a:t>Row 3 , letter fish false , 2 </a:t>
            </a:r>
            <a:r>
              <a:rPr lang="en-US" dirty="0"/>
              <a:t>sec from last object</a:t>
            </a:r>
          </a:p>
          <a:p>
            <a:pPr lvl="1" algn="l" rtl="0"/>
            <a:r>
              <a:rPr lang="en-US" dirty="0" smtClean="0"/>
              <a:t>Row 3 , blocker , 2.5 </a:t>
            </a:r>
            <a:r>
              <a:rPr lang="en-US" dirty="0"/>
              <a:t>sec from last object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Level design sequences examples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3609" y="2345573"/>
            <a:ext cx="215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Easy/ medium levels: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3609" y="4992255"/>
            <a:ext cx="12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levels: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1745101" y="131146"/>
            <a:ext cx="319801" cy="160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800" dirty="0"/>
          </a:p>
        </p:txBody>
      </p:sp>
      <p:sp>
        <p:nvSpPr>
          <p:cNvPr id="26" name="Rectangle 25"/>
          <p:cNvSpPr/>
          <p:nvPr/>
        </p:nvSpPr>
        <p:spPr>
          <a:xfrm>
            <a:off x="10220090" y="9926"/>
            <a:ext cx="1441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Correct letter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1745101" y="453094"/>
            <a:ext cx="319801" cy="1609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800" dirty="0"/>
          </a:p>
        </p:txBody>
      </p:sp>
      <p:sp>
        <p:nvSpPr>
          <p:cNvPr id="28" name="Rectangle 27"/>
          <p:cNvSpPr/>
          <p:nvPr/>
        </p:nvSpPr>
        <p:spPr>
          <a:xfrm>
            <a:off x="10444511" y="331874"/>
            <a:ext cx="121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False letter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646072" y="1887563"/>
            <a:ext cx="3062082" cy="1456416"/>
            <a:chOff x="4653904" y="1925836"/>
            <a:chExt cx="3062082" cy="1456416"/>
          </a:xfrm>
        </p:grpSpPr>
        <p:grpSp>
          <p:nvGrpSpPr>
            <p:cNvPr id="12" name="Group 11"/>
            <p:cNvGrpSpPr/>
            <p:nvPr/>
          </p:nvGrpSpPr>
          <p:grpSpPr>
            <a:xfrm>
              <a:off x="4653904" y="2053542"/>
              <a:ext cx="3062082" cy="1219107"/>
              <a:chOff x="-17091" y="1452791"/>
              <a:chExt cx="12192000" cy="4854004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-17091" y="497383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039185" y="4290088"/>
                <a:ext cx="653704" cy="158314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0545437" y="4719958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832743" y="5665860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4779818" y="1925836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715986" y="1927367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97713" y="1875279"/>
            <a:ext cx="3062082" cy="1537923"/>
            <a:chOff x="8497713" y="1875279"/>
            <a:chExt cx="3062082" cy="1537923"/>
          </a:xfrm>
        </p:grpSpPr>
        <p:grpSp>
          <p:nvGrpSpPr>
            <p:cNvPr id="13" name="Group 12"/>
            <p:cNvGrpSpPr/>
            <p:nvPr/>
          </p:nvGrpSpPr>
          <p:grpSpPr>
            <a:xfrm>
              <a:off x="8497713" y="2053542"/>
              <a:ext cx="3062082" cy="1359660"/>
              <a:chOff x="-17091" y="1452791"/>
              <a:chExt cx="12192000" cy="541363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17091" y="497383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246654" y="5106233"/>
                <a:ext cx="636675" cy="17601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999862" y="3350810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836772" y="5665859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8610600" y="1875279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1546768" y="1876810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653904" y="4424012"/>
            <a:ext cx="3062082" cy="1456416"/>
            <a:chOff x="4653904" y="1925836"/>
            <a:chExt cx="3062082" cy="1456416"/>
          </a:xfrm>
        </p:grpSpPr>
        <p:grpSp>
          <p:nvGrpSpPr>
            <p:cNvPr id="37" name="Group 36"/>
            <p:cNvGrpSpPr/>
            <p:nvPr/>
          </p:nvGrpSpPr>
          <p:grpSpPr>
            <a:xfrm>
              <a:off x="4653904" y="2053542"/>
              <a:ext cx="3062082" cy="1138620"/>
              <a:chOff x="-17091" y="1452791"/>
              <a:chExt cx="12192000" cy="453353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17091" y="497383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8110734" y="4182266"/>
                <a:ext cx="653704" cy="158314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0290861" y="4653370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85973" y="3301168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4779818" y="1925836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715986" y="1927367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612071" y="4382492"/>
            <a:ext cx="3062082" cy="1537923"/>
            <a:chOff x="8497713" y="1875279"/>
            <a:chExt cx="3062082" cy="1537923"/>
          </a:xfrm>
        </p:grpSpPr>
        <p:grpSp>
          <p:nvGrpSpPr>
            <p:cNvPr id="49" name="Group 48"/>
            <p:cNvGrpSpPr/>
            <p:nvPr/>
          </p:nvGrpSpPr>
          <p:grpSpPr>
            <a:xfrm>
              <a:off x="8497713" y="1879878"/>
              <a:ext cx="3062082" cy="1533324"/>
              <a:chOff x="-17091" y="761329"/>
              <a:chExt cx="12192000" cy="610509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17091" y="497383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8712565" y="5106233"/>
                <a:ext cx="636675" cy="17601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587479" y="5629878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078909" y="1224545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031149" y="3318937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109663" y="761329"/>
                <a:ext cx="636675" cy="17601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81029" y="2839803"/>
                <a:ext cx="636675" cy="17601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720390" y="5629878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8610600" y="1875279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1546768" y="1876810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2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Full EASY level example built from sequences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9510097" y="1949990"/>
            <a:ext cx="3062082" cy="1456416"/>
            <a:chOff x="4653904" y="1925836"/>
            <a:chExt cx="3062082" cy="1456416"/>
          </a:xfrm>
        </p:grpSpPr>
        <p:grpSp>
          <p:nvGrpSpPr>
            <p:cNvPr id="12" name="Group 11"/>
            <p:cNvGrpSpPr/>
            <p:nvPr/>
          </p:nvGrpSpPr>
          <p:grpSpPr>
            <a:xfrm>
              <a:off x="4653904" y="1987180"/>
              <a:ext cx="3062082" cy="1285470"/>
              <a:chOff x="-17091" y="1188564"/>
              <a:chExt cx="12192000" cy="5118235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-17091" y="497383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937944" y="2854794"/>
                <a:ext cx="653704" cy="158314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0159875" y="3353498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223879" y="5665864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109328" y="1188564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4779818" y="1925836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715986" y="1927367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658330" y="1900108"/>
            <a:ext cx="3062082" cy="1537923"/>
            <a:chOff x="8497713" y="1875279"/>
            <a:chExt cx="3062082" cy="1537923"/>
          </a:xfrm>
        </p:grpSpPr>
        <p:grpSp>
          <p:nvGrpSpPr>
            <p:cNvPr id="13" name="Group 12"/>
            <p:cNvGrpSpPr/>
            <p:nvPr/>
          </p:nvGrpSpPr>
          <p:grpSpPr>
            <a:xfrm>
              <a:off x="8497713" y="2053542"/>
              <a:ext cx="3062082" cy="1359660"/>
              <a:chOff x="-17091" y="1452791"/>
              <a:chExt cx="12192000" cy="541363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17091" y="497383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246654" y="5106233"/>
                <a:ext cx="636675" cy="17601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999862" y="3350810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836772" y="5665859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8610600" y="1875279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1546768" y="1876810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725376" y="5351190"/>
            <a:ext cx="3062082" cy="1456416"/>
            <a:chOff x="4653904" y="1925836"/>
            <a:chExt cx="3062082" cy="1456416"/>
          </a:xfrm>
        </p:grpSpPr>
        <p:grpSp>
          <p:nvGrpSpPr>
            <p:cNvPr id="37" name="Group 36"/>
            <p:cNvGrpSpPr/>
            <p:nvPr/>
          </p:nvGrpSpPr>
          <p:grpSpPr>
            <a:xfrm>
              <a:off x="4653904" y="2053542"/>
              <a:ext cx="3062082" cy="1138620"/>
              <a:chOff x="-17091" y="1452791"/>
              <a:chExt cx="12192000" cy="453353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17091" y="497383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8110734" y="4182266"/>
                <a:ext cx="653704" cy="158314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0290861" y="4653370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85973" y="3301168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4779818" y="1925836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715986" y="1927367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907094" y="5309670"/>
            <a:ext cx="3062082" cy="1537923"/>
            <a:chOff x="8497713" y="1875279"/>
            <a:chExt cx="3062082" cy="1537923"/>
          </a:xfrm>
        </p:grpSpPr>
        <p:grpSp>
          <p:nvGrpSpPr>
            <p:cNvPr id="49" name="Group 48"/>
            <p:cNvGrpSpPr/>
            <p:nvPr/>
          </p:nvGrpSpPr>
          <p:grpSpPr>
            <a:xfrm>
              <a:off x="8497713" y="1879878"/>
              <a:ext cx="3062082" cy="1533324"/>
              <a:chOff x="-17091" y="761329"/>
              <a:chExt cx="12192000" cy="610509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17091" y="497383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8712565" y="5106233"/>
                <a:ext cx="636675" cy="17601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587479" y="5629878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078909" y="1224545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031149" y="3318937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109663" y="761329"/>
                <a:ext cx="636675" cy="17601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81029" y="2839803"/>
                <a:ext cx="636675" cy="17601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720390" y="5629878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8610600" y="1875279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1546768" y="1876810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3705" y="1939377"/>
            <a:ext cx="3062082" cy="1456416"/>
            <a:chOff x="4653904" y="1925836"/>
            <a:chExt cx="3062082" cy="1456416"/>
          </a:xfrm>
        </p:grpSpPr>
        <p:grpSp>
          <p:nvGrpSpPr>
            <p:cNvPr id="65" name="Group 64"/>
            <p:cNvGrpSpPr/>
            <p:nvPr/>
          </p:nvGrpSpPr>
          <p:grpSpPr>
            <a:xfrm>
              <a:off x="4653904" y="2053542"/>
              <a:ext cx="3062082" cy="1138620"/>
              <a:chOff x="-17091" y="1452791"/>
              <a:chExt cx="12192000" cy="4533537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-17091" y="493150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2358008" y="2201050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9910515" y="3311393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4779818" y="1925836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715986" y="1927367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351421" y="1949259"/>
            <a:ext cx="3062082" cy="1465133"/>
            <a:chOff x="4653904" y="1925836"/>
            <a:chExt cx="3062082" cy="1465133"/>
          </a:xfrm>
        </p:grpSpPr>
        <p:grpSp>
          <p:nvGrpSpPr>
            <p:cNvPr id="78" name="Group 77"/>
            <p:cNvGrpSpPr/>
            <p:nvPr/>
          </p:nvGrpSpPr>
          <p:grpSpPr>
            <a:xfrm>
              <a:off x="4653904" y="1969300"/>
              <a:ext cx="3062082" cy="1421669"/>
              <a:chOff x="-17091" y="1117372"/>
              <a:chExt cx="12192000" cy="5660528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-17091" y="497383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6831731" y="5194757"/>
                <a:ext cx="653704" cy="158314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970769" y="4607235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9222939" y="1117372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9217923" y="3259349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4779818" y="1925836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715986" y="1927367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190939" y="1943461"/>
            <a:ext cx="3062082" cy="1456416"/>
            <a:chOff x="4653904" y="1925836"/>
            <a:chExt cx="3062082" cy="1456416"/>
          </a:xfrm>
        </p:grpSpPr>
        <p:grpSp>
          <p:nvGrpSpPr>
            <p:cNvPr id="92" name="Group 91"/>
            <p:cNvGrpSpPr/>
            <p:nvPr/>
          </p:nvGrpSpPr>
          <p:grpSpPr>
            <a:xfrm>
              <a:off x="4653904" y="2053542"/>
              <a:ext cx="3062082" cy="1138620"/>
              <a:chOff x="-17091" y="1452791"/>
              <a:chExt cx="12192000" cy="4533537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-17091" y="493150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>
              <a:xfrm>
                <a:off x="6778397" y="4617878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778393" y="2146283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93" name="Straight Connector 92"/>
            <p:cNvCxnSpPr/>
            <p:nvPr/>
          </p:nvCxnSpPr>
          <p:spPr>
            <a:xfrm>
              <a:off x="4779818" y="1925836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715986" y="1927367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Oval 101"/>
          <p:cNvSpPr/>
          <p:nvPr/>
        </p:nvSpPr>
        <p:spPr>
          <a:xfrm>
            <a:off x="11745101" y="131146"/>
            <a:ext cx="319801" cy="160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800" dirty="0"/>
          </a:p>
        </p:txBody>
      </p:sp>
      <p:sp>
        <p:nvSpPr>
          <p:cNvPr id="103" name="Rectangle 102"/>
          <p:cNvSpPr/>
          <p:nvPr/>
        </p:nvSpPr>
        <p:spPr>
          <a:xfrm>
            <a:off x="10220090" y="9926"/>
            <a:ext cx="1441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Correct letter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11745101" y="453094"/>
            <a:ext cx="319801" cy="1609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800" dirty="0"/>
          </a:p>
        </p:txBody>
      </p:sp>
      <p:sp>
        <p:nvSpPr>
          <p:cNvPr id="105" name="Rectangle 104"/>
          <p:cNvSpPr/>
          <p:nvPr/>
        </p:nvSpPr>
        <p:spPr>
          <a:xfrm>
            <a:off x="10444511" y="331874"/>
            <a:ext cx="121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False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6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>
                <a:hlinkClick r:id="rId2"/>
              </a:rPr>
              <a:t>ToyZ</a:t>
            </a:r>
            <a:r>
              <a:rPr lang="en-US" dirty="0">
                <a:hlinkClick r:id="rId2"/>
              </a:rPr>
              <a:t> </a:t>
            </a:r>
            <a:r>
              <a:rPr lang="en-US" dirty="0" smtClean="0"/>
              <a:t>: Level </a:t>
            </a:r>
            <a:r>
              <a:rPr lang="en-US" dirty="0"/>
              <a:t>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/>
          <a:stretch/>
        </p:blipFill>
        <p:spPr>
          <a:xfrm>
            <a:off x="1" y="1414596"/>
            <a:ext cx="8737600" cy="54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1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>
                <a:hlinkClick r:id="rId2"/>
              </a:rPr>
              <a:t>ToyZ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: Level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6500"/>
            <a:ext cx="7964129" cy="50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2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>
                <a:hlinkClick r:id="rId2"/>
              </a:rPr>
              <a:t>ToyZ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: Level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5050"/>
            <a:ext cx="7993626" cy="50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9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9742"/>
            <a:ext cx="5473043" cy="3817221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 smtClean="0"/>
              <a:t>As they get better, they will dive further deeper into the ocean and:</a:t>
            </a:r>
          </a:p>
          <a:p>
            <a:pPr lvl="1" algn="l" rtl="0"/>
            <a:r>
              <a:rPr lang="en-US" sz="2000" dirty="0" smtClean="0"/>
              <a:t>Find more sea creatures: bigger, harder to catch, behave differently …</a:t>
            </a:r>
          </a:p>
          <a:p>
            <a:pPr lvl="1" algn="l" rtl="0"/>
            <a:r>
              <a:rPr lang="en-US" sz="2000" dirty="0" smtClean="0"/>
              <a:t>Get gear that would allow them to: see better, catch fish easier …</a:t>
            </a:r>
          </a:p>
          <a:p>
            <a:pPr algn="l" rtl="0"/>
            <a:r>
              <a:rPr lang="en-US" sz="2400" dirty="0" smtClean="0"/>
              <a:t>To dive deeper and open more worlds, they need to reach a certain score (number of dives + variety of fish they discovered)</a:t>
            </a:r>
          </a:p>
          <a:p>
            <a:pPr algn="l" rtl="0"/>
            <a:r>
              <a:rPr lang="en-US" sz="2400" dirty="0" smtClean="0"/>
              <a:t>Player will choose avatar (boy/ girl) they better identify with</a:t>
            </a:r>
            <a:endParaRPr lang="en-US" sz="2400" dirty="0"/>
          </a:p>
        </p:txBody>
      </p:sp>
      <p:pic>
        <p:nvPicPr>
          <p:cNvPr id="4" name="Picture 4" descr="http://www.cliparthut.com/clip-arts/773/scuba-diving-cartoon-77375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5" b="1501"/>
          <a:stretch/>
        </p:blipFill>
        <p:spPr bwMode="auto">
          <a:xfrm>
            <a:off x="6311243" y="2139359"/>
            <a:ext cx="5880757" cy="408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199" y="1308362"/>
            <a:ext cx="110195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Player is a beginner diver making their first steps in </a:t>
            </a:r>
            <a:r>
              <a:rPr lang="en-US" sz="2400" dirty="0" smtClean="0"/>
              <a:t>diving. </a:t>
            </a:r>
            <a:r>
              <a:rPr lang="en-US" sz="2400" dirty="0"/>
              <a:t>They </a:t>
            </a:r>
            <a:r>
              <a:rPr lang="en-US" sz="2400" dirty="0" smtClean="0"/>
              <a:t>try discovering fish </a:t>
            </a:r>
            <a:r>
              <a:rPr lang="en-US" sz="2400" dirty="0"/>
              <a:t>they </a:t>
            </a:r>
            <a:r>
              <a:rPr lang="en-US" sz="2400" dirty="0" smtClean="0"/>
              <a:t>don’t know, </a:t>
            </a:r>
            <a:r>
              <a:rPr lang="en-US" sz="2400" dirty="0"/>
              <a:t>to </a:t>
            </a:r>
            <a:r>
              <a:rPr lang="en-US" sz="2400" dirty="0" smtClean="0"/>
              <a:t>learn more about. They release the fish after they do.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177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Dynamic content for games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502464"/>
              </p:ext>
            </p:extLst>
          </p:nvPr>
        </p:nvGraphicFramePr>
        <p:xfrm>
          <a:off x="7353300" y="2378075"/>
          <a:ext cx="1524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רמה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א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ב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ג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ה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ו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ז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ח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256479"/>
              </p:ext>
            </p:extLst>
          </p:nvPr>
        </p:nvGraphicFramePr>
        <p:xfrm>
          <a:off x="5334000" y="2378075"/>
          <a:ext cx="1524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רמה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אבא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בגד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גמל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דבש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הבא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וניל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זאב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חרב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29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4971" y="827314"/>
            <a:ext cx="8098972" cy="5718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FULL SCREEN PICTURE </a:t>
            </a:r>
          </a:p>
          <a:p>
            <a:pPr algn="ctr"/>
            <a:r>
              <a:rPr lang="en-US" sz="2800" dirty="0" smtClean="0"/>
              <a:t>+</a:t>
            </a:r>
            <a:endParaRPr lang="en-US" sz="2800" dirty="0"/>
          </a:p>
          <a:p>
            <a:pPr algn="ctr"/>
            <a:r>
              <a:rPr lang="en-US" sz="2800" dirty="0" smtClean="0"/>
              <a:t>GAME TAGLINE (part of the image)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494559" y="5065486"/>
            <a:ext cx="2845383" cy="11114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8026400" y="1032443"/>
            <a:ext cx="1313542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ARCADE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85143" y="5451249"/>
            <a:ext cx="1313542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THE GAME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87500" y="5464855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SCREEN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5400000">
            <a:off x="-1725243" y="3210009"/>
            <a:ext cx="49454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START SCREEN 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78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4971" y="827314"/>
            <a:ext cx="8098972" cy="5718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LEVEL SELECTION /</a:t>
            </a:r>
          </a:p>
          <a:p>
            <a:pPr algn="ctr"/>
            <a:r>
              <a:rPr lang="en-US" sz="2800" dirty="0" smtClean="0"/>
              <a:t>STORYLINE…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8026400" y="1032443"/>
            <a:ext cx="1313542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HOME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7759" y="2202545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14537" y="2202545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91315" y="2202545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68093" y="2202545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44871" y="2202545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737759" y="3029859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6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14537" y="3029859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7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91315" y="3029859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8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968093" y="3029859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44871" y="3029859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10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737759" y="3857173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14537" y="3857173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891315" y="3857173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13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968093" y="3857173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14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44871" y="3857173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15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737759" y="4684487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16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4537" y="4684487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17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91315" y="4684487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18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968093" y="4684487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19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044871" y="4684487"/>
            <a:ext cx="981529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20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485823" y="5952787"/>
            <a:ext cx="1059872" cy="2847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208402" y="5952787"/>
            <a:ext cx="1059872" cy="2847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5400000">
            <a:off x="-1859958" y="3210009"/>
            <a:ext cx="52148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LEVELS SCREEN 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3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4971" y="827314"/>
            <a:ext cx="8098972" cy="5718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GAMEPLAY SCREEN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SCORE, </a:t>
            </a:r>
          </a:p>
          <a:p>
            <a:pPr algn="ctr"/>
            <a:r>
              <a:rPr lang="en-US" sz="2800" dirty="0" smtClean="0"/>
              <a:t>UI, </a:t>
            </a:r>
          </a:p>
          <a:p>
            <a:pPr algn="ctr"/>
            <a:r>
              <a:rPr lang="en-US" sz="2800" dirty="0" smtClean="0"/>
              <a:t>SOCIAL COMPONENTS (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),</a:t>
            </a:r>
          </a:p>
          <a:p>
            <a:pPr algn="ctr"/>
            <a:r>
              <a:rPr lang="en-US" sz="2800" dirty="0" smtClean="0"/>
              <a:t>GAMEPLAY ELEMENTS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 rot="5400000">
            <a:off x="-2333516" y="3210009"/>
            <a:ext cx="61620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GAMPLAY SCREEN 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9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4971" y="827314"/>
            <a:ext cx="8098972" cy="5718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SUMMARY SCREEN</a:t>
            </a:r>
            <a:endParaRPr lang="en-US" sz="2800" dirty="0"/>
          </a:p>
          <a:p>
            <a:pPr algn="ctr"/>
            <a:r>
              <a:rPr lang="en-US" sz="2800" dirty="0" smtClean="0"/>
              <a:t>SCORE, RESULTS, STARS, REPLAY/NEXT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3410857" y="2975428"/>
            <a:ext cx="4267200" cy="1422400"/>
            <a:chOff x="4223657" y="3149599"/>
            <a:chExt cx="2743200" cy="914400"/>
          </a:xfrm>
        </p:grpSpPr>
        <p:sp>
          <p:nvSpPr>
            <p:cNvPr id="2" name="5-Point Star 1"/>
            <p:cNvSpPr/>
            <p:nvPr/>
          </p:nvSpPr>
          <p:spPr>
            <a:xfrm>
              <a:off x="4223657" y="3149599"/>
              <a:ext cx="914400" cy="914400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5138057" y="3149599"/>
              <a:ext cx="914400" cy="914400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6052457" y="3149599"/>
              <a:ext cx="914400" cy="914400"/>
            </a:xfrm>
            <a:prstGeom prst="star5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494559" y="5065486"/>
            <a:ext cx="2845383" cy="11114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 LEVEL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814286" y="5439910"/>
            <a:ext cx="1886857" cy="7370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REPLAY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8026400" y="1032443"/>
            <a:ext cx="1313542" cy="725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HOME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-2498017" y="3251573"/>
            <a:ext cx="64910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SUMMARY SCREEN 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4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0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699135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/>
            <a:r>
              <a:rPr lang="en-US" sz="4000" dirty="0" smtClean="0"/>
              <a:t>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67260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699135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/>
            <a:r>
              <a:rPr lang="en-US" sz="4000" dirty="0" smtClean="0"/>
              <a:t>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2240542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666514" y="885372"/>
            <a:ext cx="2525486" cy="55734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l" rtl="0">
              <a:buFontTx/>
              <a:buChar char="-"/>
            </a:pPr>
            <a:r>
              <a:rPr lang="en-US" dirty="0" smtClean="0"/>
              <a:t>Space between fish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Number of rows coming at the same time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Patterns for each level (optional)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Speed of fish 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Score per fish 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Score per mistake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Score bonus for combo (future feature)</a:t>
            </a:r>
          </a:p>
          <a:p>
            <a:pPr marL="285750" indent="-285750" algn="l" rtl="0">
              <a:buFontTx/>
              <a:buChar char="-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99135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/>
            <a:r>
              <a:rPr lang="en-US" sz="4000" dirty="0" smtClean="0"/>
              <a:t>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14702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mtClean="0"/>
              <a:t>Story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imagine yourselves as a beginner Diver exploring the sea for the first time. trying to find new fish and new extraordinary animals. </a:t>
            </a:r>
          </a:p>
          <a:p>
            <a:pPr algn="l" rtl="0"/>
            <a:r>
              <a:rPr lang="en-US" dirty="0"/>
              <a:t>squids, fish, snakes, sea lions, </a:t>
            </a:r>
            <a:r>
              <a:rPr lang="en-US" dirty="0" err="1"/>
              <a:t>etc</a:t>
            </a:r>
            <a:r>
              <a:rPr lang="en-US" dirty="0"/>
              <a:t> - all will be there. everything should move and make sounds accordingly. </a:t>
            </a:r>
            <a:endParaRPr lang="he-IL" dirty="0" smtClean="0"/>
          </a:p>
          <a:p>
            <a:pPr algn="l" rtl="0"/>
            <a:r>
              <a:rPr lang="en-US" dirty="0" smtClean="0"/>
              <a:t>as </a:t>
            </a:r>
            <a:r>
              <a:rPr lang="en-US" dirty="0"/>
              <a:t>you go deeper the silence is more felt and the light darkens. </a:t>
            </a:r>
            <a:endParaRPr lang="he-IL" dirty="0" smtClean="0"/>
          </a:p>
          <a:p>
            <a:pPr algn="l" rtl="0"/>
            <a:r>
              <a:rPr lang="en-US" dirty="0" smtClean="0"/>
              <a:t>player </a:t>
            </a:r>
            <a:r>
              <a:rPr lang="en-US" dirty="0"/>
              <a:t>would need coins to buy more gear (flash light, air balloons, </a:t>
            </a:r>
            <a:r>
              <a:rPr lang="en-US" dirty="0" err="1"/>
              <a:t>etc</a:t>
            </a:r>
            <a:r>
              <a:rPr lang="en-US" dirty="0"/>
              <a:t>). this they would find in the game store (future feature).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6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3253" y="1132324"/>
            <a:ext cx="1273323" cy="6409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800" dirty="0" smtClean="0"/>
              <a:t>א</a:t>
            </a:r>
            <a:endParaRPr lang="he-IL" sz="4800" dirty="0"/>
          </a:p>
        </p:txBody>
      </p:sp>
      <p:sp>
        <p:nvSpPr>
          <p:cNvPr id="6" name="Oval 5"/>
          <p:cNvSpPr/>
          <p:nvPr/>
        </p:nvSpPr>
        <p:spPr>
          <a:xfrm>
            <a:off x="9535683" y="5665861"/>
            <a:ext cx="1273323" cy="6409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800" dirty="0" smtClean="0"/>
              <a:t>ב</a:t>
            </a:r>
            <a:endParaRPr lang="he-IL" sz="4800" dirty="0"/>
          </a:p>
        </p:txBody>
      </p:sp>
      <p:sp>
        <p:nvSpPr>
          <p:cNvPr id="18" name="Rectangle 17"/>
          <p:cNvSpPr/>
          <p:nvPr/>
        </p:nvSpPr>
        <p:spPr>
          <a:xfrm>
            <a:off x="-17091" y="6503350"/>
            <a:ext cx="12209091" cy="35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Ocean bottom</a:t>
            </a:r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1" y="-3553"/>
            <a:ext cx="12192000" cy="35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 level</a:t>
            </a:r>
            <a:endParaRPr lang="he-IL" dirty="0"/>
          </a:p>
        </p:txBody>
      </p:sp>
      <p:sp>
        <p:nvSpPr>
          <p:cNvPr id="21" name="Rectangle 20"/>
          <p:cNvSpPr/>
          <p:nvPr/>
        </p:nvSpPr>
        <p:spPr>
          <a:xfrm>
            <a:off x="1074149" y="0"/>
            <a:ext cx="1145136" cy="836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Find: </a:t>
            </a:r>
          </a:p>
          <a:p>
            <a:pPr algn="ctr" rtl="0"/>
            <a:r>
              <a:rPr lang="he-IL" sz="3200" dirty="0" smtClean="0"/>
              <a:t>ב</a:t>
            </a:r>
            <a:endParaRPr lang="he-IL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321834" y="-2"/>
            <a:ext cx="1145136" cy="836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Coins: </a:t>
            </a:r>
          </a:p>
          <a:p>
            <a:pPr algn="ctr" rtl="0"/>
            <a:r>
              <a:rPr lang="en-US" sz="3200" dirty="0" smtClean="0"/>
              <a:t>35</a:t>
            </a:r>
            <a:endParaRPr lang="he-IL" dirty="0" smtClean="0"/>
          </a:p>
        </p:txBody>
      </p:sp>
      <p:sp>
        <p:nvSpPr>
          <p:cNvPr id="11" name="Oval 10"/>
          <p:cNvSpPr/>
          <p:nvPr/>
        </p:nvSpPr>
        <p:spPr>
          <a:xfrm>
            <a:off x="8028270" y="2693519"/>
            <a:ext cx="494232" cy="18881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3911127" y="5065037"/>
            <a:ext cx="494232" cy="18544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5-Point Star 14"/>
          <p:cNvSpPr/>
          <p:nvPr/>
        </p:nvSpPr>
        <p:spPr>
          <a:xfrm>
            <a:off x="11107448" y="2032984"/>
            <a:ext cx="914400" cy="9144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http://www.cliparthut.com/clip-arts/773/scuba-diving-cartoon-77375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1" t="36081" r="39521" b="37980"/>
          <a:stretch/>
        </p:blipFill>
        <p:spPr bwMode="auto">
          <a:xfrm>
            <a:off x="162371" y="25425"/>
            <a:ext cx="870427" cy="8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sosceles Triangle 13"/>
          <p:cNvSpPr/>
          <p:nvPr/>
        </p:nvSpPr>
        <p:spPr>
          <a:xfrm rot="5400000">
            <a:off x="796459" y="2788167"/>
            <a:ext cx="1060704" cy="1278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fish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939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Gameplay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57571" cy="4351338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Level based runner gameplay</a:t>
            </a:r>
          </a:p>
          <a:p>
            <a:pPr algn="l" rtl="0"/>
            <a:r>
              <a:rPr lang="en-US" dirty="0" smtClean="0"/>
              <a:t>Get as much score as you can in the time you have  </a:t>
            </a:r>
          </a:p>
          <a:p>
            <a:pPr algn="l" rtl="0"/>
            <a:r>
              <a:rPr lang="en-US" dirty="0" err="1" smtClean="0"/>
              <a:t>Scroller</a:t>
            </a:r>
            <a:r>
              <a:rPr lang="en-US" dirty="0" smtClean="0"/>
              <a:t> to the right (screen moves to the right in a constant speed)</a:t>
            </a:r>
          </a:p>
          <a:p>
            <a:pPr algn="l" rtl="0"/>
            <a:r>
              <a:rPr lang="en-US" dirty="0" smtClean="0"/>
              <a:t>5 tracks of possible game elements to show on</a:t>
            </a:r>
          </a:p>
          <a:p>
            <a:pPr algn="l" rtl="0"/>
            <a:r>
              <a:rPr lang="en-US" dirty="0" smtClean="0"/>
              <a:t>Each level is about 1-3 minutes long (depends on level design)</a:t>
            </a:r>
          </a:p>
          <a:p>
            <a:pPr algn="l" rtl="0"/>
            <a:r>
              <a:rPr lang="en-US" dirty="0" smtClean="0"/>
              <a:t>Player moves freely up/down/left/right</a:t>
            </a:r>
          </a:p>
          <a:p>
            <a:pPr algn="l" rtl="0"/>
            <a:r>
              <a:rPr lang="en-US" dirty="0" smtClean="0"/>
              <a:t>Player collects fish that has the letter/word they look for</a:t>
            </a:r>
          </a:p>
          <a:p>
            <a:pPr algn="l" rtl="0"/>
            <a:r>
              <a:rPr lang="en-US" dirty="0" smtClean="0"/>
              <a:t>Each correct fish gives score. Higher </a:t>
            </a:r>
            <a:r>
              <a:rPr lang="en-US" dirty="0"/>
              <a:t>score for finding a new </a:t>
            </a:r>
            <a:r>
              <a:rPr lang="en-US" dirty="0" smtClean="0"/>
              <a:t>fish.</a:t>
            </a:r>
          </a:p>
          <a:p>
            <a:pPr algn="l" rtl="0"/>
            <a:r>
              <a:rPr lang="en-US" dirty="0" smtClean="0"/>
              <a:t>Each false pick gets a score penalty</a:t>
            </a:r>
          </a:p>
          <a:p>
            <a:pPr algn="l" rtl="0"/>
            <a:r>
              <a:rPr lang="en-US" dirty="0" smtClean="0"/>
              <a:t>Run into a blocker and you must restart</a:t>
            </a:r>
          </a:p>
          <a:p>
            <a:pPr algn="l" rtl="0"/>
            <a:r>
              <a:rPr lang="en-US" dirty="0" err="1" smtClean="0"/>
              <a:t>Powerups</a:t>
            </a:r>
            <a:r>
              <a:rPr lang="en-US" dirty="0" smtClean="0"/>
              <a:t> allow player boosts forward, </a:t>
            </a:r>
            <a:r>
              <a:rPr lang="en-US" dirty="0" err="1" smtClean="0"/>
              <a:t>forcefield</a:t>
            </a:r>
            <a:r>
              <a:rPr lang="en-US" dirty="0" smtClean="0"/>
              <a:t>, </a:t>
            </a:r>
            <a:r>
              <a:rPr lang="en-US" dirty="0" err="1" smtClean="0"/>
              <a:t>slowmo</a:t>
            </a:r>
            <a:r>
              <a:rPr lang="en-US" dirty="0" smtClean="0"/>
              <a:t>, break blocker</a:t>
            </a:r>
          </a:p>
          <a:p>
            <a:pPr algn="l" rtl="0"/>
            <a:r>
              <a:rPr lang="en-US" dirty="0" smtClean="0"/>
              <a:t>Streak (“on fire”): when player has a sequence of 5 correct pickups in a row, he will get score multiplier until they fail.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9238" t="16265" r="42762" b="34973"/>
          <a:stretch/>
        </p:blipFill>
        <p:spPr>
          <a:xfrm>
            <a:off x="7895771" y="1825625"/>
            <a:ext cx="4296229" cy="2454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0285" y="4281715"/>
            <a:ext cx="42817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Gameplay reference: </a:t>
            </a:r>
            <a:r>
              <a:rPr lang="en-US" dirty="0" smtClean="0">
                <a:hlinkClick r:id="rId2"/>
              </a:rPr>
              <a:t>Jetpack Joyride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4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H="1">
            <a:off x="-17091" y="36394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5400000">
            <a:off x="271074" y="3024643"/>
            <a:ext cx="1060704" cy="1278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fish</a:t>
            </a:r>
            <a:endParaRPr lang="he-IL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-17091" y="14527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-17091" y="25215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-17091" y="497383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-17091" y="59863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028270" y="2693519"/>
            <a:ext cx="494232" cy="18881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-17091" y="6503350"/>
            <a:ext cx="12209091" cy="35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Ocean bottom</a:t>
            </a:r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1" y="-3553"/>
            <a:ext cx="12192000" cy="35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 level</a:t>
            </a:r>
            <a:endParaRPr lang="he-IL" dirty="0"/>
          </a:p>
        </p:txBody>
      </p:sp>
      <p:sp>
        <p:nvSpPr>
          <p:cNvPr id="20" name="Oval 19"/>
          <p:cNvSpPr/>
          <p:nvPr/>
        </p:nvSpPr>
        <p:spPr>
          <a:xfrm>
            <a:off x="3911127" y="5065037"/>
            <a:ext cx="494232" cy="18544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5583253" y="1132324"/>
            <a:ext cx="1273323" cy="6409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800" dirty="0" smtClean="0"/>
              <a:t>א</a:t>
            </a:r>
            <a:endParaRPr lang="he-IL" sz="4800" dirty="0"/>
          </a:p>
        </p:txBody>
      </p:sp>
      <p:sp>
        <p:nvSpPr>
          <p:cNvPr id="16" name="Oval 15"/>
          <p:cNvSpPr/>
          <p:nvPr/>
        </p:nvSpPr>
        <p:spPr>
          <a:xfrm>
            <a:off x="9535683" y="5665861"/>
            <a:ext cx="1273323" cy="6409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800" dirty="0" smtClean="0"/>
              <a:t>ב</a:t>
            </a:r>
            <a:endParaRPr lang="he-IL" sz="4800" dirty="0"/>
          </a:p>
        </p:txBody>
      </p:sp>
      <p:sp>
        <p:nvSpPr>
          <p:cNvPr id="2" name="5-Point Star 1"/>
          <p:cNvSpPr/>
          <p:nvPr/>
        </p:nvSpPr>
        <p:spPr>
          <a:xfrm>
            <a:off x="11107448" y="2032984"/>
            <a:ext cx="914400" cy="9144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74149" y="0"/>
            <a:ext cx="1145136" cy="836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Find: </a:t>
            </a:r>
          </a:p>
          <a:p>
            <a:pPr algn="ctr" rtl="0"/>
            <a:r>
              <a:rPr lang="he-IL" sz="3200" dirty="0" smtClean="0"/>
              <a:t>ב</a:t>
            </a:r>
            <a:endParaRPr lang="he-IL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321834" y="-2"/>
            <a:ext cx="1145136" cy="836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Coins: </a:t>
            </a:r>
          </a:p>
          <a:p>
            <a:pPr algn="ctr" rtl="0"/>
            <a:r>
              <a:rPr lang="en-US" sz="3200" dirty="0" smtClean="0"/>
              <a:t>35</a:t>
            </a:r>
            <a:endParaRPr lang="he-IL" dirty="0" smtClean="0"/>
          </a:p>
        </p:txBody>
      </p:sp>
      <p:pic>
        <p:nvPicPr>
          <p:cNvPr id="25" name="Picture 4" descr="http://www.cliparthut.com/clip-arts/773/scuba-diving-cartoon-77375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1" t="36081" r="39521" b="37980"/>
          <a:stretch/>
        </p:blipFill>
        <p:spPr bwMode="auto">
          <a:xfrm>
            <a:off x="162371" y="25425"/>
            <a:ext cx="870427" cy="8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6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8200" y="2929552"/>
            <a:ext cx="377012" cy="1701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Game elements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398" y="3333135"/>
            <a:ext cx="524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Blocker. </a:t>
            </a:r>
          </a:p>
          <a:p>
            <a:pPr algn="l" rtl="0"/>
            <a:r>
              <a:rPr lang="en-US" dirty="0" smtClean="0"/>
              <a:t>If player hits it, they need to start over.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988689" y="1543017"/>
            <a:ext cx="1060704" cy="1278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fish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1840749"/>
            <a:ext cx="480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Player.</a:t>
            </a:r>
          </a:p>
          <a:p>
            <a:pPr algn="l" rtl="0"/>
            <a:r>
              <a:rPr lang="en-US" dirty="0" smtClean="0"/>
              <a:t>Moves in minimum speed to the right.</a:t>
            </a:r>
          </a:p>
          <a:p>
            <a:pPr algn="l" rtl="0"/>
            <a:r>
              <a:rPr lang="en-US" dirty="0" smtClean="0"/>
              <a:t>Controls: up and down, left and right.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4848121"/>
            <a:ext cx="1273323" cy="6409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800" dirty="0" smtClean="0"/>
              <a:t>א</a:t>
            </a:r>
            <a:endParaRPr lang="he-IL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2438397" y="4842724"/>
            <a:ext cx="5245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Letter fish. </a:t>
            </a:r>
          </a:p>
          <a:p>
            <a:pPr algn="l" rtl="0"/>
            <a:r>
              <a:rPr lang="en-US" dirty="0" smtClean="0"/>
              <a:t>Fish size according to the content size.</a:t>
            </a:r>
          </a:p>
          <a:p>
            <a:pPr algn="l" rtl="0"/>
            <a:r>
              <a:rPr lang="en-US" dirty="0" smtClean="0"/>
              <a:t>Player needs to get the right letter.</a:t>
            </a:r>
          </a:p>
          <a:p>
            <a:pPr algn="l" rtl="0"/>
            <a:r>
              <a:rPr lang="en-US" dirty="0" smtClean="0"/>
              <a:t>If they hit a wrong one, they get a score penalty.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77" b="1"/>
          <a:stretch/>
        </p:blipFill>
        <p:spPr bwMode="auto">
          <a:xfrm>
            <a:off x="7126391" y="3052916"/>
            <a:ext cx="5065609" cy="15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11" b="76389"/>
          <a:stretch/>
        </p:blipFill>
        <p:spPr bwMode="auto">
          <a:xfrm>
            <a:off x="7126390" y="4792349"/>
            <a:ext cx="5065609" cy="15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iparthut.com/clip-arts/773/scuba-diving-cartoon-77375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3" b="22071"/>
          <a:stretch/>
        </p:blipFill>
        <p:spPr bwMode="auto">
          <a:xfrm>
            <a:off x="8062449" y="1242634"/>
            <a:ext cx="3333137" cy="14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4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Game elements</a:t>
            </a:r>
            <a:endParaRPr lang="en-US" dirty="0"/>
          </a:p>
        </p:txBody>
      </p:sp>
      <p:pic>
        <p:nvPicPr>
          <p:cNvPr id="15" name="Picture 2" descr="http://thumbs.dreamstime.com/z/scuba-diver-snorkel-equipment-corals-sea-sh-964414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6" r="65154" b="51910"/>
          <a:stretch/>
        </p:blipFill>
        <p:spPr bwMode="auto">
          <a:xfrm>
            <a:off x="7418748" y="2057633"/>
            <a:ext cx="1287401" cy="9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59540" y="1626095"/>
            <a:ext cx="4980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 smtClean="0"/>
              <a:t>powerup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 smtClean="0"/>
              <a:t>Helps player for a temporary period.</a:t>
            </a:r>
          </a:p>
          <a:p>
            <a:pPr algn="l" rtl="0"/>
            <a:r>
              <a:rPr lang="en-US" dirty="0" smtClean="0"/>
              <a:t>Player speeds up gradually during the time they have a </a:t>
            </a:r>
            <a:r>
              <a:rPr lang="en-US" dirty="0" err="1" smtClean="0"/>
              <a:t>powerup</a:t>
            </a:r>
            <a:r>
              <a:rPr lang="en-US" dirty="0" smtClean="0"/>
              <a:t> (until reaching 30% faster).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Reference: jetpack joyride vehicles</a:t>
            </a:r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838200" y="1690688"/>
            <a:ext cx="1100999" cy="1100999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http://thumbs.dreamstime.com/z/scuba-diver-snorkel-equipment-corals-sea-sh-964414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7" t="49659" r="63616" b="6354"/>
          <a:stretch/>
        </p:blipFill>
        <p:spPr bwMode="auto">
          <a:xfrm>
            <a:off x="8889206" y="2069985"/>
            <a:ext cx="810852" cy="8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889207" y="3164962"/>
            <a:ext cx="10358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25% Faster +</a:t>
            </a:r>
          </a:p>
          <a:p>
            <a:pPr algn="l" rtl="0"/>
            <a:r>
              <a:rPr lang="en-US" dirty="0" smtClean="0"/>
              <a:t>50% bonus </a:t>
            </a:r>
          </a:p>
          <a:p>
            <a:pPr algn="l" rtl="0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120399" y="2348120"/>
            <a:ext cx="643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knife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77951" y="3164962"/>
            <a:ext cx="1007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Cut first blocker coming across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18748" y="3164962"/>
            <a:ext cx="1435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See better and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2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UI elements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398" y="3333135"/>
            <a:ext cx="524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Coins .</a:t>
            </a:r>
          </a:p>
          <a:p>
            <a:pPr algn="l" rtl="0"/>
            <a:r>
              <a:rPr lang="en-US" dirty="0" smtClean="0"/>
              <a:t>Keeps score.</a:t>
            </a:r>
          </a:p>
          <a:p>
            <a:pPr algn="l" rtl="0"/>
            <a:r>
              <a:rPr lang="en-US" dirty="0" smtClean="0"/>
              <a:t>Score updates visually after the action.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1840749"/>
            <a:ext cx="480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Find letter.</a:t>
            </a:r>
          </a:p>
          <a:p>
            <a:pPr algn="l" rtl="0"/>
            <a:r>
              <a:rPr lang="en-US" dirty="0" smtClean="0"/>
              <a:t>User needs to hit the fish with that letter on it.</a:t>
            </a:r>
          </a:p>
          <a:p>
            <a:pPr algn="l" rtl="0"/>
            <a:r>
              <a:rPr lang="en-US" dirty="0" smtClean="0"/>
              <a:t>The letter updates if the player found it.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1842592"/>
            <a:ext cx="1145136" cy="836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Find: </a:t>
            </a:r>
          </a:p>
          <a:p>
            <a:pPr algn="ctr" rtl="0"/>
            <a:r>
              <a:rPr lang="he-IL" sz="3200" dirty="0" smtClean="0"/>
              <a:t>ב</a:t>
            </a:r>
            <a:endParaRPr lang="he-IL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38200" y="3333135"/>
            <a:ext cx="1145136" cy="836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Coins: </a:t>
            </a:r>
          </a:p>
          <a:p>
            <a:pPr algn="ctr" rtl="0"/>
            <a:r>
              <a:rPr lang="en-US" sz="3200" dirty="0" smtClean="0"/>
              <a:t>35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19638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924</Words>
  <Application>Microsoft Office PowerPoint</Application>
  <PresentationFormat>Widescreen</PresentationFormat>
  <Paragraphs>258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Aleph Champ Go FISH  /  The Diver Game Design Document</vt:lpstr>
      <vt:lpstr>Story</vt:lpstr>
      <vt:lpstr>Story </vt:lpstr>
      <vt:lpstr>PowerPoint Presentation</vt:lpstr>
      <vt:lpstr>Gameplay </vt:lpstr>
      <vt:lpstr>PowerPoint Presentation</vt:lpstr>
      <vt:lpstr>Game elements</vt:lpstr>
      <vt:lpstr>Game elements</vt:lpstr>
      <vt:lpstr>UI elements</vt:lpstr>
      <vt:lpstr>Look and feel</vt:lpstr>
      <vt:lpstr>PowerPoint Presentation</vt:lpstr>
      <vt:lpstr>Animator </vt:lpstr>
      <vt:lpstr>Scripts in the game</vt:lpstr>
      <vt:lpstr>Level design: randomized sequences</vt:lpstr>
      <vt:lpstr>Level design sequences examples</vt:lpstr>
      <vt:lpstr>Full EASY level example built from sequences</vt:lpstr>
      <vt:lpstr>ToyZ : Level design patterns</vt:lpstr>
      <vt:lpstr>ToyZ : Level design patterns</vt:lpstr>
      <vt:lpstr>ToyZ : Level design patterns</vt:lpstr>
      <vt:lpstr>Dynamic content for games</vt:lpstr>
      <vt:lpstr>PowerPoint Presentation</vt:lpstr>
      <vt:lpstr>PowerPoint Presentation</vt:lpstr>
      <vt:lpstr>PowerPoint Presentation</vt:lpstr>
      <vt:lpstr>PowerPoint Presentation</vt:lpstr>
      <vt:lpstr>Current situation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FISH game design</dc:title>
  <dc:creator>Oz, Shachar</dc:creator>
  <cp:lastModifiedBy>Oz, Shachar</cp:lastModifiedBy>
  <cp:revision>62</cp:revision>
  <dcterms:created xsi:type="dcterms:W3CDTF">2015-10-17T13:23:52Z</dcterms:created>
  <dcterms:modified xsi:type="dcterms:W3CDTF">2015-12-08T22:10:03Z</dcterms:modified>
</cp:coreProperties>
</file>