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5" autoAdjust="0"/>
    <p:restoredTop sz="94692"/>
  </p:normalViewPr>
  <p:slideViewPr>
    <p:cSldViewPr snapToGrid="0">
      <p:cViewPr>
        <p:scale>
          <a:sx n="117" d="100"/>
          <a:sy n="117" d="100"/>
        </p:scale>
        <p:origin x="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AA3D-4581-E768-351F-619E40FD8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FDE6E-00E2-61AE-264D-B11B5ABECA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851C-7F4E-362E-12E1-71ECE9F26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99F7B-9AC9-6781-3584-92DB3639E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35007-9760-BE31-F2F2-68F0DE623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15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2F26-5A5C-8ECE-9D0A-E270E72B1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8581FA-8BF0-ABFC-225F-8DBBC1A202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2DFF-55F4-2846-6535-006D4CFF9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CE77-B79B-E590-ACD9-8E62DE97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A1316-C495-CCAD-7D79-79357D9BA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6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45472B-A1AD-0341-AB9B-5FA55F0A9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1E03A-EE14-D841-A53B-E0F7C56A7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60808-8A52-5DD0-A104-F7A29F18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49F62-1357-8C35-3A20-8C9FE8757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64115-AFD2-5D77-077F-50AED74C2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6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2EA2-6DE1-14FC-1376-83F68E21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599E-9D40-CA56-5806-D0D51375B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E1B05-4B11-C563-EF3A-8EFB69A4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F2E27-68E8-F234-7B46-DF9D8D87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C2DD-17A3-8D1D-4C91-BB32A7C28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81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D336B-896B-221C-9EE4-EBA13BA8E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1562A-FEBC-9E94-1714-4B5A98F4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95AA5B-7417-E6A4-AA9F-F5A4D1F44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00FD2-05DB-B320-A7AA-1C8BCF1A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89336-FDB5-B970-582F-2BCDBC48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56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F805-94CA-704A-E107-33EF30B00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D27A2-923B-48C9-DE8B-17B89D6C3F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DECCB-A128-FC94-2B9C-F16CB3733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1AF188-C446-2CB8-CFCB-80651BACC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47DB6-81EE-884F-E536-52F201CF1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1D2FC-BB99-091F-A97B-95D1701C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68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3991-61B8-D34E-D6A4-A8DD4099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9EA93-267D-C79A-0B10-D277968CF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969F-1C47-84A4-4328-93D3CBFD7D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356875-D610-BC89-5EA5-662B5972B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95BE4-5917-4C56-3DAF-FA35A3062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C7318-9078-B5E1-8164-F00EA0DE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EFD039-05D8-FB87-42F3-36C1E334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7DFB2-54C2-79F1-EF8B-757129B72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DDCC0-6F95-F96C-6316-5BEA8E4D8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6BEBA-AF57-076A-DCD8-36680419E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C1A4C-25A8-7571-C844-66408600B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6FF668-4691-5C45-750F-5C33B3656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28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F2D84-B6A1-0858-9B69-89A44AEE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11E2A-61B3-81A5-6A7F-F200A59E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0DFFC-CC69-F166-0CA7-5826A73A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344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E048F-B691-E37E-3CBC-21BBB3B07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E7BCB-F219-C769-03AA-531A448DF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D8E8D-2391-E02E-4242-42C6FF25C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87DB7-B18A-BF37-A2D7-4D064C102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DCD120-328B-FB21-2B46-6A12251C9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42B27-2204-0385-D257-3E728B5A7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48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357A8-F3F6-3FA4-1210-73F3A0A0A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4EEF6A-4BFB-6399-A36C-C661E76E1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84598-396F-CFE0-2876-888A082207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3ABA8-D8B8-D1DB-8C6A-9D931A37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D073-DBD4-507C-8AEC-74BB5080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76446-D54B-25AE-292A-BBF02DD6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6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D5C927-6C93-DDD5-383B-FC85891C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59858-4FCA-2DE0-E4D7-6B084C8E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A1DF3-09FB-88B1-3D59-34C8662C1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C52978-79A2-47A8-B7BD-9F8E1863807F}" type="datetimeFigureOut">
              <a:rPr lang="en-US" smtClean="0"/>
              <a:t>10/18/25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7A5D5-8B67-B519-1B01-E3BF247367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DE01D-3497-4AAB-3A33-F9F2C015C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1E9CF1-8ED3-4415-857B-85D4B30EEF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1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abstract/document/8289181/citations#citations" TargetMode="External"/><Relationship Id="rId2" Type="http://schemas.openxmlformats.org/officeDocument/2006/relationships/hyperlink" Target="https://en.wikipedia.org/wiki/Luminous_efficac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benq.com/en-us/lighting/monitor-light/screenbar-pro/buy.html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F2CA49-6BD3-C7D6-6D56-EEEF8DBEE335}"/>
              </a:ext>
            </a:extLst>
          </p:cNvPr>
          <p:cNvSpPr txBox="1"/>
          <p:nvPr/>
        </p:nvSpPr>
        <p:spPr>
          <a:xfrm>
            <a:off x="298764" y="316871"/>
            <a:ext cx="747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Lighting Energy Standard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EB1D4C-301E-968F-0976-73506F081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5732" y="778536"/>
            <a:ext cx="6859323" cy="33965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93C94-9505-8B77-116F-A864246E1DC2}"/>
              </a:ext>
            </a:extLst>
          </p:cNvPr>
          <p:cNvSpPr txBox="1"/>
          <p:nvPr/>
        </p:nvSpPr>
        <p:spPr>
          <a:xfrm>
            <a:off x="8356348" y="4175127"/>
            <a:ext cx="3642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https://cde.nus.edu.sg/arch/cdig/cdig-sde-4/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2360D1-B027-92FF-4C4D-C5761D976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351" y="1556336"/>
            <a:ext cx="4531140" cy="2078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C0C13F-61C4-CA4D-9706-AE40F4183327}"/>
              </a:ext>
            </a:extLst>
          </p:cNvPr>
          <p:cNvSpPr txBox="1"/>
          <p:nvPr/>
        </p:nvSpPr>
        <p:spPr>
          <a:xfrm>
            <a:off x="650246" y="3885436"/>
            <a:ext cx="42593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https://www1.bca.gov.sg/docs/default-source/docs-corp-buildsg/sustainability/20210909_energy-technical-guide_r1.pdf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6415B-AABC-5C6A-8DB8-0412D73F106D}"/>
              </a:ext>
            </a:extLst>
          </p:cNvPr>
          <p:cNvSpPr txBox="1"/>
          <p:nvPr/>
        </p:nvSpPr>
        <p:spPr>
          <a:xfrm>
            <a:off x="650246" y="4874528"/>
            <a:ext cx="4259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 are 3 pathways in the BCA energy technical guide. We should satisfy all the pathways.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301DF9-40A2-70D4-30B8-4CF32D4B5BCE}"/>
              </a:ext>
            </a:extLst>
          </p:cNvPr>
          <p:cNvSpPr txBox="1"/>
          <p:nvPr/>
        </p:nvSpPr>
        <p:spPr>
          <a:xfrm>
            <a:off x="7739470" y="4874528"/>
            <a:ext cx="4259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SDE4 is platinum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79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17387-7862-D2CE-1B8C-AA62A96F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6F08C-F91B-72CC-B665-BA40E7FA0ED1}"/>
              </a:ext>
            </a:extLst>
          </p:cNvPr>
          <p:cNvSpPr txBox="1"/>
          <p:nvPr/>
        </p:nvSpPr>
        <p:spPr>
          <a:xfrm>
            <a:off x="298764" y="316871"/>
            <a:ext cx="747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Lighting Energy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0FEF27-D014-162D-CCB4-133D4BCA7635}"/>
              </a:ext>
            </a:extLst>
          </p:cNvPr>
          <p:cNvSpPr txBox="1"/>
          <p:nvPr/>
        </p:nvSpPr>
        <p:spPr>
          <a:xfrm>
            <a:off x="6245286" y="6157569"/>
            <a:ext cx="539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https://www1.bca.gov.sg/docs/default-source/docs-corp-buildsg/sustainability/20210909_energy-technical-guide_r1.pdf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B314C7-1CB3-B142-2ABF-4EDE68C8ADCB}"/>
              </a:ext>
            </a:extLst>
          </p:cNvPr>
          <p:cNvSpPr txBox="1"/>
          <p:nvPr/>
        </p:nvSpPr>
        <p:spPr>
          <a:xfrm>
            <a:off x="414855" y="1253142"/>
            <a:ext cx="4259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SDE4 is Platinum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Offices maximum light power budget should be less than 5.5 W/m2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444205-424C-7DB4-D48B-C5643561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7197" y="547703"/>
            <a:ext cx="5614557" cy="537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1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B6A30-61AA-3637-24A4-C96F30CFF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58C1A8-F29C-AC0C-114D-67B6FA1772CC}"/>
              </a:ext>
            </a:extLst>
          </p:cNvPr>
          <p:cNvSpPr txBox="1"/>
          <p:nvPr/>
        </p:nvSpPr>
        <p:spPr>
          <a:xfrm>
            <a:off x="298764" y="316871"/>
            <a:ext cx="747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Lighting Illuminance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1BF1F-E51C-C3EB-803A-13A789AE5620}"/>
              </a:ext>
            </a:extLst>
          </p:cNvPr>
          <p:cNvSpPr txBox="1"/>
          <p:nvPr/>
        </p:nvSpPr>
        <p:spPr>
          <a:xfrm>
            <a:off x="5892201" y="6017909"/>
            <a:ext cx="539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 531:2006 – Code of Practice for Lighting of Work Places (Part 1: Indoor Lighting)</a:t>
            </a:r>
            <a:r>
              <a:rPr lang="en-US" sz="1400" dirty="0"/>
              <a:t>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E57149-C95B-31AE-E7D0-3DC188F05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539" y="3595739"/>
            <a:ext cx="5865152" cy="22228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105F83-F956-90DD-EE07-D5DA090048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3484" y="316871"/>
            <a:ext cx="4877262" cy="32788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3C665A-3D7E-E713-422C-01B995791D8E}"/>
              </a:ext>
            </a:extLst>
          </p:cNvPr>
          <p:cNvSpPr txBox="1"/>
          <p:nvPr/>
        </p:nvSpPr>
        <p:spPr>
          <a:xfrm>
            <a:off x="577160" y="1032975"/>
            <a:ext cx="41578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R</a:t>
            </a:r>
            <a:r>
              <a:rPr lang="en-US" altLang="zh-CN" sz="1800" dirty="0"/>
              <a:t>eference Standard: </a:t>
            </a:r>
            <a:r>
              <a:rPr lang="en-US" sz="1800" dirty="0"/>
              <a:t>SS 531:2006 – Code of Practice for Lighting of Work Places (Part 1: Indoor Lighting),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D74D72-FDF5-A8D4-4E5A-9D3F4E36F6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192" y="2210744"/>
            <a:ext cx="4507402" cy="237736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62AA44-1FF8-7297-5B72-8DBE1C4E8317}"/>
              </a:ext>
            </a:extLst>
          </p:cNvPr>
          <p:cNvSpPr txBox="1"/>
          <p:nvPr/>
        </p:nvSpPr>
        <p:spPr>
          <a:xfrm>
            <a:off x="577160" y="4842547"/>
            <a:ext cx="415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This slide is for unknown shape of desks</a:t>
            </a:r>
          </a:p>
        </p:txBody>
      </p:sp>
    </p:spTree>
    <p:extLst>
      <p:ext uri="{BB962C8B-B14F-4D97-AF65-F5344CB8AC3E}">
        <p14:creationId xmlns:p14="http://schemas.microsoft.com/office/powerpoint/2010/main" val="185774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E9882-1CDC-2EF8-AEC4-A57BD5AD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EB1401-75A8-E888-B175-F275321D59B0}"/>
              </a:ext>
            </a:extLst>
          </p:cNvPr>
          <p:cNvSpPr txBox="1"/>
          <p:nvPr/>
        </p:nvSpPr>
        <p:spPr>
          <a:xfrm>
            <a:off x="298764" y="316871"/>
            <a:ext cx="747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Lighting Illuminance Standard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4987D4-D355-A179-2264-855DAC930155}"/>
              </a:ext>
            </a:extLst>
          </p:cNvPr>
          <p:cNvSpPr txBox="1"/>
          <p:nvPr/>
        </p:nvSpPr>
        <p:spPr>
          <a:xfrm>
            <a:off x="5865041" y="5081638"/>
            <a:ext cx="53974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SS 531:2006 – Code of Practice for Lighting of Work Places (Part 1: Indoor Lighting)</a:t>
            </a:r>
            <a:r>
              <a:rPr lang="en-US" sz="1400" dirty="0"/>
              <a:t>,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D7C845-EBA3-B00A-E969-F5F4919F5CFD}"/>
              </a:ext>
            </a:extLst>
          </p:cNvPr>
          <p:cNvSpPr txBox="1"/>
          <p:nvPr/>
        </p:nvSpPr>
        <p:spPr>
          <a:xfrm>
            <a:off x="414855" y="1253142"/>
            <a:ext cx="42593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Desk: 200 to 500 lux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Surrounding: select based on desk.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climate studio the illuminance needs to be normalized by desk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E837BA-CC3E-EEC6-DA2D-A7B63707E6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2486" y="1408576"/>
            <a:ext cx="6138402" cy="3584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DD5DAA-66FD-F3BE-7FB5-12A143A12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47" y="3079880"/>
            <a:ext cx="4039058" cy="2524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A028A-7933-D9E3-12B6-3CDB68833341}"/>
              </a:ext>
            </a:extLst>
          </p:cNvPr>
          <p:cNvSpPr txBox="1"/>
          <p:nvPr/>
        </p:nvSpPr>
        <p:spPr>
          <a:xfrm>
            <a:off x="298764" y="6387240"/>
            <a:ext cx="112625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https://www.scribd.com/document/444721158/174049966-SS-531-2006-Code-of-Practice-for-Lighting-of-Work-Places-Part-1-pdf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09263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49CCB-1F9E-59D8-8409-54E7806A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6B8788-BB95-2091-149C-8B5C780EE73A}"/>
              </a:ext>
            </a:extLst>
          </p:cNvPr>
          <p:cNvSpPr txBox="1"/>
          <p:nvPr/>
        </p:nvSpPr>
        <p:spPr>
          <a:xfrm>
            <a:off x="298765" y="316871"/>
            <a:ext cx="61020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Luminous Efficacy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C82138-15C1-EB1B-422E-B85629C45E8B}"/>
              </a:ext>
            </a:extLst>
          </p:cNvPr>
          <p:cNvSpPr txBox="1"/>
          <p:nvPr/>
        </p:nvSpPr>
        <p:spPr>
          <a:xfrm>
            <a:off x="414854" y="1253142"/>
            <a:ext cx="5528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LED Light: from 100 (minimum requirement by Singapore government) to about 170 </a:t>
            </a:r>
            <a:r>
              <a:rPr lang="en-US" dirty="0" err="1"/>
              <a:t>lm</a:t>
            </a:r>
            <a:r>
              <a:rPr lang="en-US" dirty="0"/>
              <a:t>/w (ideal)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7022D-12A1-96D2-F167-4DD0F9B6584B}"/>
              </a:ext>
            </a:extLst>
          </p:cNvPr>
          <p:cNvSpPr txBox="1"/>
          <p:nvPr/>
        </p:nvSpPr>
        <p:spPr>
          <a:xfrm>
            <a:off x="414855" y="5442142"/>
            <a:ext cx="1177714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https://en.wikipedia.org/wiki/Luminous_efficacy</a:t>
            </a:r>
            <a:endParaRPr lang="en-US" dirty="0"/>
          </a:p>
          <a:p>
            <a:r>
              <a:rPr lang="en-US" dirty="0">
                <a:hlinkClick r:id="rId3"/>
              </a:rPr>
              <a:t>https://ieeexplore.ieee.org/abstract/document/8289181/citations#citations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www.nea.gov.sg</a:t>
            </a:r>
            <a:r>
              <a:rPr lang="en-US" dirty="0"/>
              <a:t>/our-services/climate-change-energy-efficiency/energy-efficiency/household-sector/minimum-energy-performance-standards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8A587772-A5E2-FAAE-45EE-67D4E60E65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EEBCB-F186-814E-6075-4C6D3B1F9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547703"/>
            <a:ext cx="5638800" cy="5168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83C12B-6855-70AD-062A-6209ADCA31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" y="3928769"/>
            <a:ext cx="5334000" cy="982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4E67A-7B17-19EF-E2D7-FBD4B0F26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" y="2255396"/>
            <a:ext cx="5334000" cy="134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9C468-5E71-F44C-83A4-E2E35CB1C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B6541E-AA24-DB8B-5843-D0BB831122CC}"/>
              </a:ext>
            </a:extLst>
          </p:cNvPr>
          <p:cNvSpPr txBox="1"/>
          <p:nvPr/>
        </p:nvSpPr>
        <p:spPr>
          <a:xfrm>
            <a:off x="298764" y="316871"/>
            <a:ext cx="747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Luminous Efficacy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8F86B0-D89F-5436-7F22-E88E156CE8D1}"/>
              </a:ext>
            </a:extLst>
          </p:cNvPr>
          <p:cNvSpPr txBox="1"/>
          <p:nvPr/>
        </p:nvSpPr>
        <p:spPr>
          <a:xfrm>
            <a:off x="414854" y="1253142"/>
            <a:ext cx="5528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Ceiling light of one Chinese vendor is 120, FYI.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still use the data in the last slide as supporting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A5C430-52B1-D6EC-8DAB-E2F026A3AADA}"/>
              </a:ext>
            </a:extLst>
          </p:cNvPr>
          <p:cNvSpPr txBox="1"/>
          <p:nvPr/>
        </p:nvSpPr>
        <p:spPr>
          <a:xfrm>
            <a:off x="414855" y="6111423"/>
            <a:ext cx="11777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www.xhlux.com</a:t>
            </a:r>
            <a:r>
              <a:rPr lang="en-US" dirty="0"/>
              <a:t>/ceiling-light-high-lumens-vs-standard-lights-which-is-better</a:t>
            </a: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DC07DADE-7F47-65E9-214D-487EFDB591C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F55AED-A1E3-5B46-C6C9-B4B7D362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845" y="2752209"/>
            <a:ext cx="7772400" cy="320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597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70FF5-1D2C-01EF-1E5F-8EF0D0E88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C0C2CF-A0B6-0884-4BFB-91703C3A2135}"/>
              </a:ext>
            </a:extLst>
          </p:cNvPr>
          <p:cNvSpPr txBox="1"/>
          <p:nvPr/>
        </p:nvSpPr>
        <p:spPr>
          <a:xfrm>
            <a:off x="298764" y="316871"/>
            <a:ext cx="74781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Desk Lighting Illuminance Range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B66F44-8356-E989-19E6-580B0EEC3529}"/>
              </a:ext>
            </a:extLst>
          </p:cNvPr>
          <p:cNvSpPr txBox="1"/>
          <p:nvPr/>
        </p:nvSpPr>
        <p:spPr>
          <a:xfrm>
            <a:off x="414855" y="1253142"/>
            <a:ext cx="42593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Benq</a:t>
            </a:r>
            <a:r>
              <a:rPr lang="en-US" dirty="0"/>
              <a:t> </a:t>
            </a:r>
            <a:r>
              <a:rPr lang="en-US" dirty="0" err="1"/>
              <a:t>screenpro</a:t>
            </a:r>
            <a:r>
              <a:rPr lang="en-US" dirty="0"/>
              <a:t>: 1000lx central brightness and a 500lx range within 85*50cm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Several minimum requirements can be found on government website (</a:t>
            </a:r>
            <a:r>
              <a:rPr lang="en-US" dirty="0" err="1"/>
              <a:t>screenpro</a:t>
            </a:r>
            <a:r>
              <a:rPr lang="en-US" dirty="0"/>
              <a:t> can satisfy)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9FD1A-8B8A-3A2F-6941-00D68C241A9C}"/>
              </a:ext>
            </a:extLst>
          </p:cNvPr>
          <p:cNvSpPr txBox="1"/>
          <p:nvPr/>
        </p:nvSpPr>
        <p:spPr>
          <a:xfrm>
            <a:off x="298764" y="5970607"/>
            <a:ext cx="11262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hlinkClick r:id="rId2"/>
              </a:rPr>
              <a:t>https://www.benq.com/en-us/lighting/monitor-light/screenbar-pro/buy.html</a:t>
            </a:r>
            <a:endParaRPr lang="en-US" sz="1400" b="1" dirty="0"/>
          </a:p>
          <a:p>
            <a:r>
              <a:rPr lang="en-US" sz="1400" dirty="0"/>
              <a:t>https://</a:t>
            </a:r>
            <a:r>
              <a:rPr lang="en-US" sz="1400" dirty="0" err="1"/>
              <a:t>www.a-star.edu.sg</a:t>
            </a:r>
            <a:r>
              <a:rPr lang="en-US" sz="1400" dirty="0"/>
              <a:t>/</a:t>
            </a:r>
            <a:r>
              <a:rPr lang="en-US" sz="1400" dirty="0" err="1"/>
              <a:t>nmc</a:t>
            </a:r>
            <a:r>
              <a:rPr lang="en-US" sz="1400" dirty="0"/>
              <a:t>/news-articles/news-and-articles/research-spotlight/</a:t>
            </a:r>
            <a:r>
              <a:rPr lang="en-US" sz="1400" dirty="0" err="1"/>
              <a:t>working-from-home-are-the-lighting-conditions-ideal?utm_source</a:t>
            </a:r>
            <a:r>
              <a:rPr lang="en-US" sz="1400" dirty="0"/>
              <a:t>=</a:t>
            </a:r>
            <a:r>
              <a:rPr lang="en-US" sz="1400" dirty="0" err="1"/>
              <a:t>chatgpt.com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9EAFEE-4937-3C43-FCCD-959CA88A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189" y="778536"/>
            <a:ext cx="6564086" cy="22794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18C2D4-9CAD-8450-BF21-895551175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0727" y="3287473"/>
            <a:ext cx="7772400" cy="221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0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399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Feng Guanli</dc:creator>
  <cp:lastModifiedBy>Feng Guanli</cp:lastModifiedBy>
  <cp:revision>3</cp:revision>
  <dcterms:created xsi:type="dcterms:W3CDTF">2025-10-16T03:51:42Z</dcterms:created>
  <dcterms:modified xsi:type="dcterms:W3CDTF">2025-10-18T15:34:53Z</dcterms:modified>
</cp:coreProperties>
</file>