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88%86%E5%B8%83%E5%BC%8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介绍与使用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5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76388"/>
            <a:ext cx="78962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8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安装配置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一、单机环境部署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首先</a:t>
            </a:r>
            <a:r>
              <a:rPr lang="zh-CN" altLang="en-US" sz="2000" dirty="0"/>
              <a:t>保证</a:t>
            </a:r>
            <a:r>
              <a:rPr lang="en-US" altLang="zh-CN" sz="2000" dirty="0"/>
              <a:t>zookeeper</a:t>
            </a:r>
            <a:r>
              <a:rPr lang="zh-CN" altLang="en-US" sz="2000" dirty="0"/>
              <a:t>服务的正常运行，然后解压并释放</a:t>
            </a:r>
            <a:r>
              <a:rPr lang="en-US" altLang="zh-CN" sz="2000" dirty="0" err="1"/>
              <a:t>kafka</a:t>
            </a:r>
            <a:r>
              <a:rPr lang="zh-CN" altLang="en-US" sz="2000" dirty="0" smtClean="0"/>
              <a:t>安装</a:t>
            </a:r>
            <a:r>
              <a:rPr lang="zh-CN" altLang="en-US" sz="2000" dirty="0"/>
              <a:t>包，并放到指定位置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tar </a:t>
            </a:r>
            <a:r>
              <a:rPr lang="en-US" altLang="zh-CN" sz="2000" dirty="0" smtClean="0"/>
              <a:t>–</a:t>
            </a:r>
            <a:r>
              <a:rPr lang="en-US" altLang="zh-CN" sz="2000" dirty="0" err="1" smtClean="0"/>
              <a:t>zxvf</a:t>
            </a:r>
            <a:r>
              <a:rPr lang="en-US" altLang="zh-CN" sz="2000" dirty="0" smtClean="0"/>
              <a:t> kafka_2.10-0.10.1.1.tgz </a:t>
            </a:r>
          </a:p>
          <a:p>
            <a:pPr marL="0" indent="0">
              <a:buNone/>
            </a:pPr>
            <a:r>
              <a:rPr lang="en-US" altLang="zh-CN" sz="2000" dirty="0" err="1" smtClean="0"/>
              <a:t>mkdir</a:t>
            </a:r>
            <a:r>
              <a:rPr lang="en-US" altLang="zh-CN" sz="2000" dirty="0" smtClean="0"/>
              <a:t> /opt/</a:t>
            </a:r>
            <a:r>
              <a:rPr lang="en-US" altLang="zh-CN" sz="2000" dirty="0" err="1" smtClean="0"/>
              <a:t>kafka</a:t>
            </a: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r>
              <a:rPr lang="en-US" altLang="zh-CN" sz="2000" dirty="0" smtClean="0"/>
              <a:t>mv </a:t>
            </a:r>
            <a:r>
              <a:rPr lang="en-US" altLang="zh-CN" sz="2000" dirty="0"/>
              <a:t>kafka_2.10-0.10.1.1</a:t>
            </a:r>
            <a:r>
              <a:rPr lang="en-US" altLang="zh-CN" sz="2000" dirty="0" smtClean="0"/>
              <a:t> /opt/</a:t>
            </a:r>
            <a:r>
              <a:rPr lang="en-US" altLang="zh-CN" sz="2000" dirty="0" err="1" smtClean="0"/>
              <a:t>kafka</a:t>
            </a:r>
            <a:r>
              <a:rPr lang="en-US" altLang="zh-CN" sz="2000" dirty="0"/>
              <a:t>/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cd /opt/</a:t>
            </a:r>
            <a:r>
              <a:rPr lang="en-US" altLang="zh-CN" sz="2000" dirty="0" err="1" smtClean="0"/>
              <a:t>kafka</a:t>
            </a:r>
            <a:r>
              <a:rPr lang="en-US" altLang="zh-CN" sz="2000" dirty="0" smtClean="0"/>
              <a:t>/kafka_2.10-0.10.1.1</a:t>
            </a:r>
          </a:p>
          <a:p>
            <a:pPr marL="0" indent="0">
              <a:buNone/>
            </a:pPr>
            <a:r>
              <a:rPr lang="zh-CN" altLang="en-US" sz="2000" dirty="0"/>
              <a:t>现在开始编辑配置文件</a:t>
            </a:r>
            <a:r>
              <a:rPr lang="en-US" altLang="zh-CN" sz="2000" dirty="0" err="1"/>
              <a:t>server.properties</a:t>
            </a:r>
            <a:r>
              <a:rPr lang="zh-CN" altLang="en-US" sz="2000" dirty="0"/>
              <a:t>，执行命令： 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vim </a:t>
            </a:r>
            <a:r>
              <a:rPr lang="en-US" altLang="zh-CN" sz="2000" dirty="0" err="1"/>
              <a:t>config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server.properties</a:t>
            </a:r>
            <a:r>
              <a:rPr lang="en-US" altLang="zh-CN" sz="2000" dirty="0"/>
              <a:t> </a:t>
            </a:r>
            <a:r>
              <a:rPr lang="zh-CN" altLang="en-US" sz="2000" dirty="0"/>
              <a:t>打开配置文件</a:t>
            </a:r>
          </a:p>
        </p:txBody>
      </p:sp>
    </p:spTree>
    <p:extLst>
      <p:ext uri="{BB962C8B-B14F-4D97-AF65-F5344CB8AC3E}">
        <p14:creationId xmlns:p14="http://schemas.microsoft.com/office/powerpoint/2010/main" val="31429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单机环境一定</a:t>
            </a:r>
            <a:r>
              <a:rPr lang="zh-CN" altLang="en-US" sz="2000" dirty="0" smtClean="0"/>
              <a:t>去掉</a:t>
            </a:r>
            <a:r>
              <a:rPr lang="en-US" altLang="zh-CN" sz="2000" dirty="0" smtClean="0"/>
              <a:t>localhost.name</a:t>
            </a:r>
            <a:r>
              <a:rPr lang="zh-CN" altLang="en-US" sz="2000" dirty="0" smtClean="0"/>
              <a:t>注释</a:t>
            </a:r>
            <a:r>
              <a:rPr lang="zh-CN" altLang="en-US" sz="2000" dirty="0"/>
              <a:t>根据情况配置；集群中一般根据</a:t>
            </a:r>
            <a:r>
              <a:rPr lang="en-US" altLang="zh-CN" sz="2000" dirty="0" err="1"/>
              <a:t>zookeeper.connect</a:t>
            </a:r>
            <a:r>
              <a:rPr lang="zh-CN" altLang="en-US" sz="2000" dirty="0"/>
              <a:t>识别</a:t>
            </a:r>
            <a:r>
              <a:rPr lang="zh-CN" altLang="en-US" sz="2000" dirty="0" smtClean="0"/>
              <a:t>，此项可以</a:t>
            </a:r>
            <a:r>
              <a:rPr lang="zh-CN" altLang="en-US" sz="2000" dirty="0"/>
              <a:t>配置也可以</a:t>
            </a:r>
            <a:r>
              <a:rPr lang="zh-CN" altLang="en-US" sz="2000" dirty="0" smtClean="0"/>
              <a:t>忽略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单机环境</a:t>
            </a:r>
            <a:r>
              <a:rPr lang="en-US" altLang="zh-CN" sz="2000" dirty="0" smtClean="0"/>
              <a:t>borker.id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port</a:t>
            </a:r>
            <a:r>
              <a:rPr lang="zh-CN" altLang="en-US" sz="2000" dirty="0" smtClean="0"/>
              <a:t>不用</a:t>
            </a:r>
            <a:r>
              <a:rPr lang="zh-CN" altLang="en-US" sz="2000" dirty="0"/>
              <a:t>动，都是默认</a:t>
            </a:r>
            <a:r>
              <a:rPr lang="zh-CN" altLang="en-US" sz="2000" dirty="0" smtClean="0"/>
              <a:t>即可，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修改</a:t>
            </a:r>
            <a:r>
              <a:rPr lang="en-US" altLang="zh-CN" sz="2000" dirty="0" err="1" smtClean="0"/>
              <a:t>log.dirs</a:t>
            </a:r>
            <a:r>
              <a:rPr lang="zh-CN" altLang="en-US" sz="2000" dirty="0"/>
              <a:t>放到</a:t>
            </a:r>
            <a:r>
              <a:rPr lang="en-US" altLang="zh-CN" sz="2000" dirty="0" smtClean="0"/>
              <a:t>/opt/</a:t>
            </a:r>
            <a:r>
              <a:rPr lang="en-US" altLang="zh-CN" sz="2000" dirty="0" err="1" smtClean="0"/>
              <a:t>kafka</a:t>
            </a:r>
            <a:r>
              <a:rPr lang="en-US" altLang="zh-CN" sz="2000" dirty="0" smtClean="0"/>
              <a:t>/logs</a:t>
            </a:r>
            <a:r>
              <a:rPr lang="zh-CN" altLang="en-US" sz="2000" dirty="0"/>
              <a:t>目录中，</a:t>
            </a:r>
            <a:r>
              <a:rPr lang="zh-CN" altLang="en-US" sz="2000" dirty="0" smtClean="0"/>
              <a:t>这个</a:t>
            </a:r>
            <a:r>
              <a:rPr lang="zh-CN" altLang="en-US" sz="2000" dirty="0"/>
              <a:t>根据</a:t>
            </a:r>
            <a:r>
              <a:rPr lang="zh-CN" altLang="en-US" sz="2000" dirty="0" smtClean="0"/>
              <a:t>自己创建的目录指定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4032448" cy="1363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20"/>
            <a:ext cx="51435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3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修改</a:t>
            </a:r>
            <a:r>
              <a:rPr lang="en-US" altLang="zh-CN" sz="2000" dirty="0" err="1" smtClean="0"/>
              <a:t>zookeeper.connect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localhost:2181</a:t>
            </a:r>
            <a:r>
              <a:rPr lang="zh-CN" altLang="en-US" sz="2000" dirty="0" smtClean="0"/>
              <a:t>，这里我直接写了自己的</a:t>
            </a:r>
            <a:r>
              <a:rPr lang="en-US" altLang="zh-CN" sz="2000" dirty="0" err="1" smtClean="0"/>
              <a:t>ip</a:t>
            </a:r>
            <a:r>
              <a:rPr lang="zh-CN" altLang="en-US" sz="2000" dirty="0" smtClean="0"/>
              <a:t>地址；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编辑完成保存后，可以启动</a:t>
            </a:r>
            <a:r>
              <a:rPr lang="en-US" altLang="zh-CN" sz="2000" dirty="0" err="1" smtClean="0"/>
              <a:t>kafka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进入</a:t>
            </a:r>
            <a:r>
              <a:rPr lang="en-US" altLang="zh-CN" sz="2000" dirty="0" smtClean="0"/>
              <a:t>bin</a:t>
            </a:r>
            <a:r>
              <a:rPr lang="zh-CN" altLang="en-US" sz="2000" dirty="0" smtClean="0"/>
              <a:t>目录，执行启动命令：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./kafka-server-start.sh ../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server.properties</a:t>
            </a:r>
            <a:endParaRPr lang="en-US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118593"/>
            <a:ext cx="5502275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459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测试</a:t>
            </a:r>
            <a:r>
              <a:rPr lang="en-US" altLang="zh-CN" b="1" dirty="0" err="1"/>
              <a:t>kafka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b="1" dirty="0"/>
              <a:t>新建一个</a:t>
            </a:r>
            <a:r>
              <a:rPr lang="en-US" altLang="zh-CN" sz="2000" b="1" dirty="0"/>
              <a:t>TOPIC</a:t>
            </a:r>
            <a:r>
              <a:rPr lang="zh-CN" altLang="en-US" sz="2000" b="1" dirty="0"/>
              <a:t>：命令：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 smtClean="0"/>
              <a:t>./</a:t>
            </a:r>
            <a:r>
              <a:rPr lang="en-US" altLang="zh-CN" sz="2000" dirty="0"/>
              <a:t>kafka-topics.sh --create --topic </a:t>
            </a:r>
            <a:r>
              <a:rPr lang="en-US" altLang="zh-CN" sz="2000" dirty="0" err="1" smtClean="0"/>
              <a:t>testkafka</a:t>
            </a:r>
            <a:r>
              <a:rPr lang="en-US" altLang="zh-CN" sz="2000" dirty="0" smtClean="0"/>
              <a:t> --</a:t>
            </a:r>
            <a:r>
              <a:rPr lang="en-US" altLang="zh-CN" sz="2000" dirty="0"/>
              <a:t>replication-factor 1 --partitions 1 --zookeeper </a:t>
            </a:r>
            <a:r>
              <a:rPr lang="en-US" altLang="zh-CN" sz="2000" dirty="0" err="1" smtClean="0"/>
              <a:t>localhost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b="1" dirty="0"/>
              <a:t>Kafka</a:t>
            </a:r>
            <a:r>
              <a:rPr lang="zh-CN" altLang="en-US" sz="2000" b="1" dirty="0"/>
              <a:t>生产者生产一条消息：命令：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./kafka-console-producer.sh --broker-list localhost:9092 --sync --topic </a:t>
            </a:r>
            <a:r>
              <a:rPr lang="en-US" altLang="zh-CN" sz="2000" dirty="0" err="1" smtClean="0"/>
              <a:t>testkafka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Kafka</a:t>
            </a:r>
            <a:r>
              <a:rPr lang="zh-CN" altLang="en-US" sz="2000" b="1" dirty="0" smtClean="0"/>
              <a:t>消费者消费：命令</a:t>
            </a:r>
            <a:r>
              <a:rPr lang="zh-CN" altLang="en-US" sz="2000" dirty="0"/>
              <a:t> 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./kafka-console-consumer.sh --zookeeper localhost:2181 --topic </a:t>
            </a:r>
            <a:r>
              <a:rPr lang="en-US" altLang="zh-CN" sz="2000" dirty="0" err="1"/>
              <a:t>testkafka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--from-beginning</a:t>
            </a:r>
          </a:p>
          <a:p>
            <a:pPr marL="0" indent="0">
              <a:buNone/>
            </a:pPr>
            <a:r>
              <a:rPr lang="zh-CN" altLang="en-US" sz="2000" b="1" dirty="0"/>
              <a:t>在生产端输入消息</a:t>
            </a:r>
            <a:r>
              <a:rPr lang="en-US" altLang="zh-CN" sz="2000" b="1" dirty="0"/>
              <a:t>&lt;</a:t>
            </a:r>
            <a:r>
              <a:rPr lang="zh-CN" altLang="en-US" sz="2000" b="1" dirty="0"/>
              <a:t>回车</a:t>
            </a:r>
            <a:r>
              <a:rPr lang="en-US" altLang="zh-CN" sz="2000" b="1" dirty="0"/>
              <a:t>&gt;</a:t>
            </a:r>
            <a:r>
              <a:rPr lang="zh-CN" altLang="en-US" sz="2000" b="1" dirty="0"/>
              <a:t>，消费端就能接受到数据了！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213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二、集群配置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服务器三台： </a:t>
            </a:r>
            <a:r>
              <a:rPr lang="en-US" altLang="zh-CN" sz="2000" dirty="0" smtClean="0"/>
              <a:t>192.168.18.129</a:t>
            </a:r>
            <a:r>
              <a:rPr lang="zh-CN" altLang="en-US" sz="2000" dirty="0"/>
              <a:t>， </a:t>
            </a:r>
            <a:r>
              <a:rPr lang="en-US" altLang="zh-CN" sz="2000" dirty="0" smtClean="0"/>
              <a:t>192.168.18.130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192.168.18.131</a:t>
            </a:r>
          </a:p>
          <a:p>
            <a:pPr marL="0" indent="0">
              <a:buNone/>
            </a:pPr>
            <a:r>
              <a:rPr lang="zh-CN" altLang="en-US" sz="2000" dirty="0" smtClean="0"/>
              <a:t>配置</a:t>
            </a:r>
            <a:r>
              <a:rPr lang="en-US" altLang="zh-CN" sz="2000" dirty="0" err="1" smtClean="0"/>
              <a:t>jdk</a:t>
            </a:r>
            <a:r>
              <a:rPr lang="zh-CN" altLang="en-US" sz="2000" dirty="0" smtClean="0"/>
              <a:t>环境（此处省略）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配置</a:t>
            </a:r>
            <a:r>
              <a:rPr lang="en-US" altLang="zh-CN" sz="2000" dirty="0" smtClean="0"/>
              <a:t>zookeeper</a:t>
            </a:r>
            <a:r>
              <a:rPr lang="zh-CN" altLang="en-US" sz="2000" dirty="0" smtClean="0"/>
              <a:t>环境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简单介绍一下配置文件信息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 err="1" smtClean="0"/>
              <a:t>zoo.cfg</a:t>
            </a:r>
            <a:r>
              <a:rPr lang="zh-CN" altLang="en-US" sz="2000" dirty="0" smtClean="0"/>
              <a:t>的配置信息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52736"/>
            <a:ext cx="5328592" cy="515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dirty="0"/>
              <a:t>以上就是</a:t>
            </a:r>
            <a:r>
              <a:rPr lang="en-US" altLang="zh-CN" sz="2000" dirty="0"/>
              <a:t>zookeeper</a:t>
            </a:r>
            <a:r>
              <a:rPr lang="zh-CN" altLang="en-US" sz="2000" dirty="0"/>
              <a:t>的配置文件，</a:t>
            </a:r>
            <a:r>
              <a:rPr lang="en-US" altLang="zh-CN" sz="2000" dirty="0"/>
              <a:t>server.0,1,2</a:t>
            </a:r>
            <a:r>
              <a:rPr lang="zh-CN" altLang="en-US" sz="2000" dirty="0"/>
              <a:t>位三个服务器的地址以及端口，首先得确保这三台服务器之间是互通的，</a:t>
            </a:r>
            <a:r>
              <a:rPr lang="zh-CN" altLang="en-US" sz="2000" dirty="0" smtClean="0"/>
              <a:t>同时</a:t>
            </a:r>
            <a:r>
              <a:rPr lang="en-US" altLang="zh-CN" sz="2000" dirty="0" smtClean="0"/>
              <a:t>2888</a:t>
            </a:r>
            <a:r>
              <a:rPr lang="zh-CN" altLang="en-US" sz="2000" dirty="0" smtClean="0"/>
              <a:t>以及</a:t>
            </a:r>
            <a:r>
              <a:rPr lang="en-US" altLang="zh-CN" sz="2000" dirty="0" smtClean="0"/>
              <a:t>3888</a:t>
            </a:r>
            <a:r>
              <a:rPr lang="zh-CN" altLang="en-US" sz="2000" dirty="0" smtClean="0"/>
              <a:t>端口</a:t>
            </a:r>
            <a:r>
              <a:rPr lang="zh-CN" altLang="en-US" sz="2000" dirty="0"/>
              <a:t>也都是开放的。</a:t>
            </a:r>
            <a:r>
              <a:rPr lang="zh-CN" altLang="en-US" sz="2000" dirty="0" smtClean="0"/>
              <a:t>另外</a:t>
            </a:r>
            <a:r>
              <a:rPr lang="en-US" altLang="zh-CN" sz="2000" dirty="0" smtClean="0"/>
              <a:t>2888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这三台服务器之间通信使用的端口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3888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是服务器之间选举使用的端口，当有一台服务器</a:t>
            </a:r>
            <a:r>
              <a:rPr lang="en-US" altLang="zh-CN" sz="2000" dirty="0"/>
              <a:t>down</a:t>
            </a:r>
            <a:r>
              <a:rPr lang="zh-CN" altLang="en-US" sz="2000" dirty="0"/>
              <a:t>以后就会时候此端口进行选取新的</a:t>
            </a:r>
            <a:r>
              <a:rPr lang="en-US" altLang="zh-CN" sz="2000" dirty="0"/>
              <a:t>leader</a:t>
            </a:r>
            <a:r>
              <a:rPr lang="zh-CN" altLang="en-US" sz="2000" dirty="0"/>
              <a:t>。 </a:t>
            </a:r>
            <a:br>
              <a:rPr lang="zh-CN" altLang="en-US" sz="2000" dirty="0"/>
            </a:br>
            <a:r>
              <a:rPr lang="en-US" altLang="zh-CN" sz="2000" dirty="0"/>
              <a:t>3.</a:t>
            </a:r>
            <a:r>
              <a:rPr lang="zh-CN" altLang="en-US" sz="2000" dirty="0"/>
              <a:t>最重要的一步： </a:t>
            </a:r>
            <a:br>
              <a:rPr lang="zh-CN" altLang="en-US" sz="2000" dirty="0"/>
            </a:br>
            <a:r>
              <a:rPr lang="zh-CN" altLang="en-US" sz="2000" dirty="0"/>
              <a:t>分别在三台服务器的</a:t>
            </a:r>
            <a:r>
              <a:rPr lang="en-US" altLang="zh-CN" sz="2000" dirty="0" err="1"/>
              <a:t>dataDir</a:t>
            </a:r>
            <a:r>
              <a:rPr lang="zh-CN" altLang="en-US" sz="2000" dirty="0"/>
              <a:t>路径下创建一个</a:t>
            </a:r>
            <a:r>
              <a:rPr lang="en-US" altLang="zh-CN" sz="2000" dirty="0" err="1"/>
              <a:t>myid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文件（</a:t>
            </a:r>
            <a:r>
              <a:rPr lang="zh-CN" altLang="en-US" sz="2000" dirty="0"/>
              <a:t>文件的内容为</a:t>
            </a:r>
            <a:r>
              <a:rPr lang="en-US" altLang="zh-CN" sz="2000" dirty="0"/>
              <a:t>zookeeper</a:t>
            </a:r>
            <a:r>
              <a:rPr lang="zh-CN" altLang="en-US" sz="2000" dirty="0"/>
              <a:t>阶段的</a:t>
            </a:r>
            <a:r>
              <a:rPr lang="zh-CN" altLang="en-US" sz="2000" dirty="0" smtClean="0"/>
              <a:t>编号，对</a:t>
            </a:r>
            <a:r>
              <a:rPr lang="zh-CN" altLang="en-US" sz="2000" dirty="0"/>
              <a:t>应</a:t>
            </a:r>
            <a:r>
              <a:rPr lang="zh-CN" altLang="en-US" sz="2000" dirty="0" smtClean="0"/>
              <a:t>各自的</a:t>
            </a:r>
            <a:r>
              <a:rPr lang="en-US" altLang="zh-CN" sz="2000" dirty="0" smtClean="0"/>
              <a:t>server.1  2  3 </a:t>
            </a:r>
            <a:r>
              <a:rPr lang="zh-CN" altLang="en-US" sz="2000" dirty="0" smtClean="0"/>
              <a:t>序号）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800" dirty="0"/>
              <a:t>启动三台服务器上的</a:t>
            </a:r>
            <a:r>
              <a:rPr lang="en-US" altLang="zh-CN" sz="2800" dirty="0"/>
              <a:t>zookeeper</a:t>
            </a:r>
            <a:r>
              <a:rPr lang="zh-CN" altLang="en-US" sz="2800" dirty="0"/>
              <a:t>服务：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b="1" dirty="0" smtClean="0"/>
              <a:t>.</a:t>
            </a:r>
            <a:r>
              <a:rPr lang="en-US" altLang="zh-CN" sz="2800" dirty="0"/>
              <a:t> /zkService.sh start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查看启动状态：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.</a:t>
            </a:r>
            <a:r>
              <a:rPr lang="en-US" altLang="zh-CN" sz="2800" dirty="0" smtClean="0"/>
              <a:t>/</a:t>
            </a:r>
            <a:r>
              <a:rPr lang="en-US" altLang="zh-CN" sz="2800" dirty="0"/>
              <a:t>zkService.sh </a:t>
            </a:r>
            <a:r>
              <a:rPr lang="en-US" altLang="zh-CN" sz="2800" dirty="0" smtClean="0"/>
              <a:t>status</a:t>
            </a:r>
          </a:p>
          <a:p>
            <a:pPr marL="0" indent="0">
              <a:buNone/>
            </a:pPr>
            <a:endParaRPr lang="zh-CN" alt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301208"/>
            <a:ext cx="443547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6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配置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集群环境配置和单机环境配置步骤一致，只是集群环境配置需要在三台服务器上全部配置，并且配置文件不一样。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先来看下集群环境下的</a:t>
            </a:r>
            <a:r>
              <a:rPr lang="en-US" altLang="zh-CN" sz="2000" dirty="0" err="1" smtClean="0"/>
              <a:t>server.properties</a:t>
            </a:r>
            <a:r>
              <a:rPr lang="zh-CN" altLang="en-US" sz="2000" dirty="0" smtClean="0"/>
              <a:t>配置文件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#</a:t>
            </a:r>
            <a:r>
              <a:rPr lang="zh-CN" altLang="en-US" sz="1600" dirty="0">
                <a:solidFill>
                  <a:srgbClr val="7030A0"/>
                </a:solidFill>
              </a:rPr>
              <a:t>此</a:t>
            </a:r>
            <a:r>
              <a:rPr lang="en-US" altLang="zh-CN" sz="1600" dirty="0">
                <a:solidFill>
                  <a:srgbClr val="7030A0"/>
                </a:solidFill>
              </a:rPr>
              <a:t>Broker</a:t>
            </a:r>
            <a:r>
              <a:rPr lang="zh-CN" altLang="en-US" sz="1600" dirty="0">
                <a:solidFill>
                  <a:srgbClr val="7030A0"/>
                </a:solidFill>
              </a:rPr>
              <a:t>的</a:t>
            </a:r>
            <a:r>
              <a:rPr lang="en-US" altLang="zh-CN" sz="1600" dirty="0">
                <a:solidFill>
                  <a:srgbClr val="7030A0"/>
                </a:solidFill>
              </a:rPr>
              <a:t>ID</a:t>
            </a:r>
            <a:r>
              <a:rPr lang="zh-CN" altLang="en-US" sz="1600" dirty="0">
                <a:solidFill>
                  <a:srgbClr val="7030A0"/>
                </a:solidFill>
              </a:rPr>
              <a:t>，集群中每个</a:t>
            </a:r>
            <a:r>
              <a:rPr lang="en-US" altLang="zh-CN" sz="1600" dirty="0">
                <a:solidFill>
                  <a:srgbClr val="7030A0"/>
                </a:solidFill>
              </a:rPr>
              <a:t>Broker</a:t>
            </a:r>
            <a:r>
              <a:rPr lang="zh-CN" altLang="en-US" sz="1600" dirty="0">
                <a:solidFill>
                  <a:srgbClr val="7030A0"/>
                </a:solidFill>
              </a:rPr>
              <a:t>的</a:t>
            </a:r>
            <a:r>
              <a:rPr lang="en-US" altLang="zh-CN" sz="1600" dirty="0">
                <a:solidFill>
                  <a:srgbClr val="7030A0"/>
                </a:solidFill>
              </a:rPr>
              <a:t>ID</a:t>
            </a:r>
            <a:r>
              <a:rPr lang="zh-CN" altLang="en-US" sz="1600" dirty="0">
                <a:solidFill>
                  <a:srgbClr val="7030A0"/>
                </a:solidFill>
              </a:rPr>
              <a:t>不可相同 </a:t>
            </a:r>
            <a:endParaRPr lang="en-US" altLang="zh-CN" sz="1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broker.id=0</a:t>
            </a:r>
            <a:r>
              <a:rPr lang="zh-CN" altLang="en-US" sz="1600" dirty="0">
                <a:solidFill>
                  <a:srgbClr val="7030A0"/>
                </a:solidFill>
              </a:rPr>
              <a:t>（此处三个服务器分别填写</a:t>
            </a:r>
            <a:r>
              <a:rPr lang="en-US" altLang="zh-CN" sz="1600" dirty="0">
                <a:solidFill>
                  <a:srgbClr val="7030A0"/>
                </a:solidFill>
              </a:rPr>
              <a:t>0,1,2 </a:t>
            </a:r>
            <a:r>
              <a:rPr lang="zh-CN" altLang="en-US" sz="1600" dirty="0">
                <a:solidFill>
                  <a:srgbClr val="7030A0"/>
                </a:solidFill>
              </a:rPr>
              <a:t>请不要写重了） </a:t>
            </a:r>
            <a:endParaRPr lang="en-US" altLang="zh-CN" sz="1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#</a:t>
            </a:r>
            <a:r>
              <a:rPr lang="zh-CN" altLang="en-US" sz="1600" dirty="0">
                <a:solidFill>
                  <a:srgbClr val="7030A0"/>
                </a:solidFill>
              </a:rPr>
              <a:t>监听器，端口号与</a:t>
            </a:r>
            <a:r>
              <a:rPr lang="en-US" altLang="zh-CN" sz="1600" dirty="0">
                <a:solidFill>
                  <a:srgbClr val="7030A0"/>
                </a:solidFill>
              </a:rPr>
              <a:t>port</a:t>
            </a:r>
            <a:r>
              <a:rPr lang="zh-CN" altLang="en-US" sz="1600" dirty="0">
                <a:solidFill>
                  <a:srgbClr val="7030A0"/>
                </a:solidFill>
              </a:rPr>
              <a:t>一致即</a:t>
            </a:r>
            <a:r>
              <a:rPr lang="zh-CN" altLang="en-US" sz="1600" dirty="0" smtClean="0">
                <a:solidFill>
                  <a:srgbClr val="7030A0"/>
                </a:solidFill>
              </a:rPr>
              <a:t>可</a:t>
            </a:r>
            <a:endParaRPr lang="en-US" altLang="zh-CN" sz="1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listeners=PLAINTEXT</a:t>
            </a:r>
            <a:r>
              <a:rPr lang="en-US" altLang="zh-CN" sz="1600" dirty="0">
                <a:solidFill>
                  <a:srgbClr val="7030A0"/>
                </a:solidFill>
              </a:rPr>
              <a:t>://:9092 </a:t>
            </a:r>
            <a:endParaRPr lang="en-US" altLang="zh-CN" sz="1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#</a:t>
            </a:r>
            <a:r>
              <a:rPr lang="en-US" altLang="zh-CN" sz="1600" dirty="0">
                <a:solidFill>
                  <a:srgbClr val="7030A0"/>
                </a:solidFill>
              </a:rPr>
              <a:t>Broker</a:t>
            </a:r>
            <a:r>
              <a:rPr lang="zh-CN" altLang="en-US" sz="1600" dirty="0">
                <a:solidFill>
                  <a:srgbClr val="7030A0"/>
                </a:solidFill>
              </a:rPr>
              <a:t>的</a:t>
            </a:r>
            <a:r>
              <a:rPr lang="en-US" altLang="zh-CN" sz="1600" dirty="0">
                <a:solidFill>
                  <a:srgbClr val="7030A0"/>
                </a:solidFill>
              </a:rPr>
              <a:t>Hostname</a:t>
            </a:r>
            <a:r>
              <a:rPr lang="zh-CN" altLang="en-US" sz="1600" dirty="0">
                <a:solidFill>
                  <a:srgbClr val="7030A0"/>
                </a:solidFill>
              </a:rPr>
              <a:t>，填主机</a:t>
            </a:r>
            <a:r>
              <a:rPr lang="en-US" altLang="zh-CN" sz="1600" dirty="0">
                <a:solidFill>
                  <a:srgbClr val="7030A0"/>
                </a:solidFill>
              </a:rPr>
              <a:t>IP</a:t>
            </a:r>
            <a:r>
              <a:rPr lang="zh-CN" altLang="en-US" sz="1600" dirty="0">
                <a:solidFill>
                  <a:srgbClr val="7030A0"/>
                </a:solidFill>
              </a:rPr>
              <a:t>即可 </a:t>
            </a:r>
            <a:endParaRPr lang="en-US" altLang="zh-CN" sz="1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advertised.host.name=192.168.1.1</a:t>
            </a:r>
            <a:r>
              <a:rPr lang="en-US" altLang="zh-CN" sz="1600" dirty="0">
                <a:solidFill>
                  <a:srgbClr val="7030A0"/>
                </a:solidFill>
              </a:rPr>
              <a:t>(</a:t>
            </a:r>
            <a:r>
              <a:rPr lang="zh-CN" altLang="en-US" sz="1600" dirty="0">
                <a:solidFill>
                  <a:srgbClr val="7030A0"/>
                </a:solidFill>
              </a:rPr>
              <a:t>如果要</a:t>
            </a:r>
            <a:r>
              <a:rPr lang="en-US" altLang="zh-CN" sz="1600" dirty="0" err="1">
                <a:solidFill>
                  <a:srgbClr val="7030A0"/>
                </a:solidFill>
              </a:rPr>
              <a:t>kafka</a:t>
            </a:r>
            <a:r>
              <a:rPr lang="zh-CN" altLang="en-US" sz="1600" dirty="0">
                <a:solidFill>
                  <a:srgbClr val="7030A0"/>
                </a:solidFill>
              </a:rPr>
              <a:t>远程访问，此处必填，否则只能局域网访问</a:t>
            </a:r>
            <a:r>
              <a:rPr lang="en-US" altLang="zh-CN" sz="1600" dirty="0" err="1">
                <a:solidFill>
                  <a:srgbClr val="7030A0"/>
                </a:solidFill>
              </a:rPr>
              <a:t>kafka</a:t>
            </a:r>
            <a:r>
              <a:rPr lang="en-US" altLang="zh-CN" sz="1600" dirty="0">
                <a:solidFill>
                  <a:srgbClr val="7030A0"/>
                </a:solidFill>
              </a:rPr>
              <a:t>) </a:t>
            </a:r>
            <a:endParaRPr lang="en-US" altLang="zh-CN" sz="1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#</a:t>
            </a:r>
            <a:r>
              <a:rPr lang="zh-CN" altLang="en-US" sz="1600" dirty="0">
                <a:solidFill>
                  <a:srgbClr val="7030A0"/>
                </a:solidFill>
              </a:rPr>
              <a:t>进行</a:t>
            </a:r>
            <a:r>
              <a:rPr lang="en-US" altLang="zh-CN" sz="1600" dirty="0">
                <a:solidFill>
                  <a:srgbClr val="7030A0"/>
                </a:solidFill>
              </a:rPr>
              <a:t>IO</a:t>
            </a:r>
            <a:r>
              <a:rPr lang="zh-CN" altLang="en-US" sz="1600" dirty="0">
                <a:solidFill>
                  <a:srgbClr val="7030A0"/>
                </a:solidFill>
              </a:rPr>
              <a:t>的线程数，应大于主机磁盘数 </a:t>
            </a:r>
            <a:endParaRPr lang="en-US" altLang="zh-CN" sz="1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rgbClr val="7030A0"/>
                </a:solidFill>
              </a:rPr>
              <a:t>num.io.threads</a:t>
            </a:r>
            <a:r>
              <a:rPr lang="en-US" altLang="zh-CN" sz="1600" dirty="0" smtClean="0">
                <a:solidFill>
                  <a:srgbClr val="7030A0"/>
                </a:solidFill>
              </a:rPr>
              <a:t>=8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#</a:t>
            </a:r>
            <a:r>
              <a:rPr lang="zh-CN" altLang="en-US" sz="1600" dirty="0">
                <a:solidFill>
                  <a:srgbClr val="7030A0"/>
                </a:solidFill>
              </a:rPr>
              <a:t>消息文件存储的路径 </a:t>
            </a:r>
            <a:r>
              <a:rPr lang="en-US" altLang="zh-CN" sz="1600" dirty="0" err="1">
                <a:solidFill>
                  <a:srgbClr val="7030A0"/>
                </a:solidFill>
              </a:rPr>
              <a:t>log.dirs</a:t>
            </a:r>
            <a:r>
              <a:rPr lang="en-US" altLang="zh-CN" sz="1600" dirty="0" smtClean="0">
                <a:solidFill>
                  <a:srgbClr val="7030A0"/>
                </a:solidFill>
              </a:rPr>
              <a:t>=/opt/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kafka</a:t>
            </a:r>
            <a:r>
              <a:rPr lang="en-US" altLang="zh-CN" sz="1600" dirty="0" smtClean="0">
                <a:solidFill>
                  <a:srgbClr val="7030A0"/>
                </a:solidFill>
              </a:rPr>
              <a:t>/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kflog</a:t>
            </a:r>
            <a:endParaRPr lang="en-US" altLang="zh-CN" sz="1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 </a:t>
            </a:r>
            <a:r>
              <a:rPr lang="en-US" altLang="zh-CN" sz="1600" dirty="0">
                <a:solidFill>
                  <a:srgbClr val="7030A0"/>
                </a:solidFill>
              </a:rPr>
              <a:t>#</a:t>
            </a:r>
            <a:r>
              <a:rPr lang="zh-CN" altLang="en-US" sz="1600" dirty="0">
                <a:solidFill>
                  <a:srgbClr val="7030A0"/>
                </a:solidFill>
              </a:rPr>
              <a:t>消息文件清理周期，即清理</a:t>
            </a:r>
            <a:r>
              <a:rPr lang="en-US" altLang="zh-CN" sz="1600" dirty="0">
                <a:solidFill>
                  <a:srgbClr val="7030A0"/>
                </a:solidFill>
              </a:rPr>
              <a:t>x</a:t>
            </a:r>
            <a:r>
              <a:rPr lang="zh-CN" altLang="en-US" sz="1600" dirty="0">
                <a:solidFill>
                  <a:srgbClr val="7030A0"/>
                </a:solidFill>
              </a:rPr>
              <a:t>小时前的消息记录 </a:t>
            </a:r>
            <a:endParaRPr lang="en-US" altLang="zh-CN" sz="1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rgbClr val="7030A0"/>
                </a:solidFill>
              </a:rPr>
              <a:t>log.retention.hours</a:t>
            </a:r>
            <a:r>
              <a:rPr lang="en-US" altLang="zh-CN" sz="1600" dirty="0" smtClean="0">
                <a:solidFill>
                  <a:srgbClr val="7030A0"/>
                </a:solidFill>
              </a:rPr>
              <a:t>=168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#</a:t>
            </a:r>
            <a:r>
              <a:rPr lang="zh-CN" altLang="en-US" sz="1600" dirty="0">
                <a:solidFill>
                  <a:srgbClr val="7030A0"/>
                </a:solidFill>
              </a:rPr>
              <a:t>基于大小：</a:t>
            </a:r>
            <a:r>
              <a:rPr lang="en-US" altLang="zh-CN" sz="1600" dirty="0" err="1">
                <a:solidFill>
                  <a:srgbClr val="7030A0"/>
                </a:solidFill>
              </a:rPr>
              <a:t>log.retention.bytes</a:t>
            </a:r>
            <a:r>
              <a:rPr lang="en-US" altLang="zh-CN" sz="1600" dirty="0">
                <a:solidFill>
                  <a:srgbClr val="7030A0"/>
                </a:solidFill>
              </a:rPr>
              <a:t>=1073741824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 </a:t>
            </a:r>
            <a:r>
              <a:rPr lang="en-US" altLang="zh-CN" sz="1600" dirty="0">
                <a:solidFill>
                  <a:srgbClr val="7030A0"/>
                </a:solidFill>
              </a:rPr>
              <a:t>#</a:t>
            </a:r>
            <a:r>
              <a:rPr lang="zh-CN" altLang="en-US" sz="1600" dirty="0">
                <a:solidFill>
                  <a:srgbClr val="7030A0"/>
                </a:solidFill>
              </a:rPr>
              <a:t>每个</a:t>
            </a:r>
            <a:r>
              <a:rPr lang="en-US" altLang="zh-CN" sz="1600" dirty="0">
                <a:solidFill>
                  <a:srgbClr val="7030A0"/>
                </a:solidFill>
              </a:rPr>
              <a:t>Topic</a:t>
            </a:r>
            <a:r>
              <a:rPr lang="zh-CN" altLang="en-US" sz="1600" dirty="0">
                <a:solidFill>
                  <a:srgbClr val="7030A0"/>
                </a:solidFill>
              </a:rPr>
              <a:t>默认的分区数，一般在创建</a:t>
            </a:r>
            <a:r>
              <a:rPr lang="en-US" altLang="zh-CN" sz="1600" dirty="0">
                <a:solidFill>
                  <a:srgbClr val="7030A0"/>
                </a:solidFill>
              </a:rPr>
              <a:t>Topic</a:t>
            </a:r>
            <a:r>
              <a:rPr lang="zh-CN" altLang="en-US" sz="1600" dirty="0">
                <a:solidFill>
                  <a:srgbClr val="7030A0"/>
                </a:solidFill>
              </a:rPr>
              <a:t>时都会指定分区数</a:t>
            </a:r>
            <a:r>
              <a:rPr lang="zh-CN" altLang="en-US" sz="1600" dirty="0" smtClean="0">
                <a:solidFill>
                  <a:srgbClr val="7030A0"/>
                </a:solidFill>
              </a:rPr>
              <a:t>，这里，我配置为</a:t>
            </a:r>
            <a:r>
              <a:rPr lang="en-US" altLang="zh-CN" sz="1600" dirty="0" smtClean="0">
                <a:solidFill>
                  <a:srgbClr val="7030A0"/>
                </a:solidFill>
              </a:rPr>
              <a:t>2</a:t>
            </a:r>
            <a:r>
              <a:rPr lang="zh-CN" altLang="en-US" sz="1600" dirty="0" smtClean="0">
                <a:solidFill>
                  <a:srgbClr val="7030A0"/>
                </a:solidFill>
              </a:rPr>
              <a:t>，生产消息的时候直接就存放在两个分区里</a:t>
            </a:r>
            <a:endParaRPr lang="en-US" altLang="zh-CN" sz="1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rgbClr val="7030A0"/>
                </a:solidFill>
              </a:rPr>
              <a:t>num.partitions</a:t>
            </a:r>
            <a:r>
              <a:rPr lang="en-US" altLang="zh-CN" sz="1600" dirty="0" smtClean="0">
                <a:solidFill>
                  <a:srgbClr val="7030A0"/>
                </a:solidFill>
              </a:rPr>
              <a:t>=2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#</a:t>
            </a:r>
            <a:r>
              <a:rPr lang="en-US" altLang="zh-CN" sz="1600" dirty="0">
                <a:solidFill>
                  <a:srgbClr val="7030A0"/>
                </a:solidFill>
              </a:rPr>
              <a:t>Zookeeper</a:t>
            </a:r>
            <a:r>
              <a:rPr lang="zh-CN" altLang="en-US" sz="1600" dirty="0">
                <a:solidFill>
                  <a:srgbClr val="7030A0"/>
                </a:solidFill>
              </a:rPr>
              <a:t>连接串，此处填写上一节中安装的三个</a:t>
            </a:r>
            <a:r>
              <a:rPr lang="en-US" altLang="zh-CN" sz="1600" dirty="0" err="1">
                <a:solidFill>
                  <a:srgbClr val="7030A0"/>
                </a:solidFill>
              </a:rPr>
              <a:t>zk</a:t>
            </a:r>
            <a:r>
              <a:rPr lang="zh-CN" altLang="en-US" sz="1600" dirty="0">
                <a:solidFill>
                  <a:srgbClr val="7030A0"/>
                </a:solidFill>
              </a:rPr>
              <a:t>节点的</a:t>
            </a:r>
            <a:r>
              <a:rPr lang="en-US" altLang="zh-CN" sz="1600" dirty="0" err="1">
                <a:solidFill>
                  <a:srgbClr val="7030A0"/>
                </a:solidFill>
              </a:rPr>
              <a:t>ip</a:t>
            </a:r>
            <a:r>
              <a:rPr lang="zh-CN" altLang="en-US" sz="1600" dirty="0">
                <a:solidFill>
                  <a:srgbClr val="7030A0"/>
                </a:solidFill>
              </a:rPr>
              <a:t>和端口即可 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zookeeper.connect</a:t>
            </a:r>
            <a:r>
              <a:rPr lang="en-US" altLang="zh-CN" sz="1600" dirty="0" smtClean="0">
                <a:solidFill>
                  <a:srgbClr val="7030A0"/>
                </a:solidFill>
              </a:rPr>
              <a:t>=192.168.18.129:2181,192.168.18.130:2181,192.168.18.131:2181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/>
              <a:t>启动</a:t>
            </a:r>
            <a:r>
              <a:rPr lang="en-US" altLang="zh-CN" dirty="0" err="1" smtClean="0"/>
              <a:t>kafka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分别进入三台服务器</a:t>
            </a:r>
            <a:r>
              <a:rPr lang="en-US" altLang="zh-CN" sz="2000" dirty="0" err="1" smtClean="0"/>
              <a:t>kafka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bin</a:t>
            </a:r>
            <a:r>
              <a:rPr lang="zh-CN" altLang="en-US" sz="2000" dirty="0" smtClean="0"/>
              <a:t>目录，执行命令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./kafka-server-start.sh ../</a:t>
            </a:r>
            <a:r>
              <a:rPr lang="en-US" altLang="zh-CN" sz="2000" dirty="0" err="1"/>
              <a:t>config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server.properties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&amp;</a:t>
            </a:r>
          </a:p>
          <a:p>
            <a:pPr marL="0" indent="0">
              <a:buNone/>
            </a:pPr>
            <a:r>
              <a:rPr lang="zh-CN" altLang="en-US" sz="2000" dirty="0" smtClean="0"/>
              <a:t>创建一个主题：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300" dirty="0"/>
              <a:t>./kafka-topics.sh --create --zookeeper 192.168.18.129:2181,192.168.18.130:2181,192.168.18.131:2181 --replication-factor 1 --partitions 2 --topic </a:t>
            </a:r>
            <a:r>
              <a:rPr lang="en-US" altLang="zh-CN" sz="1300" dirty="0" err="1" smtClean="0"/>
              <a:t>mykafkatest</a:t>
            </a:r>
            <a:endParaRPr lang="en-US" altLang="zh-CN" sz="1300" dirty="0" smtClean="0"/>
          </a:p>
          <a:p>
            <a:pPr marL="0" indent="0">
              <a:buNone/>
            </a:pPr>
            <a:r>
              <a:rPr lang="zh-CN" altLang="en-US" sz="1900" dirty="0" smtClean="0"/>
              <a:t>查看</a:t>
            </a:r>
            <a:r>
              <a:rPr lang="en-US" altLang="zh-CN" sz="1900" dirty="0" smtClean="0"/>
              <a:t>topic</a:t>
            </a:r>
            <a:r>
              <a:rPr lang="zh-CN" altLang="en-US" sz="1900" dirty="0" smtClean="0"/>
              <a:t>状态：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300" dirty="0"/>
              <a:t>./kafka-topics.sh --describe --zookeeper 192.168.18.129:2181,192.168.18.130:2181,192.168.18.131:2181 --topic </a:t>
            </a:r>
            <a:r>
              <a:rPr lang="en-US" altLang="zh-CN" sz="1300" dirty="0" err="1"/>
              <a:t>mykafkatest</a:t>
            </a:r>
            <a:endParaRPr lang="en-US" altLang="zh-CN" sz="1300" dirty="0"/>
          </a:p>
          <a:p>
            <a:pPr marL="0" indent="0">
              <a:buNone/>
            </a:pPr>
            <a:r>
              <a:rPr lang="zh-CN" altLang="en-US" sz="2000" dirty="0" smtClean="0"/>
              <a:t>生产者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300" dirty="0"/>
              <a:t>./kafka-console-producer.sh --broker-list 192.168.18.129:9092,192.168.18.130:9092,192.168.18.131:9092 --topic </a:t>
            </a:r>
            <a:r>
              <a:rPr lang="en-US" altLang="zh-CN" sz="1300" dirty="0" err="1" smtClean="0"/>
              <a:t>mykafkatest</a:t>
            </a:r>
            <a:endParaRPr lang="en-US" altLang="zh-CN" sz="1300" dirty="0" smtClean="0"/>
          </a:p>
          <a:p>
            <a:pPr marL="0" indent="0">
              <a:buNone/>
            </a:pPr>
            <a:r>
              <a:rPr lang="zh-CN" altLang="en-US" sz="2000" dirty="0" smtClean="0"/>
              <a:t>消费者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200" dirty="0"/>
              <a:t>./kafka-console-consumer.sh --zookeeper 192.168.18.129:2181,192.168.18.130:2181,192.168.18.131:2181 --topic </a:t>
            </a:r>
            <a:r>
              <a:rPr lang="en-US" altLang="zh-CN" sz="1200" dirty="0" err="1"/>
              <a:t>mykafkatest</a:t>
            </a:r>
            <a:r>
              <a:rPr lang="en-US" altLang="zh-CN" sz="1200" dirty="0"/>
              <a:t> --</a:t>
            </a:r>
            <a:r>
              <a:rPr lang="en-US" altLang="zh-CN" sz="1200" dirty="0" smtClean="0"/>
              <a:t>from-beginning</a:t>
            </a:r>
          </a:p>
          <a:p>
            <a:pPr marL="0" indent="0">
              <a:buNone/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生产者控制台输入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my </a:t>
            </a:r>
            <a:r>
              <a:rPr lang="en-US" altLang="zh-CN" sz="2000" dirty="0" err="1" smtClean="0"/>
              <a:t>kafka</a:t>
            </a:r>
            <a:r>
              <a:rPr lang="en-US" altLang="zh-CN" sz="2000" dirty="0" smtClean="0"/>
              <a:t> test</a:t>
            </a:r>
            <a:r>
              <a:rPr lang="en-US" altLang="zh-CN" sz="2000" dirty="0"/>
              <a:t> </a:t>
            </a:r>
            <a:br>
              <a:rPr lang="en-US" altLang="zh-CN" sz="2000" dirty="0"/>
            </a:br>
            <a:r>
              <a:rPr lang="zh-CN" altLang="en-US" sz="2000" dirty="0"/>
              <a:t>消费者正常显示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 my </a:t>
            </a:r>
            <a:r>
              <a:rPr lang="en-US" altLang="zh-CN" sz="2000" dirty="0" err="1"/>
              <a:t>kafka</a:t>
            </a:r>
            <a:r>
              <a:rPr lang="en-US" altLang="zh-CN" sz="2000" dirty="0"/>
              <a:t> test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47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客户端生产与消费测试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示例来演示生产者和消费者的过程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8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kafka</a:t>
            </a:r>
            <a:r>
              <a:rPr lang="zh-CN" altLang="en-US" dirty="0" smtClean="0"/>
              <a:t>介绍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Kafka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LinkedIn</a:t>
            </a:r>
            <a:r>
              <a:rPr lang="zh-CN" altLang="en-US" dirty="0" smtClean="0"/>
              <a:t>开发的</a:t>
            </a:r>
            <a:r>
              <a:rPr lang="zh-CN" altLang="en-US" dirty="0"/>
              <a:t>一种高吞吐量的</a:t>
            </a:r>
            <a:r>
              <a:rPr lang="zh-CN" altLang="en-US" dirty="0">
                <a:hlinkClick r:id="rId2"/>
              </a:rPr>
              <a:t>分布式</a:t>
            </a:r>
            <a:r>
              <a:rPr lang="zh-CN" altLang="en-US" dirty="0"/>
              <a:t>发布订阅消息</a:t>
            </a:r>
            <a:r>
              <a:rPr lang="zh-CN" altLang="en-US" dirty="0" smtClean="0"/>
              <a:t>系统，使用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编写</a:t>
            </a:r>
            <a:r>
              <a:rPr lang="zh-CN" altLang="en-US" dirty="0"/>
              <a:t>，它以可水平</a:t>
            </a:r>
            <a:r>
              <a:rPr lang="zh-CN" altLang="en-US" dirty="0" smtClean="0"/>
              <a:t>扩展</a:t>
            </a:r>
            <a:r>
              <a:rPr lang="zh-CN" altLang="en-US" dirty="0"/>
              <a:t>和高吞吐率而被广泛使用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5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b="1" i="1" smtClean="0"/>
              <a:t>Thanks</a:t>
            </a:r>
            <a:endParaRPr lang="zh-CN" alt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20821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zh-CN" dirty="0"/>
              <a:t>高可靠性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zh-CN" dirty="0"/>
              <a:t>高吞吐量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3. </a:t>
            </a:r>
            <a:r>
              <a:rPr lang="zh-CN" altLang="zh-CN" dirty="0"/>
              <a:t>持久性高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4. </a:t>
            </a:r>
            <a:r>
              <a:rPr lang="zh-CN" altLang="zh-CN" dirty="0"/>
              <a:t>多样化的消费处理</a:t>
            </a:r>
            <a:r>
              <a:rPr lang="zh-CN" altLang="zh-CN" dirty="0" smtClean="0"/>
              <a:t>模型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065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Topic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消息存放的目录即主题。消息发送时都被发送到一个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，其本质就是一个目录，而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是由一些</a:t>
            </a:r>
            <a:r>
              <a:rPr lang="en-US" altLang="zh-CN" dirty="0" smtClean="0"/>
              <a:t>Partition Logs(</a:t>
            </a:r>
            <a:r>
              <a:rPr lang="zh-CN" altLang="en-US" dirty="0" smtClean="0"/>
              <a:t>分区日志</a:t>
            </a:r>
            <a:r>
              <a:rPr lang="en-US" altLang="zh-CN" dirty="0" smtClean="0"/>
              <a:t>)</a:t>
            </a:r>
            <a:r>
              <a:rPr lang="zh-CN" altLang="en-US" dirty="0" smtClean="0"/>
              <a:t>组成。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smtClean="0"/>
              <a:t>Broker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一台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服务器</a:t>
            </a:r>
            <a:r>
              <a:rPr lang="zh-CN" altLang="en-US" dirty="0"/>
              <a:t>就是一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broker</a:t>
            </a:r>
            <a:r>
              <a:rPr lang="zh-CN" altLang="en-US" dirty="0"/>
              <a:t>。</a:t>
            </a:r>
            <a:r>
              <a:rPr lang="zh-CN" altLang="en-US" dirty="0" smtClean="0"/>
              <a:t>一个集群</a:t>
            </a:r>
            <a:r>
              <a:rPr lang="zh-CN" altLang="en-US" dirty="0"/>
              <a:t>由多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组成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7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3000" dirty="0" smtClean="0"/>
              <a:t>Partition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3000" dirty="0" smtClean="0"/>
              <a:t>	</a:t>
            </a:r>
            <a:r>
              <a:rPr lang="zh-CN" altLang="en-US" sz="2800" dirty="0" smtClean="0"/>
              <a:t>为了</a:t>
            </a:r>
            <a:r>
              <a:rPr lang="zh-CN" altLang="en-US" sz="2800" dirty="0"/>
              <a:t>实现扩展性</a:t>
            </a:r>
            <a:r>
              <a:rPr lang="zh-CN" altLang="en-US" sz="2800" dirty="0" smtClean="0"/>
              <a:t>，一</a:t>
            </a:r>
            <a:r>
              <a:rPr lang="zh-CN" altLang="en-US" sz="2800" dirty="0"/>
              <a:t>个非常大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topic</a:t>
            </a:r>
            <a:r>
              <a:rPr lang="zh-CN" altLang="en-US" sz="2800" dirty="0" smtClean="0"/>
              <a:t>可以</a:t>
            </a:r>
            <a:r>
              <a:rPr lang="zh-CN" altLang="en-US" sz="2800" dirty="0"/>
              <a:t>分布到多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broker</a:t>
            </a:r>
            <a:r>
              <a:rPr lang="zh-CN" altLang="en-US" sz="2800" dirty="0" smtClean="0"/>
              <a:t>（</a:t>
            </a:r>
            <a:r>
              <a:rPr lang="zh-CN" altLang="en-US" sz="2800" dirty="0"/>
              <a:t>即服务器</a:t>
            </a:r>
            <a:r>
              <a:rPr lang="zh-CN" altLang="en-US" sz="2800" dirty="0" smtClean="0"/>
              <a:t>）上，一个</a:t>
            </a:r>
            <a:r>
              <a:rPr lang="en-US" altLang="zh-CN" sz="2800" dirty="0" smtClean="0"/>
              <a:t>topic</a:t>
            </a:r>
            <a:r>
              <a:rPr lang="zh-CN" altLang="en-US" sz="2800" dirty="0" smtClean="0"/>
              <a:t>可以</a:t>
            </a:r>
            <a:r>
              <a:rPr lang="zh-CN" altLang="en-US" sz="2800" dirty="0"/>
              <a:t>分为多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partition</a:t>
            </a:r>
            <a:r>
              <a:rPr lang="zh-CN" altLang="en-US" sz="2800" dirty="0" smtClean="0"/>
              <a:t>，每个</a:t>
            </a:r>
            <a:r>
              <a:rPr lang="en-US" altLang="zh-CN" sz="2800" dirty="0" smtClean="0"/>
              <a:t>partition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一个有序的队列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>partition</a:t>
            </a:r>
            <a:r>
              <a:rPr lang="zh-CN" altLang="en-US" sz="2800" dirty="0" smtClean="0"/>
              <a:t>中</a:t>
            </a:r>
            <a:r>
              <a:rPr lang="zh-CN" altLang="en-US" sz="2800" dirty="0"/>
              <a:t>的每条消息都会被分配</a:t>
            </a:r>
            <a:r>
              <a:rPr lang="zh-CN" altLang="en-US" sz="2800" dirty="0" smtClean="0"/>
              <a:t>一个</a:t>
            </a:r>
            <a:r>
              <a:rPr lang="zh-CN" altLang="en-US" sz="2800" dirty="0"/>
              <a:t>有序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offset</a:t>
            </a:r>
            <a:r>
              <a:rPr lang="zh-CN" altLang="en-US" sz="2800" dirty="0" smtClean="0"/>
              <a:t>）。</a:t>
            </a:r>
            <a:r>
              <a:rPr lang="en-US" altLang="zh-CN" sz="2800" dirty="0" err="1" smtClean="0"/>
              <a:t>kafka</a:t>
            </a:r>
            <a:r>
              <a:rPr lang="zh-CN" altLang="en-US" sz="2800" dirty="0" smtClean="0"/>
              <a:t>只</a:t>
            </a:r>
            <a:r>
              <a:rPr lang="zh-CN" altLang="en-US" sz="2800" dirty="0"/>
              <a:t>保证按一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partition</a:t>
            </a:r>
            <a:r>
              <a:rPr lang="zh-CN" altLang="en-US" sz="2800" dirty="0" smtClean="0"/>
              <a:t>中的</a:t>
            </a:r>
            <a:r>
              <a:rPr lang="zh-CN" altLang="en-US" sz="2800" dirty="0"/>
              <a:t>顺序将消息</a:t>
            </a:r>
            <a:r>
              <a:rPr lang="zh-CN" altLang="en-US" sz="2800" dirty="0" smtClean="0"/>
              <a:t>发给</a:t>
            </a:r>
            <a:r>
              <a:rPr lang="en-US" altLang="zh-CN" sz="2800" dirty="0" smtClean="0"/>
              <a:t>consumer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不</a:t>
            </a:r>
            <a:r>
              <a:rPr lang="zh-CN" altLang="en-US" sz="2800" dirty="0" smtClean="0"/>
              <a:t>保证一个</a:t>
            </a:r>
            <a:r>
              <a:rPr lang="en-US" altLang="zh-CN" sz="2800" dirty="0" smtClean="0"/>
              <a:t>topic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整体（多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partition</a:t>
            </a:r>
            <a:r>
              <a:rPr lang="zh-CN" altLang="en-US" sz="2800" dirty="0" smtClean="0"/>
              <a:t>间</a:t>
            </a:r>
            <a:r>
              <a:rPr lang="zh-CN" altLang="en-US" sz="2800" dirty="0"/>
              <a:t>）的</a:t>
            </a:r>
            <a:r>
              <a:rPr lang="zh-CN" altLang="en-US" sz="2800" dirty="0" smtClean="0"/>
              <a:t>顺序</a:t>
            </a:r>
            <a:endParaRPr lang="en-US" altLang="zh-CN" sz="3000" dirty="0"/>
          </a:p>
          <a:p>
            <a:pPr lvl="1"/>
            <a:r>
              <a:rPr lang="zh-CN" altLang="en-US" sz="2400" b="1" dirty="0"/>
              <a:t>分区</a:t>
            </a:r>
            <a:r>
              <a:rPr lang="zh-CN" altLang="en-US" sz="2400" b="1" dirty="0" smtClean="0"/>
              <a:t>机制</a:t>
            </a:r>
            <a:r>
              <a:rPr lang="en-US" altLang="zh-CN" sz="2400" dirty="0" smtClean="0"/>
              <a:t>partition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Kafka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broker</a:t>
            </a:r>
            <a:r>
              <a:rPr lang="zh-CN" altLang="en-US" sz="2400" dirty="0" smtClean="0"/>
              <a:t>端</a:t>
            </a:r>
            <a:r>
              <a:rPr lang="zh-CN" altLang="en-US" sz="2400" dirty="0"/>
              <a:t>支持消息分区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Producer</a:t>
            </a:r>
            <a:r>
              <a:rPr lang="zh-CN" altLang="en-US" sz="2400" dirty="0" smtClean="0"/>
              <a:t>可以</a:t>
            </a:r>
            <a:r>
              <a:rPr lang="zh-CN" altLang="en-US" sz="2400" dirty="0"/>
              <a:t>决定把消息发</a:t>
            </a:r>
            <a:r>
              <a:rPr lang="zh-CN" altLang="en-US" sz="2400" dirty="0" smtClean="0"/>
              <a:t>到哪个</a:t>
            </a:r>
            <a:r>
              <a:rPr lang="zh-CN" altLang="en-US" sz="2400" dirty="0"/>
              <a:t>分区</a:t>
            </a:r>
            <a:r>
              <a:rPr lang="zh-CN" altLang="en-US" sz="2400" dirty="0" smtClean="0"/>
              <a:t>，在</a:t>
            </a:r>
            <a:r>
              <a:rPr lang="zh-CN" altLang="en-US" sz="2400" dirty="0"/>
              <a:t>一个分区中消息的顺序</a:t>
            </a:r>
            <a:r>
              <a:rPr lang="zh-CN" altLang="en-US" sz="2400" dirty="0" smtClean="0"/>
              <a:t>就是</a:t>
            </a:r>
            <a:r>
              <a:rPr lang="en-US" altLang="zh-CN" sz="2400" dirty="0" smtClean="0"/>
              <a:t>Producer</a:t>
            </a:r>
            <a:r>
              <a:rPr lang="zh-CN" altLang="en-US" sz="2400" dirty="0" smtClean="0"/>
              <a:t>发送</a:t>
            </a:r>
            <a:r>
              <a:rPr lang="zh-CN" altLang="en-US" sz="2400" dirty="0"/>
              <a:t>消息的顺序</a:t>
            </a:r>
            <a:r>
              <a:rPr lang="zh-CN" altLang="en-US" sz="2400" dirty="0" smtClean="0"/>
              <a:t>，一</a:t>
            </a:r>
            <a:r>
              <a:rPr lang="zh-CN" altLang="en-US" sz="2400" dirty="0"/>
              <a:t>个主题中可以有多个</a:t>
            </a:r>
            <a:r>
              <a:rPr lang="zh-CN" altLang="en-US" sz="2400" dirty="0" smtClean="0"/>
              <a:t>分区</a:t>
            </a:r>
            <a:r>
              <a:rPr lang="zh-CN" altLang="en-US" sz="2400" dirty="0"/>
              <a:t>，具体分区的数量是可配置</a:t>
            </a:r>
            <a:r>
              <a:rPr lang="zh-CN" altLang="en-US" sz="2400" dirty="0" smtClean="0"/>
              <a:t>的。</a:t>
            </a:r>
            <a:r>
              <a:rPr lang="zh-CN" altLang="en-US" sz="2400" b="1" dirty="0"/>
              <a:t> </a:t>
            </a:r>
          </a:p>
          <a:p>
            <a:pPr lvl="1"/>
            <a:r>
              <a:rPr lang="zh-CN" altLang="en-US" sz="2400" dirty="0"/>
              <a:t>一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Topic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多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partitions,</a:t>
            </a:r>
            <a:r>
              <a:rPr lang="zh-CN" altLang="en-US" sz="2400" dirty="0" smtClean="0"/>
              <a:t>被</a:t>
            </a:r>
            <a:r>
              <a:rPr lang="zh-CN" altLang="en-US" sz="2400" dirty="0"/>
              <a:t>分布</a:t>
            </a: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kafka</a:t>
            </a:r>
            <a:r>
              <a:rPr lang="zh-CN" altLang="en-US" sz="2400" dirty="0" smtClean="0"/>
              <a:t>集群</a:t>
            </a:r>
            <a:r>
              <a:rPr lang="zh-CN" altLang="en-US" sz="2400" dirty="0"/>
              <a:t>中的多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server</a:t>
            </a:r>
            <a:r>
              <a:rPr lang="zh-CN" altLang="en-US" sz="2400" dirty="0" smtClean="0"/>
              <a:t>上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每个</a:t>
            </a:r>
            <a:r>
              <a:rPr lang="en-US" altLang="zh-CN" sz="2400" dirty="0" smtClean="0"/>
              <a:t>server(</a:t>
            </a:r>
            <a:r>
              <a:rPr lang="en-US" altLang="zh-CN" sz="2400" dirty="0" err="1" smtClean="0"/>
              <a:t>kafka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负责</a:t>
            </a:r>
            <a:r>
              <a:rPr lang="en-US" altLang="zh-CN" sz="2400" dirty="0" smtClean="0"/>
              <a:t>partitions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消息的读写</a:t>
            </a:r>
            <a:r>
              <a:rPr lang="zh-CN" altLang="en-US" sz="2400" dirty="0" smtClean="0"/>
              <a:t>操作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此外</a:t>
            </a:r>
            <a:r>
              <a:rPr lang="en-US" altLang="zh-CN" sz="2400" dirty="0" err="1" smtClean="0"/>
              <a:t>kafka</a:t>
            </a:r>
            <a:r>
              <a:rPr lang="zh-CN" altLang="en-US" sz="2400" dirty="0" smtClean="0"/>
              <a:t>还</a:t>
            </a:r>
            <a:r>
              <a:rPr lang="zh-CN" altLang="en-US" sz="2400" dirty="0"/>
              <a:t>可以</a:t>
            </a:r>
            <a:r>
              <a:rPr lang="zh-CN" altLang="en-US" sz="2400" dirty="0" smtClean="0"/>
              <a:t>配置</a:t>
            </a:r>
            <a:r>
              <a:rPr lang="en-US" altLang="zh-CN" sz="2400" dirty="0" smtClean="0"/>
              <a:t>partitions</a:t>
            </a:r>
            <a:r>
              <a:rPr lang="zh-CN" altLang="en-US" sz="2400" dirty="0" smtClean="0"/>
              <a:t>需要</a:t>
            </a:r>
            <a:r>
              <a:rPr lang="zh-CN" altLang="en-US" sz="2400" dirty="0"/>
              <a:t>备份的</a:t>
            </a:r>
            <a:r>
              <a:rPr lang="zh-CN" altLang="en-US" sz="2400" dirty="0" smtClean="0"/>
              <a:t>个数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replicas</a:t>
            </a:r>
            <a:r>
              <a:rPr lang="en-US" altLang="zh-CN" sz="2400" dirty="0" smtClean="0"/>
              <a:t>),</a:t>
            </a:r>
            <a:r>
              <a:rPr lang="zh-CN" altLang="en-US" sz="2400" dirty="0" smtClean="0"/>
              <a:t>每个</a:t>
            </a:r>
            <a:r>
              <a:rPr lang="en-US" altLang="zh-CN" sz="2400" dirty="0" smtClean="0"/>
              <a:t>partition</a:t>
            </a:r>
            <a:r>
              <a:rPr lang="zh-CN" altLang="en-US" sz="2400" dirty="0" smtClean="0"/>
              <a:t>将</a:t>
            </a:r>
            <a:r>
              <a:rPr lang="zh-CN" altLang="en-US" sz="2400" dirty="0"/>
              <a:t>会被备份到多台机器</a:t>
            </a:r>
            <a:r>
              <a:rPr lang="zh-CN" altLang="en-US" sz="2400" dirty="0" smtClean="0"/>
              <a:t>上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以</a:t>
            </a:r>
            <a:r>
              <a:rPr lang="zh-CN" altLang="en-US" sz="2400" dirty="0"/>
              <a:t>提高</a:t>
            </a:r>
            <a:r>
              <a:rPr lang="zh-CN" altLang="en-US" sz="2400" dirty="0" smtClean="0"/>
              <a:t>可用性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000" dirty="0"/>
              <a:t>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36912"/>
            <a:ext cx="626479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9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Consumer Group 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CG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这是</a:t>
            </a:r>
            <a:r>
              <a:rPr lang="en-US" altLang="zh-CN" dirty="0" err="1"/>
              <a:t>kafka</a:t>
            </a:r>
            <a:r>
              <a:rPr lang="zh-CN" altLang="en-US" dirty="0"/>
              <a:t>用来实现一个</a:t>
            </a:r>
            <a:r>
              <a:rPr lang="en-US" altLang="zh-CN" dirty="0"/>
              <a:t>topic</a:t>
            </a:r>
            <a:r>
              <a:rPr lang="zh-CN" altLang="en-US" dirty="0"/>
              <a:t>消息的广播（发给所有的</a:t>
            </a:r>
            <a:r>
              <a:rPr lang="en-US" altLang="zh-CN" dirty="0"/>
              <a:t>consumer</a:t>
            </a:r>
            <a:r>
              <a:rPr lang="zh-CN" altLang="en-US" dirty="0"/>
              <a:t>）和单播（发给任意一个</a:t>
            </a:r>
            <a:r>
              <a:rPr lang="en-US" altLang="zh-CN" dirty="0"/>
              <a:t>consumer</a:t>
            </a:r>
            <a:r>
              <a:rPr lang="zh-CN" altLang="en-US" dirty="0"/>
              <a:t>）的手段。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Message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个消息</a:t>
            </a:r>
            <a:r>
              <a:rPr lang="zh-CN" altLang="en-US" dirty="0" smtClean="0"/>
              <a:t>单位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4543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replicated 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replicated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那么就意味着需要对多个备份进行调度</a:t>
            </a:r>
            <a:r>
              <a:rPr lang="en-US" altLang="zh-CN" dirty="0" smtClean="0"/>
              <a:t>;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都</a:t>
            </a:r>
            <a:r>
              <a:rPr lang="zh-CN" altLang="en-US" dirty="0"/>
              <a:t>有一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"</a:t>
            </a:r>
            <a:r>
              <a:rPr lang="en-US" altLang="zh-CN" dirty="0" err="1"/>
              <a:t>leader";</a:t>
            </a:r>
            <a:r>
              <a:rPr lang="en-US" altLang="zh-CN" dirty="0" err="1" smtClean="0"/>
              <a:t>leader</a:t>
            </a:r>
            <a:r>
              <a:rPr lang="zh-CN" altLang="en-US" dirty="0" smtClean="0"/>
              <a:t>负责</a:t>
            </a:r>
            <a:r>
              <a:rPr lang="zh-CN" altLang="en-US" dirty="0"/>
              <a:t>所有的读写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失效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</a:t>
            </a:r>
            <a:r>
              <a:rPr lang="zh-CN" altLang="en-US" dirty="0"/>
              <a:t>将会有</a:t>
            </a:r>
            <a:r>
              <a:rPr lang="zh-CN" altLang="en-US" dirty="0" smtClean="0"/>
              <a:t>其他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来接管</a:t>
            </a:r>
            <a:r>
              <a:rPr lang="en-US" altLang="zh-CN" dirty="0" smtClean="0"/>
              <a:t>(</a:t>
            </a:r>
            <a:r>
              <a:rPr lang="zh-CN" altLang="en-US" dirty="0" smtClean="0"/>
              <a:t>成为新的</a:t>
            </a:r>
            <a:r>
              <a:rPr lang="en-US" altLang="zh-CN" dirty="0" smtClean="0"/>
              <a:t>leader</a:t>
            </a:r>
            <a:r>
              <a:rPr lang="en-US" altLang="zh-CN" dirty="0"/>
              <a:t>);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只是</a:t>
            </a:r>
            <a:r>
              <a:rPr lang="zh-CN" altLang="en-US" dirty="0"/>
              <a:t>单调的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跟进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同步</a:t>
            </a:r>
            <a:r>
              <a:rPr lang="zh-CN" altLang="en-US" dirty="0"/>
              <a:t>消息即</a:t>
            </a:r>
            <a:r>
              <a:rPr lang="zh-CN" altLang="en-US" dirty="0" smtClean="0"/>
              <a:t>可</a:t>
            </a:r>
            <a:r>
              <a:rPr lang="en-US" altLang="zh-CN" dirty="0" smtClean="0"/>
              <a:t>..</a:t>
            </a:r>
            <a:r>
              <a:rPr lang="zh-CN" altLang="en-US" dirty="0" smtClean="0"/>
              <a:t>由此可见作为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承载</a:t>
            </a:r>
            <a:r>
              <a:rPr lang="zh-CN" altLang="en-US" dirty="0"/>
              <a:t>了全部的请求</a:t>
            </a:r>
            <a:r>
              <a:rPr lang="zh-CN" altLang="en-US" dirty="0" smtClean="0"/>
              <a:t>压力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</a:t>
            </a:r>
            <a:r>
              <a:rPr lang="zh-CN" altLang="en-US" dirty="0"/>
              <a:t>从集群的整体</a:t>
            </a:r>
            <a:r>
              <a:rPr lang="zh-CN" altLang="en-US" dirty="0" smtClean="0"/>
              <a:t>考虑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</a:t>
            </a:r>
            <a:r>
              <a:rPr lang="zh-CN" altLang="en-US" dirty="0"/>
              <a:t>多少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partitions</a:t>
            </a:r>
            <a:r>
              <a:rPr lang="zh-CN" altLang="en-US" dirty="0" smtClean="0"/>
              <a:t>就</a:t>
            </a:r>
            <a:r>
              <a:rPr lang="zh-CN" altLang="en-US" dirty="0"/>
              <a:t>意味着有多少</a:t>
            </a:r>
            <a:r>
              <a:rPr lang="zh-CN" altLang="en-US" dirty="0" smtClean="0"/>
              <a:t>个</a:t>
            </a:r>
            <a:r>
              <a:rPr lang="en-US" altLang="zh-CN" dirty="0" smtClean="0"/>
              <a:t>"</a:t>
            </a:r>
            <a:r>
              <a:rPr lang="en-US" altLang="zh-CN" dirty="0"/>
              <a:t>leader",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会</a:t>
            </a:r>
            <a:r>
              <a:rPr lang="zh-CN" altLang="en-US" dirty="0"/>
              <a:t>将</a:t>
            </a:r>
          </a:p>
          <a:p>
            <a:pPr marL="0" indent="0">
              <a:buNone/>
            </a:pPr>
            <a:r>
              <a:rPr lang="en-US" altLang="zh-CN" dirty="0" smtClean="0"/>
              <a:t>“leader”</a:t>
            </a:r>
            <a:r>
              <a:rPr lang="zh-CN" altLang="en-US" dirty="0" smtClean="0"/>
              <a:t>均衡的</a:t>
            </a:r>
            <a:r>
              <a:rPr lang="zh-CN" altLang="en-US" dirty="0"/>
              <a:t>分散在每个实例</a:t>
            </a:r>
            <a:r>
              <a:rPr lang="zh-CN" altLang="en-US" dirty="0" smtClean="0"/>
              <a:t>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来</a:t>
            </a:r>
            <a:r>
              <a:rPr lang="zh-CN" altLang="en-US" dirty="0"/>
              <a:t>确保整体的性能</a:t>
            </a:r>
            <a:r>
              <a:rPr lang="zh-CN" altLang="en-US" dirty="0" smtClean="0"/>
              <a:t>稳定。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9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Offset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的</a:t>
            </a:r>
            <a:r>
              <a:rPr lang="zh-CN" altLang="en-US" dirty="0"/>
              <a:t>存储文件都是</a:t>
            </a:r>
            <a:r>
              <a:rPr lang="zh-CN" altLang="en-US" dirty="0" smtClean="0"/>
              <a:t>按照</a:t>
            </a:r>
            <a:r>
              <a:rPr lang="en-US" altLang="zh-CN" dirty="0" err="1" smtClean="0"/>
              <a:t>offset.kafka</a:t>
            </a:r>
            <a:r>
              <a:rPr lang="zh-CN" altLang="en-US" dirty="0" smtClean="0"/>
              <a:t>来</a:t>
            </a:r>
            <a:r>
              <a:rPr lang="zh-CN" altLang="en-US" dirty="0"/>
              <a:t>命名，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做</a:t>
            </a:r>
            <a:r>
              <a:rPr lang="zh-CN" altLang="en-US" dirty="0"/>
              <a:t>名字的好处是方便查找</a:t>
            </a:r>
            <a:r>
              <a:rPr lang="zh-CN" altLang="en-US" dirty="0" smtClean="0"/>
              <a:t>。例如</a:t>
            </a:r>
            <a:r>
              <a:rPr lang="zh-CN" altLang="en-US" dirty="0"/>
              <a:t>你想找</a:t>
            </a:r>
            <a:r>
              <a:rPr lang="zh-CN" altLang="en-US" dirty="0" smtClean="0"/>
              <a:t>位于</a:t>
            </a:r>
            <a:r>
              <a:rPr lang="en-US" altLang="zh-CN" dirty="0" smtClean="0"/>
              <a:t>2049</a:t>
            </a:r>
            <a:r>
              <a:rPr lang="zh-CN" altLang="en-US" dirty="0" smtClean="0"/>
              <a:t>的</a:t>
            </a:r>
            <a:r>
              <a:rPr lang="zh-CN" altLang="en-US" dirty="0"/>
              <a:t>位置，只要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2048.kafka</a:t>
            </a:r>
            <a:r>
              <a:rPr lang="zh-CN" altLang="en-US" dirty="0" smtClean="0"/>
              <a:t>的</a:t>
            </a:r>
            <a:r>
              <a:rPr lang="zh-CN" altLang="en-US" dirty="0"/>
              <a:t>文件即可。</a:t>
            </a:r>
            <a:r>
              <a:rPr lang="zh-CN" altLang="en-US" dirty="0" smtClean="0"/>
              <a:t>当然</a:t>
            </a:r>
            <a:r>
              <a:rPr lang="en-US" altLang="zh-CN" dirty="0" smtClean="0"/>
              <a:t>the</a:t>
            </a:r>
            <a:r>
              <a:rPr lang="en-US" altLang="zh-CN" dirty="0"/>
              <a:t> first offset</a:t>
            </a:r>
          </a:p>
          <a:p>
            <a:pPr marL="0" indent="0">
              <a:buNone/>
            </a:pPr>
            <a:r>
              <a:rPr lang="zh-CN" altLang="en-US" dirty="0" smtClean="0"/>
              <a:t>就是</a:t>
            </a:r>
            <a:r>
              <a:rPr lang="en-US" altLang="zh-CN" dirty="0" smtClean="0"/>
              <a:t>00000000000.kafka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5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Producer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消息</a:t>
            </a:r>
            <a:r>
              <a:rPr lang="zh-CN" altLang="en-US" dirty="0"/>
              <a:t>生产者，就是向</a:t>
            </a:r>
            <a:r>
              <a:rPr lang="en-US" altLang="zh-CN" dirty="0" err="1"/>
              <a:t>kafka</a:t>
            </a:r>
            <a:r>
              <a:rPr lang="en-US" altLang="zh-CN" dirty="0"/>
              <a:t> broker</a:t>
            </a:r>
            <a:r>
              <a:rPr lang="zh-CN" altLang="en-US" dirty="0"/>
              <a:t>发消息的客户端。</a:t>
            </a:r>
            <a:r>
              <a:rPr lang="en-US" altLang="zh-CN" dirty="0"/>
              <a:t>Producer</a:t>
            </a:r>
            <a:r>
              <a:rPr lang="zh-CN" altLang="en-US" dirty="0"/>
              <a:t>采用异步</a:t>
            </a:r>
            <a:r>
              <a:rPr lang="en-US" altLang="zh-CN" dirty="0"/>
              <a:t>push</a:t>
            </a:r>
            <a:r>
              <a:rPr lang="zh-CN" altLang="en-US" dirty="0"/>
              <a:t>方式，极大提高</a:t>
            </a:r>
            <a:r>
              <a:rPr lang="en-US" altLang="zh-CN" dirty="0"/>
              <a:t>Kafka</a:t>
            </a:r>
            <a:r>
              <a:rPr lang="zh-CN" altLang="en-US" dirty="0"/>
              <a:t>系统的吞吐率（可以通过参数控制是采用同步还是异步方式）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Consumer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消息消费者，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kafka</a:t>
            </a:r>
            <a:r>
              <a:rPr lang="en-US" altLang="zh-CN" dirty="0"/>
              <a:t> 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取</a:t>
            </a:r>
            <a:r>
              <a:rPr lang="zh-CN" altLang="en-US" dirty="0"/>
              <a:t>消息的</a:t>
            </a:r>
            <a:r>
              <a:rPr lang="zh-CN" altLang="en-US" dirty="0" smtClean="0"/>
              <a:t>客户端</a:t>
            </a:r>
            <a:r>
              <a:rPr lang="zh-CN" altLang="en-US" dirty="0"/>
              <a:t> </a:t>
            </a:r>
            <a:r>
              <a:rPr lang="en-US" altLang="zh-CN" dirty="0" smtClean="0"/>
              <a:t>.consumer</a:t>
            </a:r>
            <a:r>
              <a:rPr lang="zh-CN" altLang="en-US" dirty="0" smtClean="0"/>
              <a:t>端向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"</a:t>
            </a:r>
            <a:r>
              <a:rPr lang="en-US" altLang="zh-CN" dirty="0"/>
              <a:t>fetch</a:t>
            </a:r>
            <a:r>
              <a:rPr lang="en-US" altLang="zh-CN" dirty="0" smtClean="0"/>
              <a:t>"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</a:t>
            </a:r>
            <a:r>
              <a:rPr lang="zh-CN" altLang="en-US" dirty="0"/>
              <a:t>告知其获取消息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offset;</a:t>
            </a:r>
            <a:r>
              <a:rPr lang="zh-CN" altLang="en-US" dirty="0" smtClean="0"/>
              <a:t>此后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将</a:t>
            </a:r>
            <a:r>
              <a:rPr lang="zh-CN" altLang="en-US" dirty="0"/>
              <a:t>会获得一定条数的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;consumer</a:t>
            </a:r>
            <a:r>
              <a:rPr lang="zh-CN" altLang="en-US" dirty="0" smtClean="0"/>
              <a:t>端</a:t>
            </a:r>
            <a:r>
              <a:rPr lang="zh-CN" altLang="en-US" dirty="0"/>
              <a:t>也可以</a:t>
            </a:r>
            <a:r>
              <a:rPr lang="zh-CN" altLang="en-US" dirty="0" smtClean="0"/>
              <a:t>重置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来</a:t>
            </a:r>
            <a:r>
              <a:rPr lang="zh-CN" altLang="en-US" dirty="0"/>
              <a:t>重新消费消息。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7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行云流水">
    <a:dk1>
      <a:sysClr val="windowText" lastClr="000000"/>
    </a:dk1>
    <a:lt1>
      <a:sysClr val="window" lastClr="FFFFFF"/>
    </a:lt1>
    <a:dk2>
      <a:srgbClr val="411401"/>
    </a:dk2>
    <a:lt2>
      <a:srgbClr val="FFE6E6"/>
    </a:lt2>
    <a:accent1>
      <a:srgbClr val="A24A48"/>
    </a:accent1>
    <a:accent2>
      <a:srgbClr val="B2935C"/>
    </a:accent2>
    <a:accent3>
      <a:srgbClr val="6A9A9A"/>
    </a:accent3>
    <a:accent4>
      <a:srgbClr val="B2B787"/>
    </a:accent4>
    <a:accent5>
      <a:srgbClr val="91644B"/>
    </a:accent5>
    <a:accent6>
      <a:srgbClr val="654A76"/>
    </a:accent6>
    <a:hlink>
      <a:srgbClr val="00A800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679</Words>
  <Application>Microsoft Office PowerPoint</Application>
  <PresentationFormat>全屏显示(4:3)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行云流水</vt:lpstr>
      <vt:lpstr>Kafka</vt:lpstr>
      <vt:lpstr> kafka介绍 </vt:lpstr>
      <vt:lpstr>Kafka特点</vt:lpstr>
      <vt:lpstr>Kafka组件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Kafka工作流程</vt:lpstr>
      <vt:lpstr>Kafka安装配置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Java客户端生产与消费测试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cp:lastModifiedBy>sunjianbin</cp:lastModifiedBy>
  <cp:revision>186</cp:revision>
  <dcterms:modified xsi:type="dcterms:W3CDTF">2017-10-09T10:51:58Z</dcterms:modified>
</cp:coreProperties>
</file>