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56"/>
  </p:notesMasterIdLst>
  <p:handoutMasterIdLst>
    <p:handoutMasterId r:id="rId57"/>
  </p:handoutMasterIdLst>
  <p:sldIdLst>
    <p:sldId id="312" r:id="rId2"/>
    <p:sldId id="532" r:id="rId3"/>
    <p:sldId id="531" r:id="rId4"/>
    <p:sldId id="372" r:id="rId5"/>
    <p:sldId id="374" r:id="rId6"/>
    <p:sldId id="384" r:id="rId7"/>
    <p:sldId id="459" r:id="rId8"/>
    <p:sldId id="460" r:id="rId9"/>
    <p:sldId id="461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462" r:id="rId24"/>
    <p:sldId id="524" r:id="rId25"/>
    <p:sldId id="492" r:id="rId26"/>
    <p:sldId id="494" r:id="rId27"/>
    <p:sldId id="491" r:id="rId28"/>
    <p:sldId id="463" r:id="rId29"/>
    <p:sldId id="495" r:id="rId30"/>
    <p:sldId id="496" r:id="rId31"/>
    <p:sldId id="497" r:id="rId32"/>
    <p:sldId id="520" r:id="rId33"/>
    <p:sldId id="464" r:id="rId34"/>
    <p:sldId id="465" r:id="rId35"/>
    <p:sldId id="502" r:id="rId36"/>
    <p:sldId id="503" r:id="rId37"/>
    <p:sldId id="504" r:id="rId38"/>
    <p:sldId id="505" r:id="rId39"/>
    <p:sldId id="471" r:id="rId40"/>
    <p:sldId id="506" r:id="rId41"/>
    <p:sldId id="466" r:id="rId42"/>
    <p:sldId id="529" r:id="rId43"/>
    <p:sldId id="528" r:id="rId44"/>
    <p:sldId id="530" r:id="rId45"/>
    <p:sldId id="470" r:id="rId46"/>
    <p:sldId id="472" r:id="rId47"/>
    <p:sldId id="467" r:id="rId48"/>
    <p:sldId id="525" r:id="rId49"/>
    <p:sldId id="526" r:id="rId50"/>
    <p:sldId id="527" r:id="rId51"/>
    <p:sldId id="468" r:id="rId52"/>
    <p:sldId id="469" r:id="rId53"/>
    <p:sldId id="522" r:id="rId54"/>
    <p:sldId id="523" r:id="rId55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532"/>
            <p14:sldId id="531"/>
            <p14:sldId id="372"/>
            <p14:sldId id="374"/>
            <p14:sldId id="384"/>
            <p14:sldId id="459"/>
            <p14:sldId id="460"/>
            <p14:sldId id="461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462"/>
            <p14:sldId id="524"/>
            <p14:sldId id="492"/>
            <p14:sldId id="494"/>
            <p14:sldId id="491"/>
            <p14:sldId id="463"/>
            <p14:sldId id="495"/>
            <p14:sldId id="496"/>
            <p14:sldId id="497"/>
            <p14:sldId id="520"/>
            <p14:sldId id="464"/>
            <p14:sldId id="465"/>
            <p14:sldId id="502"/>
            <p14:sldId id="503"/>
            <p14:sldId id="504"/>
            <p14:sldId id="505"/>
            <p14:sldId id="471"/>
            <p14:sldId id="506"/>
            <p14:sldId id="466"/>
            <p14:sldId id="529"/>
            <p14:sldId id="528"/>
            <p14:sldId id="530"/>
            <p14:sldId id="470"/>
            <p14:sldId id="472"/>
            <p14:sldId id="467"/>
            <p14:sldId id="525"/>
            <p14:sldId id="526"/>
            <p14:sldId id="527"/>
            <p14:sldId id="468"/>
            <p14:sldId id="469"/>
            <p14:sldId id="522"/>
            <p14:sldId id="523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  <a:srgbClr val="0170C1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424" autoAdjust="0"/>
  </p:normalViewPr>
  <p:slideViewPr>
    <p:cSldViewPr>
      <p:cViewPr varScale="1">
        <p:scale>
          <a:sx n="49" d="100"/>
          <a:sy n="49" d="100"/>
        </p:scale>
        <p:origin x="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3" y="1700808"/>
            <a:ext cx="5314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3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18" y="1730135"/>
            <a:ext cx="5295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88" y="2092085"/>
            <a:ext cx="5400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5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18" y="2939810"/>
            <a:ext cx="5295900" cy="313372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3682346" y="4778698"/>
            <a:ext cx="4392488" cy="72008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3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05" y="2130185"/>
            <a:ext cx="5295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988840"/>
            <a:ext cx="4784377" cy="39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0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70022"/>
            <a:ext cx="6813113" cy="39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6" y="2020009"/>
            <a:ext cx="5968485" cy="40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2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492896"/>
            <a:ext cx="4803698" cy="35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54" y="2394426"/>
            <a:ext cx="4823264" cy="36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136626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99" y="2300891"/>
            <a:ext cx="4824631" cy="37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05" y="2532092"/>
            <a:ext cx="4864968" cy="35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564904"/>
            <a:ext cx="5660522" cy="34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 dirty="0"/>
              <a:t>设置</a:t>
            </a:r>
            <a:r>
              <a:rPr lang="en-US" altLang="zh-CN" sz="2000" dirty="0"/>
              <a:t>IP:</a:t>
            </a:r>
          </a:p>
          <a:p>
            <a:pPr lvl="1"/>
            <a:r>
              <a:rPr lang="en-US" altLang="zh-CN" sz="1600" dirty="0"/>
              <a:t>VM:</a:t>
            </a:r>
            <a:r>
              <a:rPr lang="zh-CN" altLang="en-US" sz="1600" dirty="0"/>
              <a:t>编辑</a:t>
            </a:r>
            <a:r>
              <a:rPr lang="en-US" altLang="zh-CN" sz="1600" dirty="0"/>
              <a:t>&gt;</a:t>
            </a:r>
            <a:r>
              <a:rPr lang="zh-CN" altLang="en-US" sz="1600" dirty="0"/>
              <a:t>虚拟网络编辑器</a:t>
            </a:r>
            <a:endParaRPr lang="en-US" altLang="zh-CN" sz="1600" dirty="0"/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vi 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sysconfig</a:t>
            </a:r>
            <a:r>
              <a:rPr lang="en-US" altLang="zh-CN" sz="1800" dirty="0"/>
              <a:t>/network-scripts/ifcfg-eth0</a:t>
            </a:r>
          </a:p>
          <a:p>
            <a:pPr lvl="2"/>
            <a:r>
              <a:rPr lang="zh-CN" altLang="en-US" sz="1600" dirty="0"/>
              <a:t>删除</a:t>
            </a:r>
            <a:r>
              <a:rPr lang="en-US" altLang="zh-CN" sz="1600" dirty="0"/>
              <a:t>UUID</a:t>
            </a:r>
            <a:r>
              <a:rPr lang="zh-CN" altLang="en-US" sz="1600" dirty="0"/>
              <a:t>和</a:t>
            </a:r>
            <a:r>
              <a:rPr lang="en-US" altLang="zh-CN" sz="1600" dirty="0"/>
              <a:t>MAC</a:t>
            </a:r>
            <a:r>
              <a:rPr lang="zh-CN" altLang="en-US" sz="1600" dirty="0"/>
              <a:t>地址</a:t>
            </a:r>
            <a:endParaRPr lang="en-US" altLang="zh-CN" sz="1600" dirty="0"/>
          </a:p>
          <a:p>
            <a:pPr lvl="2"/>
            <a:r>
              <a:rPr lang="en-US" altLang="zh-CN" sz="1600" dirty="0"/>
              <a:t>ONBOOT=yes</a:t>
            </a:r>
          </a:p>
          <a:p>
            <a:pPr lvl="2"/>
            <a:r>
              <a:rPr lang="en-US" altLang="zh-CN" sz="1600" dirty="0"/>
              <a:t>BOOTPROTO=static</a:t>
            </a:r>
          </a:p>
          <a:p>
            <a:pPr lvl="2"/>
            <a:r>
              <a:rPr lang="en-US" altLang="zh-CN" sz="1600" dirty="0"/>
              <a:t>IPADDR=192.168.9.253</a:t>
            </a:r>
          </a:p>
          <a:p>
            <a:pPr lvl="2"/>
            <a:r>
              <a:rPr lang="en-US" altLang="zh-CN" sz="1600" dirty="0"/>
              <a:t>NETMASK=255.255.255.0</a:t>
            </a:r>
          </a:p>
          <a:p>
            <a:pPr lvl="2"/>
            <a:r>
              <a:rPr lang="en-US" altLang="zh-CN" sz="1600" dirty="0"/>
              <a:t>GATEWAY=192.168.9.2</a:t>
            </a:r>
          </a:p>
          <a:p>
            <a:pPr lvl="2"/>
            <a:r>
              <a:rPr lang="en-US" altLang="zh-CN" sz="1600" dirty="0"/>
              <a:t>DNS1=1921.68.9.2</a:t>
            </a:r>
          </a:p>
          <a:p>
            <a:pPr lvl="1"/>
            <a:r>
              <a:rPr lang="en-US" altLang="zh-CN" sz="1800" dirty="0" err="1"/>
              <a:t>rm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fr</a:t>
            </a:r>
            <a:r>
              <a:rPr lang="en-US" altLang="zh-CN" sz="1800" dirty="0"/>
              <a:t>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udev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rules.d</a:t>
            </a:r>
            <a:r>
              <a:rPr lang="en-US" altLang="zh-CN" sz="1800" dirty="0"/>
              <a:t>/70-persistent-net.rules</a:t>
            </a:r>
          </a:p>
          <a:p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CD0C5-EC94-4509-8F13-2BF9E438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68760"/>
            <a:ext cx="2825069" cy="26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0" y="2118250"/>
            <a:ext cx="4110110" cy="3971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ECC239-0F6B-4D52-9EF5-D641A5C0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96" y="2265450"/>
            <a:ext cx="3857222" cy="38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为什么要删除</a:t>
            </a:r>
            <a:r>
              <a:rPr lang="en-US" altLang="zh-CN"/>
              <a:t>70-persistent-net.rules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44" y="1000108"/>
            <a:ext cx="4822747" cy="355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54" y="4461323"/>
            <a:ext cx="5862464" cy="16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VM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/>
              <a:t>默认维护，每一台克隆，或，新建的虚拟机，</a:t>
            </a:r>
            <a:r>
              <a:rPr lang="en-US" altLang="zh-CN"/>
              <a:t>MAC</a:t>
            </a:r>
            <a:r>
              <a:rPr lang="zh-CN" altLang="en-US"/>
              <a:t>地址不重复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如果虚拟机保留</a:t>
            </a:r>
            <a:r>
              <a:rPr lang="en-US" altLang="zh-CN"/>
              <a:t> /etc/udev/rules.d/70-persistent-net.rules</a:t>
            </a:r>
            <a:r>
              <a:rPr lang="zh-CN" altLang="en-US"/>
              <a:t>这个文件，在通过该虚拟机克隆的时候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，文件被带到新的虚拟机中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vm</a:t>
            </a:r>
            <a:r>
              <a:rPr lang="zh-CN" altLang="en-US"/>
              <a:t>变更了新的虚拟机的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en-US" altLang="zh-CN"/>
          </a:p>
          <a:p>
            <a:pPr lvl="1"/>
            <a:r>
              <a:rPr lang="en-US" altLang="zh-CN"/>
              <a:t>so</a:t>
            </a:r>
            <a:r>
              <a:rPr lang="zh-CN" altLang="en-US"/>
              <a:t>：新机器不能使用</a:t>
            </a:r>
            <a:r>
              <a:rPr lang="en-US" altLang="zh-CN"/>
              <a:t>eth0</a:t>
            </a:r>
            <a:r>
              <a:rPr lang="zh-CN" altLang="en-US"/>
              <a:t>接口</a:t>
            </a:r>
            <a:endParaRPr lang="en-US" altLang="zh-CN"/>
          </a:p>
          <a:p>
            <a:pPr lvl="1"/>
            <a:r>
              <a:rPr lang="zh-CN" altLang="en-US"/>
              <a:t>你配置的</a:t>
            </a:r>
            <a:r>
              <a:rPr lang="en-US" altLang="zh-CN"/>
              <a:t>/etc/sysconfig/network-scripts/ifcfg-eth0</a:t>
            </a:r>
            <a:r>
              <a:rPr lang="zh-CN" altLang="en-US"/>
              <a:t>就不能应用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298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关闭防火墙</a:t>
            </a:r>
            <a:r>
              <a:rPr lang="en-US" altLang="zh-CN" sz="2000" dirty="0"/>
              <a:t>&amp;</a:t>
            </a:r>
            <a:r>
              <a:rPr lang="en-US" altLang="zh-CN" sz="2000" dirty="0" err="1">
                <a:solidFill>
                  <a:srgbClr val="FF0000"/>
                </a:solidFill>
              </a:rPr>
              <a:t>Selinux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/>
              <a:t>service</a:t>
            </a:r>
            <a:r>
              <a:rPr lang="zh-CN" altLang="en-US" sz="1800" dirty="0"/>
              <a:t> </a:t>
            </a:r>
            <a:r>
              <a:rPr lang="en-US" altLang="zh-CN" sz="1800" dirty="0"/>
              <a:t>iptables</a:t>
            </a:r>
            <a:r>
              <a:rPr lang="zh-CN" altLang="en-US" sz="1800" dirty="0"/>
              <a:t> </a:t>
            </a:r>
            <a:r>
              <a:rPr lang="en-US" altLang="zh-CN" sz="1800" dirty="0"/>
              <a:t>stop</a:t>
            </a:r>
          </a:p>
          <a:p>
            <a:pPr lvl="1"/>
            <a:r>
              <a:rPr lang="en-US" altLang="zh-CN" sz="1800" dirty="0" err="1"/>
              <a:t>chkconfig</a:t>
            </a:r>
            <a:r>
              <a:rPr lang="en-US" altLang="zh-CN" sz="1800" dirty="0"/>
              <a:t> iptables off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vi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selinux</a:t>
            </a:r>
            <a:r>
              <a:rPr lang="en-US" altLang="zh-CN" sz="1800" dirty="0"/>
              <a:t>/config</a:t>
            </a:r>
          </a:p>
          <a:p>
            <a:pPr lvl="2"/>
            <a:r>
              <a:rPr lang="en-US" altLang="zh-CN" sz="1600" dirty="0"/>
              <a:t>SELINUX=disabled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关机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拍摄快照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注意：日后，虚拟机一定要用快照克隆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克隆虚拟机</a:t>
            </a:r>
            <a:endParaRPr lang="en-US" altLang="zh-CN" dirty="0"/>
          </a:p>
          <a:p>
            <a:pPr lvl="1"/>
            <a:r>
              <a:rPr lang="zh-CN" altLang="en-US" dirty="0"/>
              <a:t>准备</a:t>
            </a:r>
            <a:r>
              <a:rPr lang="en-US" altLang="zh-CN" dirty="0"/>
              <a:t>4</a:t>
            </a:r>
            <a:r>
              <a:rPr lang="zh-CN" altLang="en-US" dirty="0"/>
              <a:t>台虚拟机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IP</a:t>
            </a:r>
          </a:p>
          <a:p>
            <a:r>
              <a:rPr lang="zh-CN" altLang="en-US" dirty="0"/>
              <a:t>配置主机名</a:t>
            </a:r>
            <a:endParaRPr lang="en-US" altLang="zh-CN" dirty="0"/>
          </a:p>
          <a:p>
            <a:pPr lvl="1"/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</a:t>
            </a:r>
          </a:p>
          <a:p>
            <a:pPr lvl="2"/>
            <a:r>
              <a:rPr lang="en-US" altLang="zh-CN" dirty="0"/>
              <a:t>HOSTNAME=OOXX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hosts</a:t>
            </a:r>
          </a:p>
          <a:p>
            <a:pPr lvl="1"/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/hosts      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</a:p>
          <a:p>
            <a:pPr lvl="1"/>
            <a:r>
              <a:rPr lang="en-US" altLang="zh-CN" dirty="0"/>
              <a:t>c:/windows/system32/drivers/etc/hosts  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关机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拍摄快照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52C14C-A04F-401E-A0AB-FD3DBF00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49" y="908720"/>
            <a:ext cx="2825069" cy="26772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FF73E7-C2CD-47D8-A320-5F5677C4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49" y="3811220"/>
            <a:ext cx="2686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81221"/>
            <a:ext cx="5853686" cy="41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CC7A-4968-4621-90DD-6398EBCA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DD8A0-67E4-41B7-97E9-10CEEF9E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https://visualgo.net/zh</a:t>
            </a:r>
          </a:p>
          <a:p>
            <a:r>
              <a:rPr lang="zh-CN" altLang="en-US"/>
              <a:t>麻省理工：算法导论：网易公开课</a:t>
            </a:r>
            <a:endParaRPr lang="en-US" altLang="zh-CN"/>
          </a:p>
          <a:p>
            <a:r>
              <a:rPr lang="zh-CN" altLang="en-US"/>
              <a:t>清华大学：数据结构：学堂在线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&lt;&lt;db2  </a:t>
            </a:r>
            <a:r>
              <a:rPr lang="zh-CN" altLang="en-US"/>
              <a:t>教材 官方</a:t>
            </a:r>
            <a:r>
              <a:rPr lang="en-US" altLang="zh-CN"/>
              <a:t>&gt;&gt;  join</a:t>
            </a:r>
          </a:p>
          <a:p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深入理解计算机系统</a:t>
            </a:r>
            <a:r>
              <a:rPr lang="en-US" altLang="zh-CN"/>
              <a:t>》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1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779997"/>
            <a:ext cx="5457601" cy="42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844824"/>
            <a:ext cx="5389620" cy="41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5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193788"/>
            <a:ext cx="5053741" cy="38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48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简单命令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81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  bash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sz="2000" dirty="0"/>
              <a:t>type</a:t>
            </a:r>
            <a:r>
              <a:rPr lang="zh-CN" altLang="en-US" sz="2000" dirty="0"/>
              <a:t>：命令类型</a:t>
            </a:r>
            <a:endParaRPr lang="en-US" altLang="zh-CN" sz="2000" dirty="0"/>
          </a:p>
          <a:p>
            <a:pPr lvl="1"/>
            <a:r>
              <a:rPr lang="zh-CN" altLang="en-US" sz="1800" dirty="0"/>
              <a:t>外部命令  </a:t>
            </a:r>
            <a:r>
              <a:rPr lang="en-US" altLang="zh-CN" sz="1800" dirty="0"/>
              <a:t>&amp;  </a:t>
            </a:r>
            <a:r>
              <a:rPr lang="zh-CN" altLang="en-US" sz="1800" dirty="0"/>
              <a:t>内部命令</a:t>
            </a:r>
            <a:endParaRPr lang="en-US" altLang="zh-CN" sz="18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help</a:t>
            </a:r>
            <a:r>
              <a:rPr lang="zh-CN" altLang="en-US" sz="2000" dirty="0"/>
              <a:t>：内部命令帮助</a:t>
            </a:r>
            <a:endParaRPr lang="en-US" altLang="zh-CN" sz="2000" dirty="0"/>
          </a:p>
          <a:p>
            <a:pPr lvl="1"/>
            <a:r>
              <a:rPr lang="en-US" altLang="zh-CN" sz="1800" dirty="0"/>
              <a:t>help</a:t>
            </a:r>
            <a:r>
              <a:rPr lang="zh-CN" altLang="en-US" sz="1800" dirty="0"/>
              <a:t>：内部命令清单，附带语法格式，描述</a:t>
            </a:r>
            <a:endParaRPr lang="en-US" altLang="zh-CN" sz="1800" dirty="0"/>
          </a:p>
          <a:p>
            <a:pPr lvl="1"/>
            <a:r>
              <a:rPr lang="en-US" altLang="zh-CN" sz="1800" dirty="0"/>
              <a:t>help </a:t>
            </a:r>
            <a:r>
              <a:rPr lang="zh-CN" altLang="en-US" sz="1800" dirty="0"/>
              <a:t>具体内部命令</a:t>
            </a:r>
            <a:endParaRPr lang="en-US" altLang="zh-CN" sz="18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man</a:t>
            </a:r>
            <a:r>
              <a:rPr lang="zh-CN" altLang="en-US" sz="2000" dirty="0"/>
              <a:t>：帮助手册</a:t>
            </a:r>
            <a:r>
              <a:rPr lang="en-US" altLang="zh-CN" sz="2000" dirty="0"/>
              <a:t>manual</a:t>
            </a:r>
          </a:p>
          <a:p>
            <a:pPr lvl="1"/>
            <a:r>
              <a:rPr lang="sv-SE" altLang="zh-CN" sz="1800" dirty="0"/>
              <a:t>yum install man man-pages -y</a:t>
            </a:r>
            <a:endParaRPr lang="en-US" altLang="zh-CN" sz="1800" dirty="0"/>
          </a:p>
          <a:p>
            <a:r>
              <a:rPr lang="en-US" altLang="zh-CN" sz="2000" dirty="0" err="1"/>
              <a:t>whereis</a:t>
            </a:r>
            <a:r>
              <a:rPr lang="en-US" altLang="zh-CN" sz="2000" dirty="0"/>
              <a:t> : </a:t>
            </a:r>
            <a:r>
              <a:rPr lang="zh-CN" altLang="en-US" sz="2000" dirty="0"/>
              <a:t>定位命令位置</a:t>
            </a:r>
            <a:endParaRPr lang="en-US" altLang="zh-CN" sz="2000" dirty="0"/>
          </a:p>
          <a:p>
            <a:r>
              <a:rPr lang="en-US" altLang="zh-CN" sz="2000" dirty="0"/>
              <a:t>file</a:t>
            </a:r>
            <a:r>
              <a:rPr lang="zh-CN" altLang="en-US" sz="2000" dirty="0"/>
              <a:t>：文件类型</a:t>
            </a:r>
            <a:endParaRPr lang="en-US" altLang="zh-CN" sz="2000" dirty="0"/>
          </a:p>
          <a:p>
            <a:r>
              <a:rPr lang="en-US" altLang="zh-CN" sz="2000" dirty="0"/>
              <a:t>echo</a:t>
            </a:r>
            <a:r>
              <a:rPr lang="zh-CN" altLang="en-US" sz="2000" dirty="0"/>
              <a:t>：打印到标准输出</a:t>
            </a:r>
            <a:endParaRPr lang="en-US" altLang="zh-CN" sz="2000" dirty="0"/>
          </a:p>
          <a:p>
            <a:r>
              <a:rPr lang="en-US" altLang="zh-CN" sz="2000" dirty="0"/>
              <a:t>$PATH</a:t>
            </a:r>
            <a:r>
              <a:rPr lang="zh-CN" altLang="en-US" sz="2000" dirty="0"/>
              <a:t>： 环境变量：路径</a:t>
            </a:r>
            <a:endParaRPr lang="en-US" altLang="zh-CN" sz="2000" dirty="0"/>
          </a:p>
          <a:p>
            <a:r>
              <a:rPr lang="en-US" altLang="zh-CN" sz="2000" dirty="0"/>
              <a:t>$LANG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etc</a:t>
            </a:r>
            <a:r>
              <a:rPr lang="en-US" altLang="zh-CN" sz="2000" dirty="0">
                <a:solidFill>
                  <a:srgbClr val="FF0000"/>
                </a:solidFill>
              </a:rPr>
              <a:t>/profile  》  bash</a:t>
            </a:r>
            <a:r>
              <a:rPr lang="zh-CN" altLang="en-US" sz="2000" dirty="0">
                <a:solidFill>
                  <a:srgbClr val="FF0000"/>
                </a:solidFill>
              </a:rPr>
              <a:t>启动（交互方式）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243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type yum</a:t>
            </a:r>
          </a:p>
          <a:p>
            <a:r>
              <a:rPr lang="en-US" altLang="zh-CN"/>
              <a:t>file /usr/bin/yum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/usr/bin/yum: a /usr/bin/python script text executable</a:t>
            </a:r>
          </a:p>
          <a:p>
            <a:r>
              <a:rPr lang="en-US" altLang="zh-CN"/>
              <a:t>vi /usr/bin/yum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#!/usr/bin/python</a:t>
            </a:r>
          </a:p>
          <a:p>
            <a:r>
              <a:rPr lang="en-US" altLang="zh-CN"/>
              <a:t>ps -fe </a:t>
            </a:r>
            <a:r>
              <a:rPr lang="zh-CN" altLang="en-US"/>
              <a:t>进程列表</a:t>
            </a:r>
            <a:endParaRPr lang="en-US" altLang="zh-CN"/>
          </a:p>
          <a:p>
            <a:pPr lvl="1"/>
            <a:r>
              <a:rPr lang="en-US" altLang="zh-CN"/>
              <a:t>type ps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man ps</a:t>
            </a:r>
          </a:p>
          <a:p>
            <a:r>
              <a:rPr lang="en-US" altLang="zh-CN"/>
              <a:t>echo</a:t>
            </a:r>
          </a:p>
          <a:p>
            <a:pPr lvl="1"/>
            <a:r>
              <a:rPr lang="en-US" altLang="zh-CN"/>
              <a:t>type echo</a:t>
            </a:r>
          </a:p>
          <a:p>
            <a:pPr lvl="1"/>
            <a:r>
              <a:rPr lang="en-US" altLang="zh-CN"/>
              <a:t>help echo</a:t>
            </a:r>
          </a:p>
          <a:p>
            <a:pPr lvl="1"/>
            <a:r>
              <a:rPr lang="en-US" altLang="zh-CN"/>
              <a:t>echo hello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89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a=3</a:t>
            </a:r>
          </a:p>
          <a:p>
            <a:r>
              <a:rPr lang="en-US" altLang="zh-CN"/>
              <a:t>echo</a:t>
            </a:r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$</a:t>
            </a:r>
            <a:r>
              <a:rPr lang="en-US" altLang="zh-CN"/>
              <a:t>a</a:t>
            </a:r>
          </a:p>
          <a:p>
            <a:r>
              <a:rPr lang="en-US" altLang="zh-CN"/>
              <a:t>b=(1,2,3)</a:t>
            </a:r>
          </a:p>
          <a:p>
            <a:r>
              <a:rPr lang="en-US" altLang="zh-CN"/>
              <a:t>echo $b</a:t>
            </a:r>
          </a:p>
          <a:p>
            <a:r>
              <a:rPr lang="en-US" altLang="zh-CN"/>
              <a:t>b=(1 2 3)</a:t>
            </a:r>
          </a:p>
          <a:p>
            <a:r>
              <a:rPr lang="en-US" altLang="zh-CN"/>
              <a:t>echo $b</a:t>
            </a:r>
          </a:p>
          <a:p>
            <a:r>
              <a:rPr lang="en-US" altLang="zh-CN"/>
              <a:t>echo hello$agod</a:t>
            </a:r>
          </a:p>
          <a:p>
            <a:r>
              <a:rPr lang="en-US" altLang="zh-CN"/>
              <a:t>echo hello</a:t>
            </a:r>
            <a:r>
              <a:rPr lang="en-US" altLang="zh-CN">
                <a:solidFill>
                  <a:srgbClr val="FF0000"/>
                </a:solidFill>
              </a:rPr>
              <a:t>${a}</a:t>
            </a:r>
            <a:r>
              <a:rPr lang="en-US" altLang="zh-CN"/>
              <a:t>god</a:t>
            </a:r>
          </a:p>
          <a:p>
            <a:r>
              <a:rPr lang="en-US" altLang="zh-CN"/>
              <a:t>echo ${b[2]}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59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echo </a:t>
            </a:r>
            <a:r>
              <a:rPr lang="en-US" altLang="zh-CN">
                <a:solidFill>
                  <a:srgbClr val="FF0000"/>
                </a:solidFill>
              </a:rPr>
              <a:t>$$  </a:t>
            </a:r>
            <a:r>
              <a:rPr lang="zh-CN" altLang="en-US">
                <a:solidFill>
                  <a:srgbClr val="FF0000"/>
                </a:solidFill>
              </a:rPr>
              <a:t>当前</a:t>
            </a:r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PID</a:t>
            </a:r>
          </a:p>
          <a:p>
            <a:r>
              <a:rPr lang="en-US" altLang="zh-CN">
                <a:solidFill>
                  <a:srgbClr val="FF0000"/>
                </a:solidFill>
              </a:rPr>
              <a:t>ps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-fe</a:t>
            </a:r>
          </a:p>
          <a:p>
            <a:r>
              <a:rPr lang="en-US" altLang="zh-CN">
                <a:solidFill>
                  <a:srgbClr val="FF0000"/>
                </a:solidFill>
              </a:rPr>
              <a:t>bash</a:t>
            </a:r>
          </a:p>
          <a:p>
            <a:r>
              <a:rPr lang="en-US" altLang="zh-CN">
                <a:solidFill>
                  <a:srgbClr val="FF0000"/>
                </a:solidFill>
              </a:rPr>
              <a:t>whereis bash</a:t>
            </a:r>
          </a:p>
          <a:p>
            <a:r>
              <a:rPr lang="en-US" altLang="zh-CN">
                <a:solidFill>
                  <a:srgbClr val="FF0000"/>
                </a:solidFill>
              </a:rPr>
              <a:t>/bin/bash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脚本第一行的定义</a:t>
            </a:r>
            <a:r>
              <a:rPr lang="en-US" altLang="zh-CN">
                <a:solidFill>
                  <a:srgbClr val="FF0000"/>
                </a:solidFill>
              </a:rPr>
              <a:t>~</a:t>
            </a:r>
            <a:r>
              <a:rPr lang="zh-CN" altLang="en-US">
                <a:solidFill>
                  <a:srgbClr val="FF0000"/>
                </a:solidFill>
              </a:rPr>
              <a:t>！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4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PATH:windows</a:t>
            </a:r>
            <a:r>
              <a:rPr lang="zh-CN" altLang="en-US"/>
              <a:t>。</a:t>
            </a:r>
            <a:r>
              <a:rPr lang="en-US" altLang="zh-CN"/>
              <a:t>linux</a:t>
            </a:r>
            <a:r>
              <a:rPr lang="zh-CN" altLang="en-US"/>
              <a:t>：环境变量</a:t>
            </a:r>
            <a:endParaRPr lang="en-US" altLang="zh-CN"/>
          </a:p>
          <a:p>
            <a:pPr lvl="1"/>
            <a:r>
              <a:rPr lang="zh-CN" altLang="en-US"/>
              <a:t>记录查询执行命令所在的路径</a:t>
            </a:r>
            <a:endParaRPr lang="en-US" altLang="zh-CN"/>
          </a:p>
          <a:p>
            <a:pPr lvl="1"/>
            <a:r>
              <a:rPr lang="zh-CN" altLang="en-US"/>
              <a:t>分割：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hash -r </a:t>
            </a:r>
            <a:r>
              <a:rPr lang="zh-CN" altLang="en-US"/>
              <a:t>清除缓存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：对于命令查找的方式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PATH</a:t>
            </a:r>
            <a:r>
              <a:rPr lang="zh-CN" altLang="en-US">
                <a:solidFill>
                  <a:srgbClr val="FF0000"/>
                </a:solidFill>
              </a:rPr>
              <a:t>记录的目录中查找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缓存到内存</a:t>
            </a:r>
            <a:r>
              <a:rPr lang="en-US" altLang="zh-CN">
                <a:solidFill>
                  <a:srgbClr val="FF0000"/>
                </a:solidFill>
              </a:rPr>
              <a:t>hash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635790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man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：用户命令</a:t>
            </a:r>
            <a:r>
              <a:rPr lang="en-US" altLang="zh-CN"/>
              <a:t>(/bin, /usr/bin, /usr/local/bin)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：系统调用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：库用户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：特殊文件</a:t>
            </a:r>
            <a:r>
              <a:rPr lang="en-US" altLang="zh-CN"/>
              <a:t>(</a:t>
            </a:r>
            <a:r>
              <a:rPr lang="zh-CN" altLang="en-US"/>
              <a:t>设备文件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：文件格式</a:t>
            </a:r>
            <a:r>
              <a:rPr lang="en-US" altLang="zh-CN"/>
              <a:t>(</a:t>
            </a:r>
            <a:r>
              <a:rPr lang="zh-CN" altLang="en-US"/>
              <a:t>配置文件的语法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6</a:t>
            </a:r>
            <a:r>
              <a:rPr lang="zh-CN" altLang="en-US"/>
              <a:t>：游戏</a:t>
            </a:r>
          </a:p>
          <a:p>
            <a:pPr lvl="1"/>
            <a:r>
              <a:rPr lang="en-US" altLang="zh-CN"/>
              <a:t>7</a:t>
            </a:r>
            <a:r>
              <a:rPr lang="zh-CN" altLang="en-US"/>
              <a:t>：杂项</a:t>
            </a:r>
            <a:r>
              <a:rPr lang="en-US" altLang="zh-CN"/>
              <a:t>(Miscellaneous)</a:t>
            </a:r>
          </a:p>
          <a:p>
            <a:pPr lvl="1"/>
            <a:r>
              <a:rPr lang="en-US" altLang="zh-CN"/>
              <a:t>8: </a:t>
            </a:r>
            <a:r>
              <a:rPr lang="zh-CN" altLang="en-US"/>
              <a:t>管理命令</a:t>
            </a:r>
            <a:r>
              <a:rPr lang="en-US" altLang="zh-CN"/>
              <a:t>(/sbin, /usr/sbin, /usr/local/sbin)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1945~1946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第一台电子计算机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ENIAC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冯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诺依曼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起草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ENIAC(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电子离散变量自动计算机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设计报告初稿，确定计算机的结构，采用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存储程序以及二进制编码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等，至今仍为电子计算机设计者所遵循。（广岛原子弹）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UNIX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1965~1969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贝尔实验室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、通用电气、麻省理工学院开发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MULTICS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操作系统，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多用户、多任务、多层次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美国登月，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次！）（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1964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我国第一颗原子弹！珠算！）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1970~1973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：改写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MULTICS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汇编语言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为主的时代，为了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移植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操作系统，诞生了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语言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，广泛流行（开源）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1979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：版权，走上商业化（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IBM-AIX,HP-UX,SUN….)</a:t>
            </a: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893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，</a:t>
            </a:r>
            <a:r>
              <a:rPr lang="en-US" altLang="zh-CN"/>
              <a:t>bash</a:t>
            </a:r>
            <a:r>
              <a:rPr lang="zh-CN" altLang="en-US"/>
              <a:t>：程序</a:t>
            </a:r>
            <a:endParaRPr lang="en-US" altLang="zh-CN"/>
          </a:p>
          <a:p>
            <a:r>
              <a:rPr lang="en-US" altLang="zh-CN"/>
              <a:t>/etc/profile</a:t>
            </a:r>
            <a:r>
              <a:rPr lang="zh-CN" altLang="en-US"/>
              <a:t>是</a:t>
            </a:r>
            <a:r>
              <a:rPr lang="en-US" altLang="zh-CN"/>
              <a:t>bash</a:t>
            </a:r>
            <a:r>
              <a:rPr lang="zh-CN" altLang="en-US"/>
              <a:t>的配置文件</a:t>
            </a:r>
            <a:endParaRPr lang="en-US" altLang="zh-CN"/>
          </a:p>
          <a:p>
            <a:r>
              <a:rPr lang="en-US" altLang="zh-CN"/>
              <a:t>source /etc/profile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64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文件系统命令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465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015B5-490F-4245-ADD6-2BC79319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8183E6-9E17-46B3-8C8C-4B36B7699CA3}"/>
              </a:ext>
            </a:extLst>
          </p:cNvPr>
          <p:cNvSpPr/>
          <p:nvPr/>
        </p:nvSpPr>
        <p:spPr>
          <a:xfrm>
            <a:off x="2987824" y="2204864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7DCF-991D-410A-9AD3-1D23FA7218BA}"/>
              </a:ext>
            </a:extLst>
          </p:cNvPr>
          <p:cNvSpPr/>
          <p:nvPr/>
        </p:nvSpPr>
        <p:spPr>
          <a:xfrm>
            <a:off x="755576" y="4941168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198F2E-AD87-4886-B0DD-749AD4E938CE}"/>
              </a:ext>
            </a:extLst>
          </p:cNvPr>
          <p:cNvSpPr/>
          <p:nvPr/>
        </p:nvSpPr>
        <p:spPr>
          <a:xfrm>
            <a:off x="1115616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C328C5-3873-430C-8650-746667427153}"/>
              </a:ext>
            </a:extLst>
          </p:cNvPr>
          <p:cNvSpPr/>
          <p:nvPr/>
        </p:nvSpPr>
        <p:spPr>
          <a:xfrm>
            <a:off x="2671818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47A87F-5004-4C98-B407-C9C37BFE3806}"/>
              </a:ext>
            </a:extLst>
          </p:cNvPr>
          <p:cNvSpPr/>
          <p:nvPr/>
        </p:nvSpPr>
        <p:spPr>
          <a:xfrm>
            <a:off x="4228020" y="4365104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7199E38-B908-4664-81AB-AA79D3DC74F3}"/>
              </a:ext>
            </a:extLst>
          </p:cNvPr>
          <p:cNvCxnSpPr/>
          <p:nvPr/>
        </p:nvCxnSpPr>
        <p:spPr>
          <a:xfrm flipH="1">
            <a:off x="1835696" y="2708920"/>
            <a:ext cx="2160240" cy="187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01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4B0FA-8C1A-4838-B930-29A7DD8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113628-52BA-4894-AFF2-5EFD8C2878D0}"/>
              </a:ext>
            </a:extLst>
          </p:cNvPr>
          <p:cNvSpPr/>
          <p:nvPr/>
        </p:nvSpPr>
        <p:spPr>
          <a:xfrm>
            <a:off x="755576" y="4941168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DB4EAB-A183-4EAA-B2CD-C44CBA4C2D11}"/>
              </a:ext>
            </a:extLst>
          </p:cNvPr>
          <p:cNvSpPr/>
          <p:nvPr/>
        </p:nvSpPr>
        <p:spPr>
          <a:xfrm>
            <a:off x="1115616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1B109C-8D56-48A2-A87B-F9315D635D9B}"/>
              </a:ext>
            </a:extLst>
          </p:cNvPr>
          <p:cNvSpPr/>
          <p:nvPr/>
        </p:nvSpPr>
        <p:spPr>
          <a:xfrm>
            <a:off x="2671818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1C19F8-BAC9-42F9-8166-4F05C36AADCC}"/>
              </a:ext>
            </a:extLst>
          </p:cNvPr>
          <p:cNvSpPr/>
          <p:nvPr/>
        </p:nvSpPr>
        <p:spPr>
          <a:xfrm>
            <a:off x="4228020" y="4365104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065898-8A57-4BD6-BE9E-9FF9038BE17C}"/>
              </a:ext>
            </a:extLst>
          </p:cNvPr>
          <p:cNvSpPr/>
          <p:nvPr/>
        </p:nvSpPr>
        <p:spPr>
          <a:xfrm>
            <a:off x="2339752" y="1603056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FF188E-3AA4-4C2E-9737-DE238819880C}"/>
              </a:ext>
            </a:extLst>
          </p:cNvPr>
          <p:cNvCxnSpPr/>
          <p:nvPr/>
        </p:nvCxnSpPr>
        <p:spPr>
          <a:xfrm flipH="1">
            <a:off x="1907704" y="2276872"/>
            <a:ext cx="1728192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016ABB-A99D-445C-87FE-95B3D10B841D}"/>
              </a:ext>
            </a:extLst>
          </p:cNvPr>
          <p:cNvCxnSpPr/>
          <p:nvPr/>
        </p:nvCxnSpPr>
        <p:spPr>
          <a:xfrm>
            <a:off x="3707904" y="2060848"/>
            <a:ext cx="1872208" cy="237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3813EC1-8B3E-4405-85C5-8A1D79B38458}"/>
              </a:ext>
            </a:extLst>
          </p:cNvPr>
          <p:cNvSpPr/>
          <p:nvPr/>
        </p:nvSpPr>
        <p:spPr>
          <a:xfrm>
            <a:off x="4391980" y="3330216"/>
            <a:ext cx="1224136" cy="31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3A479-CD58-468E-8CB2-2E77F9FE39C7}"/>
              </a:ext>
            </a:extLst>
          </p:cNvPr>
          <p:cNvSpPr/>
          <p:nvPr/>
        </p:nvSpPr>
        <p:spPr>
          <a:xfrm>
            <a:off x="2227881" y="3248417"/>
            <a:ext cx="1224136" cy="31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6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5568C-18CA-4C44-A228-B79D5ED4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3" y="0"/>
            <a:ext cx="7072330" cy="8572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893A36-E722-4CF6-9323-60C94185D443}"/>
              </a:ext>
            </a:extLst>
          </p:cNvPr>
          <p:cNvSpPr/>
          <p:nvPr/>
        </p:nvSpPr>
        <p:spPr>
          <a:xfrm>
            <a:off x="1403648" y="22048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74A20-0C22-45D7-824D-5AB2113D1945}"/>
              </a:ext>
            </a:extLst>
          </p:cNvPr>
          <p:cNvSpPr/>
          <p:nvPr/>
        </p:nvSpPr>
        <p:spPr>
          <a:xfrm>
            <a:off x="3032109" y="22048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625BBB-84A9-4998-9BFB-B59C4BFB4580}"/>
              </a:ext>
            </a:extLst>
          </p:cNvPr>
          <p:cNvSpPr/>
          <p:nvPr/>
        </p:nvSpPr>
        <p:spPr>
          <a:xfrm>
            <a:off x="3032109" y="30689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03C6ED-12E8-4A4F-BE97-487472FCFA42}"/>
              </a:ext>
            </a:extLst>
          </p:cNvPr>
          <p:cNvSpPr/>
          <p:nvPr/>
        </p:nvSpPr>
        <p:spPr>
          <a:xfrm>
            <a:off x="3032109" y="3898241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....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C7A38-1D96-4C9C-9375-D4EF67780B95}"/>
              </a:ext>
            </a:extLst>
          </p:cNvPr>
          <p:cNvSpPr/>
          <p:nvPr/>
        </p:nvSpPr>
        <p:spPr>
          <a:xfrm>
            <a:off x="755576" y="5445224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2793F5-7C66-4E82-A3DF-661DC0C4597B}"/>
              </a:ext>
            </a:extLst>
          </p:cNvPr>
          <p:cNvSpPr/>
          <p:nvPr/>
        </p:nvSpPr>
        <p:spPr>
          <a:xfrm>
            <a:off x="1115616" y="4869160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5F2751-8B1B-403A-A951-F744ECC87749}"/>
              </a:ext>
            </a:extLst>
          </p:cNvPr>
          <p:cNvSpPr/>
          <p:nvPr/>
        </p:nvSpPr>
        <p:spPr>
          <a:xfrm>
            <a:off x="2671818" y="4869160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987262-F84C-4347-8087-148BA65AC7B6}"/>
              </a:ext>
            </a:extLst>
          </p:cNvPr>
          <p:cNvSpPr/>
          <p:nvPr/>
        </p:nvSpPr>
        <p:spPr>
          <a:xfrm>
            <a:off x="4228020" y="4869160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07C289-C335-44BB-8EF8-80E3211D9059}"/>
              </a:ext>
            </a:extLst>
          </p:cNvPr>
          <p:cNvCxnSpPr>
            <a:cxnSpLocks/>
          </p:cNvCxnSpPr>
          <p:nvPr/>
        </p:nvCxnSpPr>
        <p:spPr>
          <a:xfrm flipH="1">
            <a:off x="1807722" y="2780928"/>
            <a:ext cx="1468134" cy="266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5394ACA-C999-4EC8-9D76-B8C4BB5363C7}"/>
              </a:ext>
            </a:extLst>
          </p:cNvPr>
          <p:cNvSpPr/>
          <p:nvPr/>
        </p:nvSpPr>
        <p:spPr>
          <a:xfrm>
            <a:off x="7668344" y="3392996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cdrom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45FCDD-4989-4B15-9A93-3F65234B3721}"/>
              </a:ext>
            </a:extLst>
          </p:cNvPr>
          <p:cNvCxnSpPr/>
          <p:nvPr/>
        </p:nvCxnSpPr>
        <p:spPr>
          <a:xfrm>
            <a:off x="3895954" y="3392996"/>
            <a:ext cx="4060422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1AEB36D-E3F4-49EA-B282-3692E97794F5}"/>
              </a:ext>
            </a:extLst>
          </p:cNvPr>
          <p:cNvSpPr/>
          <p:nvPr/>
        </p:nvSpPr>
        <p:spPr>
          <a:xfrm>
            <a:off x="1403648" y="1052736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应用程序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AF6457-19B8-4F10-A6DD-C6B0604A2904}"/>
              </a:ext>
            </a:extLst>
          </p:cNvPr>
          <p:cNvSpPr/>
          <p:nvPr/>
        </p:nvSpPr>
        <p:spPr>
          <a:xfrm>
            <a:off x="3765925" y="1034734"/>
            <a:ext cx="102209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9947A1-BA2F-44DC-8BD6-63BB57F9DC24}"/>
              </a:ext>
            </a:extLst>
          </p:cNvPr>
          <p:cNvCxnSpPr/>
          <p:nvPr/>
        </p:nvCxnSpPr>
        <p:spPr>
          <a:xfrm flipH="1">
            <a:off x="3563888" y="1484784"/>
            <a:ext cx="808399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D1E1B0-4C04-4DEF-8AE5-7677C26C72DB}"/>
              </a:ext>
            </a:extLst>
          </p:cNvPr>
          <p:cNvCxnSpPr/>
          <p:nvPr/>
        </p:nvCxnSpPr>
        <p:spPr>
          <a:xfrm>
            <a:off x="3275856" y="1484784"/>
            <a:ext cx="288032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2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 -l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文件类型：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-</a:t>
            </a:r>
            <a:r>
              <a:rPr lang="zh-CN" altLang="en-US" sz="1600" dirty="0"/>
              <a:t>：普通文件 </a:t>
            </a:r>
            <a:r>
              <a:rPr lang="en-US" altLang="zh-CN" sz="1600" dirty="0"/>
              <a:t>(f)</a:t>
            </a:r>
          </a:p>
          <a:p>
            <a:r>
              <a:rPr lang="en-US" altLang="zh-CN" sz="1600" dirty="0"/>
              <a:t>	d: </a:t>
            </a:r>
            <a:r>
              <a:rPr lang="zh-CN" altLang="en-US" sz="1600" dirty="0"/>
              <a:t>目录文件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b: </a:t>
            </a:r>
            <a:r>
              <a:rPr lang="zh-CN" altLang="en-US" sz="1600" dirty="0"/>
              <a:t>块设备文件 </a:t>
            </a:r>
            <a:r>
              <a:rPr lang="en-US" altLang="zh-CN" sz="1600" dirty="0"/>
              <a:t>(block)</a:t>
            </a:r>
          </a:p>
          <a:p>
            <a:r>
              <a:rPr lang="en-US" altLang="zh-CN" sz="1600" dirty="0"/>
              <a:t>	c: </a:t>
            </a:r>
            <a:r>
              <a:rPr lang="zh-CN" altLang="en-US" sz="1600" dirty="0"/>
              <a:t>字符设备文件 </a:t>
            </a:r>
            <a:r>
              <a:rPr lang="en-US" altLang="zh-CN" sz="1600" dirty="0"/>
              <a:t>(character)</a:t>
            </a:r>
          </a:p>
          <a:p>
            <a:r>
              <a:rPr lang="en-US" altLang="zh-CN" sz="1600" dirty="0"/>
              <a:t>	l: </a:t>
            </a:r>
            <a:r>
              <a:rPr lang="zh-CN" altLang="en-US" sz="1600" dirty="0"/>
              <a:t>符号链接文件</a:t>
            </a:r>
            <a:r>
              <a:rPr lang="en-US" altLang="zh-CN" sz="1600" dirty="0"/>
              <a:t>(symbolic link file)</a:t>
            </a:r>
          </a:p>
          <a:p>
            <a:r>
              <a:rPr lang="en-US" altLang="zh-CN" sz="1600" dirty="0"/>
              <a:t>	p: </a:t>
            </a:r>
            <a:r>
              <a:rPr lang="zh-CN" altLang="en-US" sz="1600" dirty="0"/>
              <a:t>命令管道文件</a:t>
            </a:r>
            <a:r>
              <a:rPr lang="en-US" altLang="zh-CN" sz="1600" dirty="0"/>
              <a:t>(pipe)</a:t>
            </a:r>
          </a:p>
          <a:p>
            <a:r>
              <a:rPr lang="en-US" altLang="zh-CN" sz="1600" dirty="0"/>
              <a:t>	s: </a:t>
            </a:r>
            <a:r>
              <a:rPr lang="zh-CN" altLang="en-US" sz="1600" dirty="0"/>
              <a:t>套接字文件</a:t>
            </a:r>
            <a:r>
              <a:rPr lang="en-US" altLang="zh-CN" sz="1600" dirty="0"/>
              <a:t>(socket)</a:t>
            </a:r>
          </a:p>
          <a:p>
            <a:r>
              <a:rPr lang="zh-CN" altLang="en-US" sz="1600" dirty="0"/>
              <a:t>文件权限：</a:t>
            </a:r>
            <a:r>
              <a:rPr lang="en-US" altLang="zh-CN" sz="1600" dirty="0"/>
              <a:t>9</a:t>
            </a:r>
            <a:r>
              <a:rPr lang="zh-CN" altLang="en-US" sz="1600" dirty="0"/>
              <a:t>位，每</a:t>
            </a:r>
            <a:r>
              <a:rPr lang="en-US" altLang="zh-CN" sz="1600" dirty="0"/>
              <a:t>3</a:t>
            </a:r>
            <a:r>
              <a:rPr lang="zh-CN" altLang="en-US" sz="1600" dirty="0"/>
              <a:t>位一组，</a:t>
            </a:r>
            <a:r>
              <a:rPr lang="en-US" altLang="zh-CN" sz="1600" dirty="0"/>
              <a:t>3</a:t>
            </a:r>
            <a:r>
              <a:rPr lang="zh-CN" altLang="en-US" sz="1600" dirty="0"/>
              <a:t>组 权限（</a:t>
            </a:r>
            <a:r>
              <a:rPr lang="en-US" altLang="zh-CN" sz="1600" dirty="0"/>
              <a:t>U,G,O</a:t>
            </a:r>
            <a:r>
              <a:rPr lang="zh-CN" altLang="en-US" sz="1600" dirty="0"/>
              <a:t>）每一组：</a:t>
            </a:r>
            <a:r>
              <a:rPr lang="en-US" altLang="zh-CN" sz="1600" dirty="0" err="1"/>
              <a:t>rwx</a:t>
            </a:r>
            <a:r>
              <a:rPr lang="en-US" altLang="zh-CN" sz="1600" dirty="0"/>
              <a:t>(</a:t>
            </a:r>
            <a:r>
              <a:rPr lang="zh-CN" altLang="en-US" sz="1600" dirty="0"/>
              <a:t>读，写，执行</a:t>
            </a:r>
            <a:r>
              <a:rPr lang="en-US" altLang="zh-CN" sz="1600" dirty="0"/>
              <a:t>), r--</a:t>
            </a:r>
          </a:p>
          <a:p>
            <a:r>
              <a:rPr lang="zh-CN" altLang="en-US" sz="1600" dirty="0"/>
              <a:t>文件硬链接的次数</a:t>
            </a:r>
          </a:p>
          <a:p>
            <a:r>
              <a:rPr lang="zh-CN" altLang="en-US" sz="1600" dirty="0"/>
              <a:t>文件的属主</a:t>
            </a:r>
            <a:r>
              <a:rPr lang="en-US" altLang="zh-CN" sz="1600" dirty="0"/>
              <a:t>(owner)</a:t>
            </a:r>
          </a:p>
          <a:p>
            <a:r>
              <a:rPr lang="zh-CN" altLang="en-US" sz="1600" dirty="0"/>
              <a:t>文件的属组</a:t>
            </a:r>
            <a:r>
              <a:rPr lang="en-US" altLang="zh-CN" sz="1600" dirty="0"/>
              <a:t>(group)</a:t>
            </a:r>
          </a:p>
          <a:p>
            <a:r>
              <a:rPr lang="zh-CN" altLang="en-US" sz="1600" dirty="0"/>
              <a:t>文件大小</a:t>
            </a:r>
            <a:r>
              <a:rPr lang="en-US" altLang="zh-CN" sz="1600" dirty="0"/>
              <a:t>(size)</a:t>
            </a:r>
            <a:r>
              <a:rPr lang="zh-CN" altLang="en-US" sz="1600" dirty="0"/>
              <a:t>，单位是字节</a:t>
            </a:r>
          </a:p>
          <a:p>
            <a:r>
              <a:rPr lang="zh-CN" altLang="en-US" sz="1600" dirty="0"/>
              <a:t>时间戳</a:t>
            </a:r>
            <a:r>
              <a:rPr lang="en-US" altLang="zh-CN" sz="1600" dirty="0"/>
              <a:t>(timestamp)</a:t>
            </a:r>
            <a:r>
              <a:rPr lang="zh-CN" altLang="en-US" sz="1600" dirty="0"/>
              <a:t>：最近一次被修改的时间</a:t>
            </a:r>
          </a:p>
          <a:p>
            <a:r>
              <a:rPr lang="zh-CN" altLang="en-US" sz="1600" dirty="0"/>
              <a:t>	访问</a:t>
            </a:r>
            <a:r>
              <a:rPr lang="en-US" altLang="zh-CN" sz="1600" dirty="0"/>
              <a:t>:access</a:t>
            </a:r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修改</a:t>
            </a:r>
            <a:r>
              <a:rPr lang="en-US" altLang="zh-CN" sz="1600" dirty="0"/>
              <a:t>:modify</a:t>
            </a:r>
            <a:r>
              <a:rPr lang="zh-CN" altLang="en-US" sz="1600" dirty="0"/>
              <a:t>，文件内容发生了改变</a:t>
            </a:r>
          </a:p>
          <a:p>
            <a:r>
              <a:rPr lang="zh-CN" altLang="en-US" sz="1600" dirty="0"/>
              <a:t>	改变</a:t>
            </a:r>
            <a:r>
              <a:rPr lang="en-US" altLang="zh-CN" sz="1600" dirty="0"/>
              <a:t>:change</a:t>
            </a:r>
            <a:r>
              <a:rPr lang="zh-CN" altLang="en-US" sz="1600" dirty="0"/>
              <a:t>，</a:t>
            </a:r>
            <a:r>
              <a:rPr lang="en-US" altLang="zh-CN" sz="1600" dirty="0"/>
              <a:t>metadata</a:t>
            </a:r>
            <a:r>
              <a:rPr lang="zh-CN" altLang="en-US" sz="1600" dirty="0"/>
              <a:t>，元数据</a:t>
            </a:r>
          </a:p>
        </p:txBody>
      </p:sp>
    </p:spTree>
    <p:extLst>
      <p:ext uri="{BB962C8B-B14F-4D97-AF65-F5344CB8AC3E}">
        <p14:creationId xmlns:p14="http://schemas.microsoft.com/office/powerpoint/2010/main" val="24234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Filesystem Hierarchy Standard</a:t>
            </a:r>
            <a:r>
              <a:rPr lang="zh-CN" altLang="en-US" sz="2000" dirty="0"/>
              <a:t>（文件系统层次化标准）</a:t>
            </a:r>
            <a:endParaRPr lang="en-US" altLang="zh-CN" sz="2000" dirty="0"/>
          </a:p>
          <a:p>
            <a:pPr lvl="1"/>
            <a:r>
              <a:rPr lang="en-US" altLang="zh-CN" sz="1600" dirty="0"/>
              <a:t>/boot: </a:t>
            </a:r>
            <a:r>
              <a:rPr lang="zh-CN" altLang="en-US" sz="1600" dirty="0"/>
              <a:t>系统启动相关的文件，如内核、</a:t>
            </a:r>
            <a:r>
              <a:rPr lang="en-US" altLang="zh-CN" sz="1600" dirty="0" err="1"/>
              <a:t>initrd</a:t>
            </a:r>
            <a:r>
              <a:rPr lang="zh-CN" altLang="en-US" sz="1600" dirty="0"/>
              <a:t>，以及</a:t>
            </a:r>
            <a:r>
              <a:rPr lang="en-US" altLang="zh-CN" sz="1600" dirty="0"/>
              <a:t>grub(bootloader)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/dev: </a:t>
            </a:r>
            <a:r>
              <a:rPr lang="zh-CN" altLang="en-US" sz="1600" dirty="0">
                <a:solidFill>
                  <a:srgbClr val="FF0000"/>
                </a:solidFill>
              </a:rPr>
              <a:t>设备文件</a:t>
            </a:r>
            <a:r>
              <a:rPr lang="zh-CN" altLang="en-US" sz="1600" dirty="0"/>
              <a:t>	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</a:rPr>
              <a:t>etc</a:t>
            </a:r>
            <a:r>
              <a:rPr lang="zh-CN" altLang="en-US" sz="1600" dirty="0">
                <a:solidFill>
                  <a:srgbClr val="FF0000"/>
                </a:solidFill>
              </a:rPr>
              <a:t>：配置文件</a:t>
            </a:r>
          </a:p>
          <a:p>
            <a:pPr lvl="1"/>
            <a:r>
              <a:rPr lang="en-US" altLang="zh-CN" sz="1600" dirty="0"/>
              <a:t>/home</a:t>
            </a:r>
            <a:r>
              <a:rPr lang="zh-CN" altLang="en-US" sz="1600" dirty="0"/>
              <a:t>：用户的家目录，每一个用户的家目录通常默认为</a:t>
            </a:r>
            <a:r>
              <a:rPr lang="en-US" altLang="zh-CN" sz="1600" dirty="0"/>
              <a:t>/home/USERNAME</a:t>
            </a:r>
          </a:p>
          <a:p>
            <a:pPr lvl="1"/>
            <a:r>
              <a:rPr lang="en-US" altLang="zh-CN" sz="1600" dirty="0"/>
              <a:t>/root</a:t>
            </a:r>
            <a:r>
              <a:rPr lang="zh-CN" altLang="en-US" sz="1600" dirty="0"/>
              <a:t>：管理员的家目录；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/lib</a:t>
            </a:r>
            <a:r>
              <a:rPr lang="zh-CN" altLang="en-US" sz="1600" dirty="0">
                <a:solidFill>
                  <a:srgbClr val="FF0000"/>
                </a:solidFill>
              </a:rPr>
              <a:t>：库文件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/>
              <a:t>/media</a:t>
            </a:r>
            <a:r>
              <a:rPr lang="zh-CN" altLang="en-US" sz="1600" dirty="0"/>
              <a:t>：挂载点目录，移动设备</a:t>
            </a:r>
          </a:p>
          <a:p>
            <a:pPr lvl="1"/>
            <a:r>
              <a:rPr lang="en-US" altLang="zh-CN" sz="1600" dirty="0"/>
              <a:t>/</a:t>
            </a:r>
            <a:r>
              <a:rPr lang="en-US" altLang="zh-CN" sz="1600" dirty="0" err="1"/>
              <a:t>mnt</a:t>
            </a:r>
            <a:r>
              <a:rPr lang="zh-CN" altLang="en-US" sz="1600" dirty="0"/>
              <a:t>：挂载点目录，额外的临时文件系统</a:t>
            </a:r>
          </a:p>
          <a:p>
            <a:pPr lvl="1"/>
            <a:r>
              <a:rPr lang="en-US" altLang="zh-CN" sz="1600" dirty="0"/>
              <a:t>/opt</a:t>
            </a:r>
            <a:r>
              <a:rPr lang="zh-CN" altLang="en-US" sz="1600" dirty="0"/>
              <a:t>：可选目录，第三方程序的安装目录</a:t>
            </a:r>
          </a:p>
          <a:p>
            <a:pPr lvl="1"/>
            <a:r>
              <a:rPr lang="en-US" altLang="zh-CN" sz="1600" dirty="0"/>
              <a:t>/proc</a:t>
            </a:r>
            <a:r>
              <a:rPr lang="zh-CN" altLang="en-US" sz="1600" dirty="0"/>
              <a:t>：伪文件系统，内核映射文件</a:t>
            </a:r>
          </a:p>
          <a:p>
            <a:pPr lvl="1"/>
            <a:r>
              <a:rPr lang="en-US" altLang="zh-CN" sz="1600" dirty="0"/>
              <a:t>/sys</a:t>
            </a:r>
            <a:r>
              <a:rPr lang="zh-CN" altLang="en-US" sz="1600" dirty="0"/>
              <a:t>：伪文件系统，跟硬件设备相关的属性映射文件</a:t>
            </a:r>
          </a:p>
          <a:p>
            <a:pPr lvl="1"/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r>
              <a:rPr lang="zh-CN" altLang="en-US" sz="1600" dirty="0"/>
              <a:t>：临时文件</a:t>
            </a:r>
            <a:r>
              <a:rPr lang="en-US" altLang="zh-CN" sz="1600" dirty="0"/>
              <a:t>,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endParaRPr lang="en-US" altLang="zh-CN" sz="1600" dirty="0"/>
          </a:p>
          <a:p>
            <a:pPr lvl="1"/>
            <a:r>
              <a:rPr lang="en-US" altLang="zh-CN" sz="1600" dirty="0"/>
              <a:t>/</a:t>
            </a:r>
            <a:r>
              <a:rPr lang="en-US" altLang="zh-CN" sz="1600" dirty="0" err="1"/>
              <a:t>var</a:t>
            </a:r>
            <a:r>
              <a:rPr lang="zh-CN" altLang="en-US" sz="1600" dirty="0"/>
              <a:t>：可变化的文件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/bin: </a:t>
            </a:r>
            <a:r>
              <a:rPr lang="zh-CN" altLang="en-US" sz="1600" dirty="0">
                <a:solidFill>
                  <a:srgbClr val="FF0000"/>
                </a:solidFill>
              </a:rPr>
              <a:t>可执行文件</a:t>
            </a:r>
            <a:r>
              <a:rPr lang="en-US" altLang="zh-CN" sz="1600" dirty="0">
                <a:solidFill>
                  <a:srgbClr val="FF0000"/>
                </a:solidFill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</a:rPr>
              <a:t>用户命令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</a:rPr>
              <a:t>sbin</a:t>
            </a:r>
            <a:r>
              <a:rPr lang="zh-CN" altLang="en-US" sz="1600" dirty="0">
                <a:solidFill>
                  <a:srgbClr val="FF0000"/>
                </a:solidFill>
              </a:rPr>
              <a:t>：管理命令</a:t>
            </a:r>
          </a:p>
        </p:txBody>
      </p:sp>
    </p:spTree>
    <p:extLst>
      <p:ext uri="{BB962C8B-B14F-4D97-AF65-F5344CB8AC3E}">
        <p14:creationId xmlns:p14="http://schemas.microsoft.com/office/powerpoint/2010/main" val="93478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8786874" cy="5740120"/>
          </a:xfrm>
        </p:spPr>
        <p:txBody>
          <a:bodyPr/>
          <a:lstStyle/>
          <a:p>
            <a:r>
              <a:rPr lang="en-US" altLang="zh-CN" dirty="0" err="1"/>
              <a:t>df</a:t>
            </a:r>
            <a:r>
              <a:rPr lang="zh-CN" altLang="en-US" dirty="0"/>
              <a:t>：显示磁盘使用情况</a:t>
            </a:r>
            <a:endParaRPr lang="en-US" altLang="zh-CN" dirty="0"/>
          </a:p>
          <a:p>
            <a:r>
              <a:rPr lang="en-US" altLang="zh-CN" dirty="0"/>
              <a:t>du</a:t>
            </a:r>
            <a:r>
              <a:rPr lang="zh-CN" altLang="en-US" dirty="0"/>
              <a:t>：显示文件系统使用情况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du –</a:t>
            </a:r>
            <a:r>
              <a:rPr lang="en-US" altLang="zh-CN" dirty="0" err="1"/>
              <a:t>sh</a:t>
            </a:r>
            <a:r>
              <a:rPr lang="en-US" altLang="zh-CN" dirty="0"/>
              <a:t> ./* | sort –n </a:t>
            </a:r>
            <a:r>
              <a:rPr lang="zh-CN" altLang="en-US" dirty="0"/>
              <a:t>使用情况排序</a:t>
            </a:r>
            <a:endParaRPr lang="en-US" altLang="zh-CN" dirty="0"/>
          </a:p>
          <a:p>
            <a:r>
              <a:rPr lang="en-US" altLang="zh-CN" dirty="0"/>
              <a:t>ls</a:t>
            </a:r>
            <a:r>
              <a:rPr lang="zh-CN" altLang="en-US" dirty="0"/>
              <a:t>：显示目录 </a:t>
            </a:r>
            <a:r>
              <a:rPr lang="en-US" altLang="zh-CN" dirty="0"/>
              <a:t>–</a:t>
            </a:r>
            <a:r>
              <a:rPr lang="en-US" altLang="zh-CN" dirty="0" err="1"/>
              <a:t>i</a:t>
            </a:r>
            <a:r>
              <a:rPr lang="zh-CN" altLang="en-US" dirty="0"/>
              <a:t>显示磁盘索引号</a:t>
            </a:r>
            <a:endParaRPr lang="en-US" altLang="zh-CN" dirty="0"/>
          </a:p>
          <a:p>
            <a:r>
              <a:rPr lang="en-US" altLang="zh-CN" dirty="0"/>
              <a:t>cd</a:t>
            </a:r>
            <a:r>
              <a:rPr lang="zh-CN" altLang="en-US" dirty="0"/>
              <a:t>：切换工作目录</a:t>
            </a:r>
            <a:endParaRPr lang="en-US" altLang="zh-CN" dirty="0"/>
          </a:p>
          <a:p>
            <a:r>
              <a:rPr lang="en-US" altLang="zh-CN" dirty="0" err="1"/>
              <a:t>pwd</a:t>
            </a:r>
            <a:r>
              <a:rPr lang="zh-CN" altLang="en-US" dirty="0"/>
              <a:t>：显示当前工作目录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zh-CN" altLang="en-US" dirty="0"/>
              <a:t>：创建目录</a:t>
            </a:r>
            <a:r>
              <a:rPr lang="en-US" altLang="zh-CN" dirty="0"/>
              <a:t>   </a:t>
            </a:r>
            <a:r>
              <a:rPr lang="zh-CN" altLang="en-US" dirty="0"/>
              <a:t>递归创建 </a:t>
            </a:r>
            <a:r>
              <a:rPr lang="en-US" altLang="zh-CN" dirty="0"/>
              <a:t>–p </a:t>
            </a:r>
          </a:p>
          <a:p>
            <a:r>
              <a:rPr lang="en-US" altLang="zh-CN" dirty="0" err="1"/>
              <a:t>rm</a:t>
            </a:r>
            <a:r>
              <a:rPr lang="zh-CN" altLang="en-US" dirty="0"/>
              <a:t>：删除</a:t>
            </a:r>
            <a:r>
              <a:rPr lang="en-US" altLang="zh-CN" dirty="0"/>
              <a:t>  </a:t>
            </a:r>
            <a:r>
              <a:rPr lang="zh-CN" altLang="en-US" dirty="0"/>
              <a:t>强制删除 </a:t>
            </a:r>
            <a:r>
              <a:rPr lang="en-US" altLang="zh-CN" dirty="0"/>
              <a:t>–f  ;</a:t>
            </a:r>
            <a:r>
              <a:rPr lang="zh-CN" altLang="en-US" dirty="0"/>
              <a:t>递归删除  </a:t>
            </a:r>
            <a:r>
              <a:rPr lang="en-US" altLang="zh-CN" dirty="0"/>
              <a:t>-r</a:t>
            </a:r>
          </a:p>
          <a:p>
            <a:r>
              <a:rPr lang="en-US" altLang="zh-CN" dirty="0" err="1"/>
              <a:t>cp</a:t>
            </a:r>
            <a:r>
              <a:rPr lang="zh-CN" altLang="en-US" dirty="0"/>
              <a:t>：拷贝</a:t>
            </a:r>
            <a:endParaRPr lang="en-US" altLang="zh-CN" dirty="0"/>
          </a:p>
          <a:p>
            <a:r>
              <a:rPr lang="en-US" altLang="zh-CN" dirty="0"/>
              <a:t>mv</a:t>
            </a:r>
            <a:r>
              <a:rPr lang="zh-CN" altLang="en-US" dirty="0"/>
              <a:t>：移动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ln</a:t>
            </a:r>
            <a:r>
              <a:rPr lang="zh-CN" altLang="en-US" dirty="0">
                <a:solidFill>
                  <a:srgbClr val="FF0000"/>
                </a:solidFill>
              </a:rPr>
              <a:t>：链接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stat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3579571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en-US" sz="2000" dirty="0"/>
              <a:t>：显示磁盘使用情况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df</a:t>
            </a:r>
            <a:r>
              <a:rPr lang="en-US" altLang="zh-CN" sz="1800" dirty="0"/>
              <a:t> -h</a:t>
            </a:r>
          </a:p>
          <a:p>
            <a:r>
              <a:rPr lang="en-US" altLang="zh-CN" sz="2000" dirty="0"/>
              <a:t>du</a:t>
            </a:r>
            <a:r>
              <a:rPr lang="zh-CN" altLang="en-US" sz="2000" dirty="0"/>
              <a:t>：显示文件系统使用情况</a:t>
            </a:r>
            <a:endParaRPr lang="en-US" altLang="zh-CN" sz="2000" dirty="0"/>
          </a:p>
          <a:p>
            <a:pPr lvl="1"/>
            <a:r>
              <a:rPr lang="en-US" altLang="zh-CN" sz="1800" dirty="0"/>
              <a:t>du -</a:t>
            </a:r>
            <a:r>
              <a:rPr lang="en-US" altLang="zh-CN" sz="1800" dirty="0" err="1"/>
              <a:t>sh</a:t>
            </a:r>
            <a:endParaRPr lang="en-US" altLang="zh-CN" sz="1800" dirty="0"/>
          </a:p>
          <a:p>
            <a:pPr lvl="1"/>
            <a:r>
              <a:rPr lang="en-US" altLang="zh-CN" sz="1800" dirty="0"/>
              <a:t>du -a</a:t>
            </a:r>
          </a:p>
          <a:p>
            <a:r>
              <a:rPr lang="en-US" altLang="zh-CN" sz="2000" dirty="0"/>
              <a:t>ls</a:t>
            </a:r>
            <a:r>
              <a:rPr lang="zh-CN" altLang="en-US" sz="2000" dirty="0"/>
              <a:t>：显示目录</a:t>
            </a:r>
            <a:endParaRPr lang="en-US" altLang="zh-CN" sz="2000" dirty="0"/>
          </a:p>
          <a:p>
            <a:pPr lvl="1"/>
            <a:r>
              <a:rPr lang="en-US" altLang="zh-CN" sz="1800" dirty="0"/>
              <a:t>ls –</a:t>
            </a:r>
            <a:r>
              <a:rPr lang="en-US" altLang="zh-CN" sz="1800" dirty="0" err="1"/>
              <a:t>alhrt</a:t>
            </a:r>
            <a:r>
              <a:rPr lang="en-US" altLang="zh-CN" sz="1800" dirty="0"/>
              <a:t>   //r </a:t>
            </a:r>
            <a:r>
              <a:rPr lang="zh-CN" altLang="en-US" sz="1800" dirty="0"/>
              <a:t>逆序排列   </a:t>
            </a:r>
            <a:r>
              <a:rPr lang="en-US" altLang="zh-CN" sz="1800" dirty="0"/>
              <a:t>t</a:t>
            </a:r>
            <a:r>
              <a:rPr lang="zh-CN" altLang="en-US" sz="1800"/>
              <a:t>根据修改时间排序</a:t>
            </a:r>
            <a:endParaRPr lang="en-US" altLang="zh-CN" sz="1800" dirty="0"/>
          </a:p>
          <a:p>
            <a:r>
              <a:rPr lang="en-US" altLang="zh-CN" sz="2000" dirty="0"/>
              <a:t>cd</a:t>
            </a:r>
            <a:r>
              <a:rPr lang="zh-CN" altLang="en-US" sz="2000" dirty="0"/>
              <a:t>：切换工作目录</a:t>
            </a:r>
            <a:endParaRPr lang="en-US" altLang="zh-CN" sz="2000" dirty="0"/>
          </a:p>
          <a:p>
            <a:pPr lvl="1"/>
            <a:r>
              <a:rPr lang="en-US" altLang="zh-CN" sz="1800" dirty="0"/>
              <a:t>cd  </a:t>
            </a:r>
            <a:r>
              <a:rPr lang="zh-CN" altLang="en-US" sz="1800" dirty="0"/>
              <a:t>或</a:t>
            </a:r>
            <a:r>
              <a:rPr lang="en-US" altLang="zh-CN" sz="1800" dirty="0"/>
              <a:t> cd ~</a:t>
            </a:r>
          </a:p>
          <a:p>
            <a:pPr lvl="1"/>
            <a:r>
              <a:rPr lang="en-US" altLang="zh-CN" sz="1800" dirty="0"/>
              <a:t>cd ..</a:t>
            </a:r>
          </a:p>
          <a:p>
            <a:pPr lvl="1"/>
            <a:r>
              <a:rPr lang="en-US" altLang="zh-CN" sz="1800" dirty="0"/>
              <a:t>cd /</a:t>
            </a:r>
          </a:p>
          <a:p>
            <a:pPr lvl="1"/>
            <a:r>
              <a:rPr lang="en-US" altLang="zh-CN" sz="1800" dirty="0"/>
              <a:t>cd -</a:t>
            </a:r>
          </a:p>
          <a:p>
            <a:r>
              <a:rPr lang="en-US" altLang="zh-CN" sz="2000" dirty="0" err="1"/>
              <a:t>pwd</a:t>
            </a:r>
            <a:r>
              <a:rPr lang="zh-CN" altLang="en-US" sz="2000" dirty="0"/>
              <a:t>：显示当前工作目录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6305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mkdir</a:t>
            </a:r>
            <a:r>
              <a:rPr lang="zh-CN" altLang="en-US" sz="2000" dirty="0"/>
              <a:t>：创建目录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mkdir</a:t>
            </a:r>
            <a:r>
              <a:rPr lang="en-US" altLang="zh-CN" sz="1600" dirty="0"/>
              <a:t> -p ./a/b/c</a:t>
            </a:r>
          </a:p>
          <a:p>
            <a:pPr lvl="1"/>
            <a:r>
              <a:rPr lang="en-US" altLang="zh-CN" sz="1600" dirty="0" err="1"/>
              <a:t>mkdir</a:t>
            </a:r>
            <a:r>
              <a:rPr lang="en-US" altLang="zh-CN" sz="1600" dirty="0"/>
              <a:t> a/{1,2,3}</a:t>
            </a:r>
            <a:r>
              <a:rPr lang="en-US" altLang="zh-CN" sz="1600" dirty="0" err="1"/>
              <a:t>dir</a:t>
            </a:r>
            <a:endParaRPr lang="en-US" altLang="zh-CN" sz="1600" dirty="0"/>
          </a:p>
          <a:p>
            <a:r>
              <a:rPr lang="en-US" altLang="zh-CN" sz="2000" dirty="0" err="1"/>
              <a:t>rm</a:t>
            </a:r>
            <a:r>
              <a:rPr lang="zh-CN" altLang="en-US" sz="2000" dirty="0"/>
              <a:t>：删除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rm</a:t>
            </a:r>
            <a:r>
              <a:rPr lang="en-US" altLang="zh-CN" sz="1600" dirty="0"/>
              <a:t> -f</a:t>
            </a:r>
          </a:p>
          <a:p>
            <a:pPr lvl="1"/>
            <a:r>
              <a:rPr lang="en-US" altLang="zh-CN" sz="1600" dirty="0" err="1"/>
              <a:t>rm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rf</a:t>
            </a:r>
            <a:r>
              <a:rPr lang="en-US" altLang="zh-CN" sz="1600" dirty="0"/>
              <a:t> /</a:t>
            </a:r>
          </a:p>
          <a:p>
            <a:r>
              <a:rPr lang="en-US" altLang="zh-CN" sz="2000" dirty="0" err="1"/>
              <a:t>cp</a:t>
            </a:r>
            <a:r>
              <a:rPr lang="zh-CN" altLang="en-US" sz="2000" dirty="0"/>
              <a:t>：拷贝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cp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/{</a:t>
            </a:r>
            <a:r>
              <a:rPr lang="en-US" altLang="zh-CN" sz="1600" dirty="0" err="1"/>
              <a:t>profile,inittab</a:t>
            </a:r>
            <a:r>
              <a:rPr lang="en-US" altLang="zh-CN" sz="1600" dirty="0"/>
              <a:t>} ./</a:t>
            </a:r>
          </a:p>
          <a:p>
            <a:pPr lvl="1"/>
            <a:r>
              <a:rPr lang="en-US" altLang="zh-CN" sz="1600" dirty="0" err="1"/>
              <a:t>cp</a:t>
            </a:r>
            <a:r>
              <a:rPr lang="en-US" altLang="zh-CN" sz="1600" dirty="0"/>
              <a:t> -r ./a ./new</a:t>
            </a:r>
          </a:p>
          <a:p>
            <a:pPr lvl="1"/>
            <a:r>
              <a:rPr lang="en-US" altLang="zh-CN" sz="1600" dirty="0" err="1"/>
              <a:t>cp</a:t>
            </a:r>
            <a:r>
              <a:rPr lang="en-US" altLang="zh-CN" sz="1600" dirty="0"/>
              <a:t> -l  </a:t>
            </a:r>
            <a:r>
              <a:rPr lang="en-US" altLang="zh-CN" sz="1600" dirty="0" err="1"/>
              <a:t>cp</a:t>
            </a:r>
            <a:r>
              <a:rPr lang="en-US" altLang="zh-CN" sz="1600" dirty="0"/>
              <a:t> -s</a:t>
            </a:r>
          </a:p>
          <a:p>
            <a:r>
              <a:rPr lang="en-US" altLang="zh-CN" sz="2000" dirty="0"/>
              <a:t>mv</a:t>
            </a:r>
            <a:r>
              <a:rPr lang="zh-CN" altLang="en-US" sz="2000" dirty="0"/>
              <a:t>：移动</a:t>
            </a:r>
            <a:endParaRPr lang="en-US" altLang="zh-CN" sz="2000" dirty="0"/>
          </a:p>
          <a:p>
            <a:r>
              <a:rPr lang="en-US" altLang="zh-CN" sz="2000" dirty="0"/>
              <a:t>ln</a:t>
            </a:r>
            <a:r>
              <a:rPr lang="zh-CN" altLang="en-US" sz="2000" dirty="0"/>
              <a:t>：链接</a:t>
            </a:r>
            <a:endParaRPr lang="en-US" altLang="zh-CN" sz="2000" dirty="0"/>
          </a:p>
          <a:p>
            <a:pPr lvl="1"/>
            <a:r>
              <a:rPr lang="en-US" altLang="zh-CN" sz="1600" dirty="0"/>
              <a:t>ln </a:t>
            </a:r>
            <a:r>
              <a:rPr lang="zh-CN" altLang="en-US" sz="1600" dirty="0"/>
              <a:t>默认硬链接</a:t>
            </a:r>
            <a:endParaRPr lang="en-US" altLang="zh-CN" sz="1600" dirty="0"/>
          </a:p>
          <a:p>
            <a:pPr lvl="1"/>
            <a:r>
              <a:rPr lang="en-US" altLang="zh-CN" sz="1600" dirty="0"/>
              <a:t>ln -s </a:t>
            </a:r>
            <a:r>
              <a:rPr lang="zh-CN" altLang="en-US" sz="1600" dirty="0"/>
              <a:t>软链接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4397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DOS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年微软收购了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86-DOS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个月写成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单用户、单任务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IBM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个人电脑安装一台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$200</a:t>
            </a: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LINUX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类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UNIX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1991~1993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Linux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1.0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GNU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/LINUX ,posix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>
                <a:latin typeface="楷体" pitchFamily="49" charset="-122"/>
                <a:ea typeface="楷体" pitchFamily="49" charset="-122"/>
              </a:rPr>
              <a:t>林纳斯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托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瓦兹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>
                <a:latin typeface="楷体" pitchFamily="49" charset="-122"/>
                <a:ea typeface="楷体" pitchFamily="49" charset="-122"/>
              </a:rPr>
              <a:t>几个月完成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>
                <a:latin typeface="楷体" pitchFamily="49" charset="-122"/>
                <a:ea typeface="楷体" pitchFamily="49" charset="-122"/>
              </a:rPr>
              <a:t>1995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RedHat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发行版 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Xen 05 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kvm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   07  Openstack Iaas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748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stat</a:t>
            </a:r>
          </a:p>
          <a:p>
            <a:r>
              <a:rPr lang="en-US" altLang="zh-CN" sz="1800" dirty="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1207063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文本操作命令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762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cat</a:t>
            </a:r>
          </a:p>
          <a:p>
            <a:pPr lvl="1"/>
            <a:r>
              <a:rPr lang="en-US" altLang="zh-CN" dirty="0"/>
              <a:t>more</a:t>
            </a:r>
          </a:p>
          <a:p>
            <a:pPr lvl="1"/>
            <a:r>
              <a:rPr lang="en-US" altLang="zh-CN" dirty="0"/>
              <a:t>less</a:t>
            </a:r>
          </a:p>
          <a:p>
            <a:pPr lvl="1"/>
            <a:r>
              <a:rPr lang="en-US" altLang="zh-CN" dirty="0"/>
              <a:t>head</a:t>
            </a:r>
          </a:p>
          <a:p>
            <a:pPr lvl="2"/>
            <a:r>
              <a:rPr lang="en-US" altLang="zh-CN" dirty="0"/>
              <a:t>head -2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</a:p>
          <a:p>
            <a:pPr lvl="1"/>
            <a:r>
              <a:rPr lang="en-US" altLang="zh-CN" dirty="0"/>
              <a:t>tail</a:t>
            </a:r>
          </a:p>
          <a:p>
            <a:pPr lvl="2"/>
            <a:r>
              <a:rPr lang="en-US" altLang="zh-CN" dirty="0"/>
              <a:t>tail -2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</a:p>
          <a:p>
            <a:pPr lvl="2"/>
            <a:r>
              <a:rPr lang="en-US" altLang="zh-CN" dirty="0"/>
              <a:t>tail -f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管道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cat b.txt  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en-US" altLang="zh-CN" dirty="0"/>
              <a:t>  head -3</a:t>
            </a:r>
          </a:p>
          <a:p>
            <a:r>
              <a:rPr lang="en-US" altLang="zh-CN" dirty="0"/>
              <a:t> | tail -1</a:t>
            </a:r>
          </a:p>
          <a:p>
            <a:r>
              <a:rPr lang="en-US" altLang="zh-CN" dirty="0" err="1"/>
              <a:t>xargs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2332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读取用户输入的字符串</a:t>
            </a:r>
            <a:endParaRPr lang="en-US" altLang="zh-CN"/>
          </a:p>
          <a:p>
            <a:r>
              <a:rPr lang="zh-CN" altLang="en-US"/>
              <a:t>发现 </a:t>
            </a:r>
            <a:r>
              <a:rPr lang="en-US" altLang="zh-CN"/>
              <a:t>|</a:t>
            </a:r>
            <a:r>
              <a:rPr lang="zh-CN" altLang="en-US"/>
              <a:t>，代表有管道</a:t>
            </a:r>
            <a:endParaRPr lang="en-US" altLang="zh-CN"/>
          </a:p>
          <a:p>
            <a:r>
              <a:rPr lang="en-US" altLang="zh-CN"/>
              <a:t>| </a:t>
            </a:r>
            <a:r>
              <a:rPr lang="zh-CN" altLang="en-US"/>
              <a:t>左右被</a:t>
            </a:r>
            <a:r>
              <a:rPr lang="zh-CN" altLang="en-US">
                <a:solidFill>
                  <a:srgbClr val="FF0000"/>
                </a:solidFill>
              </a:rPr>
              <a:t>理解</a:t>
            </a:r>
            <a:r>
              <a:rPr lang="zh-CN" altLang="en-US"/>
              <a:t>为简单命令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加工</a:t>
            </a:r>
            <a:r>
              <a:rPr lang="zh-CN" altLang="en-US"/>
              <a:t>：前一个（左边）简单命令的标准输出</a:t>
            </a:r>
            <a:endParaRPr lang="en-US" altLang="zh-CN"/>
          </a:p>
          <a:p>
            <a:r>
              <a:rPr lang="zh-CN" altLang="en-US"/>
              <a:t>指向后一个（右边）简单命令的标准输入</a:t>
            </a:r>
            <a:endParaRPr lang="en-US" altLang="zh-CN"/>
          </a:p>
          <a:p>
            <a:r>
              <a:rPr lang="zh-CN" altLang="en-US"/>
              <a:t>注意：后一个简单命令一定能够接受标准输入</a:t>
            </a:r>
          </a:p>
        </p:txBody>
      </p:sp>
    </p:spTree>
    <p:extLst>
      <p:ext uri="{BB962C8B-B14F-4D97-AF65-F5344CB8AC3E}">
        <p14:creationId xmlns:p14="http://schemas.microsoft.com/office/powerpoint/2010/main" val="1783180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xargs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，在标准输入中读取到的内容！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，自己的参数理解为一个字符串</a:t>
            </a:r>
            <a:endParaRPr lang="en-US" altLang="zh-CN" dirty="0"/>
          </a:p>
          <a:p>
            <a:pPr lvl="2"/>
            <a:r>
              <a:rPr lang="zh-CN" altLang="en-US" dirty="0"/>
              <a:t>模仿</a:t>
            </a:r>
            <a:r>
              <a:rPr lang="en-US" altLang="zh-CN" dirty="0"/>
              <a:t>shell</a:t>
            </a:r>
            <a:r>
              <a:rPr lang="zh-CN" altLang="en-US" dirty="0"/>
              <a:t>，做</a:t>
            </a:r>
            <a:r>
              <a:rPr lang="en-US" altLang="zh-CN" dirty="0"/>
              <a:t>blank</a:t>
            </a:r>
            <a:r>
              <a:rPr lang="zh-CN" altLang="en-US" dirty="0"/>
              <a:t>切分，第一个子字符串为命令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，将步骤</a:t>
            </a:r>
            <a:r>
              <a:rPr lang="en-US" altLang="zh-CN" dirty="0"/>
              <a:t>1</a:t>
            </a:r>
            <a:r>
              <a:rPr lang="zh-CN" altLang="en-US" dirty="0"/>
              <a:t>的内容做为步骤</a:t>
            </a:r>
            <a:r>
              <a:rPr lang="en-US" altLang="zh-CN" dirty="0"/>
              <a:t>2</a:t>
            </a:r>
            <a:r>
              <a:rPr lang="zh-CN" altLang="en-US" dirty="0"/>
              <a:t>的命令的选项参数拼接起来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，执行得到的结果</a:t>
            </a:r>
            <a:endParaRPr lang="en-US" altLang="zh-CN" dirty="0"/>
          </a:p>
          <a:p>
            <a:r>
              <a:rPr lang="en-US" altLang="zh-CN" dirty="0"/>
              <a:t>echo "/" |</a:t>
            </a:r>
            <a:r>
              <a:rPr lang="en-US" altLang="zh-CN" dirty="0" err="1"/>
              <a:t>xargs</a:t>
            </a:r>
            <a:r>
              <a:rPr lang="en-US" altLang="zh-CN" dirty="0"/>
              <a:t> ls -l</a:t>
            </a:r>
          </a:p>
        </p:txBody>
      </p:sp>
    </p:spTree>
    <p:extLst>
      <p:ext uri="{BB962C8B-B14F-4D97-AF65-F5344CB8AC3E}">
        <p14:creationId xmlns:p14="http://schemas.microsoft.com/office/powerpoint/2010/main" val="136730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0" lvl="2" indent="0" algn="ctr">
              <a:buNone/>
            </a:pP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一言不合，</a:t>
            </a:r>
            <a:r>
              <a:rPr lang="zh-CN" altLang="en-US" sz="4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撸代码</a:t>
            </a: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！</a:t>
            </a:r>
            <a:endParaRPr lang="en-US" altLang="zh-CN" sz="48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26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  </a:t>
            </a:r>
            <a:r>
              <a:rPr lang="zh-CN" altLang="en-US"/>
              <a:t>自动化  控制欲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简单命令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文件系统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文本操作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安装操作系统</a:t>
            </a:r>
          </a:p>
        </p:txBody>
      </p:sp>
    </p:spTree>
    <p:extLst>
      <p:ext uri="{BB962C8B-B14F-4D97-AF65-F5344CB8AC3E}">
        <p14:creationId xmlns:p14="http://schemas.microsoft.com/office/powerpoint/2010/main" val="12555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/>
              <a:t>安装</a:t>
            </a:r>
            <a:r>
              <a:rPr lang="en-US" altLang="zh-CN"/>
              <a:t>vmware</a:t>
            </a:r>
          </a:p>
          <a:p>
            <a:r>
              <a:rPr lang="zh-CN" altLang="en-US"/>
              <a:t>新建虚拟机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Linux</a:t>
            </a:r>
          </a:p>
          <a:p>
            <a:r>
              <a:rPr lang="zh-CN" altLang="en-US"/>
              <a:t>初步配置</a:t>
            </a:r>
            <a:endParaRPr lang="en-US" altLang="zh-CN"/>
          </a:p>
          <a:p>
            <a:r>
              <a:rPr lang="zh-CN" altLang="en-US"/>
              <a:t>克隆</a:t>
            </a:r>
            <a:endParaRPr lang="en-US" altLang="zh-CN"/>
          </a:p>
          <a:p>
            <a:r>
              <a:rPr lang="zh-CN" altLang="en-US"/>
              <a:t>完善配置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25672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30632</TotalTime>
  <Words>1276</Words>
  <Application>Microsoft Office PowerPoint</Application>
  <PresentationFormat>信纸(8.5x11 英寸)</PresentationFormat>
  <Paragraphs>285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楷体</vt:lpstr>
      <vt:lpstr>宋体</vt:lpstr>
      <vt:lpstr>微软雅黑</vt:lpstr>
      <vt:lpstr>Arial</vt:lpstr>
      <vt:lpstr>Trebuchet MS</vt:lpstr>
      <vt:lpstr>Wingdings</vt:lpstr>
      <vt:lpstr>ppt新模板</vt:lpstr>
      <vt:lpstr>Linux</vt:lpstr>
      <vt:lpstr>PowerPoint 演示文稿</vt:lpstr>
      <vt:lpstr>PowerPoint 演示文稿</vt:lpstr>
      <vt:lpstr>Linux</vt:lpstr>
      <vt:lpstr>Linux</vt:lpstr>
      <vt:lpstr>Linux</vt:lpstr>
      <vt:lpstr>GNU/Linux  自动化  控制欲</vt:lpstr>
      <vt:lpstr>PowerPoint 演示文稿</vt:lpstr>
      <vt:lpstr>安装操作系统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安装操作系统</vt:lpstr>
      <vt:lpstr>PowerPoint 演示文稿</vt:lpstr>
      <vt:lpstr>为什么要删除70-persistent-net.rules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shell  bash</vt:lpstr>
      <vt:lpstr>PowerPoint 演示文稿</vt:lpstr>
      <vt:lpstr>变量：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ls -l</vt:lpstr>
      <vt:lpstr>PowerPoint 演示文稿</vt:lpstr>
      <vt:lpstr>PowerPoint 演示文稿</vt:lpstr>
      <vt:lpstr>PowerPoint 演示文稿</vt:lpstr>
      <vt:lpstr>PowerPoint 演示文稿</vt:lpstr>
      <vt:lpstr>元数据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ACCI</cp:lastModifiedBy>
  <cp:revision>1800</cp:revision>
  <dcterms:created xsi:type="dcterms:W3CDTF">2007-09-26T12:04:45Z</dcterms:created>
  <dcterms:modified xsi:type="dcterms:W3CDTF">2017-10-17T00:57:17Z</dcterms:modified>
</cp:coreProperties>
</file>