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310" r:id="rId4"/>
    <p:sldId id="297" r:id="rId5"/>
    <p:sldId id="292" r:id="rId6"/>
    <p:sldId id="293" r:id="rId7"/>
    <p:sldId id="294" r:id="rId8"/>
    <p:sldId id="295" r:id="rId9"/>
    <p:sldId id="260" r:id="rId10"/>
    <p:sldId id="278" r:id="rId11"/>
    <p:sldId id="314" r:id="rId12"/>
    <p:sldId id="315" r:id="rId14"/>
    <p:sldId id="309" r:id="rId15"/>
    <p:sldId id="331" r:id="rId16"/>
    <p:sldId id="329" r:id="rId17"/>
    <p:sldId id="280" r:id="rId18"/>
    <p:sldId id="282" r:id="rId19"/>
    <p:sldId id="330" r:id="rId20"/>
    <p:sldId id="316" r:id="rId21"/>
    <p:sldId id="340" r:id="rId22"/>
    <p:sldId id="308" r:id="rId23"/>
    <p:sldId id="305" r:id="rId24"/>
    <p:sldId id="271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opt/nvidia/nsight-systems/2021.2.1/bin/nsys profile -o mobilevit_dynamic -f true python test_trt.py --trt_path target/MobileViT_dynamic_</a:t>
            </a:r>
            <a:r>
              <a:rPr lang="en-US" altLang="zh-CN">
                <a:sym typeface="+mn-ea"/>
              </a:rPr>
              <a:t>opt_fp16</a:t>
            </a:r>
            <a:r>
              <a:rPr lang="zh-CN" altLang="en-US">
                <a:sym typeface="+mn-ea"/>
              </a:rPr>
              <a:t>.trt --dynamic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python convert_to_onnx.py --model_path MobileViT_Pytorch/weights-file/model_best.pth.tar --save_path target/MobileViT_dynamic_opt.onnx --opt --dynamic</a:t>
            </a:r>
            <a:endParaRPr lang="zh-CN" altLang="en-US"/>
          </a:p>
          <a:p>
            <a:r>
              <a:rPr lang="zh-CN" altLang="en-US"/>
              <a:t>python convert_to_trt.py --input_path target/MobileViT_dynamic_opt.onnx --save_path target/MobileViT_dynamic_opt_fp16.trt --dynamic --fp16</a:t>
            </a:r>
            <a:endParaRPr lang="zh-CN" altLang="en-US"/>
          </a:p>
          <a:p>
            <a:r>
              <a:rPr lang="zh-CN" altLang="en-US">
                <a:sym typeface="+mn-ea"/>
              </a:rPr>
              <a:t>python convert_to_trt.py --input_path target/MobileViT_dynamic_opt.onnx --save_path target/MobileViT_dynamic_opt_fp</a:t>
            </a:r>
            <a:r>
              <a:rPr lang="en-US" altLang="zh-CN">
                <a:sym typeface="+mn-ea"/>
              </a:rPr>
              <a:t>32</a:t>
            </a:r>
            <a:r>
              <a:rPr lang="zh-CN" altLang="en-US">
                <a:sym typeface="+mn-ea"/>
              </a:rPr>
              <a:t>.trt --dynamic </a:t>
            </a:r>
            <a:endParaRPr lang="zh-CN" altLang="en-US"/>
          </a:p>
          <a:p>
            <a:r>
              <a:rPr lang="zh-CN" altLang="en-US"/>
              <a:t>python test_trt.py --trt_path target/MobileViT_dynamic_opt_fp16.trt --dynamic</a:t>
            </a:r>
            <a:endParaRPr lang="zh-CN" altLang="en-US"/>
          </a:p>
          <a:p>
            <a:r>
              <a:rPr lang="zh-CN" altLang="en-US"/>
              <a:t>python test_trt.py --trt_path target/MobileViT_dynamic_opt_fp16.trt --dynamic --cudaGraph</a:t>
            </a:r>
            <a:endParaRPr lang="zh-CN" altLang="en-US"/>
          </a:p>
          <a:p>
            <a:r>
              <a:rPr lang="zh-CN" altLang="en-US"/>
              <a:t>python test_trt.py --trt_path target/MobileViT_dynamic_opt_fp32.trt --dynamic </a:t>
            </a:r>
            <a:endParaRPr lang="zh-CN" altLang="en-US"/>
          </a:p>
          <a:p>
            <a:r>
              <a:rPr lang="zh-CN" altLang="en-US"/>
              <a:t>python test_trt.py --trt_path target/MobileViT_dynamic_opt_fp32.trt --dynamic --cudaGraph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python convert_to_trt.py --input_path target/MobileViT_dynamic_opt.onnx --save_path ./target/MobileViT_dynamic_opt_int8.trt --dynamic --fp16 --int8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python test_trt.py --trt_path target/MobileViT_dynamic_opt_int8.trt --dynamic --cudaGraph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python test_trt.py --trt_path target/MobileViT_dynamic_opt_int8.trt --dynamic --cudaGraph --ProfilerLayer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/opt/nvidia/nsight-systems/2021.2.1/bin/nsys profile -o mobilevit_dynamic_int8 -f true python test_trt.py --trt_path target/qat_opt_int8.trt --dynamic --ProfilerLayer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python convert_to_onnx.py --model_path ./MobileViT_Pytorch/weights-file/qat_checkpoint.pth.tar --save_path ./target/qat_opt.onnx --opt --dynamic</a:t>
            </a:r>
            <a:endParaRPr lang="zh-CN" altLang="en-US"/>
          </a:p>
          <a:p>
            <a:r>
              <a:rPr lang="zh-CN" altLang="en-US"/>
              <a:t>python convert_to_trt.py --input_path target/qat_opt.onnx --save_path target/qat_opt_int8.trt --dynamic --fp16 --int8</a:t>
            </a:r>
            <a:endParaRPr lang="zh-CN" altLang="en-US"/>
          </a:p>
          <a:p>
            <a:r>
              <a:rPr lang="zh-CN" altLang="en-US"/>
              <a:t>python test_trt_precision.py --trt_path target/qat_opt_int8.trt --data_path /target/test_data/val/val.lmdb --batch 4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base fp32: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python convert_to_onnx.py --model_path  MobileViT_Pytorch/weights-file/model_best.pth.tar --save_path ./target/MobileViT_dynamic.onnx  --dynamic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python convert_to_trt.py --input_path target/MobileViT_dynamic.onnx --save_path target/MobileViT_dynamic_fp32.trt --dynamic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python test_trt.py --trt_path </a:t>
            </a:r>
            <a:r>
              <a:rPr lang="zh-CN" altLang="en-US">
                <a:sym typeface="+mn-ea"/>
              </a:rPr>
              <a:t>target/MobileViT_dynamic_fp32.trt</a:t>
            </a:r>
            <a:r>
              <a:rPr lang="en-US" altLang="zh-CN">
                <a:sym typeface="+mn-ea"/>
              </a:rPr>
              <a:t> --dynamic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Plugin INT8: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python convert_to_onnx.py --model_path MobileViT_Pytorch/weights-file/qat_checkpoint.pth.tar --save_path target/MobileViT_dynamic_opt.onnx --opt --dynamic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python onnx_add_plugin.py --input_path target/MobileViT_dynamic_opt.onnx --save_path target/MobileViT_dynamic_opt_plugin.onnx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python convert_to_trt.py --input_path </a:t>
            </a:r>
            <a:r>
              <a:rPr lang="en-US" altLang="zh-CN">
                <a:sym typeface="+mn-ea"/>
              </a:rPr>
              <a:t>target/MobileViT_dynamic_opt_plugin.onnx </a:t>
            </a:r>
            <a:r>
              <a:rPr lang="zh-CN" altLang="en-US">
                <a:sym typeface="+mn-ea"/>
              </a:rPr>
              <a:t>--save_path </a:t>
            </a:r>
            <a:r>
              <a:rPr lang="en-US" altLang="zh-CN">
                <a:sym typeface="+mn-ea"/>
              </a:rPr>
              <a:t>target/MobileViT_dynamic_opt_plugin_int8.trt </a:t>
            </a:r>
            <a:r>
              <a:rPr lang="zh-CN" altLang="en-US">
                <a:sym typeface="+mn-ea"/>
              </a:rPr>
              <a:t>--dynamic </a:t>
            </a:r>
            <a:r>
              <a:rPr lang="en-US" altLang="zh-CN">
                <a:sym typeface="+mn-ea"/>
              </a:rPr>
              <a:t>--fp16 --int8</a:t>
            </a:r>
            <a:endParaRPr lang="en-US" altLang="zh-CN">
              <a:sym typeface="+mn-ea"/>
            </a:endParaRPr>
          </a:p>
          <a:p>
            <a:r>
              <a:rPr lang="en-US" altLang="zh-CN"/>
              <a:t>python test_trt.py --trt_path target/MobileViT_dynamic_opt_plugin_int8.trt --dynamic --cudaGraph</a:t>
            </a:r>
            <a:endParaRPr lang="en-US" altLang="zh-CN"/>
          </a:p>
          <a:p>
            <a:r>
              <a:rPr lang="zh-CN" altLang="en-US">
                <a:sym typeface="+mn-ea"/>
              </a:rPr>
              <a:t>python test_trt_precision.py --trt_path target/MobileViT_dynamic_opt_plugin_int8.trt --data_path /target/test_data/val/val.lmdb --batch 4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python test_trt.py --trt_path target/MobileViT_dynamic_opt_fp16.trt --dynamic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python test_trt.py --trt_path target/MobileViT_dynamic_opt_fp32.trt --dynamic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python test_trt.py --trt_path target/MobileViT_</a:t>
            </a:r>
            <a:r>
              <a:rPr lang="en-US" altLang="zh-CN">
                <a:sym typeface="+mn-ea"/>
              </a:rPr>
              <a:t>opt_b4</a:t>
            </a:r>
            <a:r>
              <a:rPr lang="zh-CN" altLang="en-US">
                <a:sym typeface="+mn-ea"/>
              </a:rPr>
              <a:t>_fp32.trt --dynamic  </a:t>
            </a:r>
            <a:r>
              <a:rPr lang="en-US" altLang="zh-CN">
                <a:sym typeface="+mn-ea"/>
              </a:rPr>
              <a:t>--batch 4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MobileVit tensorRT</a:t>
            </a:r>
            <a:r>
              <a:rPr lang="zh-CN" altLang="en-US"/>
              <a:t>优化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陈腊梅</a:t>
            </a:r>
            <a:endParaRPr lang="zh-CN" altLang="en-US"/>
          </a:p>
          <a:p>
            <a:r>
              <a:rPr lang="en-US" altLang="zh-CN"/>
              <a:t>2022-06-20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优化</a:t>
            </a:r>
            <a:r>
              <a:rPr lang="en-US" altLang="zh-CN" sz="2400">
                <a:sym typeface="+mn-ea"/>
              </a:rPr>
              <a:t>3-cuda graph</a:t>
            </a:r>
            <a:r>
              <a:rPr lang="zh-CN" altLang="en-US" sz="2400">
                <a:sym typeface="+mn-ea"/>
              </a:rPr>
              <a:t>优化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05" y="1431290"/>
            <a:ext cx="10515600" cy="4351338"/>
          </a:xfrm>
        </p:spPr>
        <p:txBody>
          <a:bodyPr>
            <a:normAutofit/>
          </a:bodyPr>
          <a:p>
            <a:r>
              <a:rPr lang="zh-CN" altLang="en-US" sz="1400">
                <a:sym typeface="+mn-ea"/>
              </a:rPr>
              <a:t>使用</a:t>
            </a:r>
            <a:r>
              <a:rPr lang="en-US" altLang="zh-CN" sz="1400">
                <a:sym typeface="+mn-ea"/>
              </a:rPr>
              <a:t>nsight system</a:t>
            </a:r>
            <a:r>
              <a:rPr lang="zh-CN" altLang="en-US" sz="1400">
                <a:sym typeface="+mn-ea"/>
              </a:rPr>
              <a:t>监测原始网络</a:t>
            </a:r>
            <a:r>
              <a:rPr lang="en-US" altLang="zh-CN" sz="1400">
                <a:sym typeface="+mn-ea"/>
              </a:rPr>
              <a:t>inference</a:t>
            </a:r>
            <a:r>
              <a:rPr lang="zh-CN" altLang="en-US" sz="1400">
                <a:sym typeface="+mn-ea"/>
              </a:rPr>
              <a:t>发现</a:t>
            </a:r>
            <a:r>
              <a:rPr lang="en-US" altLang="zh-CN" sz="1400">
                <a:sym typeface="+mn-ea"/>
              </a:rPr>
              <a:t>tensorrt</a:t>
            </a:r>
            <a:r>
              <a:rPr lang="zh-CN" altLang="en-US" sz="1400">
                <a:sym typeface="+mn-ea"/>
              </a:rPr>
              <a:t>将几十个</a:t>
            </a:r>
            <a:r>
              <a:rPr lang="en-US" altLang="zh-CN" sz="1400">
                <a:sym typeface="+mn-ea"/>
              </a:rPr>
              <a:t>node</a:t>
            </a:r>
            <a:r>
              <a:rPr lang="zh-CN" altLang="en-US" sz="1400">
                <a:sym typeface="+mn-ea"/>
              </a:rPr>
              <a:t>转为一个</a:t>
            </a:r>
            <a:r>
              <a:rPr lang="en-US" altLang="zh-CN" sz="1400">
                <a:sym typeface="+mn-ea"/>
              </a:rPr>
              <a:t>foreignnode</a:t>
            </a:r>
            <a:r>
              <a:rPr lang="zh-CN" altLang="en-US" sz="1400">
                <a:sym typeface="+mn-ea"/>
              </a:rPr>
              <a:t>，而且进行了优化，例如将</a:t>
            </a:r>
            <a:r>
              <a:rPr lang="en-US" altLang="zh-CN" sz="1400">
                <a:sym typeface="+mn-ea"/>
              </a:rPr>
              <a:t>layernorm</a:t>
            </a:r>
            <a:r>
              <a:rPr lang="zh-CN" altLang="en-US" sz="1400">
                <a:sym typeface="+mn-ea"/>
              </a:rPr>
              <a:t>的多个</a:t>
            </a:r>
            <a:r>
              <a:rPr lang="en-US" altLang="zh-CN" sz="1400">
                <a:sym typeface="+mn-ea"/>
              </a:rPr>
              <a:t>node</a:t>
            </a:r>
            <a:r>
              <a:rPr lang="zh-CN" altLang="en-US" sz="1400">
                <a:sym typeface="+mn-ea"/>
              </a:rPr>
              <a:t>转换为图片所示的</a:t>
            </a:r>
            <a:r>
              <a:rPr lang="en-US" altLang="zh-CN" sz="1400">
                <a:sym typeface="+mn-ea"/>
              </a:rPr>
              <a:t>cuda kernel</a:t>
            </a:r>
            <a:endParaRPr lang="en-US" altLang="zh-CN" sz="1400">
              <a:sym typeface="+mn-ea"/>
            </a:endParaRPr>
          </a:p>
          <a:p>
            <a:r>
              <a:rPr lang="zh-CN" altLang="en-US" sz="1400">
                <a:sym typeface="+mn-ea"/>
              </a:rPr>
              <a:t>使用</a:t>
            </a:r>
            <a:r>
              <a:rPr lang="en-US" altLang="zh-CN" sz="1400">
                <a:sym typeface="+mn-ea"/>
              </a:rPr>
              <a:t>nsight system</a:t>
            </a:r>
            <a:r>
              <a:rPr lang="zh-CN" altLang="en-US" sz="1400">
                <a:sym typeface="+mn-ea"/>
              </a:rPr>
              <a:t>发现</a:t>
            </a:r>
            <a:r>
              <a:rPr lang="en-US" altLang="zh-CN" sz="1400">
                <a:sym typeface="+mn-ea"/>
              </a:rPr>
              <a:t>gpu kernel submit</a:t>
            </a:r>
            <a:r>
              <a:rPr lang="zh-CN" altLang="en-US" sz="1400">
                <a:sym typeface="+mn-ea"/>
              </a:rPr>
              <a:t>时间较长，所以使用</a:t>
            </a:r>
            <a:r>
              <a:rPr lang="en-US" altLang="zh-CN" sz="1400">
                <a:sym typeface="+mn-ea"/>
              </a:rPr>
              <a:t>cuda graph</a:t>
            </a:r>
            <a:r>
              <a:rPr lang="zh-CN" altLang="en-US" sz="1400">
                <a:sym typeface="+mn-ea"/>
              </a:rPr>
              <a:t>优化</a:t>
            </a:r>
            <a:r>
              <a:rPr lang="en-US" altLang="zh-CN" sz="1400">
                <a:sym typeface="+mn-ea"/>
              </a:rPr>
              <a:t>cpu</a:t>
            </a:r>
            <a:r>
              <a:rPr lang="zh-CN" altLang="en-US" sz="1400">
                <a:sym typeface="+mn-ea"/>
              </a:rPr>
              <a:t>占用和</a:t>
            </a:r>
            <a:r>
              <a:rPr lang="en-US" altLang="zh-CN" sz="1400">
                <a:sym typeface="+mn-ea"/>
              </a:rPr>
              <a:t>gpu kernel submit</a:t>
            </a:r>
            <a:r>
              <a:rPr lang="zh-CN" altLang="en-US" sz="1400">
                <a:sym typeface="+mn-ea"/>
              </a:rPr>
              <a:t>时间</a:t>
            </a:r>
            <a:endParaRPr lang="zh-CN" altLang="en-US" sz="1400"/>
          </a:p>
        </p:txBody>
      </p:sp>
      <p:pic>
        <p:nvPicPr>
          <p:cNvPr id="4" name="图片 3" descr="屏幕截图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2331720"/>
            <a:ext cx="8086725" cy="45485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优化</a:t>
            </a:r>
            <a:r>
              <a:rPr lang="en-US" altLang="zh-CN" sz="2400">
                <a:sym typeface="+mn-ea"/>
              </a:rPr>
              <a:t>3-cuda graph</a:t>
            </a:r>
            <a:r>
              <a:rPr lang="zh-CN" altLang="en-US" sz="2400">
                <a:sym typeface="+mn-ea"/>
              </a:rPr>
              <a:t>优化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05" y="1431290"/>
            <a:ext cx="10515600" cy="4351338"/>
          </a:xfrm>
        </p:spPr>
        <p:txBody>
          <a:bodyPr>
            <a:normAutofit/>
          </a:bodyPr>
          <a:p>
            <a:r>
              <a:rPr lang="zh-CN" altLang="en-US" sz="1400"/>
              <a:t>在使用</a:t>
            </a:r>
            <a:r>
              <a:rPr lang="zh-CN" altLang="en-US" sz="1400">
                <a:sym typeface="+mn-ea"/>
              </a:rPr>
              <a:t>test_trt.py</a:t>
            </a:r>
            <a:r>
              <a:rPr lang="zh-CN" altLang="en-US" sz="1400"/>
              <a:t>测试时打开</a:t>
            </a:r>
            <a:r>
              <a:rPr lang="zh-CN" altLang="en-US" sz="1400">
                <a:sym typeface="+mn-ea"/>
              </a:rPr>
              <a:t>--cudaGraph开关使用</a:t>
            </a:r>
            <a:r>
              <a:rPr lang="en-US" altLang="zh-CN" sz="1400">
                <a:sym typeface="+mn-ea"/>
              </a:rPr>
              <a:t>cuda graph</a:t>
            </a:r>
            <a:r>
              <a:rPr lang="zh-CN" altLang="en-US" sz="1400">
                <a:sym typeface="+mn-ea"/>
              </a:rPr>
              <a:t>加速，下表是</a:t>
            </a:r>
            <a:r>
              <a:rPr lang="en-US" altLang="zh-CN" sz="1400">
                <a:sym typeface="+mn-ea"/>
              </a:rPr>
              <a:t>FP32</a:t>
            </a:r>
            <a:r>
              <a:rPr lang="zh-CN" altLang="en-US" sz="1400">
                <a:sym typeface="+mn-ea"/>
              </a:rPr>
              <a:t>和</a:t>
            </a:r>
            <a:r>
              <a:rPr lang="en-US" altLang="zh-CN" sz="1400">
                <a:sym typeface="+mn-ea"/>
              </a:rPr>
              <a:t>FP16</a:t>
            </a:r>
            <a:r>
              <a:rPr lang="zh-CN" altLang="en-US" sz="1400">
                <a:sym typeface="+mn-ea"/>
              </a:rPr>
              <a:t>精度下有无</a:t>
            </a:r>
            <a:r>
              <a:rPr lang="en-US" altLang="zh-CN" sz="1400">
                <a:sym typeface="+mn-ea"/>
              </a:rPr>
              <a:t>cuda graph</a:t>
            </a:r>
            <a:r>
              <a:rPr lang="zh-CN" altLang="en-US" sz="1400">
                <a:sym typeface="+mn-ea"/>
              </a:rPr>
              <a:t>加速的</a:t>
            </a:r>
            <a:r>
              <a:rPr lang="en-US" altLang="zh-CN" sz="1400">
                <a:sym typeface="+mn-ea"/>
              </a:rPr>
              <a:t>latency</a:t>
            </a:r>
            <a:r>
              <a:rPr lang="zh-CN" altLang="en-US" sz="1400">
                <a:sym typeface="+mn-ea"/>
              </a:rPr>
              <a:t>对比，从表可知</a:t>
            </a:r>
            <a:r>
              <a:rPr lang="en-US" altLang="zh-CN" sz="1400">
                <a:sym typeface="+mn-ea"/>
              </a:rPr>
              <a:t>cuda grahp</a:t>
            </a:r>
            <a:r>
              <a:rPr lang="zh-CN" altLang="en-US" sz="1400">
                <a:sym typeface="+mn-ea"/>
              </a:rPr>
              <a:t>可加速模型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在</a:t>
            </a:r>
            <a:r>
              <a:rPr lang="en-US" altLang="zh-CN" sz="1400">
                <a:sym typeface="+mn-ea"/>
              </a:rPr>
              <a:t>nsight system</a:t>
            </a:r>
            <a:r>
              <a:rPr lang="zh-CN" altLang="en-US" sz="1400">
                <a:sym typeface="+mn-ea"/>
              </a:rPr>
              <a:t>可看到</a:t>
            </a:r>
            <a:r>
              <a:rPr lang="en-US" altLang="zh-CN" sz="1400">
                <a:sym typeface="+mn-ea"/>
              </a:rPr>
              <a:t>gpu kernel </a:t>
            </a:r>
            <a:r>
              <a:rPr lang="zh-CN" altLang="en-US" sz="1400">
                <a:sym typeface="+mn-ea"/>
              </a:rPr>
              <a:t>执行间隔的</a:t>
            </a:r>
            <a:r>
              <a:rPr lang="en-US" altLang="zh-CN" sz="1400">
                <a:sym typeface="+mn-ea"/>
              </a:rPr>
              <a:t>latency</a:t>
            </a:r>
            <a:r>
              <a:rPr lang="zh-CN" altLang="en-US" sz="1400">
                <a:sym typeface="+mn-ea"/>
              </a:rPr>
              <a:t>变得非常短</a:t>
            </a:r>
            <a:endParaRPr lang="zh-CN" altLang="en-US" sz="140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8540" y="4994275"/>
            <a:ext cx="4206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动态网络测试</a:t>
            </a:r>
            <a:r>
              <a:rPr lang="en-US" altLang="zh-CN" sz="1400"/>
              <a:t>cuda graph</a:t>
            </a:r>
            <a:r>
              <a:rPr lang="zh-CN" altLang="en-US" sz="1400"/>
              <a:t>对</a:t>
            </a:r>
            <a:r>
              <a:rPr lang="en-US" altLang="zh-CN" sz="1400"/>
              <a:t>latency</a:t>
            </a:r>
            <a:r>
              <a:rPr lang="zh-CN" altLang="en-US" sz="1400">
                <a:sym typeface="+mn-ea"/>
              </a:rPr>
              <a:t>（</a:t>
            </a:r>
            <a:r>
              <a:rPr lang="en-US" altLang="zh-CN" sz="1400">
                <a:sym typeface="+mn-ea"/>
              </a:rPr>
              <a:t>ms</a:t>
            </a:r>
            <a:r>
              <a:rPr lang="zh-CN" altLang="en-US" sz="1400">
                <a:sym typeface="+mn-ea"/>
              </a:rPr>
              <a:t>）</a:t>
            </a:r>
            <a:r>
              <a:rPr lang="zh-CN" altLang="en-US" sz="1400"/>
              <a:t>的影响</a:t>
            </a:r>
            <a:endParaRPr lang="zh-CN" altLang="en-US" sz="1400"/>
          </a:p>
        </p:txBody>
      </p:sp>
      <p:graphicFrame>
        <p:nvGraphicFramePr>
          <p:cNvPr id="6" name="表格 5"/>
          <p:cNvGraphicFramePr/>
          <p:nvPr/>
        </p:nvGraphicFramePr>
        <p:xfrm>
          <a:off x="135890" y="2635885"/>
          <a:ext cx="5526405" cy="2271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615"/>
                <a:gridCol w="1169670"/>
                <a:gridCol w="1176020"/>
                <a:gridCol w="1242060"/>
                <a:gridCol w="1209040"/>
              </a:tblGrid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batch</a:t>
                      </a:r>
                      <a:endParaRPr lang="en-US" altLang="zh-CN"/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FP32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FP16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  <a:tr h="52006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无</a:t>
                      </a:r>
                      <a:r>
                        <a:rPr lang="en-US" altLang="zh-CN" sz="1400">
                          <a:sym typeface="+mn-ea"/>
                        </a:rPr>
                        <a:t>cuda graph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有</a:t>
                      </a:r>
                      <a:r>
                        <a:rPr lang="en-US" altLang="zh-CN" sz="1400">
                          <a:sym typeface="+mn-ea"/>
                        </a:rPr>
                        <a:t>cuda graph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无</a:t>
                      </a:r>
                      <a:r>
                        <a:rPr lang="en-US" altLang="zh-CN" sz="1400">
                          <a:sym typeface="+mn-ea"/>
                        </a:rPr>
                        <a:t>cuda graph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有</a:t>
                      </a:r>
                      <a:r>
                        <a:rPr lang="en-US" altLang="zh-CN" sz="1400">
                          <a:sym typeface="+mn-ea"/>
                        </a:rPr>
                        <a:t>cuda graph</a:t>
                      </a:r>
                      <a:endParaRPr lang="zh-CN" altLang="en-US" sz="1400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1.489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1.223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0.909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0.694</a:t>
                      </a:r>
                      <a:endParaRPr lang="zh-CN" alt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2.988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2.693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1.590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1.354</a:t>
                      </a:r>
                      <a:endParaRPr lang="zh-CN" altLang="en-US"/>
                    </a:p>
                  </a:txBody>
                  <a:tcPr/>
                </a:tc>
              </a:tr>
              <a:tr h="372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5.427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5.082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2.782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2.509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 descr="Image_202206151608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3075" y="2222500"/>
            <a:ext cx="6604635" cy="31819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优化</a:t>
            </a:r>
            <a:r>
              <a:rPr lang="en-US" altLang="zh-CN" sz="2400"/>
              <a:t>4-int8</a:t>
            </a:r>
            <a:r>
              <a:rPr lang="zh-CN" altLang="en-US" sz="2400"/>
              <a:t>优化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400">
                <a:sym typeface="+mn-ea"/>
              </a:rPr>
              <a:t>生成</a:t>
            </a:r>
            <a:r>
              <a:rPr lang="en-US" altLang="zh-CN" sz="1400">
                <a:sym typeface="+mn-ea"/>
              </a:rPr>
              <a:t>trt engine</a:t>
            </a:r>
            <a:r>
              <a:rPr lang="zh-CN" altLang="en-US" sz="1400">
                <a:sym typeface="+mn-ea"/>
              </a:rPr>
              <a:t>时添加--fp16 --int8 </a:t>
            </a:r>
            <a:r>
              <a:rPr lang="en-US" altLang="zh-CN" sz="1400">
                <a:sym typeface="+mn-ea"/>
              </a:rPr>
              <a:t>flag</a:t>
            </a:r>
            <a:r>
              <a:rPr lang="zh-CN" altLang="en-US" sz="1400">
                <a:sym typeface="+mn-ea"/>
              </a:rPr>
              <a:t>可以生成</a:t>
            </a:r>
            <a:r>
              <a:rPr lang="en-US" altLang="zh-CN" sz="1400">
                <a:sym typeface="+mn-ea"/>
              </a:rPr>
              <a:t>int8 engine</a:t>
            </a:r>
            <a:r>
              <a:rPr lang="zh-CN" altLang="en-US" sz="1400">
                <a:sym typeface="+mn-ea"/>
              </a:rPr>
              <a:t>，注意不同模型在做量化前需要删除</a:t>
            </a:r>
            <a:r>
              <a:rPr lang="en-US" altLang="zh-CN" sz="1400">
                <a:sym typeface="+mn-ea"/>
              </a:rPr>
              <a:t>target/</a:t>
            </a:r>
            <a:r>
              <a:rPr lang="zh-CN" altLang="en-US" sz="1400">
                <a:sym typeface="+mn-ea"/>
              </a:rPr>
              <a:t>mobilevit.cacheFile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测试速度发现效果不好，测试添加--ProfilerLayer </a:t>
            </a:r>
            <a:r>
              <a:rPr lang="en-US" altLang="zh-CN" sz="1400">
                <a:sym typeface="+mn-ea"/>
              </a:rPr>
              <a:t>flag</a:t>
            </a:r>
            <a:r>
              <a:rPr lang="zh-CN" altLang="en-US" sz="1400">
                <a:sym typeface="+mn-ea"/>
              </a:rPr>
              <a:t>发现</a:t>
            </a:r>
            <a:r>
              <a:rPr lang="en-US" altLang="zh-CN" sz="1400">
                <a:sym typeface="+mn-ea"/>
              </a:rPr>
              <a:t>layernorm</a:t>
            </a:r>
            <a:r>
              <a:rPr lang="zh-CN" altLang="en-US" sz="1400">
                <a:sym typeface="+mn-ea"/>
              </a:rPr>
              <a:t>被拆分成了ReduceMean </a:t>
            </a:r>
            <a:r>
              <a:rPr lang="en-US" altLang="zh-CN" sz="1400">
                <a:sym typeface="+mn-ea"/>
              </a:rPr>
              <a:t>+Sub ......</a:t>
            </a:r>
            <a:r>
              <a:rPr lang="zh-CN" altLang="en-US" sz="1400">
                <a:sym typeface="+mn-ea"/>
              </a:rPr>
              <a:t>等</a:t>
            </a:r>
            <a:r>
              <a:rPr lang="en-US" altLang="zh-CN" sz="1400">
                <a:sym typeface="+mn-ea"/>
              </a:rPr>
              <a:t>layer</a:t>
            </a:r>
            <a:r>
              <a:rPr lang="zh-CN" altLang="en-US" sz="1400">
                <a:sym typeface="+mn-ea"/>
              </a:rPr>
              <a:t>，通过</a:t>
            </a:r>
            <a:r>
              <a:rPr lang="en-US" altLang="zh-CN" sz="1400">
                <a:sym typeface="+mn-ea"/>
              </a:rPr>
              <a:t>nsight-system</a:t>
            </a:r>
            <a:r>
              <a:rPr lang="zh-CN" altLang="en-US" sz="1400">
                <a:sym typeface="+mn-ea"/>
              </a:rPr>
              <a:t>也可以观测到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所以</a:t>
            </a:r>
            <a:r>
              <a:rPr lang="en-US" altLang="zh-CN" sz="1400">
                <a:sym typeface="+mn-ea"/>
              </a:rPr>
              <a:t>int8</a:t>
            </a:r>
            <a:r>
              <a:rPr lang="zh-CN" altLang="en-US" sz="1400">
                <a:sym typeface="+mn-ea"/>
              </a:rPr>
              <a:t>速度不理想主要是由于使用</a:t>
            </a:r>
            <a:r>
              <a:rPr lang="en-US" altLang="zh-CN" sz="1400">
                <a:sym typeface="+mn-ea"/>
              </a:rPr>
              <a:t>int8</a:t>
            </a:r>
            <a:r>
              <a:rPr lang="zh-CN" altLang="en-US" sz="1400">
                <a:sym typeface="+mn-ea"/>
              </a:rPr>
              <a:t>导致</a:t>
            </a:r>
            <a:r>
              <a:rPr lang="en-US" altLang="zh-CN" sz="1400">
                <a:sym typeface="+mn-ea"/>
              </a:rPr>
              <a:t>trt</a:t>
            </a:r>
            <a:r>
              <a:rPr lang="zh-CN" altLang="en-US" sz="1400">
                <a:sym typeface="+mn-ea"/>
              </a:rPr>
              <a:t>融合</a:t>
            </a:r>
            <a:r>
              <a:rPr lang="en-US" altLang="zh-CN" sz="1400">
                <a:sym typeface="+mn-ea"/>
              </a:rPr>
              <a:t>layer</a:t>
            </a:r>
            <a:r>
              <a:rPr lang="zh-CN" altLang="en-US" sz="1400">
                <a:sym typeface="+mn-ea"/>
              </a:rPr>
              <a:t>失败，</a:t>
            </a:r>
            <a:r>
              <a:rPr lang="en-US" altLang="zh-CN" sz="1400">
                <a:sym typeface="+mn-ea"/>
              </a:rPr>
              <a:t>layernorm</a:t>
            </a:r>
            <a:r>
              <a:rPr lang="zh-CN" altLang="en-US" sz="1400">
                <a:sym typeface="+mn-ea"/>
              </a:rPr>
              <a:t>被拆分等原因。</a:t>
            </a:r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/>
          </a:p>
          <a:p>
            <a:endParaRPr lang="zh-CN" altLang="en-US" sz="1400"/>
          </a:p>
        </p:txBody>
      </p:sp>
      <p:pic>
        <p:nvPicPr>
          <p:cNvPr id="5" name="图片 4" descr="Image_202206101629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3055" y="3135630"/>
            <a:ext cx="4690745" cy="2720975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/>
        </p:nvGraphicFramePr>
        <p:xfrm>
          <a:off x="1420495" y="3774440"/>
          <a:ext cx="4291330" cy="155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335"/>
                <a:gridCol w="1094105"/>
                <a:gridCol w="1210310"/>
                <a:gridCol w="1211580"/>
              </a:tblGrid>
              <a:tr h="4343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batch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  FP32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    FP16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  INT8</a:t>
                      </a:r>
                      <a:endParaRPr lang="en-US" altLang="zh-CN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1.223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0.694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0.956</a:t>
                      </a:r>
                      <a:endParaRPr lang="zh-CN" alt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2.693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1.354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1.353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5.082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2.509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2.362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159000" y="5614670"/>
            <a:ext cx="25133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不同精度下</a:t>
            </a:r>
            <a:r>
              <a:rPr lang="en-US" altLang="zh-CN" sz="1400"/>
              <a:t>latency</a:t>
            </a:r>
            <a:r>
              <a:rPr lang="zh-CN" altLang="en-US" sz="1400"/>
              <a:t>结果（</a:t>
            </a:r>
            <a:r>
              <a:rPr lang="en-US" altLang="zh-CN" sz="1400"/>
              <a:t>ms</a:t>
            </a:r>
            <a:r>
              <a:rPr lang="zh-CN" altLang="en-US" sz="1400"/>
              <a:t>）</a:t>
            </a:r>
            <a:endParaRPr lang="zh-CN" altLang="en-US" sz="1400"/>
          </a:p>
        </p:txBody>
      </p:sp>
      <p:sp>
        <p:nvSpPr>
          <p:cNvPr id="9" name="矩形 8"/>
          <p:cNvSpPr/>
          <p:nvPr/>
        </p:nvSpPr>
        <p:spPr>
          <a:xfrm>
            <a:off x="6672580" y="4445000"/>
            <a:ext cx="4555490" cy="58864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400">
                <a:sym typeface="+mn-ea"/>
              </a:rPr>
              <a:t>优化</a:t>
            </a:r>
            <a:r>
              <a:rPr lang="en-US" altLang="zh-CN" sz="2400">
                <a:sym typeface="+mn-ea"/>
              </a:rPr>
              <a:t>4-int8</a:t>
            </a:r>
            <a:r>
              <a:rPr lang="zh-CN" altLang="en-US" sz="2400">
                <a:sym typeface="+mn-ea"/>
              </a:rPr>
              <a:t>优化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3845"/>
            <a:ext cx="10515600" cy="4351338"/>
          </a:xfrm>
        </p:spPr>
        <p:txBody>
          <a:bodyPr/>
          <a:p>
            <a:r>
              <a:rPr lang="zh-CN" altLang="en-US" sz="1600">
                <a:sym typeface="+mn-ea"/>
              </a:rPr>
              <a:t>之前在使用</a:t>
            </a:r>
            <a:r>
              <a:rPr lang="en-US" altLang="zh-CN" sz="1600">
                <a:sym typeface="+mn-ea"/>
              </a:rPr>
              <a:t>nsight system</a:t>
            </a:r>
            <a:r>
              <a:rPr lang="zh-CN" altLang="en-US" sz="1600">
                <a:sym typeface="+mn-ea"/>
              </a:rPr>
              <a:t>监测</a:t>
            </a:r>
            <a:r>
              <a:rPr lang="en-US" altLang="zh-CN" sz="1600">
                <a:sym typeface="+mn-ea"/>
              </a:rPr>
              <a:t>FP16 trt</a:t>
            </a:r>
            <a:r>
              <a:rPr lang="zh-CN" altLang="en-US" sz="1600">
                <a:sym typeface="+mn-ea"/>
              </a:rPr>
              <a:t>模型</a:t>
            </a:r>
            <a:r>
              <a:rPr lang="en-US" altLang="zh-CN" sz="1600">
                <a:sym typeface="+mn-ea"/>
              </a:rPr>
              <a:t>inference</a:t>
            </a:r>
            <a:r>
              <a:rPr lang="zh-CN" altLang="en-US" sz="1600">
                <a:sym typeface="+mn-ea"/>
              </a:rPr>
              <a:t>时发现</a:t>
            </a:r>
            <a:r>
              <a:rPr lang="en-US" altLang="zh-CN" sz="1600">
                <a:sym typeface="+mn-ea"/>
              </a:rPr>
              <a:t>tensorrt</a:t>
            </a:r>
            <a:r>
              <a:rPr lang="zh-CN" altLang="en-US" sz="1600">
                <a:sym typeface="+mn-ea"/>
              </a:rPr>
              <a:t>将几十个</a:t>
            </a:r>
            <a:r>
              <a:rPr lang="en-US" altLang="zh-CN" sz="1600">
                <a:sym typeface="+mn-ea"/>
              </a:rPr>
              <a:t>node</a:t>
            </a:r>
            <a:r>
              <a:rPr lang="zh-CN" altLang="en-US" sz="1600">
                <a:sym typeface="+mn-ea"/>
              </a:rPr>
              <a:t>转为一个</a:t>
            </a:r>
            <a:r>
              <a:rPr lang="en-US" altLang="zh-CN" sz="1600">
                <a:sym typeface="+mn-ea"/>
              </a:rPr>
              <a:t>foreignnode</a:t>
            </a:r>
            <a:r>
              <a:rPr lang="zh-CN" altLang="en-US" sz="1600">
                <a:sym typeface="+mn-ea"/>
              </a:rPr>
              <a:t>，将</a:t>
            </a:r>
            <a:r>
              <a:rPr lang="en-US" altLang="zh-CN" sz="1600">
                <a:sym typeface="+mn-ea"/>
              </a:rPr>
              <a:t>layernorm</a:t>
            </a:r>
            <a:r>
              <a:rPr lang="zh-CN" altLang="en-US" sz="1600">
                <a:sym typeface="+mn-ea"/>
              </a:rPr>
              <a:t>的</a:t>
            </a:r>
            <a:r>
              <a:rPr lang="zh-CN" altLang="en-US" sz="1400">
                <a:sym typeface="+mn-ea"/>
              </a:rPr>
              <a:t>多个</a:t>
            </a:r>
            <a:r>
              <a:rPr lang="en-US" altLang="zh-CN" sz="1400">
                <a:sym typeface="+mn-ea"/>
              </a:rPr>
              <a:t>node</a:t>
            </a:r>
            <a:r>
              <a:rPr lang="zh-CN" altLang="en-US" sz="1400">
                <a:sym typeface="+mn-ea"/>
              </a:rPr>
              <a:t>进行了融合，然而</a:t>
            </a:r>
            <a:r>
              <a:rPr lang="en-US" altLang="zh-CN" sz="1400">
                <a:sym typeface="+mn-ea"/>
              </a:rPr>
              <a:t>INT8 trt</a:t>
            </a:r>
            <a:r>
              <a:rPr lang="zh-CN" altLang="en-US" sz="1400">
                <a:sym typeface="+mn-ea"/>
              </a:rPr>
              <a:t>模型融合被打断了，如下图被拆分了很多个</a:t>
            </a:r>
            <a:r>
              <a:rPr lang="en-US" altLang="zh-CN" sz="1400">
                <a:sym typeface="+mn-ea"/>
              </a:rPr>
              <a:t>cuda kernel</a:t>
            </a:r>
            <a:endParaRPr lang="en-US" altLang="zh-CN" sz="1400">
              <a:sym typeface="+mn-ea"/>
            </a:endParaRPr>
          </a:p>
        </p:txBody>
      </p:sp>
      <p:pic>
        <p:nvPicPr>
          <p:cNvPr id="4" name="图片 3" descr="Image_202206151427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380" y="2362200"/>
            <a:ext cx="11065510" cy="43872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62425" y="3752215"/>
            <a:ext cx="4250055" cy="63309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400">
                <a:sym typeface="+mn-ea"/>
              </a:rPr>
              <a:t>优化</a:t>
            </a:r>
            <a:r>
              <a:rPr lang="en-US" altLang="zh-CN" sz="2400">
                <a:sym typeface="+mn-ea"/>
              </a:rPr>
              <a:t>4-int8</a:t>
            </a:r>
            <a:r>
              <a:rPr lang="zh-CN" altLang="en-US" sz="2400">
                <a:sym typeface="+mn-ea"/>
              </a:rPr>
              <a:t>优化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400"/>
              <a:t>精度上面，通过test_trt_precision.py测试发现PTQ精度有一定下降，top1 acc约有2个百分点的下降，通过修改IInt8MinMaxCalibrator为IInt8EntropyCalibrator2实现了一定的精度提升。</a:t>
            </a:r>
            <a:endParaRPr lang="zh-CN" altLang="en-US" sz="1400"/>
          </a:p>
          <a:p>
            <a:r>
              <a:rPr lang="zh-CN" altLang="en-US" sz="1400"/>
              <a:t>后面通过简化版的QAT（训练中只对weight进行量化，feature map不量化）提高了量化精度，最终量化后top1 acc精度仅下降0.</a:t>
            </a:r>
            <a:r>
              <a:rPr lang="en-US" altLang="zh-CN" sz="1400"/>
              <a:t>24</a:t>
            </a:r>
            <a:r>
              <a:rPr lang="zh-CN" altLang="en-US" sz="1400"/>
              <a:t>个百分点，top5下降 0.25个百分点</a:t>
            </a:r>
            <a:endParaRPr lang="zh-CN" altLang="en-US" sz="1400"/>
          </a:p>
          <a:p>
            <a:r>
              <a:rPr lang="en-US" altLang="zh-CN" sz="1400"/>
              <a:t>QAT</a:t>
            </a:r>
            <a:r>
              <a:rPr lang="zh-CN" altLang="en-US" sz="1400"/>
              <a:t>模型文件为MobileViT_Pytorch/weights-file/qat_checkpoint.pth.tar</a:t>
            </a:r>
            <a:endParaRPr lang="zh-CN" altLang="en-US" sz="1400"/>
          </a:p>
        </p:txBody>
      </p:sp>
      <p:graphicFrame>
        <p:nvGraphicFramePr>
          <p:cNvPr id="7" name="表格 6"/>
          <p:cNvGraphicFramePr/>
          <p:nvPr/>
        </p:nvGraphicFramePr>
        <p:xfrm>
          <a:off x="2529205" y="3295015"/>
          <a:ext cx="6238875" cy="3369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670"/>
                <a:gridCol w="1043305"/>
                <a:gridCol w="1104900"/>
              </a:tblGrid>
              <a:tr h="375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top1 acc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%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top5 </a:t>
                      </a:r>
                      <a:r>
                        <a:rPr lang="en-US" altLang="zh-CN" sz="1800">
                          <a:sym typeface="+mn-ea"/>
                        </a:rPr>
                        <a:t>acc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en-US" altLang="zh-CN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pytorch base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68.036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88.35</a:t>
                      </a:r>
                      <a:endParaRPr lang="zh-CN" altLang="en-US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FP32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68.04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88.362</a:t>
                      </a:r>
                      <a:endParaRPr lang="zh-CN" alt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FP16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68.044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88.344</a:t>
                      </a:r>
                      <a:endParaRPr lang="zh-CN" alt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INT8  (IInt8MinMaxCalibrator)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65.798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86.664</a:t>
                      </a:r>
                      <a:endParaRPr lang="zh-CN" altLang="en-US"/>
                    </a:p>
                  </a:txBody>
                  <a:tcPr/>
                </a:tc>
              </a:tr>
              <a:tr h="4387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INT8 (QAT+IInt8EntropyCalibrator2)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67.804</a:t>
                      </a: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00B050"/>
                          </a:solidFill>
                          <a:sym typeface="+mn-ea"/>
                        </a:rPr>
                        <a:t>88.112</a:t>
                      </a:r>
                      <a:endParaRPr lang="zh-CN" altLang="en-US" sz="180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优化</a:t>
            </a:r>
            <a:r>
              <a:rPr lang="en-US" altLang="zh-CN" sz="2400"/>
              <a:t>5-</a:t>
            </a:r>
            <a:r>
              <a:rPr lang="zh-CN" altLang="en-US" sz="2400"/>
              <a:t>添加</a:t>
            </a:r>
            <a:r>
              <a:rPr lang="en-US" altLang="zh-CN" sz="2400"/>
              <a:t>attention+layernorm plugin</a:t>
            </a:r>
            <a:endParaRPr lang="en-US" altLang="zh-CN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07560" cy="4351655"/>
          </a:xfrm>
        </p:spPr>
        <p:txBody>
          <a:bodyPr/>
          <a:p>
            <a:r>
              <a:rPr lang="en-US" altLang="zh-CN" sz="1600">
                <a:sym typeface="+mn-ea"/>
              </a:rPr>
              <a:t>layernorm</a:t>
            </a:r>
            <a:r>
              <a:rPr lang="zh-CN" altLang="en-US" sz="1600">
                <a:sym typeface="+mn-ea"/>
              </a:rPr>
              <a:t>在</a:t>
            </a:r>
            <a:r>
              <a:rPr lang="en-US" altLang="zh-CN" sz="1600">
                <a:sym typeface="+mn-ea"/>
              </a:rPr>
              <a:t>pytorch</a:t>
            </a:r>
            <a:r>
              <a:rPr lang="zh-CN" altLang="en-US" sz="1600">
                <a:sym typeface="+mn-ea"/>
              </a:rPr>
              <a:t>中本来就是一个</a:t>
            </a:r>
            <a:r>
              <a:rPr lang="en-US" altLang="zh-CN" sz="1600">
                <a:sym typeface="+mn-ea"/>
              </a:rPr>
              <a:t>layer</a:t>
            </a:r>
            <a:r>
              <a:rPr lang="zh-CN" altLang="en-US" sz="1600">
                <a:sym typeface="+mn-ea"/>
              </a:rPr>
              <a:t>（nn.LayerNorm(dim)），但在</a:t>
            </a:r>
            <a:r>
              <a:rPr lang="en-US" altLang="zh-CN" sz="1600">
                <a:sym typeface="+mn-ea"/>
              </a:rPr>
              <a:t>onnx/trt</a:t>
            </a:r>
            <a:r>
              <a:rPr lang="zh-CN" altLang="en-US" sz="1600">
                <a:sym typeface="+mn-ea"/>
              </a:rPr>
              <a:t>实际转换中生成了大量节点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通过修改</a:t>
            </a:r>
            <a:r>
              <a:rPr lang="en-US" altLang="zh-CN" sz="1600">
                <a:sym typeface="+mn-ea"/>
              </a:rPr>
              <a:t>onnx </a:t>
            </a:r>
            <a:r>
              <a:rPr lang="zh-CN" altLang="en-US" sz="1600">
                <a:sym typeface="+mn-ea"/>
              </a:rPr>
              <a:t>模型将</a:t>
            </a:r>
            <a:r>
              <a:rPr lang="en-US" altLang="zh-CN" sz="1600">
                <a:sym typeface="+mn-ea"/>
              </a:rPr>
              <a:t>layernorm</a:t>
            </a:r>
            <a:r>
              <a:rPr lang="zh-CN" altLang="en-US" sz="1600">
                <a:sym typeface="+mn-ea"/>
              </a:rPr>
              <a:t>相关的节点融合为一个节点，</a:t>
            </a:r>
            <a:r>
              <a:rPr lang="en-US" altLang="zh-CN" sz="1600">
                <a:sym typeface="+mn-ea"/>
              </a:rPr>
              <a:t>onnx</a:t>
            </a:r>
            <a:r>
              <a:rPr lang="zh-CN" altLang="en-US" sz="1600">
                <a:sym typeface="+mn-ea"/>
              </a:rPr>
              <a:t>修改代码为可参考onnx_add_plugin.py中的addLayerNormPlugin</a:t>
            </a:r>
            <a:endParaRPr lang="zh-CN" altLang="en-US" sz="1600">
              <a:sym typeface="+mn-ea"/>
            </a:endParaRPr>
          </a:p>
          <a:p>
            <a:endParaRPr lang="en-US" altLang="zh-CN" sz="1600">
              <a:sym typeface="+mn-ea"/>
            </a:endParaRPr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819515" y="2734310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优化后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940165" y="3218815"/>
            <a:ext cx="725805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Image_202206071448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3540" y="1005840"/>
            <a:ext cx="1790700" cy="4846955"/>
          </a:xfrm>
          <a:prstGeom prst="rect">
            <a:avLst/>
          </a:prstGeom>
        </p:spPr>
      </p:pic>
      <p:pic>
        <p:nvPicPr>
          <p:cNvPr id="5" name="图片 4" descr="Image_202206071449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010" y="2845435"/>
            <a:ext cx="1409700" cy="7467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优化</a:t>
            </a:r>
            <a:r>
              <a:rPr lang="en-US" altLang="zh-CN" sz="2400">
                <a:sym typeface="+mn-ea"/>
              </a:rPr>
              <a:t>5-</a:t>
            </a:r>
            <a:r>
              <a:rPr lang="zh-CN" altLang="en-US" sz="2400">
                <a:sym typeface="+mn-ea"/>
              </a:rPr>
              <a:t>添加</a:t>
            </a:r>
            <a:r>
              <a:rPr lang="en-US" altLang="zh-CN" sz="2400">
                <a:sym typeface="+mn-ea"/>
              </a:rPr>
              <a:t>attention+layernorm plugin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07560" cy="4351655"/>
          </a:xfrm>
        </p:spPr>
        <p:txBody>
          <a:bodyPr/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en-US" altLang="zh-CN" sz="1600">
              <a:sym typeface="+mn-ea"/>
            </a:endParaRPr>
          </a:p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089265" y="3273425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优化后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8161020" y="3703955"/>
            <a:ext cx="725805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0830" y="1644015"/>
            <a:ext cx="2718435" cy="4085590"/>
          </a:xfrm>
          <a:prstGeom prst="rect">
            <a:avLst/>
          </a:prstGeom>
        </p:spPr>
      </p:pic>
      <p:pic>
        <p:nvPicPr>
          <p:cNvPr id="20" name="图片 19" descr="Image_202206071526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630" y="3218180"/>
            <a:ext cx="1422400" cy="937260"/>
          </a:xfrm>
          <a:prstGeom prst="rect">
            <a:avLst/>
          </a:prstGeom>
        </p:spPr>
      </p:pic>
      <p:sp>
        <p:nvSpPr>
          <p:cNvPr id="22" name="内容占位符 2"/>
          <p:cNvSpPr>
            <a:spLocks noGrp="1"/>
          </p:cNvSpPr>
          <p:nvPr/>
        </p:nvSpPr>
        <p:spPr>
          <a:xfrm>
            <a:off x="965200" y="1952625"/>
            <a:ext cx="460756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sym typeface="+mn-ea"/>
              </a:rPr>
              <a:t>将MultiHeadSelfAttention一部分封装为</a:t>
            </a:r>
            <a:r>
              <a:rPr lang="en-US" altLang="zh-CN" sz="1600">
                <a:sym typeface="+mn-ea"/>
              </a:rPr>
              <a:t>plugin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通过修改</a:t>
            </a:r>
            <a:r>
              <a:rPr lang="en-US" altLang="zh-CN" sz="1600">
                <a:sym typeface="+mn-ea"/>
              </a:rPr>
              <a:t>onnx </a:t>
            </a:r>
            <a:r>
              <a:rPr lang="zh-CN" altLang="en-US" sz="1600">
                <a:sym typeface="+mn-ea"/>
              </a:rPr>
              <a:t>模型将MultiHeadSelfAttention相关的节点融合为一个节点，</a:t>
            </a:r>
            <a:r>
              <a:rPr lang="en-US" altLang="zh-CN" sz="1600">
                <a:sym typeface="+mn-ea"/>
              </a:rPr>
              <a:t>onnx</a:t>
            </a:r>
            <a:r>
              <a:rPr lang="zh-CN" altLang="en-US" sz="1600">
                <a:sym typeface="+mn-ea"/>
              </a:rPr>
              <a:t>修改代码为onnx_add_plugin.py中的addAttentionPlugin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可参考</a:t>
            </a:r>
            <a:r>
              <a:rPr lang="en-US" altLang="zh-CN" sz="1600">
                <a:sym typeface="+mn-ea"/>
              </a:rPr>
              <a:t>plugin</a:t>
            </a:r>
            <a:r>
              <a:rPr lang="zh-CN" altLang="en-US" sz="1600">
                <a:sym typeface="+mn-ea"/>
              </a:rPr>
              <a:t>文件夹中test_attention_plugin.py测试</a:t>
            </a:r>
            <a:r>
              <a:rPr lang="en-US" altLang="zh-CN" sz="1600">
                <a:sym typeface="+mn-ea"/>
              </a:rPr>
              <a:t>plugin</a:t>
            </a:r>
            <a:endParaRPr lang="en-US" altLang="zh-CN" sz="160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400">
                <a:sym typeface="+mn-ea"/>
              </a:rPr>
              <a:t>优化</a:t>
            </a:r>
            <a:r>
              <a:rPr lang="en-US" altLang="zh-CN" sz="2400">
                <a:sym typeface="+mn-ea"/>
              </a:rPr>
              <a:t>5-</a:t>
            </a:r>
            <a:r>
              <a:rPr lang="zh-CN" altLang="en-US" sz="2400">
                <a:sym typeface="+mn-ea"/>
              </a:rPr>
              <a:t>添加</a:t>
            </a:r>
            <a:r>
              <a:rPr lang="en-US" altLang="zh-CN" sz="2400">
                <a:sym typeface="+mn-ea"/>
              </a:rPr>
              <a:t>attention+layernorm plugin</a:t>
            </a:r>
            <a:endParaRPr lang="zh-CN" altLang="en-US" sz="2400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3395980" y="3197225"/>
          <a:ext cx="3493770" cy="1617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05"/>
                <a:gridCol w="1110615"/>
                <a:gridCol w="1543050"/>
              </a:tblGrid>
              <a:tr h="4699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batch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  INT8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Plugin INT8</a:t>
                      </a:r>
                      <a:endParaRPr lang="en-US" altLang="zh-CN"/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0.956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>
                          <a:solidFill>
                            <a:srgbClr val="00B050"/>
                          </a:solidFill>
                        </a:rPr>
                        <a:t>0.665</a:t>
                      </a:r>
                      <a:endParaRPr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1.353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0.99</a:t>
                      </a: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2.362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800">
                          <a:solidFill>
                            <a:srgbClr val="00B050"/>
                          </a:solidFill>
                          <a:sym typeface="+mn-ea"/>
                        </a:rPr>
                        <a:t>1.</a:t>
                      </a:r>
                      <a:r>
                        <a:rPr lang="en-US" sz="1800">
                          <a:solidFill>
                            <a:srgbClr val="00B050"/>
                          </a:solidFill>
                          <a:sym typeface="+mn-ea"/>
                        </a:rPr>
                        <a:t>791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内容占位符 2"/>
          <p:cNvSpPr>
            <a:spLocks noGrp="1"/>
          </p:cNvSpPr>
          <p:nvPr/>
        </p:nvSpPr>
        <p:spPr>
          <a:xfrm>
            <a:off x="965200" y="1952625"/>
            <a:ext cx="812038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sym typeface="+mn-ea"/>
              </a:rPr>
              <a:t>添加完</a:t>
            </a:r>
            <a:r>
              <a:rPr lang="en-US" altLang="zh-CN" sz="1600">
                <a:sym typeface="+mn-ea"/>
              </a:rPr>
              <a:t>plugin</a:t>
            </a:r>
            <a:r>
              <a:rPr lang="zh-CN" altLang="en-US" sz="1600">
                <a:sym typeface="+mn-ea"/>
              </a:rPr>
              <a:t>后，手动融合了被拆开的</a:t>
            </a:r>
            <a:r>
              <a:rPr lang="en-US" altLang="zh-CN" sz="1600">
                <a:sym typeface="+mn-ea"/>
              </a:rPr>
              <a:t>layernorm</a:t>
            </a:r>
            <a:r>
              <a:rPr lang="zh-CN" altLang="en-US" sz="1600">
                <a:sym typeface="+mn-ea"/>
              </a:rPr>
              <a:t>等层，测试后速度进一步提高。</a:t>
            </a:r>
            <a:endParaRPr lang="zh-CN" altLang="en-US" sz="1600">
              <a:sym typeface="+mn-ea"/>
            </a:endParaRPr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68470" y="5068570"/>
            <a:ext cx="16243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latency</a:t>
            </a:r>
            <a:r>
              <a:rPr lang="zh-CN" altLang="en-US" sz="1400"/>
              <a:t>结果（</a:t>
            </a:r>
            <a:r>
              <a:rPr lang="en-US" altLang="zh-CN" sz="1400"/>
              <a:t>ms</a:t>
            </a:r>
            <a:r>
              <a:rPr lang="zh-CN" altLang="en-US" sz="1400"/>
              <a:t>）</a:t>
            </a:r>
            <a:endParaRPr lang="zh-CN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400">
                <a:sym typeface="+mn-ea"/>
              </a:rPr>
              <a:t>优化总结</a:t>
            </a:r>
            <a:endParaRPr lang="zh-CN" altLang="en-US" sz="2400">
              <a:sym typeface="+mn-ea"/>
            </a:endParaRPr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226060" y="3705860"/>
          <a:ext cx="5318760" cy="17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956"/>
                <a:gridCol w="887254"/>
                <a:gridCol w="887253"/>
                <a:gridCol w="975080"/>
                <a:gridCol w="816358"/>
                <a:gridCol w="1134859"/>
              </a:tblGrid>
              <a:tr h="4591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batch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base FP32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  FP32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    FP16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  INT8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Plugin INT8</a:t>
                      </a:r>
                      <a:endParaRPr lang="en-US" altLang="zh-CN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1.577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1.223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0.694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0.956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>
                          <a:solidFill>
                            <a:srgbClr val="00B050"/>
                          </a:solidFill>
                        </a:rPr>
                        <a:t>0.665</a:t>
                      </a:r>
                      <a:endParaRPr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3.110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2.693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1.354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1.353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0.99</a:t>
                      </a: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5.602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5.082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2.509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2.362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>
                          <a:solidFill>
                            <a:srgbClr val="00B050"/>
                          </a:solidFill>
                        </a:rPr>
                        <a:t>1.</a:t>
                      </a:r>
                      <a:r>
                        <a:rPr lang="en-US">
                          <a:solidFill>
                            <a:srgbClr val="00B050"/>
                          </a:solidFill>
                        </a:rPr>
                        <a:t>791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5709920" y="3270885"/>
          <a:ext cx="6238875" cy="3369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670"/>
                <a:gridCol w="1043305"/>
                <a:gridCol w="1104900"/>
              </a:tblGrid>
              <a:tr h="375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top1 acc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%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top5 </a:t>
                      </a:r>
                      <a:r>
                        <a:rPr lang="en-US" altLang="zh-CN" sz="1800">
                          <a:sym typeface="+mn-ea"/>
                        </a:rPr>
                        <a:t>acc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%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en-US" altLang="zh-CN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pytorch base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68.036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88.35</a:t>
                      </a:r>
                      <a:endParaRPr lang="zh-CN" altLang="en-US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FP32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68.04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88.362</a:t>
                      </a:r>
                      <a:endParaRPr lang="zh-CN" alt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FP16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68.044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88.344</a:t>
                      </a:r>
                      <a:endParaRPr lang="zh-CN" alt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INT8  (IInt8MinMaxCalibrator)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65.798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86.664</a:t>
                      </a:r>
                      <a:endParaRPr lang="zh-CN" altLang="en-US"/>
                    </a:p>
                  </a:txBody>
                  <a:tcPr/>
                </a:tc>
              </a:tr>
              <a:tr h="4387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Plugin INT8 (QAT+IInt8EntropyCalibrator2)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67.7</a:t>
                      </a: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00B050"/>
                          </a:solidFill>
                          <a:sym typeface="+mn-ea"/>
                        </a:rPr>
                        <a:t>88.</a:t>
                      </a:r>
                      <a:r>
                        <a:rPr lang="en-US" sz="1800">
                          <a:solidFill>
                            <a:srgbClr val="00B050"/>
                          </a:solidFill>
                          <a:sym typeface="+mn-ea"/>
                        </a:rPr>
                        <a:t>056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29030" y="5434330"/>
            <a:ext cx="16243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latency</a:t>
            </a:r>
            <a:r>
              <a:rPr lang="zh-CN" altLang="en-US" sz="1400"/>
              <a:t>结果（</a:t>
            </a:r>
            <a:r>
              <a:rPr lang="en-US" altLang="zh-CN" sz="1400"/>
              <a:t>ms</a:t>
            </a:r>
            <a:r>
              <a:rPr lang="zh-CN" altLang="en-US" sz="1400"/>
              <a:t>）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573010" y="6374765"/>
            <a:ext cx="19278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imagenet</a:t>
            </a:r>
            <a:r>
              <a:rPr lang="zh-CN" altLang="en-US" sz="1400"/>
              <a:t>测试集正确率</a:t>
            </a:r>
            <a:endParaRPr lang="zh-CN" altLang="en-US" sz="1400"/>
          </a:p>
        </p:txBody>
      </p:sp>
      <p:sp>
        <p:nvSpPr>
          <p:cNvPr id="22" name="内容占位符 2"/>
          <p:cNvSpPr>
            <a:spLocks noGrp="1"/>
          </p:cNvSpPr>
          <p:nvPr/>
        </p:nvSpPr>
        <p:spPr>
          <a:xfrm>
            <a:off x="727710" y="1691005"/>
            <a:ext cx="8919845" cy="1638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sym typeface="+mn-ea"/>
              </a:rPr>
              <a:t>1.</a:t>
            </a:r>
            <a:r>
              <a:rPr lang="zh-CN" altLang="en-US" sz="1600">
                <a:sym typeface="+mn-ea"/>
              </a:rPr>
              <a:t>通过修改原始代码MultiHeadSelfAttention部分解决了动态网络转换不成功的问题</a:t>
            </a:r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2.</a:t>
            </a:r>
            <a:r>
              <a:rPr lang="zh-CN" altLang="en-US" sz="1600">
                <a:sym typeface="+mn-ea"/>
              </a:rPr>
              <a:t>通过修改MobileViT_Pytorch/models/model.py 中FFN和MultiHeadSelfAttention部分实现网络简化和</a:t>
            </a:r>
            <a:r>
              <a:rPr lang="en-US" altLang="zh-CN" sz="1600">
                <a:sym typeface="+mn-ea"/>
              </a:rPr>
              <a:t>“4DMM</a:t>
            </a:r>
            <a:r>
              <a:rPr lang="zh-CN" altLang="en-US" sz="1600">
                <a:sym typeface="+mn-ea"/>
              </a:rPr>
              <a:t>转为</a:t>
            </a:r>
            <a:r>
              <a:rPr lang="en-US" altLang="zh-CN" sz="1600">
                <a:sym typeface="+mn-ea"/>
              </a:rPr>
              <a:t>2DMM”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3.</a:t>
            </a:r>
            <a:r>
              <a:rPr lang="zh-CN" altLang="en-US" sz="1600">
                <a:sym typeface="+mn-ea"/>
              </a:rPr>
              <a:t>通过</a:t>
            </a:r>
            <a:r>
              <a:rPr lang="en-US" altLang="zh-CN" sz="1600">
                <a:sym typeface="+mn-ea"/>
              </a:rPr>
              <a:t>nsight system</a:t>
            </a:r>
            <a:r>
              <a:rPr lang="zh-CN" altLang="en-US" sz="1600">
                <a:sym typeface="+mn-ea"/>
              </a:rPr>
              <a:t>工具和使用</a:t>
            </a:r>
            <a:r>
              <a:rPr lang="en-US" altLang="zh-CN" sz="1600">
                <a:sym typeface="+mn-ea"/>
              </a:rPr>
              <a:t>cuda graph</a:t>
            </a:r>
            <a:r>
              <a:rPr lang="zh-CN" altLang="en-US" sz="1600">
                <a:sym typeface="+mn-ea"/>
              </a:rPr>
              <a:t>加速</a:t>
            </a:r>
            <a:r>
              <a:rPr lang="en-US" altLang="zh-CN" sz="1600">
                <a:sym typeface="+mn-ea"/>
              </a:rPr>
              <a:t>inference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4.</a:t>
            </a:r>
            <a:r>
              <a:rPr lang="zh-CN" altLang="en-US" sz="1600">
                <a:sym typeface="+mn-ea"/>
              </a:rPr>
              <a:t>通过添加</a:t>
            </a:r>
            <a:r>
              <a:rPr lang="en-US" altLang="zh-CN" sz="1600">
                <a:sym typeface="+mn-ea"/>
              </a:rPr>
              <a:t>plugin</a:t>
            </a:r>
            <a:r>
              <a:rPr lang="zh-CN" altLang="en-US" sz="1600">
                <a:sym typeface="+mn-ea"/>
              </a:rPr>
              <a:t>，加速</a:t>
            </a:r>
            <a:r>
              <a:rPr lang="en-US" altLang="zh-CN" sz="1600">
                <a:sym typeface="+mn-ea"/>
              </a:rPr>
              <a:t>int8 engine inference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5.</a:t>
            </a:r>
            <a:r>
              <a:rPr lang="zh-CN" altLang="en-US" sz="1600">
                <a:sym typeface="+mn-ea"/>
              </a:rPr>
              <a:t>通过</a:t>
            </a:r>
            <a:r>
              <a:rPr lang="en-US" altLang="zh-CN" sz="1600">
                <a:sym typeface="+mn-ea"/>
              </a:rPr>
              <a:t>QAT</a:t>
            </a:r>
            <a:r>
              <a:rPr lang="zh-CN" altLang="en-US" sz="1600">
                <a:sym typeface="+mn-ea"/>
              </a:rPr>
              <a:t>，提高了</a:t>
            </a:r>
            <a:r>
              <a:rPr lang="en-US" altLang="zh-CN" sz="1600">
                <a:sym typeface="+mn-ea"/>
              </a:rPr>
              <a:t>int8 engine</a:t>
            </a:r>
            <a:r>
              <a:rPr lang="zh-CN" altLang="en-US" sz="1600">
                <a:sym typeface="+mn-ea"/>
              </a:rPr>
              <a:t>的精度</a:t>
            </a:r>
            <a:endParaRPr lang="zh-CN" altLang="en-US" sz="1600">
              <a:sym typeface="+mn-ea"/>
            </a:endParaRPr>
          </a:p>
          <a:p>
            <a:endParaRPr lang="en-US" altLang="zh-CN" sz="160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动态网络</a:t>
            </a:r>
            <a:r>
              <a:rPr lang="en-US" altLang="zh-CN" sz="2400"/>
              <a:t>VS</a:t>
            </a:r>
            <a:r>
              <a:rPr lang="zh-CN" altLang="en-US" sz="2400"/>
              <a:t>静态网络</a:t>
            </a:r>
            <a:endParaRPr lang="zh-CN" altLang="en-US" sz="2400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1942465" y="3383915"/>
          <a:ext cx="6309360" cy="192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1051560"/>
                <a:gridCol w="1051560"/>
                <a:gridCol w="1051560"/>
                <a:gridCol w="10515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batch</a:t>
                      </a:r>
                      <a:endParaRPr lang="en-US" altLang="zh-CN"/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FP32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FP16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动态网络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静态网络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动态网络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静态网络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1.489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1.309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0.909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0.848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2.988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3.000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1.590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1.558</a:t>
                      </a:r>
                      <a:endParaRPr lang="zh-CN" altLang="en-US"/>
                    </a:p>
                  </a:txBody>
                  <a:tcPr/>
                </a:tc>
              </a:tr>
              <a:tr h="403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5.427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5.368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2.782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2.639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15950" y="1472565"/>
            <a:ext cx="983107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从静态网络和动态网络的</a:t>
            </a:r>
            <a:r>
              <a:rPr lang="en-US" altLang="zh-CN"/>
              <a:t>opt</a:t>
            </a:r>
            <a:r>
              <a:rPr lang="zh-CN" altLang="en-US"/>
              <a:t>版本</a:t>
            </a:r>
            <a:r>
              <a:rPr lang="en-US" altLang="zh-CN"/>
              <a:t>latency</a:t>
            </a:r>
            <a:r>
              <a:rPr lang="zh-CN" altLang="en-US"/>
              <a:t>对比中可知静态网络优势更大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而且实验发现静态网络相比于动态网络在</a:t>
            </a:r>
            <a:r>
              <a:rPr lang="en-US" altLang="zh-CN"/>
              <a:t>pytorch</a:t>
            </a:r>
            <a:r>
              <a:rPr lang="zh-CN" altLang="en-US"/>
              <a:t>模型转为</a:t>
            </a:r>
            <a:r>
              <a:rPr lang="en-US" altLang="zh-CN"/>
              <a:t>onnx</a:t>
            </a:r>
            <a:r>
              <a:rPr lang="zh-CN" altLang="en-US"/>
              <a:t>模型和</a:t>
            </a:r>
            <a:r>
              <a:rPr lang="en-US" altLang="zh-CN"/>
              <a:t>onnx</a:t>
            </a:r>
            <a:r>
              <a:rPr lang="zh-CN" altLang="en-US"/>
              <a:t>转为</a:t>
            </a:r>
            <a:r>
              <a:rPr lang="en-US" altLang="zh-CN"/>
              <a:t>tensorrt</a:t>
            </a:r>
            <a:r>
              <a:rPr lang="zh-CN" altLang="en-US"/>
              <a:t>模型时出问题的可能性更低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34055" y="5465445"/>
            <a:ext cx="37318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动态和静态网络</a:t>
            </a:r>
            <a:r>
              <a:rPr lang="en-US" altLang="zh-CN" sz="1400"/>
              <a:t>latency</a:t>
            </a:r>
            <a:r>
              <a:rPr lang="zh-CN" altLang="en-US" sz="1400"/>
              <a:t>对比表格</a:t>
            </a:r>
            <a:r>
              <a:rPr lang="en-US" altLang="zh-CN" sz="1400"/>
              <a:t>(</a:t>
            </a:r>
            <a:r>
              <a:rPr lang="zh-CN" altLang="en-US" sz="1400"/>
              <a:t>无</a:t>
            </a:r>
            <a:r>
              <a:rPr lang="en-US" altLang="zh-CN" sz="1400">
                <a:sym typeface="+mn-ea"/>
              </a:rPr>
              <a:t>cudaGraph</a:t>
            </a:r>
            <a:r>
              <a:rPr lang="en-US" altLang="zh-CN" sz="1400"/>
              <a:t>)</a:t>
            </a:r>
            <a:endParaRPr lang="en-US" altLang="zh-CN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目录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8580"/>
            <a:ext cx="10882630" cy="5188585"/>
          </a:xfrm>
        </p:spPr>
        <p:txBody>
          <a:bodyPr>
            <a:normAutofit fontScale="60000"/>
          </a:bodyPr>
          <a:p>
            <a:r>
              <a:rPr lang="en-US" altLang="zh-CN"/>
              <a:t>dooker</a:t>
            </a:r>
            <a:r>
              <a:rPr lang="zh-CN" altLang="en-US"/>
              <a:t>设置</a:t>
            </a:r>
            <a:endParaRPr lang="zh-CN" altLang="en-US"/>
          </a:p>
          <a:p>
            <a:r>
              <a:rPr lang="zh-CN" altLang="en-US"/>
              <a:t>主要代码说明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模型转化为</a:t>
            </a:r>
            <a:r>
              <a:rPr lang="en-US" altLang="zh-CN">
                <a:sym typeface="+mn-ea"/>
              </a:rPr>
              <a:t>onnx</a:t>
            </a:r>
            <a:r>
              <a:rPr lang="zh-CN" altLang="en-US">
                <a:sym typeface="+mn-ea"/>
              </a:rPr>
              <a:t>代码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onnx</a:t>
            </a:r>
            <a:r>
              <a:rPr lang="zh-CN" altLang="en-US">
                <a:sym typeface="+mn-ea"/>
              </a:rPr>
              <a:t>模型添加</a:t>
            </a:r>
            <a:r>
              <a:rPr lang="en-US" altLang="zh-CN">
                <a:sym typeface="+mn-ea"/>
              </a:rPr>
              <a:t>plugin</a:t>
            </a:r>
            <a:r>
              <a:rPr lang="zh-CN" altLang="en-US">
                <a:sym typeface="+mn-ea"/>
              </a:rPr>
              <a:t>代码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onnx</a:t>
            </a:r>
            <a:r>
              <a:rPr lang="zh-CN" altLang="en-US">
                <a:sym typeface="+mn-ea"/>
              </a:rPr>
              <a:t>转化</a:t>
            </a:r>
            <a:r>
              <a:rPr lang="en-US" altLang="zh-CN">
                <a:sym typeface="+mn-ea"/>
              </a:rPr>
              <a:t>trt</a:t>
            </a:r>
            <a:r>
              <a:rPr lang="zh-CN" altLang="en-US">
                <a:sym typeface="+mn-ea"/>
              </a:rPr>
              <a:t>代码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测试</a:t>
            </a:r>
            <a:r>
              <a:rPr lang="en-US" altLang="zh-CN">
                <a:sym typeface="+mn-ea"/>
              </a:rPr>
              <a:t>trt</a:t>
            </a:r>
            <a:r>
              <a:rPr lang="zh-CN" altLang="en-US">
                <a:sym typeface="+mn-ea"/>
              </a:rPr>
              <a:t>代码</a:t>
            </a:r>
            <a:endParaRPr lang="en-US" altLang="zh-CN"/>
          </a:p>
          <a:p>
            <a:pPr lvl="0"/>
            <a:r>
              <a:rPr lang="zh-CN" altLang="en-US">
                <a:sym typeface="+mn-ea"/>
              </a:rPr>
              <a:t>优化记录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优化</a:t>
            </a:r>
            <a:r>
              <a:rPr lang="en-US" altLang="zh-CN">
                <a:sym typeface="+mn-ea"/>
              </a:rPr>
              <a:t>1-</a:t>
            </a:r>
            <a:r>
              <a:rPr lang="zh-CN" altLang="en-US">
                <a:sym typeface="+mn-ea"/>
              </a:rPr>
              <a:t>简化MultiHeadSelfAttention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优化</a:t>
            </a:r>
            <a:r>
              <a:rPr lang="en-US" altLang="zh-CN">
                <a:sym typeface="+mn-ea"/>
              </a:rPr>
              <a:t>2-4DMM</a:t>
            </a:r>
            <a:r>
              <a:rPr lang="zh-CN" altLang="en-US">
                <a:sym typeface="+mn-ea"/>
              </a:rPr>
              <a:t>转为</a:t>
            </a:r>
            <a:r>
              <a:rPr lang="en-US" altLang="zh-CN">
                <a:sym typeface="+mn-ea"/>
              </a:rPr>
              <a:t>2DMM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优化</a:t>
            </a:r>
            <a:r>
              <a:rPr lang="en-US" altLang="zh-CN">
                <a:sym typeface="+mn-ea"/>
              </a:rPr>
              <a:t>3-cuda graph</a:t>
            </a:r>
            <a:r>
              <a:rPr lang="zh-CN" altLang="en-US">
                <a:sym typeface="+mn-ea"/>
              </a:rPr>
              <a:t>优化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优化</a:t>
            </a:r>
            <a:r>
              <a:rPr lang="en-US" altLang="zh-CN">
                <a:sym typeface="+mn-ea"/>
              </a:rPr>
              <a:t>4-INT8</a:t>
            </a:r>
            <a:r>
              <a:rPr lang="zh-CN" altLang="en-US">
                <a:sym typeface="+mn-ea"/>
              </a:rPr>
              <a:t>优化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优化</a:t>
            </a:r>
            <a:r>
              <a:rPr lang="en-US" altLang="zh-CN">
                <a:sym typeface="+mn-ea"/>
              </a:rPr>
              <a:t>5-attention+layernorm plugin</a:t>
            </a:r>
            <a:r>
              <a:rPr lang="zh-CN" altLang="en-US">
                <a:sym typeface="+mn-ea"/>
              </a:rPr>
              <a:t>优化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优化总结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其他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静态网络</a:t>
            </a:r>
            <a:r>
              <a:rPr lang="en-US" altLang="zh-CN">
                <a:sym typeface="+mn-ea"/>
              </a:rPr>
              <a:t>VS</a:t>
            </a:r>
            <a:r>
              <a:rPr lang="zh-CN" altLang="en-US">
                <a:sym typeface="+mn-ea"/>
              </a:rPr>
              <a:t>动态网络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plugin</a:t>
            </a:r>
            <a:r>
              <a:rPr lang="zh-CN" altLang="en-US">
                <a:sym typeface="+mn-ea"/>
              </a:rPr>
              <a:t>添加效果说明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nsight</a:t>
            </a:r>
            <a:r>
              <a:rPr lang="zh-CN" altLang="en-US">
                <a:sym typeface="+mn-ea"/>
              </a:rPr>
              <a:t>工具使用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/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/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>
            <a:normAutofit/>
          </a:bodyPr>
          <a:p>
            <a:r>
              <a:rPr lang="en-US" altLang="zh-CN" sz="2400">
                <a:sym typeface="+mn-ea"/>
              </a:rPr>
              <a:t>plugin</a:t>
            </a:r>
            <a:r>
              <a:rPr lang="zh-CN" altLang="en-US" sz="2400">
                <a:sym typeface="+mn-ea"/>
              </a:rPr>
              <a:t>添加效果说明</a:t>
            </a:r>
            <a:endParaRPr lang="zh-CN" altLang="en-US" sz="24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000"/>
              <a:t>有时添加一个</a:t>
            </a:r>
            <a:r>
              <a:rPr lang="en-US" altLang="zh-CN" sz="2000"/>
              <a:t>plugin</a:t>
            </a:r>
            <a:r>
              <a:rPr lang="zh-CN" altLang="en-US" sz="2000"/>
              <a:t>在实际中不会加速，反而会增大</a:t>
            </a:r>
            <a:r>
              <a:rPr lang="en-US" altLang="zh-CN" sz="2000"/>
              <a:t>latency</a:t>
            </a:r>
            <a:r>
              <a:rPr lang="zh-CN" altLang="en-US" sz="2000"/>
              <a:t>，例如只添加</a:t>
            </a:r>
            <a:r>
              <a:rPr lang="en-US" altLang="zh-CN" sz="2000"/>
              <a:t>attention plugin</a:t>
            </a:r>
            <a:r>
              <a:rPr lang="zh-CN" altLang="en-US" sz="2000"/>
              <a:t>，</a:t>
            </a:r>
            <a:r>
              <a:rPr lang="en-US" altLang="zh-CN" sz="2000"/>
              <a:t>latency</a:t>
            </a:r>
            <a:r>
              <a:rPr lang="zh-CN" altLang="en-US" sz="2000"/>
              <a:t>会增大很多。主要原因是因为</a:t>
            </a:r>
            <a:r>
              <a:rPr lang="en-US" altLang="zh-CN" sz="2000"/>
              <a:t>plugin</a:t>
            </a:r>
            <a:r>
              <a:rPr lang="zh-CN" altLang="en-US" sz="2000"/>
              <a:t>影响力</a:t>
            </a:r>
            <a:r>
              <a:rPr lang="en-US" altLang="zh-CN" sz="2000"/>
              <a:t>trt</a:t>
            </a:r>
            <a:r>
              <a:rPr lang="zh-CN" altLang="en-US" sz="2000"/>
              <a:t>的自动融合，导致本可以融合的被拆分了。</a:t>
            </a:r>
            <a:endParaRPr lang="zh-CN" altLang="en-US" sz="2000"/>
          </a:p>
          <a:p>
            <a:r>
              <a:rPr lang="zh-CN" altLang="en-US" sz="2000"/>
              <a:t>例如只添加</a:t>
            </a:r>
            <a:r>
              <a:rPr lang="en-US" altLang="zh-CN" sz="2000">
                <a:sym typeface="+mn-ea"/>
              </a:rPr>
              <a:t>attention plugin</a:t>
            </a:r>
            <a:r>
              <a:rPr lang="zh-CN" altLang="en-US" sz="2000">
                <a:sym typeface="+mn-ea"/>
              </a:rPr>
              <a:t>，不添加</a:t>
            </a:r>
            <a:r>
              <a:rPr lang="en-US" altLang="zh-CN" sz="2000">
                <a:sym typeface="+mn-ea"/>
              </a:rPr>
              <a:t>layernorm plugin</a:t>
            </a:r>
            <a:r>
              <a:rPr lang="zh-CN" altLang="en-US" sz="2000">
                <a:sym typeface="+mn-ea"/>
              </a:rPr>
              <a:t>的情况下测试</a:t>
            </a:r>
            <a:r>
              <a:rPr lang="en-US" altLang="zh-CN" sz="2000">
                <a:sym typeface="+mn-ea"/>
              </a:rPr>
              <a:t>FP16</a:t>
            </a:r>
            <a:r>
              <a:rPr lang="zh-CN" altLang="en-US" sz="2000">
                <a:sym typeface="+mn-ea"/>
              </a:rPr>
              <a:t>的速度，会出现明显下降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主要时因为</a:t>
            </a:r>
            <a:r>
              <a:rPr lang="en-US" altLang="zh-CN" sz="2000">
                <a:sym typeface="+mn-ea"/>
              </a:rPr>
              <a:t>attention plugin</a:t>
            </a:r>
            <a:r>
              <a:rPr lang="zh-CN" altLang="en-US" sz="2000">
                <a:sym typeface="+mn-ea"/>
              </a:rPr>
              <a:t>阻碍了</a:t>
            </a:r>
            <a:r>
              <a:rPr lang="en-US" altLang="zh-CN" sz="2000">
                <a:sym typeface="+mn-ea"/>
              </a:rPr>
              <a:t>layernorm</a:t>
            </a:r>
            <a:r>
              <a:rPr lang="zh-CN" altLang="en-US" sz="2000">
                <a:sym typeface="+mn-ea"/>
              </a:rPr>
              <a:t>层融合</a:t>
            </a:r>
            <a:endParaRPr lang="zh-CN" altLang="en-US" sz="2000"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 descr="Image_202206101445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8675" y="3402965"/>
            <a:ext cx="6245860" cy="331279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/>
        </p:nvGraphicFramePr>
        <p:xfrm>
          <a:off x="1127760" y="3713480"/>
          <a:ext cx="3198495" cy="211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255"/>
                <a:gridCol w="1213485"/>
                <a:gridCol w="1214755"/>
              </a:tblGrid>
              <a:tr h="8064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batch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    no plugin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only attention plugin</a:t>
                      </a:r>
                      <a:endParaRPr lang="en-US" altLang="zh-CN"/>
                    </a:p>
                  </a:txBody>
                  <a:tcPr/>
                </a:tc>
              </a:tr>
              <a:tr h="434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0.694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0.991</a:t>
                      </a:r>
                      <a:endParaRPr lang="zh-CN" altLang="en-US"/>
                    </a:p>
                  </a:txBody>
                  <a:tcPr/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1.354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1.767</a:t>
                      </a:r>
                      <a:endParaRPr lang="zh-CN" altLang="en-US"/>
                    </a:p>
                  </a:txBody>
                  <a:tcPr/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2.509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3.117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638675" y="4314825"/>
            <a:ext cx="5999480" cy="7493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>
                <a:sym typeface="+mn-ea"/>
              </a:rPr>
              <a:t>nsight</a:t>
            </a:r>
            <a:r>
              <a:rPr lang="zh-CN" altLang="en-US" sz="2400">
                <a:sym typeface="+mn-ea"/>
              </a:rPr>
              <a:t>工具使用</a:t>
            </a:r>
            <a:r>
              <a:rPr lang="en-US" altLang="zh-CN" sz="2400"/>
              <a:t>-</a:t>
            </a:r>
            <a:r>
              <a:rPr lang="zh-CN" altLang="en-US" sz="2400"/>
              <a:t>安装和使用</a:t>
            </a:r>
            <a:r>
              <a:rPr lang="en-US" altLang="zh-CN" sz="2400"/>
              <a:t>nsight system</a:t>
            </a:r>
            <a:r>
              <a:rPr lang="zh-CN" altLang="en-US" sz="2400"/>
              <a:t>和</a:t>
            </a:r>
            <a:r>
              <a:rPr lang="en-US" altLang="zh-CN" sz="2400"/>
              <a:t>nsight compute</a:t>
            </a:r>
            <a:endParaRPr lang="en-US" altLang="zh-CN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1600"/>
              <a:t>安装：在</a:t>
            </a:r>
            <a:r>
              <a:rPr lang="en-US" altLang="zh-CN" sz="1600"/>
              <a:t>nvidia</a:t>
            </a:r>
            <a:r>
              <a:rPr lang="zh-CN" altLang="en-US" sz="1600"/>
              <a:t>官网下载相应文件，然后</a:t>
            </a:r>
            <a:r>
              <a:rPr lang="en-US" altLang="zh-CN" sz="1600"/>
              <a:t>docker</a:t>
            </a:r>
            <a:r>
              <a:rPr lang="zh-CN" altLang="en-US" sz="1600"/>
              <a:t>容器中运行以下命令</a:t>
            </a:r>
            <a:endParaRPr lang="zh-CN" altLang="en-US" sz="1600"/>
          </a:p>
          <a:p>
            <a:r>
              <a:rPr lang="zh-CN" altLang="en-US" sz="1600"/>
              <a:t>sh NsightSystems-linux-public-2021.2.1.58-642947b.run</a:t>
            </a:r>
            <a:endParaRPr lang="zh-CN" altLang="en-US" sz="1600"/>
          </a:p>
          <a:p>
            <a:r>
              <a:rPr lang="zh-CN" altLang="en-US" sz="1600"/>
              <a:t>使用命令：</a:t>
            </a:r>
            <a:endParaRPr lang="zh-CN" altLang="en-US" sz="1600"/>
          </a:p>
          <a:p>
            <a:r>
              <a:rPr lang="zh-CN" altLang="en-US" sz="1600"/>
              <a:t>/opt/nvidia/nsight-systems/2021.2.1/bin/nsys profile -o mobilevit_dynamic_int8 -f true python test_trt.py --trt_path target/MobileViT_dynamic_</a:t>
            </a:r>
            <a:r>
              <a:rPr lang="en-US" altLang="zh-CN" sz="1600"/>
              <a:t>opt</a:t>
            </a:r>
            <a:r>
              <a:rPr lang="zh-CN" altLang="en-US" sz="1600"/>
              <a:t>_int8.trt --dynamic</a:t>
            </a:r>
            <a:endParaRPr lang="zh-CN" altLang="en-US" sz="1600"/>
          </a:p>
          <a:p>
            <a:r>
              <a:rPr lang="zh-CN" altLang="en-US" sz="1600"/>
              <a:t>/usr/local/cuda-11.6/nsight-compute-2022.1.0/nv-nsight-cu-cli -o attention -f --target-processes all python</a:t>
            </a:r>
            <a:r>
              <a:rPr lang="en-US" altLang="zh-CN" sz="1600"/>
              <a:t>3</a:t>
            </a:r>
            <a:r>
              <a:rPr lang="zh-CN" altLang="en-US" sz="1600"/>
              <a:t> test_attention_plugin.py</a:t>
            </a:r>
            <a:endParaRPr lang="zh-CN" altLang="en-US" sz="1600"/>
          </a:p>
          <a:p>
            <a:r>
              <a:rPr lang="zh-CN" altLang="en-US" sz="1600"/>
              <a:t>注意：需要在本地端安装同样</a:t>
            </a:r>
            <a:r>
              <a:rPr lang="en-US" altLang="zh-CN" sz="1600"/>
              <a:t>nsight</a:t>
            </a:r>
            <a:r>
              <a:rPr lang="zh-CN" altLang="en-US" sz="1600"/>
              <a:t>工具来打开服务器端生成的文件。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/>
          </a:p>
          <a:p>
            <a:r>
              <a:rPr lang="zh-CN" altLang="en-US" sz="1600"/>
              <a:t>使用文档：</a:t>
            </a:r>
            <a:endParaRPr lang="zh-CN" altLang="en-US" sz="1600"/>
          </a:p>
          <a:p>
            <a:r>
              <a:rPr lang="zh-CN" altLang="en-US" sz="1600"/>
              <a:t>https://docs.nvidia.com/nsight-compute/NsightComputeCli/index.html</a:t>
            </a:r>
            <a:endParaRPr lang="zh-CN" altLang="en-US" sz="1600"/>
          </a:p>
          <a:p>
            <a:r>
              <a:rPr lang="zh-CN" altLang="en-US" sz="1600"/>
              <a:t>https://docs.nvidia.com/nsight-systems/UserGuide/index.html</a:t>
            </a:r>
            <a:endParaRPr lang="zh-CN" altLang="en-US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nsight compute </a:t>
            </a:r>
            <a:r>
              <a:rPr lang="zh-CN" altLang="en-US"/>
              <a:t>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615" y="1385570"/>
            <a:ext cx="10515600" cy="4351338"/>
          </a:xfrm>
        </p:spPr>
        <p:txBody>
          <a:bodyPr/>
          <a:p>
            <a:r>
              <a:rPr lang="zh-CN" altLang="en-US" sz="1800"/>
              <a:t>使用</a:t>
            </a:r>
            <a:r>
              <a:rPr lang="en-US" altLang="zh-CN" sz="1800"/>
              <a:t>nsight-compute</a:t>
            </a:r>
            <a:r>
              <a:rPr lang="zh-CN" altLang="en-US" sz="1800"/>
              <a:t>看</a:t>
            </a:r>
            <a:r>
              <a:rPr lang="en-US" altLang="zh-CN" sz="1800"/>
              <a:t>softmax kernel</a:t>
            </a:r>
            <a:endParaRPr lang="en-US" altLang="zh-CN" sz="1800"/>
          </a:p>
          <a:p>
            <a:r>
              <a:rPr lang="en-US" altLang="zh-CN" sz="1800"/>
              <a:t>/usr/local/NVIDIA-Nsight-Compute-2021.3/nv-nsight-cu-cli -o attention -f --target-processes all python3 test_attention_plugin.py</a:t>
            </a:r>
            <a:endParaRPr lang="en-US" altLang="zh-CN" sz="1800"/>
          </a:p>
          <a:p>
            <a:endParaRPr lang="zh-CN" altLang="en-US" sz="1800"/>
          </a:p>
        </p:txBody>
      </p:sp>
      <p:pic>
        <p:nvPicPr>
          <p:cNvPr id="7" name="图片 6" descr="Image_202206161113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7100" y="2435225"/>
            <a:ext cx="7651115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/>
              <a:t>docker</a:t>
            </a:r>
            <a:r>
              <a:rPr lang="zh-CN" altLang="en-US" sz="2400"/>
              <a:t>设置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400">
                <a:sym typeface="+mn-ea"/>
              </a:rPr>
              <a:t>(1)</a:t>
            </a:r>
            <a:r>
              <a:rPr lang="zh-CN" altLang="en-US" sz="1400">
                <a:sym typeface="+mn-ea"/>
              </a:rPr>
              <a:t>下载</a:t>
            </a:r>
            <a:r>
              <a:rPr lang="en-US" altLang="zh-CN" sz="1400">
                <a:sym typeface="+mn-ea"/>
              </a:rPr>
              <a:t>repo:   mkdir trt2022_src;  cd trt2022_src ;   git clone https://github.com/chenlamei/MobileVit_TensorRT.git ;   cd ..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(2)docker</a:t>
            </a:r>
            <a:r>
              <a:rPr lang="zh-CN" altLang="en-US" sz="1400">
                <a:sym typeface="+mn-ea"/>
              </a:rPr>
              <a:t>下载及运行</a:t>
            </a:r>
            <a:r>
              <a:rPr lang="en-US" altLang="zh-CN" sz="1400">
                <a:sym typeface="+mn-ea"/>
              </a:rPr>
              <a:t>:</a:t>
            </a:r>
            <a:endParaRPr lang="en-US" altLang="zh-CN" sz="1400">
              <a:sym typeface="+mn-ea"/>
            </a:endParaRPr>
          </a:p>
          <a:p>
            <a:r>
              <a:rPr lang="zh-CN" altLang="en-US" sz="1400">
                <a:sym typeface="+mn-ea"/>
              </a:rPr>
              <a:t>docker pull nvcr.io/nvidia/tensorrt:22.04-py3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sudo docker run --gpus all -it --name tensorrt_22_06 -v ~/trt2022_src:/target nvcr.io/nvidia/tensorrt:22.04-py3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docker start -i  tensorrt_22_06</a:t>
            </a:r>
            <a:endParaRPr lang="zh-CN" altLang="en-US" sz="1400"/>
          </a:p>
          <a:p>
            <a:r>
              <a:rPr lang="en-US" altLang="zh-CN" sz="1400"/>
              <a:t>(3)</a:t>
            </a:r>
            <a:r>
              <a:rPr lang="zh-CN" altLang="en-US" sz="1400"/>
              <a:t>安装必要的</a:t>
            </a:r>
            <a:r>
              <a:rPr lang="en-US" altLang="zh-CN" sz="1400"/>
              <a:t>python</a:t>
            </a:r>
            <a:r>
              <a:rPr lang="zh-CN" altLang="en-US" sz="1400"/>
              <a:t>包：</a:t>
            </a:r>
            <a:endParaRPr lang="zh-CN" altLang="en-US" sz="1400"/>
          </a:p>
          <a:p>
            <a:r>
              <a:rPr lang="en-US" altLang="zh-CN" sz="1400"/>
              <a:t>cd </a:t>
            </a:r>
            <a:r>
              <a:rPr lang="zh-CN" altLang="en-US" sz="1400"/>
              <a:t>/target/</a:t>
            </a:r>
            <a:r>
              <a:rPr lang="en-US" altLang="zh-CN" sz="1400">
                <a:sym typeface="+mn-ea"/>
              </a:rPr>
              <a:t>MobileVit_TensorRT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mkdir target</a:t>
            </a:r>
            <a:endParaRPr lang="en-US" altLang="zh-CN" sz="1400">
              <a:sym typeface="+mn-ea"/>
            </a:endParaRPr>
          </a:p>
          <a:p>
            <a:r>
              <a:rPr lang="en-US" altLang="zh-CN" sz="1400"/>
              <a:t>pip config set global.index-url https://pypi.douban.com/simple</a:t>
            </a:r>
            <a:endParaRPr lang="en-US" altLang="zh-CN" sz="1400"/>
          </a:p>
          <a:p>
            <a:r>
              <a:rPr lang="zh-CN" altLang="en-US" sz="1400"/>
              <a:t>pip install -r requirement</a:t>
            </a:r>
            <a:r>
              <a:rPr lang="en-US" altLang="zh-CN" sz="1400"/>
              <a:t>s</a:t>
            </a:r>
            <a:r>
              <a:rPr lang="zh-CN" altLang="en-US" sz="1400"/>
              <a:t>.txt</a:t>
            </a:r>
            <a:endParaRPr lang="zh-CN" altLang="en-US" sz="1400"/>
          </a:p>
          <a:p>
            <a:r>
              <a:rPr lang="zh-CN" altLang="en-US" sz="1400"/>
              <a:t>pip install onnx-graphsurgeon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模型转化为</a:t>
            </a:r>
            <a:r>
              <a:rPr lang="en-US" altLang="zh-CN" sz="2400"/>
              <a:t>onnx</a:t>
            </a:r>
            <a:r>
              <a:rPr lang="zh-CN" altLang="en-US" sz="2400"/>
              <a:t>代码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zh-CN" altLang="en-US" sz="1400"/>
          </a:p>
          <a:p>
            <a:r>
              <a:rPr lang="zh-CN" altLang="en-US" sz="1400">
                <a:sym typeface="+mn-ea"/>
              </a:rPr>
              <a:t>python convert_to_onnx.py --model_path </a:t>
            </a:r>
            <a:r>
              <a:rPr lang="en-US" altLang="zh-CN" sz="1400">
                <a:sym typeface="+mn-ea"/>
              </a:rPr>
              <a:t>[pytorch model path] --save_path [save path of onnx file] --batch [batchsize of the model] 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--opt :optimize pytorch model </a:t>
            </a:r>
            <a:r>
              <a:rPr lang="zh-CN" altLang="en-US" sz="1400">
                <a:sym typeface="+mn-ea"/>
              </a:rPr>
              <a:t>；</a:t>
            </a:r>
            <a:r>
              <a:rPr lang="en-US" altLang="zh-CN" sz="1400">
                <a:sym typeface="+mn-ea"/>
              </a:rPr>
              <a:t>--dynamic: export dynamic model</a:t>
            </a:r>
            <a:endParaRPr lang="en-US" altLang="zh-CN" sz="1400">
              <a:sym typeface="+mn-ea"/>
            </a:endParaRPr>
          </a:p>
          <a:p>
            <a:r>
              <a:rPr lang="zh-CN" altLang="en-US" sz="1400">
                <a:sym typeface="+mn-ea"/>
              </a:rPr>
              <a:t>说明：静态网络需要</a:t>
            </a:r>
            <a:r>
              <a:rPr lang="en-US" altLang="zh-CN" sz="1400">
                <a:sym typeface="+mn-ea"/>
              </a:rPr>
              <a:t>batch </a:t>
            </a:r>
            <a:r>
              <a:rPr lang="zh-CN" altLang="en-US" sz="1400">
                <a:sym typeface="+mn-ea"/>
              </a:rPr>
              <a:t>参数，动态网络不需要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例子：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转化</a:t>
            </a:r>
            <a:r>
              <a:rPr lang="en-US" altLang="zh-CN" sz="1400">
                <a:sym typeface="+mn-ea"/>
              </a:rPr>
              <a:t>batchsize</a:t>
            </a:r>
            <a:r>
              <a:rPr lang="zh-CN" altLang="en-US" sz="1400">
                <a:sym typeface="+mn-ea"/>
              </a:rPr>
              <a:t>为</a:t>
            </a:r>
            <a:r>
              <a:rPr lang="en-US" altLang="zh-CN" sz="1400">
                <a:sym typeface="+mn-ea"/>
              </a:rPr>
              <a:t>4</a:t>
            </a:r>
            <a:r>
              <a:rPr lang="zh-CN" altLang="en-US" sz="1400">
                <a:sym typeface="+mn-ea"/>
              </a:rPr>
              <a:t>的静态网络</a:t>
            </a:r>
            <a:r>
              <a:rPr lang="en-US" altLang="zh-CN" sz="1400">
                <a:sym typeface="+mn-ea"/>
              </a:rPr>
              <a:t>: </a:t>
            </a:r>
            <a:r>
              <a:rPr lang="zh-CN" altLang="en-US" sz="1400"/>
              <a:t>python convert_to_onnx.py --model_path MobileViT_Pytorch/weights-file/model_best.pth.tar --save_path ./target/MobileViT_b4.onnx --batch 4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转化</a:t>
            </a:r>
            <a:r>
              <a:rPr lang="en-US" altLang="zh-CN" sz="1400">
                <a:sym typeface="+mn-ea"/>
              </a:rPr>
              <a:t>batchsize</a:t>
            </a:r>
            <a:r>
              <a:rPr lang="zh-CN" altLang="en-US" sz="1400">
                <a:sym typeface="+mn-ea"/>
              </a:rPr>
              <a:t>为</a:t>
            </a:r>
            <a:r>
              <a:rPr lang="en-US" altLang="zh-CN" sz="1400">
                <a:sym typeface="+mn-ea"/>
              </a:rPr>
              <a:t>4</a:t>
            </a:r>
            <a:r>
              <a:rPr lang="zh-CN" altLang="en-US" sz="1400">
                <a:sym typeface="+mn-ea"/>
              </a:rPr>
              <a:t>的优化后的静态网络</a:t>
            </a:r>
            <a:r>
              <a:rPr lang="en-US" altLang="zh-CN" sz="1400">
                <a:sym typeface="+mn-ea"/>
              </a:rPr>
              <a:t>: </a:t>
            </a:r>
            <a:r>
              <a:rPr lang="zh-CN" altLang="en-US" sz="1400">
                <a:sym typeface="+mn-ea"/>
              </a:rPr>
              <a:t>python convert_to_onnx.py --model_path MobileViT_Pytorch/weights-file/model_best.pth.tar --save_path ./target/MobileViT_opt</a:t>
            </a:r>
            <a:r>
              <a:rPr lang="en-US" altLang="zh-CN" sz="1400">
                <a:sym typeface="+mn-ea"/>
              </a:rPr>
              <a:t>_b4</a:t>
            </a:r>
            <a:r>
              <a:rPr lang="zh-CN" altLang="en-US" sz="1400">
                <a:sym typeface="+mn-ea"/>
              </a:rPr>
              <a:t>.onnx --batch </a:t>
            </a:r>
            <a:r>
              <a:rPr lang="en-US" altLang="zh-CN" sz="1400">
                <a:sym typeface="+mn-ea"/>
              </a:rPr>
              <a:t>4 </a:t>
            </a:r>
            <a:r>
              <a:rPr lang="zh-CN" altLang="en-US" sz="1400">
                <a:sym typeface="+mn-ea"/>
              </a:rPr>
              <a:t>--opt 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转化优化后的动态网络</a:t>
            </a:r>
            <a:r>
              <a:rPr lang="en-US" altLang="zh-CN" sz="1400">
                <a:sym typeface="+mn-ea"/>
              </a:rPr>
              <a:t>: </a:t>
            </a:r>
            <a:r>
              <a:rPr lang="zh-CN" altLang="en-US" sz="1400">
                <a:sym typeface="+mn-ea"/>
              </a:rPr>
              <a:t>python convert_to_onnx.py --model_path MobileViT_Pytorch/weights-file/qat_checkpoint.pth.tar --save_path target/MobileViT_dynamic_opt.onnx --opt --dynamic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>
                <a:sym typeface="+mn-ea"/>
              </a:rPr>
              <a:t>onnx</a:t>
            </a:r>
            <a:r>
              <a:rPr lang="zh-CN" altLang="en-US" sz="2400">
                <a:sym typeface="+mn-ea"/>
              </a:rPr>
              <a:t>模型添加</a:t>
            </a:r>
            <a:r>
              <a:rPr lang="en-US" altLang="zh-CN" sz="2400">
                <a:sym typeface="+mn-ea"/>
              </a:rPr>
              <a:t>plugin</a:t>
            </a:r>
            <a:r>
              <a:rPr lang="zh-CN" altLang="en-US" sz="2400">
                <a:sym typeface="+mn-ea"/>
              </a:rPr>
              <a:t>代码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1400"/>
          </a:p>
          <a:p>
            <a:r>
              <a:rPr lang="zh-CN" altLang="en-US" sz="1400"/>
              <a:t>分别会做以下操作</a:t>
            </a:r>
            <a:r>
              <a:rPr lang="en-US" altLang="zh-CN" sz="1400"/>
              <a:t>(1)</a:t>
            </a:r>
            <a:r>
              <a:rPr lang="zh-CN" altLang="en-US" sz="1400"/>
              <a:t>添加</a:t>
            </a:r>
            <a:r>
              <a:rPr lang="en-US" altLang="zh-CN" sz="1400"/>
              <a:t>layernorm plugin (2)</a:t>
            </a:r>
            <a:r>
              <a:rPr lang="zh-CN" altLang="en-US" sz="1400"/>
              <a:t>添加Attention </a:t>
            </a:r>
            <a:r>
              <a:rPr lang="en-US" altLang="zh-CN" sz="1400"/>
              <a:t>plugin</a:t>
            </a:r>
            <a:endParaRPr lang="en-US" altLang="zh-CN" sz="1400"/>
          </a:p>
          <a:p>
            <a:r>
              <a:rPr lang="zh-CN" altLang="en-US" sz="1400"/>
              <a:t>若不添加</a:t>
            </a:r>
            <a:r>
              <a:rPr lang="en-US" altLang="zh-CN" sz="1400"/>
              <a:t>plugin</a:t>
            </a:r>
            <a:r>
              <a:rPr lang="zh-CN" altLang="en-US" sz="1400"/>
              <a:t>可跳过此步骤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 python onnx_add_plugin.py --input_path [path of input onnx file] --save_path [save path of onnx file]</a:t>
            </a:r>
            <a:endParaRPr lang="en-US" altLang="zh-CN" sz="1400"/>
          </a:p>
          <a:p>
            <a:r>
              <a:rPr lang="zh-CN" altLang="en-US" sz="1400"/>
              <a:t>例子：</a:t>
            </a:r>
            <a:r>
              <a:rPr lang="en-US" altLang="zh-CN" sz="1400"/>
              <a:t>python onnx_add_plugin.py --input_path target/MobileViT_dynamic_opt.onnx --save_path target/MobileViT_dynamic_opt_plugin.onnx</a:t>
            </a:r>
            <a:endParaRPr lang="en-US" altLang="zh-CN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>
                <a:sym typeface="+mn-ea"/>
              </a:rPr>
              <a:t>onnx</a:t>
            </a:r>
            <a:r>
              <a:rPr lang="zh-CN" altLang="en-US" sz="2400">
                <a:sym typeface="+mn-ea"/>
              </a:rPr>
              <a:t>转化</a:t>
            </a:r>
            <a:r>
              <a:rPr lang="en-US" altLang="zh-CN" sz="2400">
                <a:sym typeface="+mn-ea"/>
              </a:rPr>
              <a:t>trt</a:t>
            </a:r>
            <a:r>
              <a:rPr lang="zh-CN" altLang="en-US" sz="2400">
                <a:sym typeface="+mn-ea"/>
              </a:rPr>
              <a:t>代码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7235" cy="4351655"/>
          </a:xfrm>
        </p:spPr>
        <p:txBody>
          <a:bodyPr>
            <a:normAutofit/>
          </a:bodyPr>
          <a:p>
            <a:r>
              <a:rPr lang="zh-CN" altLang="en-US" sz="1400"/>
              <a:t>（</a:t>
            </a:r>
            <a:r>
              <a:rPr lang="en-US" altLang="zh-CN" sz="1400"/>
              <a:t>1</a:t>
            </a:r>
            <a:r>
              <a:rPr lang="zh-CN" altLang="en-US" sz="1400"/>
              <a:t>）生成</a:t>
            </a:r>
            <a:r>
              <a:rPr lang="en-US" altLang="zh-CN" sz="1400"/>
              <a:t>plugin so files (</a:t>
            </a:r>
            <a:r>
              <a:rPr lang="zh-CN" altLang="en-US" sz="1400">
                <a:sym typeface="+mn-ea"/>
              </a:rPr>
              <a:t>注意需要安装自己硬件环境修改</a:t>
            </a:r>
            <a:r>
              <a:rPr lang="en-US" altLang="zh-CN" sz="1400">
                <a:sym typeface="+mn-ea"/>
              </a:rPr>
              <a:t>makefile</a:t>
            </a:r>
            <a:r>
              <a:rPr lang="zh-CN" altLang="en-US" sz="1400">
                <a:sym typeface="+mn-ea"/>
              </a:rPr>
              <a:t>中的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TRT_PATH</a:t>
            </a:r>
            <a:r>
              <a:rPr lang="zh-CN" altLang="en-US" sz="1400">
                <a:sym typeface="+mn-ea"/>
              </a:rPr>
              <a:t>和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CUDA_PATH</a:t>
            </a:r>
            <a:r>
              <a:rPr lang="en-US" altLang="zh-CN" sz="1400">
                <a:sym typeface="+mn-ea"/>
              </a:rPr>
              <a:t>)</a:t>
            </a:r>
            <a:r>
              <a:rPr lang="en-US" altLang="zh-CN" sz="1400"/>
              <a:t>: (1)cd plugin (2)make -B (3) cd ..   </a:t>
            </a:r>
            <a:endParaRPr lang="zh-CN" altLang="en-US" sz="1400"/>
          </a:p>
          <a:p>
            <a:r>
              <a:rPr lang="zh-CN" altLang="en-US" sz="1400"/>
              <a:t>（</a:t>
            </a:r>
            <a:r>
              <a:rPr lang="en-US" altLang="zh-CN" sz="1400"/>
              <a:t>2</a:t>
            </a:r>
            <a:r>
              <a:rPr lang="zh-CN" altLang="en-US" sz="1400"/>
              <a:t>）将</a:t>
            </a:r>
            <a:r>
              <a:rPr lang="en-US" altLang="zh-CN" sz="1400"/>
              <a:t>onnx</a:t>
            </a:r>
            <a:r>
              <a:rPr lang="zh-CN" altLang="en-US" sz="1400"/>
              <a:t>模型转换为</a:t>
            </a:r>
            <a:r>
              <a:rPr lang="en-US" altLang="zh-CN" sz="1400"/>
              <a:t>tensorrt engine</a:t>
            </a:r>
            <a:endParaRPr lang="zh-CN" altLang="en-US" sz="1400">
              <a:sym typeface="+mn-ea"/>
            </a:endParaRPr>
          </a:p>
          <a:p>
            <a:pPr lvl="1"/>
            <a:r>
              <a:rPr lang="zh-CN" altLang="en-US" sz="1400">
                <a:sym typeface="+mn-ea"/>
              </a:rPr>
              <a:t>python convert_to_trt.py --input_path </a:t>
            </a:r>
            <a:r>
              <a:rPr lang="en-US" sz="1400">
                <a:sym typeface="+mn-ea"/>
              </a:rPr>
              <a:t>[</a:t>
            </a:r>
            <a:r>
              <a:rPr lang="en-US" altLang="zh-CN" sz="1400">
                <a:sym typeface="+mn-ea"/>
              </a:rPr>
              <a:t>path of onnx file</a:t>
            </a:r>
            <a:r>
              <a:rPr lang="en-US" sz="1400">
                <a:sym typeface="+mn-ea"/>
              </a:rPr>
              <a:t>]</a:t>
            </a:r>
            <a:r>
              <a:rPr lang="zh-CN" altLang="en-US" sz="1400">
                <a:sym typeface="+mn-ea"/>
              </a:rPr>
              <a:t> --save_path </a:t>
            </a:r>
            <a:r>
              <a:rPr lang="en-US" sz="1400">
                <a:sym typeface="+mn-ea"/>
              </a:rPr>
              <a:t>[path of trt file]</a:t>
            </a:r>
            <a:r>
              <a:rPr lang="zh-CN" altLang="en-US" sz="1400">
                <a:sym typeface="+mn-ea"/>
              </a:rPr>
              <a:t>  </a:t>
            </a:r>
            <a:r>
              <a:rPr lang="en-US" altLang="zh-CN" sz="1400">
                <a:sym typeface="+mn-ea"/>
              </a:rPr>
              <a:t>--batch [batchsize of the model] </a:t>
            </a:r>
            <a:endParaRPr lang="en-US" altLang="zh-CN" sz="1400">
              <a:sym typeface="+mn-ea"/>
            </a:endParaRPr>
          </a:p>
          <a:p>
            <a:pPr lvl="1"/>
            <a:r>
              <a:rPr lang="zh-CN" altLang="en-US" sz="1400">
                <a:sym typeface="+mn-ea"/>
              </a:rPr>
              <a:t>--dynamic </a:t>
            </a:r>
            <a:r>
              <a:rPr lang="en-US" altLang="zh-CN" sz="1400">
                <a:sym typeface="+mn-ea"/>
              </a:rPr>
              <a:t>:the onnx mode is dynamic ; --fp16:use fp16 precision ;--int8:use int precision</a:t>
            </a:r>
            <a:endParaRPr lang="en-US" altLang="zh-CN" sz="1400">
              <a:sym typeface="+mn-ea"/>
            </a:endParaRPr>
          </a:p>
          <a:p>
            <a:pPr lvl="1"/>
            <a:r>
              <a:rPr lang="zh-CN" altLang="en-US" sz="1400"/>
              <a:t>例子：</a:t>
            </a:r>
            <a:r>
              <a:rPr lang="zh-CN" altLang="en-US" sz="1400">
                <a:sym typeface="+mn-ea"/>
              </a:rPr>
              <a:t>python convert_to_trt.py --input_path </a:t>
            </a:r>
            <a:r>
              <a:rPr lang="en-US" altLang="zh-CN" sz="1400">
                <a:sym typeface="+mn-ea"/>
              </a:rPr>
              <a:t>target/MobileViT_dynamic_opt_plugin.onnx </a:t>
            </a:r>
            <a:r>
              <a:rPr lang="zh-CN" altLang="en-US" sz="1400">
                <a:sym typeface="+mn-ea"/>
              </a:rPr>
              <a:t>--save_path </a:t>
            </a:r>
            <a:r>
              <a:rPr lang="en-US" altLang="zh-CN" sz="1400">
                <a:sym typeface="+mn-ea"/>
              </a:rPr>
              <a:t>target/MobileViT_dynamic_opt_plugin_int8.trt </a:t>
            </a:r>
            <a:r>
              <a:rPr lang="zh-CN" altLang="en-US" sz="1400">
                <a:sym typeface="+mn-ea"/>
              </a:rPr>
              <a:t>--dynamic </a:t>
            </a:r>
            <a:r>
              <a:rPr lang="en-US" altLang="zh-CN" sz="1400">
                <a:sym typeface="+mn-ea"/>
              </a:rPr>
              <a:t>--fp16 --int8</a:t>
            </a:r>
            <a:endParaRPr lang="en-US" altLang="zh-CN" sz="1400">
              <a:sym typeface="+mn-ea"/>
            </a:endParaRPr>
          </a:p>
          <a:p>
            <a:endParaRPr lang="zh-CN" altLang="en-US" sz="1400"/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测试</a:t>
            </a:r>
            <a:r>
              <a:rPr lang="en-US" altLang="zh-CN" sz="2400"/>
              <a:t>trt</a:t>
            </a:r>
            <a:r>
              <a:rPr lang="zh-CN" altLang="en-US" sz="2400"/>
              <a:t>代码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3245"/>
            <a:ext cx="10515600" cy="4351655"/>
          </a:xfrm>
        </p:spPr>
        <p:txBody>
          <a:bodyPr/>
          <a:p>
            <a:r>
              <a:rPr lang="zh-CN" altLang="en-US" sz="1400">
                <a:sym typeface="+mn-ea"/>
              </a:rPr>
              <a:t>基本测试：</a:t>
            </a:r>
            <a:endParaRPr lang="zh-CN" altLang="en-US" sz="1400">
              <a:sym typeface="+mn-ea"/>
            </a:endParaRPr>
          </a:p>
          <a:p>
            <a:pPr marL="0" lvl="1"/>
            <a:r>
              <a:rPr lang="zh-CN" altLang="en-US" sz="1400">
                <a:sym typeface="+mn-ea"/>
              </a:rPr>
              <a:t>python test_trt.py --trt_path </a:t>
            </a:r>
            <a:r>
              <a:rPr lang="en-US" sz="1400">
                <a:sym typeface="+mn-ea"/>
              </a:rPr>
              <a:t>[path of trt file]</a:t>
            </a:r>
            <a:r>
              <a:rPr lang="zh-CN" altLang="en-US" sz="1400">
                <a:sym typeface="+mn-ea"/>
              </a:rPr>
              <a:t>  </a:t>
            </a:r>
            <a:r>
              <a:rPr lang="en-US" altLang="zh-CN" sz="1400">
                <a:sym typeface="+mn-ea"/>
              </a:rPr>
              <a:t>--batch [batchsize of the model] </a:t>
            </a:r>
            <a:endParaRPr lang="en-US" altLang="zh-CN" sz="1400">
              <a:sym typeface="+mn-ea"/>
            </a:endParaRPr>
          </a:p>
          <a:p>
            <a:pPr marL="0" lvl="1"/>
            <a:r>
              <a:rPr lang="zh-CN" altLang="en-US" sz="1400">
                <a:sym typeface="+mn-ea"/>
              </a:rPr>
              <a:t>--dynamic：</a:t>
            </a:r>
            <a:r>
              <a:rPr lang="en-US" altLang="zh-CN" sz="1400">
                <a:sym typeface="+mn-ea"/>
              </a:rPr>
              <a:t>the trt mode is dynamic; --ProfilerLayer:print every layer's latency ; --cudaGraph:use cuda grapg </a:t>
            </a:r>
            <a:endParaRPr lang="en-US" altLang="zh-CN" sz="1400">
              <a:sym typeface="+mn-ea"/>
            </a:endParaRPr>
          </a:p>
          <a:p>
            <a:r>
              <a:rPr lang="zh-CN" altLang="en-US" sz="1400"/>
              <a:t>例子： python test_trt.py --trt_path target/MobileViT_dynamic_opt_plugin_int8.trt --dynamic --cudaGraph</a:t>
            </a:r>
            <a:endParaRPr lang="zh-CN" altLang="en-US" sz="1400"/>
          </a:p>
          <a:p>
            <a:r>
              <a:rPr lang="zh-CN" altLang="en-US" sz="1400"/>
              <a:t>测试</a:t>
            </a:r>
            <a:r>
              <a:rPr lang="en-US" altLang="zh-CN" sz="1400"/>
              <a:t>imagenet</a:t>
            </a:r>
            <a:r>
              <a:rPr lang="zh-CN" altLang="en-US" sz="1400"/>
              <a:t>数据集精度（测试集大小为</a:t>
            </a:r>
            <a:r>
              <a:rPr lang="en-US" altLang="zh-CN" sz="1400"/>
              <a:t>6GB</a:t>
            </a:r>
            <a:r>
              <a:rPr lang="zh-CN" altLang="en-US" sz="1400"/>
              <a:t>，</a:t>
            </a:r>
            <a:r>
              <a:rPr lang="en-US" altLang="zh-CN" sz="1400"/>
              <a:t>LMDB</a:t>
            </a:r>
            <a:r>
              <a:rPr lang="zh-CN" altLang="en-US" sz="1400"/>
              <a:t>格式，若不方便可只进行基本测试）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python test_trt_precision.py --trt_path </a:t>
            </a:r>
            <a:r>
              <a:rPr lang="en-US" sz="1400">
                <a:sym typeface="+mn-ea"/>
              </a:rPr>
              <a:t>[path of trt file]</a:t>
            </a:r>
            <a:r>
              <a:rPr lang="zh-CN" altLang="en-US" sz="1400">
                <a:sym typeface="+mn-ea"/>
              </a:rPr>
              <a:t>  </a:t>
            </a:r>
            <a:r>
              <a:rPr lang="en-US" altLang="zh-CN" sz="1400">
                <a:sym typeface="+mn-ea"/>
              </a:rPr>
              <a:t>--batch [batchsize of the model]  --data_path[the test data path ]</a:t>
            </a:r>
            <a:endParaRPr lang="zh-CN" altLang="en-US" sz="1400">
              <a:sym typeface="+mn-ea"/>
            </a:endParaRPr>
          </a:p>
          <a:p>
            <a:r>
              <a:rPr lang="zh-CN" altLang="en-US" sz="1400"/>
              <a:t>例子：python test_trt_precision.py --trt_path target/MobileViT_dynamic_opt_plugin_int8.trt --data_path /target/test_data/val/val.lmdb --batch 4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python test_trt_precision.py  --data_path /target/test_data/val/val.lmdb --batch 4 --trt_path target/MobileViT_dynamic_opt_plugin_int8.trt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优化</a:t>
            </a:r>
            <a:r>
              <a:rPr lang="en-US" altLang="zh-CN" sz="2400"/>
              <a:t>1-</a:t>
            </a:r>
            <a:r>
              <a:rPr lang="zh-CN" altLang="en-US" sz="2400"/>
              <a:t>简化</a:t>
            </a:r>
            <a:r>
              <a:rPr lang="zh-CN" altLang="en-US" sz="2400">
                <a:sym typeface="+mn-ea"/>
              </a:rPr>
              <a:t>MultiHeadSelfAttention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07560" cy="4351655"/>
          </a:xfrm>
        </p:spPr>
        <p:txBody>
          <a:bodyPr/>
          <a:p>
            <a:r>
              <a:rPr lang="zh-CN" altLang="en-US" sz="1600"/>
              <a:t>右图对应MultiHeadSelfAttention代码部分</a:t>
            </a:r>
            <a:endParaRPr lang="zh-CN" altLang="en-US" sz="1600"/>
          </a:p>
          <a:p>
            <a:r>
              <a:rPr lang="zh-CN" altLang="en-US" sz="1600"/>
              <a:t>从右图可知num_heads</a:t>
            </a:r>
            <a:r>
              <a:rPr lang="en-US" altLang="zh-CN" sz="1600"/>
              <a:t>=1</a:t>
            </a:r>
            <a:r>
              <a:rPr lang="zh-CN" altLang="en-US" sz="1600"/>
              <a:t>，所以可以去掉部分</a:t>
            </a:r>
            <a:r>
              <a:rPr lang="en-US" altLang="zh-CN" sz="1600"/>
              <a:t>reshape </a:t>
            </a:r>
            <a:r>
              <a:rPr lang="zh-CN" altLang="en-US" sz="1600"/>
              <a:t>和</a:t>
            </a:r>
            <a:r>
              <a:rPr lang="en-US" altLang="zh-CN" sz="1600"/>
              <a:t>transpose node</a:t>
            </a:r>
            <a:r>
              <a:rPr lang="zh-CN" altLang="en-US" sz="1600"/>
              <a:t>，例如红框里的</a:t>
            </a:r>
            <a:r>
              <a:rPr lang="en-US" altLang="zh-CN" sz="1600"/>
              <a:t>node</a:t>
            </a:r>
            <a:endParaRPr lang="en-US" altLang="zh-CN" sz="1600"/>
          </a:p>
          <a:p>
            <a:r>
              <a:rPr lang="zh-CN" altLang="en-US" sz="1600"/>
              <a:t>通过修改MobileViT_Pytorch/models/model.py源代码，去掉</a:t>
            </a:r>
            <a:r>
              <a:rPr lang="zh-CN" altLang="en-US" sz="1600">
                <a:sym typeface="+mn-ea"/>
              </a:rPr>
              <a:t>MultiHeadSelfAttention中</a:t>
            </a:r>
            <a:r>
              <a:rPr lang="en-US" altLang="zh-CN" sz="1600"/>
              <a:t>forward</a:t>
            </a:r>
            <a:r>
              <a:rPr lang="zh-CN" altLang="en-US" sz="1600"/>
              <a:t>中的两个</a:t>
            </a:r>
            <a:r>
              <a:rPr lang="en-US" altLang="zh-CN" sz="1600"/>
              <a:t>rearrange</a:t>
            </a:r>
            <a:r>
              <a:rPr lang="zh-CN" altLang="en-US" sz="1600"/>
              <a:t>的语句得到优化后的网络图</a:t>
            </a:r>
            <a:endParaRPr lang="zh-CN" altLang="en-US" sz="1600"/>
          </a:p>
          <a:p>
            <a:r>
              <a:rPr lang="zh-CN" altLang="en-US" sz="1600"/>
              <a:t>同时解决了动态网络</a:t>
            </a:r>
            <a:r>
              <a:rPr lang="en-US" altLang="zh-CN" sz="1600"/>
              <a:t>trt</a:t>
            </a:r>
            <a:r>
              <a:rPr lang="zh-CN" altLang="en-US" sz="1600"/>
              <a:t>转换错误的问题</a:t>
            </a:r>
            <a:endParaRPr lang="zh-CN" altLang="en-US" sz="1600"/>
          </a:p>
          <a:p>
            <a:endParaRPr lang="zh-CN" altLang="en-US"/>
          </a:p>
        </p:txBody>
      </p:sp>
      <p:pic>
        <p:nvPicPr>
          <p:cNvPr id="4" name="图片 3" descr="Image_202205271546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8020" y="365125"/>
            <a:ext cx="3366770" cy="60794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0" y="1244600"/>
            <a:ext cx="2718435" cy="408559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8770620" y="3187700"/>
            <a:ext cx="917575" cy="1524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819515" y="2734310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优化后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475220" y="886460"/>
            <a:ext cx="1245235" cy="23012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 descr="Image_202206071430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70" y="4041775"/>
            <a:ext cx="5179695" cy="1189355"/>
          </a:xfrm>
          <a:prstGeom prst="rect">
            <a:avLst/>
          </a:prstGeom>
        </p:spPr>
      </p:pic>
      <p:pic>
        <p:nvPicPr>
          <p:cNvPr id="11" name="图片 10" descr="Image_20220609140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5378450"/>
            <a:ext cx="5723255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优化</a:t>
            </a:r>
            <a:r>
              <a:rPr lang="en-US" altLang="zh-CN" sz="2400"/>
              <a:t>2-</a:t>
            </a:r>
            <a:r>
              <a:rPr lang="en-US" altLang="zh-CN" sz="2400">
                <a:sym typeface="+mn-ea"/>
              </a:rPr>
              <a:t>4DMM</a:t>
            </a:r>
            <a:r>
              <a:rPr lang="zh-CN" altLang="en-US" sz="2400">
                <a:sym typeface="+mn-ea"/>
              </a:rPr>
              <a:t>转为</a:t>
            </a:r>
            <a:r>
              <a:rPr lang="en-US" altLang="zh-CN" sz="2400">
                <a:sym typeface="+mn-ea"/>
              </a:rPr>
              <a:t>2DMM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07560" cy="4351655"/>
          </a:xfrm>
        </p:spPr>
        <p:txBody>
          <a:bodyPr/>
          <a:p>
            <a:r>
              <a:rPr lang="zh-CN" sz="1600"/>
              <a:t>参考https://github.com/NVIDIA/trt-samples-for-hackathon-cn/tree/master/cookbook/10-BestPractice/Convert3DMMTo2DMM ，实验发现</a:t>
            </a:r>
            <a:r>
              <a:rPr lang="en-US" altLang="zh-CN" sz="1600">
                <a:sym typeface="+mn-ea"/>
              </a:rPr>
              <a:t>4DMM</a:t>
            </a:r>
            <a:r>
              <a:rPr lang="zh-CN" altLang="en-US" sz="1600">
                <a:sym typeface="+mn-ea"/>
              </a:rPr>
              <a:t>转为</a:t>
            </a:r>
            <a:r>
              <a:rPr lang="en-US" altLang="zh-CN" sz="1600">
                <a:sym typeface="+mn-ea"/>
              </a:rPr>
              <a:t>2DMM</a:t>
            </a:r>
            <a:r>
              <a:rPr lang="zh-CN" altLang="en-US" sz="1600">
                <a:sym typeface="+mn-ea"/>
              </a:rPr>
              <a:t>也会起到加速效果</a:t>
            </a:r>
            <a:endParaRPr lang="zh-CN" altLang="en-US" sz="1600">
              <a:sym typeface="+mn-ea"/>
            </a:endParaRPr>
          </a:p>
          <a:p>
            <a:r>
              <a:rPr lang="zh-CN" sz="1600"/>
              <a:t>修改</a:t>
            </a:r>
            <a:r>
              <a:rPr lang="zh-CN" altLang="en-US" sz="1600">
                <a:sym typeface="+mn-ea"/>
              </a:rPr>
              <a:t>MobileViT_Pytorch/models/model.py 中FFN或Transformer中</a:t>
            </a:r>
            <a:r>
              <a:rPr lang="en-US" altLang="zh-CN" sz="1600">
                <a:sym typeface="+mn-ea"/>
              </a:rPr>
              <a:t>forward</a:t>
            </a:r>
            <a:r>
              <a:rPr lang="zh-CN" altLang="en-US" sz="1600">
                <a:sym typeface="+mn-ea"/>
              </a:rPr>
              <a:t>代码或，在前后各添加一个</a:t>
            </a:r>
            <a:r>
              <a:rPr lang="en-US" altLang="zh-CN" sz="1600">
                <a:sym typeface="+mn-ea"/>
              </a:rPr>
              <a:t>reshape</a:t>
            </a:r>
            <a:r>
              <a:rPr lang="zh-CN" altLang="en-US" sz="1600">
                <a:sym typeface="+mn-ea"/>
              </a:rPr>
              <a:t>节点，将</a:t>
            </a:r>
            <a:r>
              <a:rPr lang="en-US" altLang="zh-CN" sz="1600">
                <a:sym typeface="+mn-ea"/>
              </a:rPr>
              <a:t>4D</a:t>
            </a:r>
            <a:r>
              <a:rPr lang="zh-CN" altLang="en-US" sz="1600">
                <a:sym typeface="+mn-ea"/>
              </a:rPr>
              <a:t>矩阵变为</a:t>
            </a:r>
            <a:r>
              <a:rPr lang="en-US" altLang="zh-CN" sz="1600">
                <a:sym typeface="+mn-ea"/>
              </a:rPr>
              <a:t>2D</a:t>
            </a:r>
            <a:r>
              <a:rPr lang="zh-CN" altLang="en-US" sz="1600">
                <a:sym typeface="+mn-ea"/>
              </a:rPr>
              <a:t>矩阵，计算完成后再转换为</a:t>
            </a:r>
            <a:r>
              <a:rPr lang="en-US" altLang="zh-CN" sz="1600">
                <a:sym typeface="+mn-ea"/>
              </a:rPr>
              <a:t>4D</a:t>
            </a:r>
            <a:endParaRPr lang="en-US" altLang="zh-CN" sz="1600">
              <a:sym typeface="+mn-ea"/>
            </a:endParaRPr>
          </a:p>
          <a:p>
            <a:endParaRPr lang="en-US" altLang="zh-CN" sz="1600">
              <a:sym typeface="+mn-ea"/>
            </a:endParaRPr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819515" y="2734310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优化后</a:t>
            </a:r>
            <a:endParaRPr lang="zh-CN" altLang="en-US"/>
          </a:p>
        </p:txBody>
      </p:sp>
      <p:pic>
        <p:nvPicPr>
          <p:cNvPr id="6" name="图片 5" descr="Image_20220606102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19030" y="1275080"/>
            <a:ext cx="1722120" cy="4092575"/>
          </a:xfrm>
          <a:prstGeom prst="rect">
            <a:avLst/>
          </a:prstGeom>
        </p:spPr>
      </p:pic>
      <p:pic>
        <p:nvPicPr>
          <p:cNvPr id="11" name="图片 10" descr="Image_202206061023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705" y="1275080"/>
            <a:ext cx="1775460" cy="388683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8940165" y="3218815"/>
            <a:ext cx="725805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Image_202206071444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30" y="4057015"/>
            <a:ext cx="3848735" cy="1104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66665" y="4425315"/>
            <a:ext cx="1323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FFN </a:t>
            </a:r>
            <a:r>
              <a:rPr lang="en-US" altLang="zh-CN">
                <a:sym typeface="+mn-ea"/>
              </a:rPr>
              <a:t>forward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48250" y="5980430"/>
            <a:ext cx="2096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Transformer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forward</a:t>
            </a:r>
            <a:endParaRPr lang="en-US" altLang="zh-CN"/>
          </a:p>
        </p:txBody>
      </p:sp>
      <p:pic>
        <p:nvPicPr>
          <p:cNvPr id="7" name="图片 6" descr="Image_202206171109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270" y="5275580"/>
            <a:ext cx="3234690" cy="15513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7570</Words>
  <Application>WPS 演示</Application>
  <PresentationFormat>宽屏</PresentationFormat>
  <Paragraphs>517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MobileVit优化</vt:lpstr>
      <vt:lpstr>目录</vt:lpstr>
      <vt:lpstr>docker设置</vt:lpstr>
      <vt:lpstr>模型转化为onnx代码</vt:lpstr>
      <vt:lpstr>onnx模型添加plugin代码</vt:lpstr>
      <vt:lpstr>onnx转化trt代码</vt:lpstr>
      <vt:lpstr>测试trt代码</vt:lpstr>
      <vt:lpstr>优化1-简化MultiHeadSelfAttention</vt:lpstr>
      <vt:lpstr>优化2-4DMM转为2DMM</vt:lpstr>
      <vt:lpstr>优化3-cuda graph优化</vt:lpstr>
      <vt:lpstr>优化3-cuda graph优化</vt:lpstr>
      <vt:lpstr>优化4-int8优化</vt:lpstr>
      <vt:lpstr>优化4-int8优化</vt:lpstr>
      <vt:lpstr>优化4-int8优化</vt:lpstr>
      <vt:lpstr>优化5-添加attention+layernorm plugin</vt:lpstr>
      <vt:lpstr>优化5-添加attention+layernorm plugin</vt:lpstr>
      <vt:lpstr>优化5-添加attention+layernorm plugin</vt:lpstr>
      <vt:lpstr>优化总结</vt:lpstr>
      <vt:lpstr>动态网络VS静态网络</vt:lpstr>
      <vt:lpstr>plugin添加效果说明</vt:lpstr>
      <vt:lpstr>nsight工具使用-安装和使用nsight system和nsight compute</vt:lpstr>
      <vt:lpstr>nsight compute 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373</cp:revision>
  <dcterms:created xsi:type="dcterms:W3CDTF">2022-05-25T02:01:00Z</dcterms:created>
  <dcterms:modified xsi:type="dcterms:W3CDTF">2022-06-20T01:44:22Z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