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541" r:id="rId2"/>
    <p:sldId id="306" r:id="rId3"/>
    <p:sldId id="316" r:id="rId4"/>
    <p:sldId id="386" r:id="rId5"/>
    <p:sldId id="397" r:id="rId6"/>
    <p:sldId id="497" r:id="rId7"/>
    <p:sldId id="498" r:id="rId8"/>
    <p:sldId id="499" r:id="rId9"/>
    <p:sldId id="500" r:id="rId10"/>
    <p:sldId id="501" r:id="rId11"/>
    <p:sldId id="402" r:id="rId12"/>
    <p:sldId id="403" r:id="rId13"/>
    <p:sldId id="405" r:id="rId14"/>
    <p:sldId id="502" r:id="rId15"/>
    <p:sldId id="503" r:id="rId16"/>
    <p:sldId id="504" r:id="rId17"/>
    <p:sldId id="506" r:id="rId18"/>
    <p:sldId id="507" r:id="rId19"/>
    <p:sldId id="508" r:id="rId20"/>
    <p:sldId id="509" r:id="rId21"/>
    <p:sldId id="410" r:id="rId22"/>
    <p:sldId id="412" r:id="rId23"/>
    <p:sldId id="510" r:id="rId24"/>
    <p:sldId id="518" r:id="rId25"/>
    <p:sldId id="511" r:id="rId26"/>
    <p:sldId id="514" r:id="rId27"/>
    <p:sldId id="512" r:id="rId28"/>
    <p:sldId id="513" r:id="rId29"/>
    <p:sldId id="520" r:id="rId30"/>
    <p:sldId id="515" r:id="rId31"/>
    <p:sldId id="519" r:id="rId32"/>
    <p:sldId id="522" r:id="rId33"/>
    <p:sldId id="521" r:id="rId34"/>
    <p:sldId id="523" r:id="rId35"/>
    <p:sldId id="524" r:id="rId36"/>
    <p:sldId id="525" r:id="rId37"/>
    <p:sldId id="526" r:id="rId38"/>
    <p:sldId id="527" r:id="rId39"/>
    <p:sldId id="528" r:id="rId40"/>
    <p:sldId id="437" r:id="rId41"/>
    <p:sldId id="438" r:id="rId42"/>
    <p:sldId id="470" r:id="rId43"/>
    <p:sldId id="529" r:id="rId44"/>
    <p:sldId id="530" r:id="rId45"/>
    <p:sldId id="531" r:id="rId46"/>
    <p:sldId id="532" r:id="rId47"/>
    <p:sldId id="533" r:id="rId48"/>
    <p:sldId id="534" r:id="rId49"/>
    <p:sldId id="535" r:id="rId50"/>
    <p:sldId id="536" r:id="rId51"/>
    <p:sldId id="537" r:id="rId52"/>
    <p:sldId id="538" r:id="rId53"/>
    <p:sldId id="539" r:id="rId54"/>
    <p:sldId id="540" r:id="rId55"/>
    <p:sldId id="320" r:id="rId56"/>
    <p:sldId id="321" r:id="rId57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8881F0"/>
    <a:srgbClr val="FF000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89" autoAdjust="0"/>
    <p:restoredTop sz="94063" autoAdjust="0"/>
  </p:normalViewPr>
  <p:slideViewPr>
    <p:cSldViewPr snapToGrid="0" snapToObjects="1">
      <p:cViewPr varScale="1">
        <p:scale>
          <a:sx n="35" d="100"/>
          <a:sy n="35" d="100"/>
        </p:scale>
        <p:origin x="528" y="4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8.emf"/><Relationship Id="rId4" Type="http://schemas.openxmlformats.org/officeDocument/2006/relationships/image" Target="../media/image7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7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1.png"/><Relationship Id="rId4" Type="http://schemas.openxmlformats.org/officeDocument/2006/relationships/image" Target="../media/image7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2.png"/><Relationship Id="rId4" Type="http://schemas.openxmlformats.org/officeDocument/2006/relationships/image" Target="../media/image7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openjdk.java.net/" TargetMode="Externa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ikexueyuan.com/course/423.html" TargetMode="External"/><Relationship Id="rId2" Type="http://schemas.openxmlformats.org/officeDocument/2006/relationships/hyperlink" Target="http://www.jikexueyuan.com/course/424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hyperlink" Target="http://www.jikexueyuan.com/course/466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名企数据结构面试题之字符串（上）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74124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环境安装失败的解决方案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工作后，“环境配置”类问题的一般解决方案：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大公司：自己摸索；问同事、问架构师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小公司：自己摸索；尝试其它解决方案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lvl="0"/>
            <a:r>
              <a:rPr lang="zh-CN" altLang="en-US" dirty="0" smtClean="0"/>
              <a:t>不能在</a:t>
            </a:r>
            <a:r>
              <a:rPr lang="zh-CN" altLang="en-US" dirty="0"/>
              <a:t>一棵树上吊死，要灵活机智！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4408677"/>
              </p:ext>
            </p:extLst>
          </p:nvPr>
        </p:nvGraphicFramePr>
        <p:xfrm>
          <a:off x="1771650" y="7069570"/>
          <a:ext cx="21002625" cy="36145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8486775"/>
                <a:gridCol w="125158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曾经遇到过的问题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最终解决方案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Spring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 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MVC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表单标签有乱码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换成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Struts2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标签或者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JSTL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标签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JFreeChart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无法在前台显示图片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去掉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JFreeChart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相关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jar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包，换成纯前端的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jqplot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更新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maven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项目之后，发现依赖冲突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暂时注释掉同事新加的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maven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依赖，先写好自己的模块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4921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企数据结构面试题之字符串（上）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引用的本质</a:t>
            </a:r>
            <a:endParaRPr lang="en-US" altLang="zh-CN" sz="4800" dirty="0" smtClean="0"/>
          </a:p>
          <a:p>
            <a:r>
              <a:rPr lang="zh-CN" altLang="en-US" sz="4800" dirty="0" smtClean="0"/>
              <a:t>引用传递的本质</a:t>
            </a:r>
            <a:endParaRPr lang="en-US" altLang="zh-CN" sz="4800" dirty="0" smtClean="0"/>
          </a:p>
          <a:p>
            <a:r>
              <a:rPr lang="zh-CN" altLang="en-US" sz="4800" dirty="0" smtClean="0"/>
              <a:t>改变对象的值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深入理解引用与引用传递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引用的本质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对象存在于堆内存</a:t>
            </a:r>
            <a:r>
              <a:rPr lang="zh-CN" altLang="en-US" dirty="0" smtClean="0"/>
              <a:t>中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引用是变量，存在于栈内存中；也可能存在于堆内存中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引用的值，就是堆内存对象的起始地址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通常称为“引用指向对象”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2257425" y="8458199"/>
            <a:ext cx="5429250" cy="3971925"/>
            <a:chOff x="2257425" y="8458199"/>
            <a:chExt cx="5429250" cy="3971925"/>
          </a:xfrm>
        </p:grpSpPr>
        <p:sp>
          <p:nvSpPr>
            <p:cNvPr id="5" name="矩形 4"/>
            <p:cNvSpPr/>
            <p:nvPr/>
          </p:nvSpPr>
          <p:spPr>
            <a:xfrm>
              <a:off x="2257425" y="8458199"/>
              <a:ext cx="5429250" cy="3971925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 flipV="1">
              <a:off x="2257425" y="9801225"/>
              <a:ext cx="5429250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9" name="TextBox 8"/>
            <p:cNvSpPr txBox="1"/>
            <p:nvPr/>
          </p:nvSpPr>
          <p:spPr>
            <a:xfrm>
              <a:off x="2486025" y="8831992"/>
              <a:ext cx="49720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               栈</a:t>
              </a: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3630275" y="7662969"/>
            <a:ext cx="7372349" cy="5543551"/>
            <a:chOff x="2257425" y="8458199"/>
            <a:chExt cx="5429250" cy="3971925"/>
          </a:xfrm>
        </p:grpSpPr>
        <p:sp>
          <p:nvSpPr>
            <p:cNvPr id="15" name="矩形 14"/>
            <p:cNvSpPr/>
            <p:nvPr/>
          </p:nvSpPr>
          <p:spPr>
            <a:xfrm>
              <a:off x="2257425" y="8458199"/>
              <a:ext cx="5429250" cy="3971925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6" name="直接连接符 15"/>
            <p:cNvCxnSpPr/>
            <p:nvPr/>
          </p:nvCxnSpPr>
          <p:spPr>
            <a:xfrm flipV="1">
              <a:off x="2257425" y="9535064"/>
              <a:ext cx="5429250" cy="1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7" name="TextBox 16"/>
            <p:cNvSpPr txBox="1"/>
            <p:nvPr/>
          </p:nvSpPr>
          <p:spPr>
            <a:xfrm>
              <a:off x="4651135" y="8730274"/>
              <a:ext cx="699699" cy="595405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14758986" y="9696203"/>
            <a:ext cx="4814888" cy="1343027"/>
            <a:chOff x="7272337" y="8458199"/>
            <a:chExt cx="4814888" cy="1343027"/>
          </a:xfrm>
        </p:grpSpPr>
        <p:sp>
          <p:nvSpPr>
            <p:cNvPr id="12" name="圆角矩形 11"/>
            <p:cNvSpPr/>
            <p:nvPr/>
          </p:nvSpPr>
          <p:spPr>
            <a:xfrm>
              <a:off x="8972550" y="8458199"/>
              <a:ext cx="3114675" cy="1343027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9244012" y="8770201"/>
              <a:ext cx="25717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Object()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272337" y="8748827"/>
              <a:ext cx="160496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40F1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3" name="直接连接符 22"/>
          <p:cNvCxnSpPr>
            <a:stCxn id="21" idx="0"/>
          </p:cNvCxnSpPr>
          <p:nvPr/>
        </p:nvCxnSpPr>
        <p:spPr>
          <a:xfrm>
            <a:off x="4972050" y="10202594"/>
            <a:ext cx="914400" cy="91440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0" name="组合 29"/>
          <p:cNvGrpSpPr/>
          <p:nvPr/>
        </p:nvGrpSpPr>
        <p:grpSpPr>
          <a:xfrm>
            <a:off x="2628900" y="10202595"/>
            <a:ext cx="4686300" cy="1673269"/>
            <a:chOff x="8001000" y="9165933"/>
            <a:chExt cx="4686300" cy="1673269"/>
          </a:xfrm>
        </p:grpSpPr>
        <p:sp>
          <p:nvSpPr>
            <p:cNvPr id="21" name="圆角矩形 20"/>
            <p:cNvSpPr/>
            <p:nvPr/>
          </p:nvSpPr>
          <p:spPr>
            <a:xfrm>
              <a:off x="8001000" y="9165933"/>
              <a:ext cx="4686300" cy="165189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9829800" y="9165933"/>
              <a:ext cx="0" cy="1673269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8" name="TextBox 27"/>
            <p:cNvSpPr txBox="1"/>
            <p:nvPr/>
          </p:nvSpPr>
          <p:spPr>
            <a:xfrm>
              <a:off x="8358187" y="9623132"/>
              <a:ext cx="12287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obj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0358438" y="9631117"/>
              <a:ext cx="1743074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40F1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5" name="直接箭头连接符 34"/>
          <p:cNvCxnSpPr/>
          <p:nvPr/>
        </p:nvCxnSpPr>
        <p:spPr>
          <a:xfrm flipV="1">
            <a:off x="7515225" y="10402329"/>
            <a:ext cx="6943725" cy="626214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7" name="组合 36"/>
          <p:cNvGrpSpPr/>
          <p:nvPr/>
        </p:nvGrpSpPr>
        <p:grpSpPr>
          <a:xfrm>
            <a:off x="14758986" y="11562222"/>
            <a:ext cx="4814888" cy="1343027"/>
            <a:chOff x="7272337" y="8458199"/>
            <a:chExt cx="4814888" cy="1343027"/>
          </a:xfrm>
        </p:grpSpPr>
        <p:sp>
          <p:nvSpPr>
            <p:cNvPr id="38" name="圆角矩形 37"/>
            <p:cNvSpPr/>
            <p:nvPr/>
          </p:nvSpPr>
          <p:spPr>
            <a:xfrm>
              <a:off x="8972550" y="8458199"/>
              <a:ext cx="3114675" cy="1343027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9244012" y="8770201"/>
              <a:ext cx="25717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Object()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7272337" y="8748827"/>
              <a:ext cx="1604963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410B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41" name="直接箭头连接符 40"/>
          <p:cNvCxnSpPr/>
          <p:nvPr/>
        </p:nvCxnSpPr>
        <p:spPr>
          <a:xfrm>
            <a:off x="7515225" y="11365833"/>
            <a:ext cx="6943725" cy="867902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3" name="组合 42"/>
          <p:cNvGrpSpPr/>
          <p:nvPr/>
        </p:nvGrpSpPr>
        <p:grpSpPr>
          <a:xfrm>
            <a:off x="2628000" y="10202400"/>
            <a:ext cx="4686300" cy="1673269"/>
            <a:chOff x="8001000" y="9165933"/>
            <a:chExt cx="4686300" cy="1673269"/>
          </a:xfrm>
        </p:grpSpPr>
        <p:sp>
          <p:nvSpPr>
            <p:cNvPr id="44" name="圆角矩形 43"/>
            <p:cNvSpPr/>
            <p:nvPr/>
          </p:nvSpPr>
          <p:spPr>
            <a:xfrm>
              <a:off x="8001000" y="9165933"/>
              <a:ext cx="4686300" cy="165189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9829800" y="9165933"/>
              <a:ext cx="0" cy="1673269"/>
            </a:xfrm>
            <a:prstGeom prst="line">
              <a:avLst/>
            </a:prstGeom>
            <a:noFill/>
            <a:ln w="254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8358187" y="9623132"/>
              <a:ext cx="12287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obj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358438" y="9631117"/>
              <a:ext cx="1743074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410B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771525" y="10525338"/>
            <a:ext cx="16002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2016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2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引用的本质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引用是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变量</a:t>
            </a:r>
            <a:r>
              <a:rPr lang="zh-CN" altLang="en-US" dirty="0"/>
              <a:t>，变量的值是对象的起始地址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地址的值</a:t>
            </a:r>
            <a:r>
              <a:rPr lang="zh-CN" altLang="en-US" dirty="0" smtClean="0"/>
              <a:t>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符号整形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引用本身也有地址</a:t>
            </a:r>
            <a:endParaRPr lang="en-US" altLang="zh-CN" dirty="0"/>
          </a:p>
          <a:p>
            <a:pPr lvl="0"/>
            <a:r>
              <a:rPr lang="zh-CN" altLang="en-US" dirty="0"/>
              <a:t>很像</a:t>
            </a:r>
            <a:r>
              <a:rPr lang="en-US" altLang="zh-CN" dirty="0"/>
              <a:t>C</a:t>
            </a:r>
            <a:r>
              <a:rPr lang="zh-CN" altLang="en-US" dirty="0"/>
              <a:t>语言里边的指针；所以，“</a:t>
            </a:r>
            <a:r>
              <a:rPr lang="en-US" altLang="zh-CN" dirty="0"/>
              <a:t>Java</a:t>
            </a:r>
            <a:r>
              <a:rPr lang="zh-CN" altLang="en-US" dirty="0"/>
              <a:t>中有指针”与“</a:t>
            </a:r>
            <a:r>
              <a:rPr lang="en-US" altLang="zh-CN" dirty="0"/>
              <a:t>Java</a:t>
            </a:r>
            <a:r>
              <a:rPr lang="zh-CN" altLang="en-US" dirty="0"/>
              <a:t>中没有指针，只有引用”的观点其实并不冲突。</a:t>
            </a:r>
            <a:endParaRPr lang="en-US" altLang="zh-CN" dirty="0"/>
          </a:p>
          <a:p>
            <a:pPr lvl="0"/>
            <a:r>
              <a:rPr lang="zh-CN" altLang="en-US" dirty="0"/>
              <a:t>注意：</a:t>
            </a:r>
            <a:r>
              <a:rPr lang="en-US" altLang="zh-CN" dirty="0"/>
              <a:t>Java</a:t>
            </a:r>
            <a:r>
              <a:rPr lang="zh-CN" altLang="en-US" dirty="0"/>
              <a:t>中的引用（指针）不能指向基本类型！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490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引用传递的本质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引用传递的本质，还是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传值</a:t>
            </a:r>
            <a:r>
              <a:rPr lang="zh-CN" altLang="en-US" dirty="0" smtClean="0"/>
              <a:t>，具体步骤：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在栈中开辟形参引用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把实参引用的值传递给形参引用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175321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引用传递的本质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testString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的调用过程</a:t>
            </a:r>
            <a:r>
              <a:rPr lang="zh-CN" altLang="en-US" dirty="0"/>
              <a:t>：</a:t>
            </a:r>
            <a:endParaRPr lang="en-US" altLang="zh-CN" dirty="0" smtClean="0"/>
          </a:p>
        </p:txBody>
      </p:sp>
      <p:grpSp>
        <p:nvGrpSpPr>
          <p:cNvPr id="51" name="组合 50"/>
          <p:cNvGrpSpPr/>
          <p:nvPr/>
        </p:nvGrpSpPr>
        <p:grpSpPr>
          <a:xfrm>
            <a:off x="1571625" y="4629150"/>
            <a:ext cx="5686425" cy="8286750"/>
            <a:chOff x="1571625" y="4972050"/>
            <a:chExt cx="5686425" cy="8286750"/>
          </a:xfrm>
        </p:grpSpPr>
        <p:sp>
          <p:nvSpPr>
            <p:cNvPr id="5" name="矩形 4"/>
            <p:cNvSpPr/>
            <p:nvPr/>
          </p:nvSpPr>
          <p:spPr>
            <a:xfrm>
              <a:off x="1571625" y="4972050"/>
              <a:ext cx="5686425" cy="828675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571625" y="6372225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000499" y="5229225"/>
              <a:ext cx="7715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栈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571625" y="9486900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/>
          <p:cNvSpPr txBox="1"/>
          <p:nvPr/>
        </p:nvSpPr>
        <p:spPr>
          <a:xfrm>
            <a:off x="2818207" y="9344025"/>
            <a:ext cx="323612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testString()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14573249" y="4457700"/>
            <a:ext cx="7343775" cy="8429625"/>
            <a:chOff x="14573249" y="4800600"/>
            <a:chExt cx="7343775" cy="8429625"/>
          </a:xfrm>
        </p:grpSpPr>
        <p:sp>
          <p:nvSpPr>
            <p:cNvPr id="16" name="矩形 15"/>
            <p:cNvSpPr/>
            <p:nvPr/>
          </p:nvSpPr>
          <p:spPr>
            <a:xfrm>
              <a:off x="14573249" y="4800600"/>
              <a:ext cx="7343775" cy="8429625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4573249" y="6060222"/>
              <a:ext cx="734377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17787936" y="4972050"/>
              <a:ext cx="9144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15901986" y="6372223"/>
            <a:ext cx="4629149" cy="1914525"/>
            <a:chOff x="8572501" y="7572375"/>
            <a:chExt cx="4629149" cy="1914525"/>
          </a:xfrm>
        </p:grpSpPr>
        <p:sp>
          <p:nvSpPr>
            <p:cNvPr id="22" name="圆角矩形 21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0458450" y="8184415"/>
              <a:ext cx="24574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Hello”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85987" y="10333343"/>
            <a:ext cx="4457700" cy="1987127"/>
            <a:chOff x="8401050" y="7728373"/>
            <a:chExt cx="4457700" cy="1987127"/>
          </a:xfrm>
        </p:grpSpPr>
        <p:sp>
          <p:nvSpPr>
            <p:cNvPr id="26" name="圆角矩形 25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TextBox 29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6729412" y="7685511"/>
            <a:ext cx="9258299" cy="393429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5" name="组合 34"/>
          <p:cNvGrpSpPr/>
          <p:nvPr/>
        </p:nvGrpSpPr>
        <p:grpSpPr>
          <a:xfrm>
            <a:off x="2157410" y="6888891"/>
            <a:ext cx="4457700" cy="1987127"/>
            <a:chOff x="8401050" y="7728373"/>
            <a:chExt cx="4457700" cy="1987127"/>
          </a:xfrm>
        </p:grpSpPr>
        <p:sp>
          <p:nvSpPr>
            <p:cNvPr id="36" name="圆角矩形 35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5901986" y="10102421"/>
            <a:ext cx="4629149" cy="1914525"/>
            <a:chOff x="8572501" y="7572375"/>
            <a:chExt cx="4629149" cy="1914525"/>
          </a:xfrm>
        </p:grpSpPr>
        <p:sp>
          <p:nvSpPr>
            <p:cNvPr id="41" name="圆角矩形 40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172700" y="8184415"/>
              <a:ext cx="27432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“World”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5AB6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44" name="直接箭头连接符 43"/>
          <p:cNvCxnSpPr/>
          <p:nvPr/>
        </p:nvCxnSpPr>
        <p:spPr>
          <a:xfrm>
            <a:off x="6729412" y="7975271"/>
            <a:ext cx="9172574" cy="3023258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/>
          <p:cNvSpPr txBox="1"/>
          <p:nvPr/>
        </p:nvSpPr>
        <p:spPr>
          <a:xfrm>
            <a:off x="2171700" y="6029325"/>
            <a:ext cx="4529135" cy="83099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changeString()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 flipV="1">
            <a:off x="6615110" y="7390032"/>
            <a:ext cx="9258299" cy="648108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53" name="组合 52"/>
          <p:cNvGrpSpPr/>
          <p:nvPr/>
        </p:nvGrpSpPr>
        <p:grpSpPr>
          <a:xfrm>
            <a:off x="2156400" y="6860700"/>
            <a:ext cx="4457700" cy="1987127"/>
            <a:chOff x="8401050" y="7728373"/>
            <a:chExt cx="4457700" cy="1987127"/>
          </a:xfrm>
        </p:grpSpPr>
        <p:sp>
          <p:nvSpPr>
            <p:cNvPr id="54" name="圆角矩形 53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5AB6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156400" y="6890400"/>
            <a:ext cx="4457700" cy="1987127"/>
            <a:chOff x="8401050" y="7728373"/>
            <a:chExt cx="4457700" cy="1987127"/>
          </a:xfrm>
        </p:grpSpPr>
        <p:sp>
          <p:nvSpPr>
            <p:cNvPr id="46" name="圆角矩形 45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6530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引用传递的本质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testPerson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的调用过程：</a:t>
            </a:r>
            <a:endParaRPr lang="en-US" altLang="zh-CN" dirty="0" smtClean="0"/>
          </a:p>
        </p:txBody>
      </p:sp>
      <p:grpSp>
        <p:nvGrpSpPr>
          <p:cNvPr id="51" name="组合 50"/>
          <p:cNvGrpSpPr/>
          <p:nvPr/>
        </p:nvGrpSpPr>
        <p:grpSpPr>
          <a:xfrm>
            <a:off x="1571625" y="4629150"/>
            <a:ext cx="5686425" cy="8286750"/>
            <a:chOff x="1571625" y="4972050"/>
            <a:chExt cx="5686425" cy="8286750"/>
          </a:xfrm>
        </p:grpSpPr>
        <p:sp>
          <p:nvSpPr>
            <p:cNvPr id="5" name="矩形 4"/>
            <p:cNvSpPr/>
            <p:nvPr/>
          </p:nvSpPr>
          <p:spPr>
            <a:xfrm>
              <a:off x="1571625" y="4972050"/>
              <a:ext cx="5686425" cy="828675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571625" y="6372225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000499" y="5229225"/>
              <a:ext cx="7715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栈</a:t>
              </a: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571625" y="9486900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14" name="TextBox 13"/>
          <p:cNvSpPr txBox="1"/>
          <p:nvPr/>
        </p:nvSpPr>
        <p:spPr>
          <a:xfrm>
            <a:off x="2673545" y="9344025"/>
            <a:ext cx="352544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testPerson()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78" name="组合 77"/>
          <p:cNvGrpSpPr/>
          <p:nvPr/>
        </p:nvGrpSpPr>
        <p:grpSpPr>
          <a:xfrm>
            <a:off x="12858749" y="4454212"/>
            <a:ext cx="8601074" cy="8433114"/>
            <a:chOff x="12858749" y="4454212"/>
            <a:chExt cx="8601074" cy="8433114"/>
          </a:xfrm>
        </p:grpSpPr>
        <p:sp>
          <p:nvSpPr>
            <p:cNvPr id="16" name="矩形 15"/>
            <p:cNvSpPr/>
            <p:nvPr/>
          </p:nvSpPr>
          <p:spPr>
            <a:xfrm>
              <a:off x="12858749" y="4454212"/>
              <a:ext cx="8601074" cy="8433114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8" name="直接连接符 17"/>
            <p:cNvCxnSpPr/>
            <p:nvPr/>
          </p:nvCxnSpPr>
          <p:spPr>
            <a:xfrm>
              <a:off x="12858749" y="5717322"/>
              <a:ext cx="860107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0" name="TextBox 19"/>
            <p:cNvSpPr txBox="1"/>
            <p:nvPr/>
          </p:nvSpPr>
          <p:spPr>
            <a:xfrm>
              <a:off x="16702084" y="4629150"/>
              <a:ext cx="9144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85987" y="10333343"/>
            <a:ext cx="4457700" cy="1987127"/>
            <a:chOff x="8401050" y="7728373"/>
            <a:chExt cx="4457700" cy="1987127"/>
          </a:xfrm>
        </p:grpSpPr>
        <p:sp>
          <p:nvSpPr>
            <p:cNvPr id="26" name="圆角矩形 25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0" name="TextBox 29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5B1C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2157410" y="6888891"/>
            <a:ext cx="4457700" cy="1987127"/>
            <a:chOff x="8401050" y="7728373"/>
            <a:chExt cx="4457700" cy="1987127"/>
          </a:xfrm>
        </p:grpSpPr>
        <p:sp>
          <p:nvSpPr>
            <p:cNvPr id="36" name="圆角矩形 35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8" name="TextBox 37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5B1C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2171700" y="6029325"/>
            <a:ext cx="4529135" cy="830991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changePerson()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2156400" y="6890400"/>
            <a:ext cx="4457700" cy="1987127"/>
            <a:chOff x="8401050" y="7728373"/>
            <a:chExt cx="4457700" cy="1987127"/>
          </a:xfrm>
        </p:grpSpPr>
        <p:sp>
          <p:nvSpPr>
            <p:cNvPr id="54" name="圆角矩形 53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5" name="直接连接符 54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6" name="TextBox 55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5BA6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2815883" y="6232830"/>
            <a:ext cx="8443917" cy="2291800"/>
            <a:chOff x="12815883" y="6232830"/>
            <a:chExt cx="8443917" cy="2291800"/>
          </a:xfrm>
        </p:grpSpPr>
        <p:grpSp>
          <p:nvGrpSpPr>
            <p:cNvPr id="17" name="组合 16"/>
            <p:cNvGrpSpPr/>
            <p:nvPr/>
          </p:nvGrpSpPr>
          <p:grpSpPr>
            <a:xfrm>
              <a:off x="12815883" y="6232830"/>
              <a:ext cx="8443917" cy="2291800"/>
              <a:chOff x="12815883" y="6232830"/>
              <a:chExt cx="8443917" cy="2291800"/>
            </a:xfrm>
          </p:grpSpPr>
          <p:sp>
            <p:nvSpPr>
              <p:cNvPr id="60" name="TextBox 59"/>
              <p:cNvSpPr txBox="1"/>
              <p:nvPr/>
            </p:nvSpPr>
            <p:spPr>
              <a:xfrm>
                <a:off x="18873783" y="6888891"/>
                <a:ext cx="2386017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“AAA”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grpSp>
            <p:nvGrpSpPr>
              <p:cNvPr id="50" name="组合 49"/>
              <p:cNvGrpSpPr/>
              <p:nvPr/>
            </p:nvGrpSpPr>
            <p:grpSpPr>
              <a:xfrm>
                <a:off x="14430365" y="6232830"/>
                <a:ext cx="4314827" cy="2291800"/>
                <a:chOff x="14044607" y="5889345"/>
                <a:chExt cx="4314827" cy="2291800"/>
              </a:xfrm>
            </p:grpSpPr>
            <p:sp>
              <p:nvSpPr>
                <p:cNvPr id="58" name="圆角矩形 57"/>
                <p:cNvSpPr/>
                <p:nvPr/>
              </p:nvSpPr>
              <p:spPr>
                <a:xfrm>
                  <a:off x="14044607" y="5889345"/>
                  <a:ext cx="4314827" cy="2291800"/>
                </a:xfrm>
                <a:prstGeom prst="roundRect">
                  <a:avLst/>
                </a:prstGeom>
                <a:noFill/>
                <a:ln w="50800" cap="flat">
                  <a:solidFill>
                    <a:schemeClr val="bg1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59" name="TextBox 58"/>
                <p:cNvSpPr txBox="1"/>
                <p:nvPr/>
              </p:nvSpPr>
              <p:spPr>
                <a:xfrm>
                  <a:off x="14458943" y="6250415"/>
                  <a:ext cx="3714750" cy="1569660"/>
                </a:xfrm>
                <a:prstGeom prst="rect">
                  <a:avLst/>
                </a:prstGeom>
                <a:ln w="50800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Person{</a:t>
                  </a:r>
                </a:p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name:5AC9}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12815883" y="6793530"/>
                <a:ext cx="1900232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5B1C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27" name="直接箭头连接符 26"/>
            <p:cNvCxnSpPr/>
            <p:nvPr/>
          </p:nvCxnSpPr>
          <p:spPr>
            <a:xfrm flipV="1">
              <a:off x="18230850" y="7378730"/>
              <a:ext cx="1171575" cy="496580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3" name="组合 32"/>
          <p:cNvGrpSpPr/>
          <p:nvPr/>
        </p:nvGrpSpPr>
        <p:grpSpPr>
          <a:xfrm>
            <a:off x="12808738" y="9473777"/>
            <a:ext cx="8472492" cy="2291800"/>
            <a:chOff x="12808738" y="9473777"/>
            <a:chExt cx="8472492" cy="2291800"/>
          </a:xfrm>
        </p:grpSpPr>
        <p:grpSp>
          <p:nvGrpSpPr>
            <p:cNvPr id="61" name="组合 60"/>
            <p:cNvGrpSpPr/>
            <p:nvPr/>
          </p:nvGrpSpPr>
          <p:grpSpPr>
            <a:xfrm>
              <a:off x="12808738" y="9473777"/>
              <a:ext cx="8472492" cy="2291800"/>
              <a:chOff x="12815883" y="6232830"/>
              <a:chExt cx="8472492" cy="2291800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8902358" y="6888891"/>
                <a:ext cx="2386017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“BBB”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grpSp>
            <p:nvGrpSpPr>
              <p:cNvPr id="63" name="组合 62"/>
              <p:cNvGrpSpPr/>
              <p:nvPr/>
            </p:nvGrpSpPr>
            <p:grpSpPr>
              <a:xfrm>
                <a:off x="14430365" y="6232830"/>
                <a:ext cx="4314827" cy="2291800"/>
                <a:chOff x="14044607" y="5889345"/>
                <a:chExt cx="4314827" cy="2291800"/>
              </a:xfrm>
            </p:grpSpPr>
            <p:sp>
              <p:nvSpPr>
                <p:cNvPr id="65" name="圆角矩形 64"/>
                <p:cNvSpPr/>
                <p:nvPr/>
              </p:nvSpPr>
              <p:spPr>
                <a:xfrm>
                  <a:off x="14044607" y="5889345"/>
                  <a:ext cx="4314827" cy="2291800"/>
                </a:xfrm>
                <a:prstGeom prst="roundRect">
                  <a:avLst/>
                </a:prstGeom>
                <a:noFill/>
                <a:ln w="50800" cap="flat">
                  <a:solidFill>
                    <a:schemeClr val="bg1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66" name="TextBox 65"/>
                <p:cNvSpPr txBox="1"/>
                <p:nvPr/>
              </p:nvSpPr>
              <p:spPr>
                <a:xfrm>
                  <a:off x="14458943" y="6250415"/>
                  <a:ext cx="3714750" cy="1569660"/>
                </a:xfrm>
                <a:prstGeom prst="rect">
                  <a:avLst/>
                </a:prstGeom>
                <a:ln w="50800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Person{</a:t>
                  </a:r>
                </a:p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name:5AF1}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</p:grpSp>
          <p:sp>
            <p:nvSpPr>
              <p:cNvPr id="64" name="TextBox 63"/>
              <p:cNvSpPr txBox="1"/>
              <p:nvPr/>
            </p:nvSpPr>
            <p:spPr>
              <a:xfrm>
                <a:off x="12815883" y="6793530"/>
                <a:ext cx="1900232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5BA6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67" name="直接箭头连接符 66"/>
            <p:cNvCxnSpPr/>
            <p:nvPr/>
          </p:nvCxnSpPr>
          <p:spPr>
            <a:xfrm flipV="1">
              <a:off x="18287995" y="10464255"/>
              <a:ext cx="1171575" cy="496580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cxnSp>
        <p:nvCxnSpPr>
          <p:cNvPr id="46" name="直接箭头连接符 45"/>
          <p:cNvCxnSpPr/>
          <p:nvPr/>
        </p:nvCxnSpPr>
        <p:spPr>
          <a:xfrm flipV="1">
            <a:off x="6700837" y="7218664"/>
            <a:ext cx="6107901" cy="4015374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直接箭头连接符 67"/>
          <p:cNvCxnSpPr/>
          <p:nvPr/>
        </p:nvCxnSpPr>
        <p:spPr>
          <a:xfrm>
            <a:off x="6643687" y="7962776"/>
            <a:ext cx="6165051" cy="2501479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直接箭头连接符 68"/>
          <p:cNvCxnSpPr/>
          <p:nvPr/>
        </p:nvCxnSpPr>
        <p:spPr>
          <a:xfrm flipV="1">
            <a:off x="6700837" y="6903179"/>
            <a:ext cx="6107901" cy="81671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组合 48"/>
          <p:cNvGrpSpPr/>
          <p:nvPr/>
        </p:nvGrpSpPr>
        <p:grpSpPr>
          <a:xfrm>
            <a:off x="2156400" y="6890400"/>
            <a:ext cx="4457700" cy="1987127"/>
            <a:chOff x="8401050" y="7728373"/>
            <a:chExt cx="4457700" cy="1987127"/>
          </a:xfrm>
        </p:grpSpPr>
        <p:sp>
          <p:nvSpPr>
            <p:cNvPr id="70" name="圆角矩形 69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1" name="直接连接符 70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2" name="TextBox 71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1956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8" grpId="0"/>
      <p:bldP spid="48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改变对象的值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testPerson</a:t>
            </a:r>
            <a:r>
              <a:rPr lang="en-US" altLang="zh-CN" dirty="0" smtClean="0"/>
              <a:t>()</a:t>
            </a:r>
            <a:r>
              <a:rPr lang="zh-CN" altLang="en-US" dirty="0" smtClean="0"/>
              <a:t>的调用过程：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5" name="组合 4"/>
          <p:cNvGrpSpPr/>
          <p:nvPr/>
        </p:nvGrpSpPr>
        <p:grpSpPr>
          <a:xfrm>
            <a:off x="1571625" y="4629150"/>
            <a:ext cx="5686425" cy="8286750"/>
            <a:chOff x="1571625" y="4972050"/>
            <a:chExt cx="5686425" cy="8286750"/>
          </a:xfrm>
        </p:grpSpPr>
        <p:sp>
          <p:nvSpPr>
            <p:cNvPr id="6" name="矩形 5"/>
            <p:cNvSpPr/>
            <p:nvPr/>
          </p:nvSpPr>
          <p:spPr>
            <a:xfrm>
              <a:off x="1571625" y="4972050"/>
              <a:ext cx="5686425" cy="828675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7" name="直接连接符 6"/>
            <p:cNvCxnSpPr/>
            <p:nvPr/>
          </p:nvCxnSpPr>
          <p:spPr>
            <a:xfrm>
              <a:off x="1571625" y="6372225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8" name="TextBox 7"/>
            <p:cNvSpPr txBox="1"/>
            <p:nvPr/>
          </p:nvSpPr>
          <p:spPr>
            <a:xfrm>
              <a:off x="4000499" y="5229225"/>
              <a:ext cx="7715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栈</a:t>
              </a: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571625" y="9486900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0" name="组合 9"/>
          <p:cNvGrpSpPr/>
          <p:nvPr/>
        </p:nvGrpSpPr>
        <p:grpSpPr>
          <a:xfrm>
            <a:off x="12858749" y="4597087"/>
            <a:ext cx="8601074" cy="8433114"/>
            <a:chOff x="12858749" y="4454212"/>
            <a:chExt cx="8601074" cy="8433114"/>
          </a:xfrm>
        </p:grpSpPr>
        <p:sp>
          <p:nvSpPr>
            <p:cNvPr id="11" name="矩形 10"/>
            <p:cNvSpPr/>
            <p:nvPr/>
          </p:nvSpPr>
          <p:spPr>
            <a:xfrm>
              <a:off x="12858749" y="4454212"/>
              <a:ext cx="8601074" cy="8433114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2858749" y="5717322"/>
              <a:ext cx="860107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3" name="TextBox 12"/>
            <p:cNvSpPr txBox="1"/>
            <p:nvPr/>
          </p:nvSpPr>
          <p:spPr>
            <a:xfrm>
              <a:off x="16702084" y="4629150"/>
              <a:ext cx="9144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2599313" y="9372600"/>
            <a:ext cx="3571874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testPerson()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13168800" y="6750000"/>
            <a:ext cx="8443923" cy="3205041"/>
            <a:chOff x="12815883" y="6232830"/>
            <a:chExt cx="8443923" cy="3205041"/>
          </a:xfrm>
        </p:grpSpPr>
        <p:grpSp>
          <p:nvGrpSpPr>
            <p:cNvPr id="16" name="组合 15"/>
            <p:cNvGrpSpPr/>
            <p:nvPr/>
          </p:nvGrpSpPr>
          <p:grpSpPr>
            <a:xfrm>
              <a:off x="12815883" y="6232830"/>
              <a:ext cx="8443923" cy="3205041"/>
              <a:chOff x="12815883" y="6232830"/>
              <a:chExt cx="8443923" cy="3205041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18873789" y="8606874"/>
                <a:ext cx="2386017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“BBB”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grpSp>
            <p:nvGrpSpPr>
              <p:cNvPr id="19" name="组合 18"/>
              <p:cNvGrpSpPr/>
              <p:nvPr/>
            </p:nvGrpSpPr>
            <p:grpSpPr>
              <a:xfrm>
                <a:off x="14430365" y="6232830"/>
                <a:ext cx="4314827" cy="2291800"/>
                <a:chOff x="14044607" y="5889345"/>
                <a:chExt cx="4314827" cy="2291800"/>
              </a:xfrm>
            </p:grpSpPr>
            <p:sp>
              <p:nvSpPr>
                <p:cNvPr id="21" name="圆角矩形 20"/>
                <p:cNvSpPr/>
                <p:nvPr/>
              </p:nvSpPr>
              <p:spPr>
                <a:xfrm>
                  <a:off x="14044607" y="5889345"/>
                  <a:ext cx="4314827" cy="2291800"/>
                </a:xfrm>
                <a:prstGeom prst="roundRect">
                  <a:avLst/>
                </a:prstGeom>
                <a:noFill/>
                <a:ln w="50800" cap="flat">
                  <a:solidFill>
                    <a:schemeClr val="bg1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22" name="TextBox 21"/>
                <p:cNvSpPr txBox="1"/>
                <p:nvPr/>
              </p:nvSpPr>
              <p:spPr>
                <a:xfrm>
                  <a:off x="14458943" y="6250415"/>
                  <a:ext cx="3714750" cy="1569660"/>
                </a:xfrm>
                <a:prstGeom prst="rect">
                  <a:avLst/>
                </a:prstGeom>
                <a:ln w="50800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Person{</a:t>
                  </a:r>
                </a:p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name:5B46}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</p:grpSp>
          <p:sp>
            <p:nvSpPr>
              <p:cNvPr id="20" name="TextBox 19"/>
              <p:cNvSpPr txBox="1"/>
              <p:nvPr/>
            </p:nvSpPr>
            <p:spPr>
              <a:xfrm>
                <a:off x="12815883" y="6793530"/>
                <a:ext cx="1900232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5B1C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17" name="直接箭头连接符 16"/>
            <p:cNvCxnSpPr/>
            <p:nvPr/>
          </p:nvCxnSpPr>
          <p:spPr>
            <a:xfrm>
              <a:off x="18230850" y="7875310"/>
              <a:ext cx="1171575" cy="731564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23" name="组合 22"/>
          <p:cNvGrpSpPr/>
          <p:nvPr/>
        </p:nvGrpSpPr>
        <p:grpSpPr>
          <a:xfrm>
            <a:off x="2057399" y="10333343"/>
            <a:ext cx="4457700" cy="1987127"/>
            <a:chOff x="8401050" y="7728373"/>
            <a:chExt cx="4457700" cy="1987127"/>
          </a:xfrm>
        </p:grpSpPr>
        <p:sp>
          <p:nvSpPr>
            <p:cNvPr id="24" name="圆角矩形 23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5" name="直接连接符 24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6" name="TextBox 25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5B1C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9" name="直接箭头连接符 28"/>
          <p:cNvCxnSpPr/>
          <p:nvPr/>
        </p:nvCxnSpPr>
        <p:spPr>
          <a:xfrm flipV="1">
            <a:off x="6857999" y="8422260"/>
            <a:ext cx="5943599" cy="2934732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31" name="组合 30"/>
          <p:cNvGrpSpPr/>
          <p:nvPr/>
        </p:nvGrpSpPr>
        <p:grpSpPr>
          <a:xfrm>
            <a:off x="13168306" y="6748595"/>
            <a:ext cx="8443917" cy="2291800"/>
            <a:chOff x="12815883" y="6232830"/>
            <a:chExt cx="8443917" cy="2291800"/>
          </a:xfrm>
        </p:grpSpPr>
        <p:grpSp>
          <p:nvGrpSpPr>
            <p:cNvPr id="32" name="组合 31"/>
            <p:cNvGrpSpPr/>
            <p:nvPr/>
          </p:nvGrpSpPr>
          <p:grpSpPr>
            <a:xfrm>
              <a:off x="12815883" y="6232830"/>
              <a:ext cx="8443917" cy="2291800"/>
              <a:chOff x="12815883" y="6232830"/>
              <a:chExt cx="8443917" cy="2291800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18873783" y="6888891"/>
                <a:ext cx="2386017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“AAA”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  <p:grpSp>
            <p:nvGrpSpPr>
              <p:cNvPr id="35" name="组合 34"/>
              <p:cNvGrpSpPr/>
              <p:nvPr/>
            </p:nvGrpSpPr>
            <p:grpSpPr>
              <a:xfrm>
                <a:off x="14430365" y="6232830"/>
                <a:ext cx="4314827" cy="2291800"/>
                <a:chOff x="14044607" y="5889345"/>
                <a:chExt cx="4314827" cy="2291800"/>
              </a:xfrm>
            </p:grpSpPr>
            <p:sp>
              <p:nvSpPr>
                <p:cNvPr id="37" name="圆角矩形 36"/>
                <p:cNvSpPr/>
                <p:nvPr/>
              </p:nvSpPr>
              <p:spPr>
                <a:xfrm>
                  <a:off x="14044607" y="5889345"/>
                  <a:ext cx="4314827" cy="2291800"/>
                </a:xfrm>
                <a:prstGeom prst="roundRect">
                  <a:avLst/>
                </a:prstGeom>
                <a:noFill/>
                <a:ln w="50800" cap="flat">
                  <a:solidFill>
                    <a:schemeClr val="bg1"/>
                  </a:solidFill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50800" tIns="50800" rIns="50800" bIns="50800" numCol="1" spcCol="38100" rtlCol="0" anchor="ctr">
                  <a:spAutoFit/>
                </a:bodyPr>
                <a:lstStyle/>
                <a:p>
                  <a:pPr marL="0" marR="0" indent="0" algn="ctr" defTabSz="8255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zh-CN" altLang="en-US" sz="3600" b="0" i="0" u="none" strike="noStrike" cap="none" spc="0" normalizeH="0" baseline="0">
                    <a:ln>
                      <a:noFill/>
                    </a:ln>
                    <a:solidFill>
                      <a:srgbClr val="FFFFFF"/>
                    </a:solidFill>
                    <a:effectLst/>
                    <a:uFillTx/>
                    <a:latin typeface="+mn-lt"/>
                    <a:ea typeface="+mn-ea"/>
                    <a:cs typeface="+mn-cs"/>
                    <a:sym typeface="Helvetica Light"/>
                  </a:endParaRPr>
                </a:p>
              </p:txBody>
            </p:sp>
            <p:sp>
              <p:nvSpPr>
                <p:cNvPr id="38" name="TextBox 37"/>
                <p:cNvSpPr txBox="1"/>
                <p:nvPr/>
              </p:nvSpPr>
              <p:spPr>
                <a:xfrm>
                  <a:off x="14458943" y="6250415"/>
                  <a:ext cx="3714750" cy="1569660"/>
                </a:xfrm>
                <a:prstGeom prst="rect">
                  <a:avLst/>
                </a:prstGeom>
                <a:ln w="50800">
                  <a:noFill/>
                  <a:miter lim="800000"/>
                </a:ln>
              </p:spPr>
              <p:txBody>
                <a:bodyPr wrap="square" rtlCol="0">
                  <a:spAutoFit/>
                </a:bodyPr>
                <a:lstStyle/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Person{</a:t>
                  </a:r>
                </a:p>
                <a:p>
                  <a:pPr marL="0" indent="0" algn="l">
                    <a:buNone/>
                  </a:pPr>
                  <a:r>
                    <a:rPr lang="en-US" altLang="zh-CN" sz="4800" dirty="0" smtClean="0">
                      <a:solidFill>
                        <a:srgbClr val="666666"/>
                      </a:solidFill>
                      <a:latin typeface="Noto Sans CJK SC Regular" panose="020B0500000000000000" pitchFamily="34" charset="-122"/>
                      <a:ea typeface="Noto Sans CJK SC Regular" panose="020B0500000000000000" pitchFamily="34" charset="-122"/>
                    </a:rPr>
                    <a:t>name:5A8F}</a:t>
                  </a:r>
                  <a:endParaRPr lang="zh-CN" altLang="en-US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endParaRPr>
                </a:p>
              </p:txBody>
            </p:sp>
          </p:grpSp>
          <p:sp>
            <p:nvSpPr>
              <p:cNvPr id="36" name="TextBox 35"/>
              <p:cNvSpPr txBox="1"/>
              <p:nvPr/>
            </p:nvSpPr>
            <p:spPr>
              <a:xfrm>
                <a:off x="12815883" y="6793530"/>
                <a:ext cx="1900232" cy="830997"/>
              </a:xfrm>
              <a:prstGeom prst="rect">
                <a:avLst/>
              </a:prstGeom>
              <a:ln w="50800">
                <a:noFill/>
                <a:miter lim="800000"/>
              </a:ln>
            </p:spPr>
            <p:txBody>
              <a:bodyPr wrap="square" rtlCol="0">
                <a:spAutoFit/>
              </a:bodyPr>
              <a:lstStyle/>
              <a:p>
                <a:pPr marL="0" indent="0" algn="l">
                  <a:buNone/>
                </a:pPr>
                <a:r>
                  <a:rPr lang="en-US" altLang="zh-CN" sz="4800" dirty="0" smtClean="0">
                    <a:solidFill>
                      <a:srgbClr val="666666"/>
                    </a:solidFill>
                    <a:latin typeface="Noto Sans CJK SC Regular" panose="020B0500000000000000" pitchFamily="34" charset="-122"/>
                    <a:ea typeface="Noto Sans CJK SC Regular" panose="020B0500000000000000" pitchFamily="34" charset="-122"/>
                  </a:rPr>
                  <a:t>5B1C</a:t>
                </a:r>
                <a:endPara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endParaRPr>
              </a:p>
            </p:txBody>
          </p:sp>
        </p:grpSp>
        <p:cxnSp>
          <p:nvCxnSpPr>
            <p:cNvPr id="33" name="直接箭头连接符 32"/>
            <p:cNvCxnSpPr/>
            <p:nvPr/>
          </p:nvCxnSpPr>
          <p:spPr>
            <a:xfrm flipV="1">
              <a:off x="18230850" y="7378730"/>
              <a:ext cx="1171575" cy="496580"/>
            </a:xfrm>
            <a:prstGeom prst="straightConnector1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  <a:tailEnd type="arrow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sp>
        <p:nvSpPr>
          <p:cNvPr id="40" name="TextBox 39"/>
          <p:cNvSpPr txBox="1"/>
          <p:nvPr/>
        </p:nvSpPr>
        <p:spPr>
          <a:xfrm>
            <a:off x="2157411" y="6057900"/>
            <a:ext cx="44577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changePerson()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157411" y="6948369"/>
            <a:ext cx="4457700" cy="1987127"/>
            <a:chOff x="8401050" y="7728373"/>
            <a:chExt cx="4457700" cy="1987127"/>
          </a:xfrm>
        </p:grpSpPr>
        <p:sp>
          <p:nvSpPr>
            <p:cNvPr id="42" name="圆角矩形 41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4" name="TextBox 43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5B1C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46" name="直接箭头连接符 45"/>
          <p:cNvCxnSpPr/>
          <p:nvPr/>
        </p:nvCxnSpPr>
        <p:spPr>
          <a:xfrm flipV="1">
            <a:off x="6857998" y="7549606"/>
            <a:ext cx="5943599" cy="582211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7" name="组合 46"/>
          <p:cNvGrpSpPr/>
          <p:nvPr/>
        </p:nvGrpSpPr>
        <p:grpSpPr>
          <a:xfrm>
            <a:off x="2156400" y="6948000"/>
            <a:ext cx="4457700" cy="1987127"/>
            <a:chOff x="8401050" y="7728373"/>
            <a:chExt cx="4457700" cy="1987127"/>
          </a:xfrm>
        </p:grpSpPr>
        <p:sp>
          <p:nvSpPr>
            <p:cNvPr id="48" name="圆角矩形 47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9" name="直接连接符 48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0" name="TextBox 49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921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40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改变对象的值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testStr01()</a:t>
            </a:r>
            <a:r>
              <a:rPr lang="zh-CN" altLang="en-US" dirty="0" smtClean="0"/>
              <a:t>的调用过程：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571625" y="4629150"/>
            <a:ext cx="5686425" cy="8286750"/>
            <a:chOff x="1571625" y="4972050"/>
            <a:chExt cx="5686425" cy="8286750"/>
          </a:xfrm>
        </p:grpSpPr>
        <p:sp>
          <p:nvSpPr>
            <p:cNvPr id="5" name="矩形 4"/>
            <p:cNvSpPr/>
            <p:nvPr/>
          </p:nvSpPr>
          <p:spPr>
            <a:xfrm>
              <a:off x="1571625" y="4972050"/>
              <a:ext cx="5686425" cy="828675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571625" y="6372225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4000499" y="5229225"/>
              <a:ext cx="7715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571625" y="9486900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组合 8"/>
          <p:cNvGrpSpPr/>
          <p:nvPr/>
        </p:nvGrpSpPr>
        <p:grpSpPr>
          <a:xfrm>
            <a:off x="12858749" y="4597087"/>
            <a:ext cx="8601074" cy="8433114"/>
            <a:chOff x="12858749" y="4454212"/>
            <a:chExt cx="8601074" cy="8433114"/>
          </a:xfrm>
        </p:grpSpPr>
        <p:sp>
          <p:nvSpPr>
            <p:cNvPr id="10" name="矩形 9"/>
            <p:cNvSpPr/>
            <p:nvPr/>
          </p:nvSpPr>
          <p:spPr>
            <a:xfrm>
              <a:off x="12858749" y="4454212"/>
              <a:ext cx="8601074" cy="8433114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2858749" y="5717322"/>
              <a:ext cx="860107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16702084" y="4629150"/>
              <a:ext cx="9144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844709" y="6512773"/>
            <a:ext cx="4629149" cy="1914525"/>
            <a:chOff x="8572501" y="7572375"/>
            <a:chExt cx="4629149" cy="1914525"/>
          </a:xfrm>
        </p:grpSpPr>
        <p:sp>
          <p:nvSpPr>
            <p:cNvPr id="14" name="圆角矩形 13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58450" y="8184415"/>
              <a:ext cx="24574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“Hello”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96002" y="9372600"/>
            <a:ext cx="303609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testStr01()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85987" y="10333343"/>
            <a:ext cx="4457700" cy="1987127"/>
            <a:chOff x="8401050" y="7728373"/>
            <a:chExt cx="4457700" cy="1987127"/>
          </a:xfrm>
        </p:grpSpPr>
        <p:sp>
          <p:nvSpPr>
            <p:cNvPr id="19" name="圆角矩形 18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6815137" y="7412885"/>
            <a:ext cx="7586663" cy="4149766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组合 24"/>
          <p:cNvGrpSpPr/>
          <p:nvPr/>
        </p:nvGrpSpPr>
        <p:grpSpPr>
          <a:xfrm>
            <a:off x="14844709" y="9977317"/>
            <a:ext cx="4629149" cy="1914525"/>
            <a:chOff x="8572501" y="7572375"/>
            <a:chExt cx="4629149" cy="1914525"/>
          </a:xfrm>
        </p:grpSpPr>
        <p:sp>
          <p:nvSpPr>
            <p:cNvPr id="26" name="圆角矩形 25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29850" y="8184415"/>
              <a:ext cx="27432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“World”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5A39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85987" y="6829998"/>
            <a:ext cx="4457700" cy="1987127"/>
            <a:chOff x="8401050" y="7728373"/>
            <a:chExt cx="4457700" cy="1987127"/>
          </a:xfrm>
        </p:grpSpPr>
        <p:sp>
          <p:nvSpPr>
            <p:cNvPr id="30" name="圆角矩形 29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6729412" y="7124813"/>
            <a:ext cx="7758113" cy="69421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6" name="TextBox 35"/>
          <p:cNvSpPr txBox="1"/>
          <p:nvPr/>
        </p:nvSpPr>
        <p:spPr>
          <a:xfrm>
            <a:off x="2028824" y="6029325"/>
            <a:ext cx="500062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changeString01()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185200" y="6829200"/>
            <a:ext cx="4457700" cy="1987127"/>
            <a:chOff x="8401050" y="7728373"/>
            <a:chExt cx="4457700" cy="1987127"/>
          </a:xfrm>
        </p:grpSpPr>
        <p:sp>
          <p:nvSpPr>
            <p:cNvPr id="37" name="圆角矩形 36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8" name="直接连接符 37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9" name="TextBox 38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14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6" grpId="0"/>
      <p:bldP spid="3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名企</a:t>
            </a:r>
            <a:r>
              <a:rPr lang="zh-CN" altLang="en-US" dirty="0" smtClean="0"/>
              <a:t>数据结构面试题之字符串（上）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</a:t>
            </a:r>
            <a:endParaRPr lang="en-US" altLang="zh-CN" dirty="0" smtClean="0"/>
          </a:p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</a:t>
            </a:r>
            <a:endParaRPr lang="en-US" altLang="zh-CN" dirty="0" smtClean="0"/>
          </a:p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</a:p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</a:t>
            </a:r>
            <a:endParaRPr lang="en-US" altLang="zh-CN" dirty="0" smtClean="0"/>
          </a:p>
          <a:p>
            <a:r>
              <a:rPr lang="zh-CN" altLang="en-US" dirty="0"/>
              <a:t>最后一</a:t>
            </a:r>
            <a:r>
              <a:rPr lang="zh-CN" altLang="en-US" dirty="0" smtClean="0"/>
              <a:t>个单词的长度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深入</a:t>
            </a:r>
            <a:r>
              <a:rPr lang="zh-CN" altLang="en-US" dirty="0" smtClean="0"/>
              <a:t>理解引用与引用传递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改变对象的值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 smtClean="0"/>
              <a:t>testStr02()</a:t>
            </a:r>
            <a:r>
              <a:rPr lang="zh-CN" altLang="en-US" dirty="0" smtClean="0"/>
              <a:t>的调用过程：</a:t>
            </a:r>
            <a:endParaRPr lang="en-US" altLang="zh-CN" dirty="0" smtClean="0"/>
          </a:p>
        </p:txBody>
      </p:sp>
      <p:grpSp>
        <p:nvGrpSpPr>
          <p:cNvPr id="4" name="组合 3"/>
          <p:cNvGrpSpPr/>
          <p:nvPr/>
        </p:nvGrpSpPr>
        <p:grpSpPr>
          <a:xfrm>
            <a:off x="1571625" y="4629150"/>
            <a:ext cx="5686425" cy="8286750"/>
            <a:chOff x="1571625" y="4972050"/>
            <a:chExt cx="5686425" cy="8286750"/>
          </a:xfrm>
        </p:grpSpPr>
        <p:sp>
          <p:nvSpPr>
            <p:cNvPr id="5" name="矩形 4"/>
            <p:cNvSpPr/>
            <p:nvPr/>
          </p:nvSpPr>
          <p:spPr>
            <a:xfrm>
              <a:off x="1571625" y="4972050"/>
              <a:ext cx="5686425" cy="8286750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571625" y="6372225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7" name="TextBox 6"/>
            <p:cNvSpPr txBox="1"/>
            <p:nvPr/>
          </p:nvSpPr>
          <p:spPr>
            <a:xfrm>
              <a:off x="4000499" y="5229225"/>
              <a:ext cx="77152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栈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1571625" y="9486900"/>
              <a:ext cx="5686425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9" name="组合 8"/>
          <p:cNvGrpSpPr/>
          <p:nvPr/>
        </p:nvGrpSpPr>
        <p:grpSpPr>
          <a:xfrm>
            <a:off x="12858749" y="4597087"/>
            <a:ext cx="8601074" cy="8433114"/>
            <a:chOff x="12858749" y="4454212"/>
            <a:chExt cx="8601074" cy="8433114"/>
          </a:xfrm>
        </p:grpSpPr>
        <p:sp>
          <p:nvSpPr>
            <p:cNvPr id="10" name="矩形 9"/>
            <p:cNvSpPr/>
            <p:nvPr/>
          </p:nvSpPr>
          <p:spPr>
            <a:xfrm>
              <a:off x="12858749" y="4454212"/>
              <a:ext cx="8601074" cy="8433114"/>
            </a:xfrm>
            <a:prstGeom prst="rect">
              <a:avLst/>
            </a:prstGeom>
            <a:noFill/>
            <a:ln w="50800" cap="flat">
              <a:solidFill>
                <a:schemeClr val="accent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2858749" y="5717322"/>
              <a:ext cx="8601073" cy="0"/>
            </a:xfrm>
            <a:prstGeom prst="line">
              <a:avLst/>
            </a:prstGeom>
            <a:noFill/>
            <a:ln w="50800" cap="flat">
              <a:solidFill>
                <a:schemeClr val="accent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2" name="TextBox 11"/>
            <p:cNvSpPr txBox="1"/>
            <p:nvPr/>
          </p:nvSpPr>
          <p:spPr>
            <a:xfrm>
              <a:off x="16702084" y="4629150"/>
              <a:ext cx="9144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zh-CN" altLang="en-US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堆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14844709" y="6512773"/>
            <a:ext cx="4629149" cy="1914525"/>
            <a:chOff x="8572501" y="7572375"/>
            <a:chExt cx="4629149" cy="1914525"/>
          </a:xfrm>
        </p:grpSpPr>
        <p:sp>
          <p:nvSpPr>
            <p:cNvPr id="14" name="圆角矩形 13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0458450" y="8184415"/>
              <a:ext cx="24574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“Hello”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896002" y="9372600"/>
            <a:ext cx="303609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testStr02()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2185987" y="10333343"/>
            <a:ext cx="4457700" cy="1987127"/>
            <a:chOff x="8401050" y="7728373"/>
            <a:chExt cx="4457700" cy="1987127"/>
          </a:xfrm>
        </p:grpSpPr>
        <p:sp>
          <p:nvSpPr>
            <p:cNvPr id="19" name="圆角矩形 18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" name="TextBox 20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23" name="直接箭头连接符 22"/>
          <p:cNvCxnSpPr/>
          <p:nvPr/>
        </p:nvCxnSpPr>
        <p:spPr>
          <a:xfrm flipV="1">
            <a:off x="6815137" y="7412885"/>
            <a:ext cx="7586663" cy="4149766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25" name="组合 24"/>
          <p:cNvGrpSpPr/>
          <p:nvPr/>
        </p:nvGrpSpPr>
        <p:grpSpPr>
          <a:xfrm>
            <a:off x="14844709" y="9977317"/>
            <a:ext cx="4629149" cy="1914525"/>
            <a:chOff x="8572501" y="7572375"/>
            <a:chExt cx="4629149" cy="1914525"/>
          </a:xfrm>
        </p:grpSpPr>
        <p:sp>
          <p:nvSpPr>
            <p:cNvPr id="26" name="圆角矩形 25"/>
            <p:cNvSpPr/>
            <p:nvPr/>
          </p:nvSpPr>
          <p:spPr>
            <a:xfrm>
              <a:off x="10401300" y="7572375"/>
              <a:ext cx="2800350" cy="1914525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0229850" y="8184415"/>
              <a:ext cx="27432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“World”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8572501" y="8086725"/>
              <a:ext cx="171450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5A39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185987" y="6829998"/>
            <a:ext cx="4457700" cy="1987127"/>
            <a:chOff x="8401050" y="7728373"/>
            <a:chExt cx="4457700" cy="1987127"/>
          </a:xfrm>
        </p:grpSpPr>
        <p:sp>
          <p:nvSpPr>
            <p:cNvPr id="30" name="圆角矩形 29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31" name="直接连接符 30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2" name="TextBox 31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5A1C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34" name="直接箭头连接符 33"/>
          <p:cNvCxnSpPr/>
          <p:nvPr/>
        </p:nvCxnSpPr>
        <p:spPr>
          <a:xfrm flipV="1">
            <a:off x="6729412" y="7124813"/>
            <a:ext cx="7758113" cy="69421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5" name="直接箭头连接符 34"/>
          <p:cNvCxnSpPr/>
          <p:nvPr/>
        </p:nvCxnSpPr>
        <p:spPr>
          <a:xfrm>
            <a:off x="6729412" y="8158882"/>
            <a:ext cx="7758113" cy="2748283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7" name="TextBox 36"/>
          <p:cNvSpPr txBox="1"/>
          <p:nvPr/>
        </p:nvSpPr>
        <p:spPr>
          <a:xfrm>
            <a:off x="2000249" y="6029325"/>
            <a:ext cx="500062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changeString02()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2185200" y="6829200"/>
            <a:ext cx="4457700" cy="1987127"/>
            <a:chOff x="8401050" y="7728373"/>
            <a:chExt cx="4457700" cy="1987127"/>
          </a:xfrm>
        </p:grpSpPr>
        <p:sp>
          <p:nvSpPr>
            <p:cNvPr id="39" name="圆角矩形 38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0" name="直接连接符 39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1" name="TextBox 40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5A39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185200" y="10332000"/>
            <a:ext cx="4457700" cy="1987127"/>
            <a:chOff x="8401050" y="7728373"/>
            <a:chExt cx="4457700" cy="1987127"/>
          </a:xfrm>
        </p:grpSpPr>
        <p:sp>
          <p:nvSpPr>
            <p:cNvPr id="44" name="圆角矩形 43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6" name="TextBox 45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5A39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cxnSp>
        <p:nvCxnSpPr>
          <p:cNvPr id="48" name="直接箭头连接符 47"/>
          <p:cNvCxnSpPr/>
          <p:nvPr/>
        </p:nvCxnSpPr>
        <p:spPr>
          <a:xfrm flipV="1">
            <a:off x="6729412" y="11004855"/>
            <a:ext cx="7758113" cy="816530"/>
          </a:xfrm>
          <a:prstGeom prst="straightConnector1">
            <a:avLst/>
          </a:prstGeom>
          <a:noFill/>
          <a:ln w="508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49" name="组合 48"/>
          <p:cNvGrpSpPr/>
          <p:nvPr/>
        </p:nvGrpSpPr>
        <p:grpSpPr>
          <a:xfrm>
            <a:off x="2185200" y="6879600"/>
            <a:ext cx="4457700" cy="1987127"/>
            <a:chOff x="8401050" y="7728373"/>
            <a:chExt cx="4457700" cy="1987127"/>
          </a:xfrm>
        </p:grpSpPr>
        <p:sp>
          <p:nvSpPr>
            <p:cNvPr id="50" name="圆角矩形 49"/>
            <p:cNvSpPr/>
            <p:nvPr/>
          </p:nvSpPr>
          <p:spPr>
            <a:xfrm>
              <a:off x="8401050" y="7742661"/>
              <a:ext cx="4457700" cy="1972839"/>
            </a:xfrm>
            <a:prstGeom prst="roundRect">
              <a:avLst/>
            </a:prstGeom>
            <a:noFill/>
            <a:ln w="50800" cap="flat">
              <a:solidFill>
                <a:schemeClr val="bg1"/>
              </a:solidFill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51" name="直接连接符 50"/>
            <p:cNvCxnSpPr/>
            <p:nvPr/>
          </p:nvCxnSpPr>
          <p:spPr>
            <a:xfrm>
              <a:off x="10629900" y="7728373"/>
              <a:ext cx="0" cy="1972839"/>
            </a:xfrm>
            <a:prstGeom prst="line">
              <a:avLst/>
            </a:prstGeom>
            <a:noFill/>
            <a:ln w="50800" cap="flat">
              <a:solidFill>
                <a:schemeClr val="bg1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2" name="TextBox 51"/>
            <p:cNvSpPr txBox="1"/>
            <p:nvPr/>
          </p:nvSpPr>
          <p:spPr>
            <a:xfrm>
              <a:off x="9029701" y="8329610"/>
              <a:ext cx="1014412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str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10887075" y="8386760"/>
              <a:ext cx="1771650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72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37" grpId="0"/>
      <p:bldP spid="37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</a:t>
            </a:r>
            <a:r>
              <a:rPr lang="zh-CN" altLang="en-US" dirty="0" smtClean="0"/>
              <a:t>企数据结构面试题之字符串（上）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8000" dirty="0" smtClean="0"/>
              <a:t>透彻分析</a:t>
            </a:r>
            <a:r>
              <a:rPr lang="en-US" altLang="zh-CN" sz="8000" dirty="0" smtClean="0"/>
              <a:t>String</a:t>
            </a:r>
            <a:r>
              <a:rPr lang="zh-CN" altLang="en-US" sz="8000" dirty="0" smtClean="0"/>
              <a:t>、</a:t>
            </a:r>
            <a:r>
              <a:rPr lang="en-US" altLang="zh-CN" sz="8000" dirty="0" smtClean="0"/>
              <a:t>StringBuilder</a:t>
            </a:r>
            <a:r>
              <a:rPr lang="en-US" altLang="en-US" sz="8000" dirty="0" smtClean="0"/>
              <a:t>和</a:t>
            </a:r>
            <a:r>
              <a:rPr lang="en-US" altLang="zh-CN" sz="8000" dirty="0" smtClean="0"/>
              <a:t>StringBuffer</a:t>
            </a:r>
            <a:endParaRPr lang="zh-CN" altLang="en-US" sz="8000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StringBuilder</a:t>
            </a:r>
            <a:r>
              <a:rPr lang="zh-CN" altLang="en-US" dirty="0"/>
              <a:t>与</a:t>
            </a:r>
            <a:r>
              <a:rPr lang="en-US" altLang="zh-CN" dirty="0"/>
              <a:t>String</a:t>
            </a:r>
            <a:r>
              <a:rPr lang="zh-CN" altLang="en-US" dirty="0"/>
              <a:t>的性能对比</a:t>
            </a:r>
            <a:endParaRPr lang="en-US" altLang="zh-CN" dirty="0"/>
          </a:p>
          <a:p>
            <a:r>
              <a:rPr lang="zh-CN" altLang="en-US" dirty="0" smtClean="0"/>
              <a:t>在名企面试官面前，如果仅仅回答“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不可变、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可变、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不可被继承”等等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卖萌</a:t>
            </a:r>
            <a:r>
              <a:rPr lang="zh-CN" altLang="en-US" dirty="0" smtClean="0"/>
              <a:t>的</a:t>
            </a:r>
            <a:r>
              <a:rPr lang="zh-CN" altLang="en-US" dirty="0"/>
              <a:t>答案</a:t>
            </a:r>
            <a:r>
              <a:rPr lang="zh-CN" altLang="en-US" dirty="0" smtClean="0"/>
              <a:t>，只能等着被</a:t>
            </a:r>
            <a:r>
              <a:rPr lang="en-US" altLang="zh-CN" dirty="0" smtClean="0"/>
              <a:t>pass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r>
              <a:rPr lang="en-US" altLang="zh-CN" dirty="0" smtClean="0"/>
              <a:t>StringTest.java</a:t>
            </a:r>
          </a:p>
          <a:p>
            <a:r>
              <a:rPr lang="zh-CN" altLang="en-US" dirty="0" smtClean="0"/>
              <a:t>当进行大量的字符串拼接操作时，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方法比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”快</a:t>
            </a:r>
            <a:r>
              <a:rPr lang="en-US" altLang="zh-CN" dirty="0" smtClean="0"/>
              <a:t>50</a:t>
            </a:r>
            <a:r>
              <a:rPr lang="zh-CN" altLang="en-US" dirty="0" smtClean="0"/>
              <a:t>倍以上！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4781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StringBuilder</a:t>
            </a:r>
            <a:r>
              <a:rPr lang="zh-CN" altLang="en-US" dirty="0"/>
              <a:t>关键源码剖析</a:t>
            </a:r>
            <a:endParaRPr lang="en-US" altLang="zh-CN" dirty="0"/>
          </a:p>
          <a:p>
            <a:r>
              <a:rPr lang="zh-CN" altLang="en-US" dirty="0" smtClean="0"/>
              <a:t>以</a:t>
            </a:r>
            <a:r>
              <a:rPr lang="en-US" altLang="zh-CN" dirty="0" smtClean="0"/>
              <a:t>append(String str)</a:t>
            </a:r>
            <a:r>
              <a:rPr lang="zh-CN" altLang="en-US" dirty="0" smtClean="0"/>
              <a:t>为例，会涉及如下关键源码：</a:t>
            </a: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048421"/>
              </p:ext>
            </p:extLst>
          </p:nvPr>
        </p:nvGraphicFramePr>
        <p:xfrm>
          <a:off x="1033200" y="5742078"/>
          <a:ext cx="21853694" cy="73026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6954998"/>
                <a:gridCol w="7875512"/>
                <a:gridCol w="702318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方法名、属性名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作用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append(String)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在末尾追加字符串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AbstractStringBuilder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append(String)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在末尾追加字符串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AbstractStringBuilder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char value[]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存储字符数组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getChars(int, int, char[],int 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复制字符数组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AbstractStringBuilder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expandCapacity(int)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扩充容量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Arrays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copyOf(char[], int)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复制字符数组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787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28939" y="3642146"/>
            <a:ext cx="6886575" cy="707886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StringBuilder.append()</a:t>
            </a:r>
            <a:endParaRPr lang="zh-CN" altLang="en-US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33563" y="6684222"/>
            <a:ext cx="9077325" cy="707886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AbstractStringBuilder.append()</a:t>
            </a:r>
            <a:endParaRPr lang="zh-CN" altLang="en-US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>
            <a:off x="6372225" y="4644593"/>
            <a:ext cx="1" cy="185505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1914526" y="11575419"/>
            <a:ext cx="9544049" cy="64633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36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String.getChars(int,int,char[],int)</a:t>
            </a:r>
            <a:endParaRPr lang="zh-CN" altLang="en-US" sz="36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6386512" y="7659368"/>
            <a:ext cx="3" cy="388620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TextBox 15"/>
          <p:cNvSpPr txBox="1"/>
          <p:nvPr/>
        </p:nvSpPr>
        <p:spPr>
          <a:xfrm>
            <a:off x="6657978" y="8972550"/>
            <a:ext cx="278606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无需扩容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6002000" y="6684222"/>
            <a:ext cx="6589059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expandCapacity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6316324" y="11602723"/>
            <a:ext cx="546791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Arrays.copyOf()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11025188" y="7099720"/>
            <a:ext cx="4833937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3" name="TextBox 22"/>
          <p:cNvSpPr txBox="1"/>
          <p:nvPr/>
        </p:nvSpPr>
        <p:spPr>
          <a:xfrm>
            <a:off x="12049125" y="6084149"/>
            <a:ext cx="2786061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需要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扩容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17987962" y="7659367"/>
            <a:ext cx="3" cy="388620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直接箭头连接符 26"/>
          <p:cNvCxnSpPr/>
          <p:nvPr/>
        </p:nvCxnSpPr>
        <p:spPr>
          <a:xfrm flipV="1">
            <a:off x="19859625" y="7515219"/>
            <a:ext cx="0" cy="4030354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6" name="直接箭头连接符 35"/>
          <p:cNvCxnSpPr/>
          <p:nvPr/>
        </p:nvCxnSpPr>
        <p:spPr>
          <a:xfrm flipH="1">
            <a:off x="11025188" y="7515219"/>
            <a:ext cx="4833937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直接箭头连接符 39"/>
          <p:cNvCxnSpPr/>
          <p:nvPr/>
        </p:nvCxnSpPr>
        <p:spPr>
          <a:xfrm flipV="1">
            <a:off x="4800600" y="7658100"/>
            <a:ext cx="28575" cy="3630297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直接箭头连接符 40"/>
          <p:cNvCxnSpPr/>
          <p:nvPr/>
        </p:nvCxnSpPr>
        <p:spPr>
          <a:xfrm flipV="1">
            <a:off x="4829175" y="4475466"/>
            <a:ext cx="0" cy="2024181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3" name="TextBox 42"/>
          <p:cNvSpPr txBox="1"/>
          <p:nvPr/>
        </p:nvSpPr>
        <p:spPr>
          <a:xfrm>
            <a:off x="15216186" y="3683842"/>
            <a:ext cx="5277132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eturn this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45" name="直接箭头连接符 44"/>
          <p:cNvCxnSpPr/>
          <p:nvPr/>
        </p:nvCxnSpPr>
        <p:spPr>
          <a:xfrm>
            <a:off x="10201275" y="4057644"/>
            <a:ext cx="4691061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155028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1" grpId="0" animBg="1"/>
      <p:bldP spid="11" grpId="1" animBg="1"/>
      <p:bldP spid="16" grpId="0" animBg="1"/>
      <p:bldP spid="16" grpId="1" animBg="1"/>
      <p:bldP spid="18" grpId="0" animBg="1"/>
      <p:bldP spid="19" grpId="0" animBg="1"/>
      <p:bldP spid="23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附加以下“面向对象”的回答，会更加出彩：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StringBuilder</a:t>
            </a:r>
            <a:r>
              <a:rPr lang="zh-CN" altLang="en-US" dirty="0" smtClean="0"/>
              <a:t>是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抽象类</a:t>
            </a:r>
            <a:r>
              <a:rPr lang="en-US" altLang="zh-CN" dirty="0" smtClean="0"/>
              <a:t>AbstractStringBuilder</a:t>
            </a:r>
            <a:r>
              <a:rPr lang="zh-CN" altLang="en-US" dirty="0" smtClean="0"/>
              <a:t>的一个具体实现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StringBuilder</a:t>
            </a:r>
            <a:r>
              <a:rPr lang="zh-CN" altLang="en-US" dirty="0" smtClean="0"/>
              <a:t>与</a:t>
            </a:r>
            <a:r>
              <a:rPr lang="en-US" altLang="zh-CN" dirty="0" smtClean="0"/>
              <a:t>AbstractStringBuilder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重载</a:t>
            </a:r>
            <a:r>
              <a:rPr lang="zh-CN" altLang="en-US" dirty="0" smtClean="0"/>
              <a:t>了不同的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方法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所有的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方法都会返回</a:t>
            </a:r>
            <a:r>
              <a:rPr lang="en-US" altLang="zh-CN" dirty="0" smtClean="0"/>
              <a:t>this</a:t>
            </a:r>
            <a:r>
              <a:rPr lang="zh-CN" altLang="en-US" dirty="0" smtClean="0"/>
              <a:t>，这样就实现了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链式编程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40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669526"/>
              </p:ext>
            </p:extLst>
          </p:nvPr>
        </p:nvGraphicFramePr>
        <p:xfrm>
          <a:off x="8986836" y="5034915"/>
          <a:ext cx="85947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9475"/>
                <a:gridCol w="771525"/>
                <a:gridCol w="800100"/>
                <a:gridCol w="857250"/>
                <a:gridCol w="800100"/>
                <a:gridCol w="714375"/>
                <a:gridCol w="685800"/>
                <a:gridCol w="685800"/>
                <a:gridCol w="714375"/>
                <a:gridCol w="6858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421952"/>
              </p:ext>
            </p:extLst>
          </p:nvPr>
        </p:nvGraphicFramePr>
        <p:xfrm>
          <a:off x="6950868" y="9774225"/>
          <a:ext cx="12395200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935570"/>
                <a:gridCol w="888149"/>
                <a:gridCol w="997801"/>
                <a:gridCol w="885825"/>
                <a:gridCol w="885825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8900" y="5494124"/>
            <a:ext cx="36576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String.value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286500" y="5326692"/>
            <a:ext cx="2635250" cy="58293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/>
          <p:cNvSpPr txBox="1"/>
          <p:nvPr/>
        </p:nvSpPr>
        <p:spPr>
          <a:xfrm>
            <a:off x="4043362" y="7589622"/>
            <a:ext cx="6329363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StringBuilder.value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357812" y="8420619"/>
            <a:ext cx="1850231" cy="126630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095183"/>
              </p:ext>
            </p:extLst>
          </p:nvPr>
        </p:nvGraphicFramePr>
        <p:xfrm>
          <a:off x="6950868" y="9774000"/>
          <a:ext cx="12395200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935570"/>
                <a:gridCol w="888149"/>
                <a:gridCol w="997801"/>
                <a:gridCol w="885825"/>
                <a:gridCol w="885825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1873705" y="7589621"/>
            <a:ext cx="787161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StringBuilder.count=4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1872800" y="7588800"/>
            <a:ext cx="7871619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StringBuilder.count=15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63867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5" grpId="0"/>
      <p:bldP spid="15" grpId="1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当数组容量不够的时候，会调用</a:t>
            </a:r>
            <a:r>
              <a:rPr lang="en-US" altLang="zh-CN" dirty="0" smtClean="0"/>
              <a:t>AbstractStringBuilder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expandCapacity()</a:t>
            </a:r>
            <a:r>
              <a:rPr lang="zh-CN" altLang="en-US" dirty="0" smtClean="0"/>
              <a:t>方法，将数组的容量扩大至原来的</a:t>
            </a:r>
            <a:r>
              <a:rPr lang="en-US" altLang="zh-CN" dirty="0" smtClean="0"/>
              <a:t>2n+2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其中，</a:t>
            </a:r>
            <a:r>
              <a:rPr lang="en-US" altLang="zh-CN" dirty="0" smtClean="0"/>
              <a:t>expandCapacity()</a:t>
            </a:r>
            <a:r>
              <a:rPr lang="zh-CN" altLang="en-US" dirty="0" smtClean="0"/>
              <a:t>又调用了</a:t>
            </a:r>
            <a:r>
              <a:rPr lang="en-US" altLang="zh-CN" dirty="0" smtClean="0"/>
              <a:t>Arrays</a:t>
            </a:r>
            <a:r>
              <a:rPr lang="zh-CN" altLang="en-US" dirty="0" smtClean="0"/>
              <a:t>的</a:t>
            </a:r>
            <a:r>
              <a:rPr lang="en-US" altLang="zh-CN" dirty="0" smtClean="0"/>
              <a:t>copyOf()</a:t>
            </a:r>
            <a:r>
              <a:rPr lang="zh-CN" altLang="en-US" dirty="0" smtClean="0"/>
              <a:t>方法，目的是把原来数组的元素拷贝至新的数组。</a:t>
            </a:r>
            <a:endParaRPr lang="zh-CN" altLang="en-US" dirty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548679"/>
              </p:ext>
            </p:extLst>
          </p:nvPr>
        </p:nvGraphicFramePr>
        <p:xfrm>
          <a:off x="8121650" y="7652385"/>
          <a:ext cx="85947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9475"/>
                <a:gridCol w="771525"/>
                <a:gridCol w="800100"/>
                <a:gridCol w="857250"/>
                <a:gridCol w="800100"/>
                <a:gridCol w="714375"/>
                <a:gridCol w="685800"/>
                <a:gridCol w="685800"/>
                <a:gridCol w="714375"/>
                <a:gridCol w="6858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4262413"/>
              </p:ext>
            </p:extLst>
          </p:nvPr>
        </p:nvGraphicFramePr>
        <p:xfrm>
          <a:off x="2532063" y="10615082"/>
          <a:ext cx="19939000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935570"/>
                <a:gridCol w="888149"/>
                <a:gridCol w="997801"/>
                <a:gridCol w="885825"/>
                <a:gridCol w="885825"/>
                <a:gridCol w="1028700"/>
                <a:gridCol w="885825"/>
                <a:gridCol w="885825"/>
                <a:gridCol w="914400"/>
                <a:gridCol w="885825"/>
                <a:gridCol w="971550"/>
                <a:gridCol w="971550"/>
                <a:gridCol w="1000125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090800" y="8011357"/>
            <a:ext cx="59436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StringBuilder.value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772275" y="7974746"/>
            <a:ext cx="1351150" cy="377814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 flipH="1">
            <a:off x="2857500" y="8880038"/>
            <a:ext cx="1171575" cy="1735044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902144"/>
              </p:ext>
            </p:extLst>
          </p:nvPr>
        </p:nvGraphicFramePr>
        <p:xfrm>
          <a:off x="2532063" y="10616400"/>
          <a:ext cx="19939000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677333"/>
                <a:gridCol w="935570"/>
                <a:gridCol w="888149"/>
                <a:gridCol w="997801"/>
                <a:gridCol w="885825"/>
                <a:gridCol w="885825"/>
                <a:gridCol w="1028700"/>
                <a:gridCol w="885825"/>
                <a:gridCol w="885825"/>
                <a:gridCol w="914400"/>
                <a:gridCol w="885825"/>
                <a:gridCol w="971550"/>
                <a:gridCol w="971550"/>
                <a:gridCol w="1000125"/>
                <a:gridCol w="1028700"/>
              </a:tblGrid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7060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假设执行了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次</a:t>
            </a:r>
            <a:r>
              <a:rPr lang="en-US" altLang="zh-CN" dirty="0" smtClean="0"/>
              <a:t>append(“H”)</a:t>
            </a:r>
            <a:r>
              <a:rPr lang="zh-CN" altLang="en-US" dirty="0" smtClean="0"/>
              <a:t>，即：</a:t>
            </a:r>
            <a:r>
              <a:rPr lang="en-US" altLang="zh-CN" dirty="0" smtClean="0"/>
              <a:t>n=65535</a:t>
            </a:r>
            <a:r>
              <a:rPr lang="zh-CN" altLang="en-US" dirty="0" smtClean="0"/>
              <a:t>；那么，一共</a:t>
            </a:r>
            <a:r>
              <a:rPr lang="zh-CN" altLang="en-US" dirty="0"/>
              <a:t>进行了多少次新</a:t>
            </a:r>
            <a:r>
              <a:rPr lang="zh-CN" altLang="en-US" dirty="0" smtClean="0"/>
              <a:t>数组内存的</a:t>
            </a:r>
            <a:r>
              <a:rPr lang="zh-CN" altLang="en-US" dirty="0"/>
              <a:t>开辟，以及旧</a:t>
            </a:r>
            <a:r>
              <a:rPr lang="zh-CN" altLang="en-US" dirty="0" smtClean="0"/>
              <a:t>数组内存的</a:t>
            </a:r>
            <a:r>
              <a:rPr lang="zh-CN" altLang="en-US" dirty="0"/>
              <a:t>释放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r>
              <a:rPr lang="zh-CN" altLang="en-US" dirty="0"/>
              <a:t>为了</a:t>
            </a:r>
            <a:r>
              <a:rPr lang="zh-CN" altLang="en-US" dirty="0" smtClean="0"/>
              <a:t>方便，进行一些简化：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数组初始容量为</a:t>
            </a:r>
            <a:r>
              <a:rPr lang="en-US" altLang="zh-CN" dirty="0"/>
              <a:t>1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每次扩容，容量扩大至原来的</a:t>
            </a:r>
            <a:r>
              <a:rPr lang="en-US" altLang="zh-CN" dirty="0"/>
              <a:t>2</a:t>
            </a:r>
            <a:r>
              <a:rPr lang="zh-CN" altLang="en-US" dirty="0" smtClean="0"/>
              <a:t>倍</a:t>
            </a: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1</a:t>
            </a:r>
            <a:r>
              <a:rPr lang="en-US" altLang="zh-CN" dirty="0" smtClean="0">
                <a:sym typeface="Wingdings" pitchFamily="2" charset="2"/>
              </a:rPr>
              <a:t>248163264…65536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>
                <a:sym typeface="Wingdings" pitchFamily="2" charset="2"/>
              </a:rPr>
              <a:t>63356=2</a:t>
            </a:r>
            <a:r>
              <a:rPr lang="en-US" altLang="zh-CN" baseline="30000" dirty="0" smtClean="0">
                <a:sym typeface="Wingdings" pitchFamily="2" charset="2"/>
              </a:rPr>
              <a:t>16</a:t>
            </a:r>
            <a:r>
              <a:rPr lang="zh-CN" altLang="en-US" dirty="0" smtClean="0">
                <a:sym typeface="Wingdings" pitchFamily="2" charset="2"/>
              </a:rPr>
              <a:t>，故而，进行了</a:t>
            </a:r>
            <a:r>
              <a:rPr lang="en-US" altLang="zh-CN" dirty="0" smtClean="0">
                <a:sym typeface="Wingdings" pitchFamily="2" charset="2"/>
              </a:rPr>
              <a:t>log</a:t>
            </a:r>
            <a:r>
              <a:rPr lang="en-US" altLang="zh-CN" baseline="-25000" dirty="0" smtClean="0">
                <a:sym typeface="Wingdings" pitchFamily="2" charset="2"/>
              </a:rPr>
              <a:t>2</a:t>
            </a:r>
            <a:r>
              <a:rPr lang="en-US" altLang="zh-CN" dirty="0" smtClean="0">
                <a:sym typeface="Wingdings" pitchFamily="2" charset="2"/>
              </a:rPr>
              <a:t>N</a:t>
            </a:r>
            <a:r>
              <a:rPr lang="zh-CN" altLang="en-US" dirty="0" smtClean="0">
                <a:sym typeface="Wingdings" pitchFamily="2" charset="2"/>
              </a:rPr>
              <a:t>次开辟和释放。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7436475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19240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同样的道理，</a:t>
            </a:r>
            <a:r>
              <a:rPr lang="en-US" altLang="zh-CN" dirty="0" smtClean="0"/>
              <a:t>n=65535</a:t>
            </a:r>
            <a:r>
              <a:rPr lang="zh-CN" altLang="en-US" dirty="0" smtClean="0"/>
              <a:t>，复制了多少个字符？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首先，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次复制无法避免。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其次，计算数组扩容所复制字符的个数。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 … 32768</a:t>
            </a:r>
          </a:p>
          <a:p>
            <a:pPr lvl="0"/>
            <a:r>
              <a:rPr lang="zh-CN" altLang="en-US" dirty="0" smtClean="0"/>
              <a:t>根据等比数列求和公式：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=1,q=2,n=16</a:t>
            </a:r>
            <a:r>
              <a:rPr lang="zh-CN" altLang="en-US" dirty="0" smtClean="0"/>
              <a:t>代入可得</a:t>
            </a:r>
            <a:r>
              <a:rPr lang="en-US" altLang="zh-CN" dirty="0" smtClean="0"/>
              <a:t>s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=65535</a:t>
            </a:r>
          </a:p>
          <a:p>
            <a:pPr lvl="0"/>
            <a:r>
              <a:rPr lang="zh-CN" altLang="en-US" dirty="0" smtClean="0"/>
              <a:t>所以，一共复制</a:t>
            </a:r>
            <a:r>
              <a:rPr lang="en-US" altLang="zh-CN" dirty="0" smtClean="0"/>
              <a:t>2n</a:t>
            </a:r>
            <a:r>
              <a:rPr lang="zh-CN" altLang="en-US" dirty="0" smtClean="0"/>
              <a:t>个字符。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3276673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8756" y="8308182"/>
            <a:ext cx="4637994" cy="190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48153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名企数据结构面试题之字符串（</a:t>
            </a:r>
            <a:r>
              <a:rPr lang="zh-CN" altLang="en-US" dirty="0" smtClean="0"/>
              <a:t>上）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String</a:t>
            </a:r>
            <a:r>
              <a:rPr lang="zh-CN" altLang="en-US" dirty="0"/>
              <a:t>关键源码剖析</a:t>
            </a:r>
            <a:endParaRPr lang="en-US" altLang="zh-CN" dirty="0"/>
          </a:p>
          <a:p>
            <a:r>
              <a:rPr lang="en-US" altLang="zh-CN" dirty="0" smtClean="0"/>
              <a:t>String</a:t>
            </a:r>
            <a:r>
              <a:rPr lang="zh-CN" altLang="en-US" dirty="0" smtClean="0"/>
              <a:t>的“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</a:t>
            </a:r>
            <a:r>
              <a:rPr lang="zh-CN" altLang="en-US" dirty="0"/>
              <a:t>会涉及如下关键</a:t>
            </a:r>
            <a:r>
              <a:rPr lang="zh-CN" altLang="en-US" dirty="0" smtClean="0"/>
              <a:t>源码：</a:t>
            </a:r>
            <a:endParaRPr lang="en-US" altLang="zh-CN" dirty="0"/>
          </a:p>
          <a:p>
            <a:pPr lvl="0"/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510755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2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391692"/>
              </p:ext>
            </p:extLst>
          </p:nvPr>
        </p:nvGraphicFramePr>
        <p:xfrm>
          <a:off x="3086100" y="5799228"/>
          <a:ext cx="18516600" cy="80646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86275"/>
                <a:gridCol w="7372350"/>
                <a:gridCol w="66579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方法名、属性名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作用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StringBuilder(String)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的构造函数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append(String)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在末尾追加字符串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toString()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转换为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String(char[], int,int)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的构造函数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Arrays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copyOfRange(char[],int,int)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复制字符数组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9476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>
              <a:buClr>
                <a:srgbClr val="35B558"/>
              </a:buClr>
              <a:buSzPct val="105000"/>
            </a:pPr>
            <a:r>
              <a:rPr lang="zh-CN" altLang="en-US" dirty="0"/>
              <a:t>比如</a:t>
            </a:r>
            <a:r>
              <a:rPr lang="en-US" altLang="zh-CN" dirty="0"/>
              <a:t>str=“Hello”</a:t>
            </a:r>
            <a:r>
              <a:rPr lang="zh-CN" altLang="en-US" dirty="0"/>
              <a:t>，那么</a:t>
            </a:r>
            <a:r>
              <a:rPr lang="en-US" altLang="zh-CN" dirty="0"/>
              <a:t>str+=“World”</a:t>
            </a:r>
            <a:r>
              <a:rPr lang="zh-CN" altLang="en-US" dirty="0"/>
              <a:t>的执行步骤</a:t>
            </a:r>
            <a:r>
              <a:rPr lang="en-US" altLang="zh-CN" dirty="0"/>
              <a:t>: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48118" y="4770469"/>
            <a:ext cx="8455633" cy="76944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StringBuilder(String str)</a:t>
            </a:r>
            <a:endParaRPr lang="zh-CN" altLang="en-US" sz="4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215686" y="6164400"/>
            <a:ext cx="10649231" cy="76944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StringBuilder.append(“Hello”)</a:t>
            </a:r>
            <a:endParaRPr lang="zh-CN" altLang="en-US" sz="4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2526" y="8272045"/>
            <a:ext cx="9825300" cy="76944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StringBuilder.append(“World</a:t>
            </a:r>
            <a:r>
              <a:rPr lang="zh-CN" altLang="en-US" sz="4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”</a:t>
            </a:r>
            <a:r>
              <a:rPr lang="en-US" altLang="zh-CN" sz="44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</a:t>
            </a:r>
            <a:endParaRPr lang="zh-CN" altLang="en-US" sz="4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0403775" y="5339230"/>
            <a:ext cx="3995550" cy="729058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直接箭头连接符 9"/>
          <p:cNvCxnSpPr/>
          <p:nvPr/>
        </p:nvCxnSpPr>
        <p:spPr>
          <a:xfrm flipH="1" flipV="1">
            <a:off x="9153619" y="5636022"/>
            <a:ext cx="2100263" cy="978432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接箭头连接符 13"/>
          <p:cNvCxnSpPr/>
          <p:nvPr/>
        </p:nvCxnSpPr>
        <p:spPr>
          <a:xfrm>
            <a:off x="6646163" y="5703759"/>
            <a:ext cx="0" cy="232581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/>
          <p:cNvSpPr txBox="1"/>
          <p:nvPr/>
        </p:nvSpPr>
        <p:spPr>
          <a:xfrm>
            <a:off x="14399324" y="8272047"/>
            <a:ext cx="88926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StringBuilder.toString()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9" name="直接箭头连接符 18"/>
          <p:cNvCxnSpPr/>
          <p:nvPr/>
        </p:nvCxnSpPr>
        <p:spPr>
          <a:xfrm>
            <a:off x="12344400" y="8687544"/>
            <a:ext cx="1935675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/>
          <p:cNvSpPr txBox="1"/>
          <p:nvPr/>
        </p:nvSpPr>
        <p:spPr>
          <a:xfrm>
            <a:off x="14728048" y="11219701"/>
            <a:ext cx="8563951" cy="769441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4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String(char[],int,int)</a:t>
            </a:r>
            <a:endParaRPr lang="zh-CN" altLang="en-US" sz="44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3" name="直接箭头连接符 22"/>
          <p:cNvCxnSpPr/>
          <p:nvPr/>
        </p:nvCxnSpPr>
        <p:spPr>
          <a:xfrm flipH="1">
            <a:off x="17924851" y="9160194"/>
            <a:ext cx="1" cy="1904251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TextBox 26"/>
          <p:cNvSpPr txBox="1"/>
          <p:nvPr/>
        </p:nvSpPr>
        <p:spPr>
          <a:xfrm>
            <a:off x="2012569" y="11256303"/>
            <a:ext cx="10086975" cy="707886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0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Arrays.copyOfRange(char,int,int</a:t>
            </a:r>
            <a:r>
              <a:rPr lang="en-US" altLang="zh-CN" sz="40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</a:t>
            </a:r>
            <a:endParaRPr lang="zh-CN" altLang="en-US" sz="40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 flipH="1">
            <a:off x="12099545" y="11435174"/>
            <a:ext cx="2628504" cy="36602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2" name="直接箭头连接符 31"/>
          <p:cNvCxnSpPr/>
          <p:nvPr/>
        </p:nvCxnSpPr>
        <p:spPr>
          <a:xfrm>
            <a:off x="12270995" y="11944425"/>
            <a:ext cx="2299780" cy="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3" name="直接箭头连接符 32"/>
          <p:cNvCxnSpPr/>
          <p:nvPr/>
        </p:nvCxnSpPr>
        <p:spPr>
          <a:xfrm flipV="1">
            <a:off x="19259550" y="9160194"/>
            <a:ext cx="0" cy="1904251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09878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7" grpId="0" animBg="1"/>
      <p:bldP spid="22" grpId="0" animBg="1"/>
      <p:bldP spid="2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概括一下整个过程</a:t>
            </a:r>
            <a:r>
              <a:rPr lang="zh-CN" altLang="en-US" dirty="0"/>
              <a:t>：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4998877"/>
              </p:ext>
            </p:extLst>
          </p:nvPr>
        </p:nvGraphicFramePr>
        <p:xfrm>
          <a:off x="8986836" y="5034915"/>
          <a:ext cx="85947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879475"/>
                <a:gridCol w="771525"/>
                <a:gridCol w="800100"/>
                <a:gridCol w="857250"/>
                <a:gridCol w="800100"/>
                <a:gridCol w="714375"/>
                <a:gridCol w="685800"/>
                <a:gridCol w="685800"/>
                <a:gridCol w="714375"/>
                <a:gridCol w="6858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628900" y="5494124"/>
            <a:ext cx="3657600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String.value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286500" y="5326692"/>
            <a:ext cx="2635250" cy="582930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904059"/>
              </p:ext>
            </p:extLst>
          </p:nvPr>
        </p:nvGraphicFramePr>
        <p:xfrm>
          <a:off x="8920800" y="9064800"/>
          <a:ext cx="8594724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802"/>
                <a:gridCol w="691105"/>
                <a:gridCol w="716701"/>
                <a:gridCol w="767894"/>
                <a:gridCol w="716701"/>
                <a:gridCol w="639912"/>
                <a:gridCol w="614315"/>
                <a:gridCol w="614315"/>
                <a:gridCol w="639912"/>
                <a:gridCol w="614315"/>
                <a:gridCol w="895876"/>
                <a:gridCol w="895876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443198"/>
              </p:ext>
            </p:extLst>
          </p:nvPr>
        </p:nvGraphicFramePr>
        <p:xfrm>
          <a:off x="8921750" y="9065895"/>
          <a:ext cx="8594724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802"/>
                <a:gridCol w="691105"/>
                <a:gridCol w="716701"/>
                <a:gridCol w="767894"/>
                <a:gridCol w="716701"/>
                <a:gridCol w="639912"/>
                <a:gridCol w="614315"/>
                <a:gridCol w="614315"/>
                <a:gridCol w="639912"/>
                <a:gridCol w="614315"/>
                <a:gridCol w="895876"/>
                <a:gridCol w="895876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0" name="表格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618572"/>
              </p:ext>
            </p:extLst>
          </p:nvPr>
        </p:nvGraphicFramePr>
        <p:xfrm>
          <a:off x="8920800" y="9064800"/>
          <a:ext cx="8594724" cy="23774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87802"/>
                <a:gridCol w="691105"/>
                <a:gridCol w="716701"/>
                <a:gridCol w="767894"/>
                <a:gridCol w="716701"/>
                <a:gridCol w="639912"/>
                <a:gridCol w="614315"/>
                <a:gridCol w="614315"/>
                <a:gridCol w="639912"/>
                <a:gridCol w="614315"/>
                <a:gridCol w="895876"/>
                <a:gridCol w="895876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接箭头连接符 20"/>
          <p:cNvCxnSpPr/>
          <p:nvPr/>
        </p:nvCxnSpPr>
        <p:spPr>
          <a:xfrm>
            <a:off x="5886450" y="6325121"/>
            <a:ext cx="2857500" cy="3047479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0379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同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的</a:t>
            </a:r>
            <a:r>
              <a:rPr lang="en-US" altLang="zh-CN" dirty="0" smtClean="0"/>
              <a:t>append()</a:t>
            </a:r>
            <a:r>
              <a:rPr lang="zh-CN" altLang="en-US" dirty="0" smtClean="0"/>
              <a:t>，假设执行了</a:t>
            </a:r>
            <a:r>
              <a:rPr lang="en-US" altLang="zh-CN" dirty="0" smtClean="0"/>
              <a:t>65535</a:t>
            </a:r>
            <a:r>
              <a:rPr lang="zh-CN" altLang="en-US" dirty="0" smtClean="0"/>
              <a:t>次“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”，即：</a:t>
            </a:r>
            <a:r>
              <a:rPr lang="en-US" altLang="zh-CN" dirty="0" smtClean="0"/>
              <a:t>n=65535</a:t>
            </a:r>
            <a:r>
              <a:rPr lang="zh-CN" altLang="en-US" dirty="0" smtClean="0"/>
              <a:t>；那么，一共</a:t>
            </a:r>
            <a:r>
              <a:rPr lang="zh-CN" altLang="en-US" dirty="0"/>
              <a:t>进行了多少次</a:t>
            </a:r>
            <a:r>
              <a:rPr lang="zh-CN" altLang="en-US" dirty="0" smtClean="0"/>
              <a:t>新对象、新数组的</a:t>
            </a:r>
            <a:r>
              <a:rPr lang="zh-CN" altLang="en-US" dirty="0"/>
              <a:t>开辟，以及</a:t>
            </a:r>
            <a:r>
              <a:rPr lang="zh-CN" altLang="en-US" dirty="0" smtClean="0"/>
              <a:t>旧对象、旧数组的</a:t>
            </a:r>
            <a:r>
              <a:rPr lang="zh-CN" altLang="en-US" dirty="0"/>
              <a:t>释放</a:t>
            </a:r>
            <a:r>
              <a:rPr lang="zh-CN" altLang="en-US" dirty="0" smtClean="0"/>
              <a:t>？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每次“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”，要</a:t>
            </a:r>
            <a:r>
              <a:rPr lang="en-US" altLang="zh-CN" dirty="0" smtClean="0"/>
              <a:t>new StringBuilder()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每次“</a:t>
            </a:r>
            <a:r>
              <a:rPr lang="en-US" altLang="zh-CN" dirty="0" smtClean="0"/>
              <a:t>+</a:t>
            </a:r>
            <a:r>
              <a:rPr lang="zh-CN" altLang="en-US" dirty="0" smtClean="0"/>
              <a:t>”，要</a:t>
            </a:r>
            <a:r>
              <a:rPr lang="en-US" altLang="zh-CN" dirty="0" smtClean="0"/>
              <a:t>new char[str</a:t>
            </a:r>
            <a:r>
              <a:rPr lang="en-US" altLang="zh-CN" dirty="0"/>
              <a:t>.</a:t>
            </a:r>
            <a:r>
              <a:rPr lang="en-US" altLang="zh-CN" dirty="0" smtClean="0"/>
              <a:t>length()+1]</a:t>
            </a:r>
            <a:r>
              <a:rPr lang="zh-CN" altLang="en-US" dirty="0" smtClean="0"/>
              <a:t>，一共</a:t>
            </a:r>
            <a:r>
              <a:rPr lang="en-US" altLang="zh-CN" dirty="0" smtClean="0"/>
              <a:t>n</a:t>
            </a:r>
            <a:r>
              <a:rPr lang="zh-CN" altLang="en-US" dirty="0" smtClean="0"/>
              <a:t>次</a:t>
            </a:r>
            <a:endParaRPr lang="en-US" altLang="zh-CN" dirty="0"/>
          </a:p>
          <a:p>
            <a:r>
              <a:rPr lang="zh-CN" altLang="en-US" dirty="0"/>
              <a:t>故而，进行了</a:t>
            </a:r>
            <a:r>
              <a:rPr lang="en-US" altLang="zh-CN" dirty="0"/>
              <a:t>2n</a:t>
            </a:r>
            <a:r>
              <a:rPr lang="zh-CN" altLang="en-US" dirty="0"/>
              <a:t>次的开辟和</a:t>
            </a:r>
            <a:r>
              <a:rPr lang="zh-CN" altLang="en-US" dirty="0" smtClean="0"/>
              <a:t>释放。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309654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5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08472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同样的道理，</a:t>
            </a:r>
            <a:r>
              <a:rPr lang="en-US" altLang="zh-CN" dirty="0" smtClean="0"/>
              <a:t>n=65535</a:t>
            </a:r>
            <a:r>
              <a:rPr lang="zh-CN" altLang="en-US" dirty="0" smtClean="0"/>
              <a:t>，复制了多少个字符？</a:t>
            </a:r>
            <a:endParaRPr lang="en-US" altLang="zh-CN" dirty="0" smtClean="0"/>
          </a:p>
          <a:p>
            <a:pPr lvl="0"/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4</a:t>
            </a:r>
            <a:r>
              <a:rPr lang="zh-CN" altLang="en-US" dirty="0" smtClean="0"/>
              <a:t>、</a:t>
            </a:r>
            <a:r>
              <a:rPr lang="en-US" altLang="zh-CN" dirty="0" smtClean="0"/>
              <a:t>5</a:t>
            </a:r>
            <a:r>
              <a:rPr lang="zh-CN" altLang="en-US" dirty="0" smtClean="0"/>
              <a:t>、</a:t>
            </a:r>
            <a:r>
              <a:rPr lang="en-US" altLang="zh-CN" dirty="0" smtClean="0"/>
              <a:t>6 … 65535</a:t>
            </a:r>
          </a:p>
          <a:p>
            <a:pPr lvl="0"/>
            <a:r>
              <a:rPr lang="zh-CN" altLang="en-US" dirty="0" smtClean="0"/>
              <a:t>根据等差数列求和公式：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r>
              <a:rPr lang="en-US" altLang="zh-CN" dirty="0" smtClean="0"/>
              <a:t>a</a:t>
            </a:r>
            <a:r>
              <a:rPr lang="en-US" altLang="zh-CN" baseline="-25000" dirty="0" smtClean="0"/>
              <a:t>1</a:t>
            </a:r>
            <a:r>
              <a:rPr lang="en-US" altLang="zh-CN" dirty="0" smtClean="0"/>
              <a:t>=1,a</a:t>
            </a:r>
            <a:r>
              <a:rPr lang="en-US" altLang="zh-CN" baseline="-25000" dirty="0" smtClean="0"/>
              <a:t>n</a:t>
            </a:r>
            <a:r>
              <a:rPr lang="en-US" altLang="zh-CN" dirty="0" smtClean="0"/>
              <a:t>=65535,n=65535</a:t>
            </a:r>
            <a:r>
              <a:rPr lang="zh-CN" altLang="en-US" dirty="0" smtClean="0"/>
              <a:t>代入可得：</a:t>
            </a:r>
            <a:endParaRPr lang="en-US" altLang="zh-CN" dirty="0" smtClean="0"/>
          </a:p>
          <a:p>
            <a:pPr lvl="0"/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233437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43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949" y="6162673"/>
            <a:ext cx="6007898" cy="2209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72" name="Picture 5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548" y="9648823"/>
            <a:ext cx="7886700" cy="2294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8496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孰优孰劣，高下立判！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StringBuffer</a:t>
            </a:r>
            <a:r>
              <a:rPr lang="zh-CN" altLang="en-US" dirty="0" smtClean="0"/>
              <a:t>的方法只是比</a:t>
            </a:r>
            <a:r>
              <a:rPr lang="en-US" altLang="zh-CN" dirty="0" smtClean="0"/>
              <a:t>StringBuilder</a:t>
            </a:r>
            <a:r>
              <a:rPr lang="zh-CN" altLang="en-US" dirty="0" smtClean="0"/>
              <a:t>多了同步关键字，两者功能一样。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156020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1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934787"/>
              </p:ext>
            </p:extLst>
          </p:nvPr>
        </p:nvGraphicFramePr>
        <p:xfrm>
          <a:off x="2570069" y="2570720"/>
          <a:ext cx="18316575" cy="626633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829300"/>
                <a:gridCol w="6600825"/>
                <a:gridCol w="58864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方法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操作次数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次数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append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开辟、释放内存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O(log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+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开辟、释放内存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StringBuilder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append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字符复制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String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+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字符复制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9107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StringBuilder</a:t>
            </a:r>
            <a:r>
              <a:rPr lang="zh-CN" altLang="en-US" dirty="0"/>
              <a:t>关键源码调试</a:t>
            </a:r>
            <a:endParaRPr lang="en-US" altLang="zh-CN" dirty="0"/>
          </a:p>
          <a:p>
            <a:pPr lvl="0"/>
            <a:r>
              <a:rPr lang="zh-CN" altLang="en-US" dirty="0" smtClean="0"/>
              <a:t>注意：进入</a:t>
            </a:r>
            <a:r>
              <a:rPr lang="en-US" altLang="zh-CN" dirty="0" smtClean="0"/>
              <a:t>main()</a:t>
            </a:r>
            <a:r>
              <a:rPr lang="zh-CN" altLang="en-US" dirty="0" smtClean="0"/>
              <a:t>函数的</a:t>
            </a:r>
            <a:r>
              <a:rPr lang="en-US" altLang="zh-CN" dirty="0" smtClean="0"/>
              <a:t>for</a:t>
            </a:r>
            <a:r>
              <a:rPr lang="zh-CN" altLang="en-US" dirty="0" smtClean="0"/>
              <a:t>循环之后再去源码里边下断点！</a:t>
            </a:r>
            <a:endParaRPr lang="en-US" altLang="zh-CN" dirty="0" smtClean="0"/>
          </a:p>
          <a:p>
            <a:r>
              <a:rPr lang="zh-CN" altLang="en-US" dirty="0" smtClean="0"/>
              <a:t>重点观察</a:t>
            </a:r>
            <a:r>
              <a:rPr lang="en-US" altLang="zh-CN" dirty="0" smtClean="0"/>
              <a:t>expandCapacity()</a:t>
            </a:r>
            <a:r>
              <a:rPr lang="zh-CN" altLang="en-US" dirty="0" smtClean="0"/>
              <a:t>方法</a:t>
            </a:r>
            <a:r>
              <a:rPr lang="zh-CN" altLang="en-US" dirty="0"/>
              <a:t>的变量变化</a:t>
            </a:r>
            <a:r>
              <a:rPr lang="zh-CN" altLang="en-US" dirty="0" smtClean="0"/>
              <a:t>情况：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511734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3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图片 4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550" y="6331050"/>
            <a:ext cx="14757144" cy="70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04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en-US" altLang="zh-CN" dirty="0"/>
              <a:t>String</a:t>
            </a:r>
            <a:r>
              <a:rPr lang="zh-CN" altLang="en-US" dirty="0"/>
              <a:t>关键源码调试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重点观察</a:t>
            </a:r>
            <a:r>
              <a:rPr lang="en-US" altLang="zh-CN" dirty="0" smtClean="0"/>
              <a:t>Arrays.copyOfRange()</a:t>
            </a:r>
            <a:r>
              <a:rPr lang="zh-CN" altLang="en-US" dirty="0" smtClean="0"/>
              <a:t>方法的变量变化情况：</a:t>
            </a:r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25913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4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1725" y="5592597"/>
            <a:ext cx="15757145" cy="70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81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面试的时候：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写</a:t>
            </a:r>
            <a:r>
              <a:rPr lang="zh-CN" altLang="en-US" dirty="0" smtClean="0"/>
              <a:t>代码展示效率的差异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借助</a:t>
            </a:r>
            <a:r>
              <a:rPr lang="en-US" altLang="zh-CN" dirty="0" smtClean="0"/>
              <a:t>control</a:t>
            </a:r>
            <a:r>
              <a:rPr lang="zh-CN" altLang="en-US" dirty="0" smtClean="0"/>
              <a:t>键剖析源代码的调用过程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分析</a:t>
            </a:r>
            <a:r>
              <a:rPr lang="zh-CN" altLang="en-US" dirty="0" smtClean="0"/>
              <a:t>时间复杂度、空间复杂度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调试验证</a:t>
            </a:r>
            <a:endParaRPr lang="en-US" altLang="zh-CN" dirty="0" smtClean="0"/>
          </a:p>
          <a:p>
            <a:r>
              <a:rPr lang="zh-CN" altLang="en-US" dirty="0" smtClean="0"/>
              <a:t>不卑不亢，秒</a:t>
            </a:r>
            <a:r>
              <a:rPr lang="zh-CN" altLang="en-US" dirty="0"/>
              <a:t>杀</a:t>
            </a:r>
            <a:r>
              <a:rPr lang="en-US" altLang="zh-CN" dirty="0"/>
              <a:t>Offer</a:t>
            </a:r>
            <a:r>
              <a:rPr lang="zh-CN" altLang="en-US" dirty="0"/>
              <a:t>！</a:t>
            </a:r>
            <a:endParaRPr lang="en-US" altLang="zh-CN" dirty="0"/>
          </a:p>
          <a:p>
            <a:pPr lvl="0"/>
            <a:endParaRPr lang="en-US" altLang="zh-CN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3355907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27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55669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lvl="0"/>
            <a:r>
              <a:rPr lang="zh-CN" altLang="en-US" dirty="0"/>
              <a:t>其它需要了解的源码</a:t>
            </a:r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  <a:p>
            <a:pPr lvl="0"/>
            <a:endParaRPr lang="en-US" altLang="zh-CN" dirty="0"/>
          </a:p>
          <a:p>
            <a:pPr lvl="0"/>
            <a:endParaRPr lang="en-US" altLang="zh-CN" dirty="0" smtClean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9806680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8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96795"/>
              </p:ext>
            </p:extLst>
          </p:nvPr>
        </p:nvGraphicFramePr>
        <p:xfrm>
          <a:off x="5943600" y="4457700"/>
          <a:ext cx="11915775" cy="832104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314825"/>
                <a:gridCol w="4486275"/>
                <a:gridCol w="3114675"/>
              </a:tblGrid>
              <a:tr h="331977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对应数据结构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难度系数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ArrayList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顺序表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LinkedList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双向链表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Stack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栈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Queue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队列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HashMap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哈希表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LinkedHashMap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哈希表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+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链表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PriorityQueue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优先队列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TreeMap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红黑树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29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普通</a:t>
            </a:r>
            <a:r>
              <a:rPr lang="en-US" altLang="zh-CN" sz="4800" dirty="0" smtClean="0"/>
              <a:t>JDK</a:t>
            </a:r>
            <a:r>
              <a:rPr lang="zh-CN" altLang="en-US" sz="4800" dirty="0" smtClean="0"/>
              <a:t>的缺陷</a:t>
            </a:r>
            <a:endParaRPr lang="en-US" altLang="zh-CN" sz="4800" dirty="0" smtClean="0"/>
          </a:p>
          <a:p>
            <a:r>
              <a:rPr lang="en-US" altLang="zh-CN" sz="4800" dirty="0"/>
              <a:t>f</a:t>
            </a:r>
            <a:r>
              <a:rPr lang="en-US" altLang="zh-CN" sz="4800" dirty="0" smtClean="0"/>
              <a:t>astdebug</a:t>
            </a:r>
            <a:r>
              <a:rPr lang="zh-CN" altLang="en-US" sz="4800" dirty="0" smtClean="0"/>
              <a:t>的安装</a:t>
            </a:r>
            <a:endParaRPr lang="en-US" altLang="zh-CN" sz="4800" dirty="0" smtClean="0"/>
          </a:p>
          <a:p>
            <a:r>
              <a:rPr lang="en-US" altLang="zh-CN" sz="4800" dirty="0" smtClean="0"/>
              <a:t>OpenJDK</a:t>
            </a:r>
            <a:r>
              <a:rPr lang="zh-CN" altLang="en-US" sz="4800" dirty="0" smtClean="0"/>
              <a:t>简介</a:t>
            </a:r>
            <a:endParaRPr lang="en-US" altLang="zh-CN" sz="4800" dirty="0" smtClean="0"/>
          </a:p>
          <a:p>
            <a:r>
              <a:rPr lang="en-US" altLang="zh-CN" sz="4800" dirty="0" smtClean="0"/>
              <a:t>C</a:t>
            </a:r>
            <a:r>
              <a:rPr lang="zh-CN" altLang="en-US" sz="4800" dirty="0" smtClean="0"/>
              <a:t>语言环境的测试</a:t>
            </a:r>
            <a:endParaRPr lang="en-US" altLang="zh-CN" sz="4800" dirty="0" smtClean="0"/>
          </a:p>
          <a:p>
            <a:r>
              <a:rPr lang="zh-CN" altLang="en-US" sz="4800" dirty="0" smtClean="0"/>
              <a:t>环境安装失败的解决方案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名企数据结构面试题之字符串（上）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字符串的长度</a:t>
            </a:r>
            <a:endParaRPr lang="en-US" altLang="zh-CN" sz="4800" dirty="0" smtClean="0"/>
          </a:p>
          <a:p>
            <a:r>
              <a:rPr lang="zh-CN" altLang="en-US" sz="4800" dirty="0" smtClean="0"/>
              <a:t>字符串的拷贝</a:t>
            </a:r>
            <a:endParaRPr lang="en-US" altLang="zh-CN" sz="4800" dirty="0" smtClean="0"/>
          </a:p>
          <a:p>
            <a:r>
              <a:rPr lang="zh-CN" altLang="en-US" sz="4800" dirty="0" smtClean="0"/>
              <a:t>字符串的连接</a:t>
            </a:r>
            <a:endParaRPr lang="en-US" altLang="zh-CN" sz="4800" dirty="0" smtClean="0"/>
          </a:p>
          <a:p>
            <a:r>
              <a:rPr lang="zh-CN" altLang="en-US" sz="4800" dirty="0" smtClean="0"/>
              <a:t>字符串的比较</a:t>
            </a:r>
            <a:endParaRPr lang="en-US" altLang="zh-CN" sz="4800" dirty="0" smtClean="0"/>
          </a:p>
          <a:p>
            <a:r>
              <a:rPr lang="zh-CN" altLang="en-US" sz="4800" dirty="0" smtClean="0"/>
              <a:t>字符串的大小写转换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907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字符串的长度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语言风格的字符串末尾有一个‘</a:t>
            </a:r>
            <a:r>
              <a:rPr lang="en-US" altLang="zh-CN" dirty="0" smtClean="0"/>
              <a:t>\0</a:t>
            </a:r>
            <a:r>
              <a:rPr lang="zh-CN" altLang="en-US" dirty="0" smtClean="0"/>
              <a:t>’。</a:t>
            </a:r>
            <a:endParaRPr lang="en-US" altLang="zh-CN" dirty="0" smtClean="0"/>
          </a:p>
          <a:p>
            <a:r>
              <a:rPr lang="en-US" altLang="zh-CN" dirty="0"/>
              <a:t>c</a:t>
            </a:r>
            <a:r>
              <a:rPr lang="en-US" altLang="zh-CN" dirty="0" smtClean="0"/>
              <a:t>har* str=“HelloWorld”;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859090"/>
              </p:ext>
            </p:extLst>
          </p:nvPr>
        </p:nvGraphicFramePr>
        <p:xfrm>
          <a:off x="7900986" y="8046720"/>
          <a:ext cx="8901114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649047"/>
                <a:gridCol w="579507"/>
                <a:gridCol w="556326"/>
                <a:gridCol w="556326"/>
                <a:gridCol w="579507"/>
                <a:gridCol w="556326"/>
                <a:gridCol w="940091"/>
                <a:gridCol w="885825"/>
                <a:gridCol w="91440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486148" y="8450786"/>
            <a:ext cx="1114425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str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600573" y="8450786"/>
            <a:ext cx="3361848" cy="415498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1" name="组合 10"/>
          <p:cNvGrpSpPr/>
          <p:nvPr/>
        </p:nvGrpSpPr>
        <p:grpSpPr>
          <a:xfrm>
            <a:off x="7900984" y="6143625"/>
            <a:ext cx="727235" cy="1760220"/>
            <a:chOff x="7900984" y="6143625"/>
            <a:chExt cx="727235" cy="1760220"/>
          </a:xfrm>
        </p:grpSpPr>
        <p:sp>
          <p:nvSpPr>
            <p:cNvPr id="9" name="下箭头 8"/>
            <p:cNvSpPr/>
            <p:nvPr/>
          </p:nvSpPr>
          <p:spPr>
            <a:xfrm>
              <a:off x="7962421" y="7035165"/>
              <a:ext cx="437198" cy="868680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900984" y="6143625"/>
              <a:ext cx="727235" cy="830997"/>
            </a:xfrm>
            <a:prstGeom prst="rect">
              <a:avLst/>
            </a:prstGeom>
            <a:ln w="50800">
              <a:noFill/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p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22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883E-6 2.96296E-6 L 0.26235 2.96296E-6 " pathEditMode="relative" rAng="0" ptsTypes="AA">
                                      <p:cBhvr>
                                        <p:cTn id="32" dur="1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1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字符串的拷贝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目标字符串</a:t>
            </a:r>
            <a:r>
              <a:rPr lang="en-US" altLang="zh-CN" dirty="0" smtClean="0"/>
              <a:t>dest</a:t>
            </a:r>
            <a:r>
              <a:rPr lang="zh-CN" altLang="en-US" dirty="0" smtClean="0"/>
              <a:t>比源字符串</a:t>
            </a:r>
            <a:r>
              <a:rPr lang="en-US" altLang="zh-CN" dirty="0" smtClean="0"/>
              <a:t>src</a:t>
            </a:r>
            <a:r>
              <a:rPr lang="zh-CN" altLang="en-US" dirty="0" smtClean="0"/>
              <a:t>短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2032" y="5280660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593682" y="5280660"/>
            <a:ext cx="3243261" cy="42862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4874419" y="7976235"/>
            <a:ext cx="110490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src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17444" y="7976235"/>
            <a:ext cx="3148011" cy="42862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1123315"/>
              </p:ext>
            </p:extLst>
          </p:nvPr>
        </p:nvGraphicFramePr>
        <p:xfrm>
          <a:off x="9836943" y="4920615"/>
          <a:ext cx="7358064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912013"/>
                <a:gridCol w="628650"/>
                <a:gridCol w="657225"/>
                <a:gridCol w="457200"/>
                <a:gridCol w="628650"/>
                <a:gridCol w="514350"/>
                <a:gridCol w="5715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21473"/>
              </p:ext>
            </p:extLst>
          </p:nvPr>
        </p:nvGraphicFramePr>
        <p:xfrm>
          <a:off x="9365455" y="7816215"/>
          <a:ext cx="8148639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816763"/>
                <a:gridCol w="723900"/>
                <a:gridCol w="847725"/>
                <a:gridCol w="685800"/>
                <a:gridCol w="600075"/>
                <a:gridCol w="714375"/>
                <a:gridCol w="714375"/>
                <a:gridCol w="105727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907757" y="11353800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479382" y="11353800"/>
            <a:ext cx="3057525" cy="42862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3" name="表格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383102"/>
              </p:ext>
            </p:extLst>
          </p:nvPr>
        </p:nvGraphicFramePr>
        <p:xfrm>
          <a:off x="9536907" y="10959465"/>
          <a:ext cx="8148639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816763"/>
                <a:gridCol w="723900"/>
                <a:gridCol w="847725"/>
                <a:gridCol w="685800"/>
                <a:gridCol w="600075"/>
                <a:gridCol w="714375"/>
                <a:gridCol w="714375"/>
                <a:gridCol w="105727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5955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字符串的拷贝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目标字符串</a:t>
            </a:r>
            <a:r>
              <a:rPr lang="en-US" altLang="zh-CN" dirty="0" smtClean="0"/>
              <a:t>dest</a:t>
            </a:r>
            <a:r>
              <a:rPr lang="zh-CN" altLang="en-US" dirty="0" smtClean="0"/>
              <a:t>比源字符串</a:t>
            </a:r>
            <a:r>
              <a:rPr lang="en-US" altLang="zh-CN" dirty="0" smtClean="0"/>
              <a:t>src</a:t>
            </a:r>
            <a:r>
              <a:rPr lang="zh-CN" altLang="en-US" dirty="0" smtClean="0"/>
              <a:t>长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4822032" y="5280660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6593682" y="5280660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" name="TextBox 14"/>
          <p:cNvSpPr txBox="1"/>
          <p:nvPr/>
        </p:nvSpPr>
        <p:spPr>
          <a:xfrm>
            <a:off x="4902994" y="7976235"/>
            <a:ext cx="110490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src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6" name="直接箭头连接符 15"/>
          <p:cNvCxnSpPr/>
          <p:nvPr/>
        </p:nvCxnSpPr>
        <p:spPr>
          <a:xfrm flipV="1">
            <a:off x="6250782" y="7965758"/>
            <a:ext cx="3245644" cy="428624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8" name="表格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1224510"/>
              </p:ext>
            </p:extLst>
          </p:nvPr>
        </p:nvGraphicFramePr>
        <p:xfrm>
          <a:off x="9536907" y="7581900"/>
          <a:ext cx="7358064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912013"/>
                <a:gridCol w="628650"/>
                <a:gridCol w="657225"/>
                <a:gridCol w="457200"/>
                <a:gridCol w="628650"/>
                <a:gridCol w="514350"/>
                <a:gridCol w="5715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706136"/>
              </p:ext>
            </p:extLst>
          </p:nvPr>
        </p:nvGraphicFramePr>
        <p:xfrm>
          <a:off x="9536907" y="4886325"/>
          <a:ext cx="8148639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816763"/>
                <a:gridCol w="723900"/>
                <a:gridCol w="847725"/>
                <a:gridCol w="685800"/>
                <a:gridCol w="600075"/>
                <a:gridCol w="714375"/>
                <a:gridCol w="714375"/>
                <a:gridCol w="105727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822032" y="11353800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1" name="直接箭头连接符 20"/>
          <p:cNvCxnSpPr/>
          <p:nvPr/>
        </p:nvCxnSpPr>
        <p:spPr>
          <a:xfrm flipV="1">
            <a:off x="6365082" y="11353801"/>
            <a:ext cx="3171825" cy="428624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340636"/>
              </p:ext>
            </p:extLst>
          </p:nvPr>
        </p:nvGraphicFramePr>
        <p:xfrm>
          <a:off x="9536907" y="10959465"/>
          <a:ext cx="7358064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912013"/>
                <a:gridCol w="628650"/>
                <a:gridCol w="657225"/>
                <a:gridCol w="457200"/>
                <a:gridCol w="628650"/>
                <a:gridCol w="514350"/>
                <a:gridCol w="571500"/>
                <a:gridCol w="100012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565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2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连接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目标串的尾部，有足够的空间容纳源字符串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求目标串的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长度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将源字符串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复制</a:t>
            </a:r>
            <a:r>
              <a:rPr lang="zh-CN" altLang="en-US" dirty="0" smtClean="0"/>
              <a:t>到目标串的尾部</a:t>
            </a:r>
            <a:endParaRPr lang="en-US" altLang="zh-CN" dirty="0"/>
          </a:p>
          <a:p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021688" y="9781222"/>
            <a:ext cx="1042986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src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586164" y="9684067"/>
            <a:ext cx="3200400" cy="428626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19" name="表格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792396"/>
              </p:ext>
            </p:extLst>
          </p:nvPr>
        </p:nvGraphicFramePr>
        <p:xfrm>
          <a:off x="6843714" y="9258300"/>
          <a:ext cx="8148639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816763"/>
                <a:gridCol w="723900"/>
                <a:gridCol w="847725"/>
                <a:gridCol w="685800"/>
                <a:gridCol w="600075"/>
                <a:gridCol w="714375"/>
                <a:gridCol w="714375"/>
                <a:gridCol w="1057275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700214" y="7195185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3171825" y="7105650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7093705"/>
              </p:ext>
            </p:extLst>
          </p:nvPr>
        </p:nvGraphicFramePr>
        <p:xfrm>
          <a:off x="6136482" y="6711315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649047"/>
                <a:gridCol w="960587"/>
                <a:gridCol w="714375"/>
                <a:gridCol w="714375"/>
                <a:gridCol w="800100"/>
                <a:gridCol w="857250"/>
                <a:gridCol w="1028700"/>
                <a:gridCol w="1000125"/>
                <a:gridCol w="91440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45457" y="12005310"/>
            <a:ext cx="1428750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dest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3217068" y="11915775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201696"/>
              </p:ext>
            </p:extLst>
          </p:nvPr>
        </p:nvGraphicFramePr>
        <p:xfrm>
          <a:off x="6181725" y="11521440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649047"/>
                <a:gridCol w="960587"/>
                <a:gridCol w="714375"/>
                <a:gridCol w="714375"/>
                <a:gridCol w="800100"/>
                <a:gridCol w="857250"/>
                <a:gridCol w="1028700"/>
                <a:gridCol w="1000125"/>
                <a:gridCol w="91440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591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7" grpId="0"/>
      <p:bldP spid="2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相等返回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，小于返回</a:t>
            </a:r>
            <a:r>
              <a:rPr lang="en-US" altLang="zh-CN" dirty="0" smtClean="0"/>
              <a:t>-1</a:t>
            </a:r>
            <a:r>
              <a:rPr lang="zh-CN" altLang="en-US" dirty="0" smtClean="0"/>
              <a:t>，大于返回</a:t>
            </a:r>
            <a:r>
              <a:rPr lang="en-US" altLang="zh-CN" dirty="0" smtClean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785936" y="5876925"/>
            <a:ext cx="842967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36057" y="5876925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684200"/>
              </p:ext>
            </p:extLst>
          </p:nvPr>
        </p:nvGraphicFramePr>
        <p:xfrm>
          <a:off x="5715001" y="5662612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780959"/>
                <a:gridCol w="828675"/>
                <a:gridCol w="714375"/>
                <a:gridCol w="714375"/>
                <a:gridCol w="800100"/>
                <a:gridCol w="857250"/>
                <a:gridCol w="1028700"/>
                <a:gridCol w="1000125"/>
                <a:gridCol w="91440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85936" y="10104743"/>
            <a:ext cx="84296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736057" y="10104743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3460919"/>
              </p:ext>
            </p:extLst>
          </p:nvPr>
        </p:nvGraphicFramePr>
        <p:xfrm>
          <a:off x="5715001" y="9702371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785723"/>
                <a:gridCol w="823911"/>
                <a:gridCol w="833439"/>
                <a:gridCol w="778668"/>
                <a:gridCol w="771525"/>
                <a:gridCol w="828675"/>
                <a:gridCol w="902493"/>
                <a:gridCol w="954882"/>
                <a:gridCol w="959643"/>
              </a:tblGrid>
              <a:tr h="634365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5772151" y="4686300"/>
            <a:ext cx="514349" cy="976312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781676" y="8726059"/>
            <a:ext cx="514349" cy="976312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6903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5088E-6 9.25926E-7 L 0.11489 9.25926E-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44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853E-6 7.40741E-7 L 0.1145 7.40741E-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5" grpId="0" animBg="1"/>
      <p:bldP spid="5" grpId="1" animBg="1"/>
      <p:bldP spid="15" grpId="0" animBg="1"/>
      <p:bldP spid="15" grpId="1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字符串的比较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长度不相等，同理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785936" y="5876925"/>
            <a:ext cx="842967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736057" y="5876925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380810"/>
              </p:ext>
            </p:extLst>
          </p:nvPr>
        </p:nvGraphicFramePr>
        <p:xfrm>
          <a:off x="5715001" y="5662612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780959"/>
                <a:gridCol w="828675"/>
                <a:gridCol w="714375"/>
                <a:gridCol w="714375"/>
                <a:gridCol w="800100"/>
                <a:gridCol w="857250"/>
                <a:gridCol w="1028700"/>
                <a:gridCol w="1000125"/>
                <a:gridCol w="91440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1785936" y="10104743"/>
            <a:ext cx="842967" cy="830997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30" name="直接箭头连接符 29"/>
          <p:cNvCxnSpPr/>
          <p:nvPr/>
        </p:nvCxnSpPr>
        <p:spPr>
          <a:xfrm flipV="1">
            <a:off x="2736057" y="10104743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31" name="表格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41849"/>
              </p:ext>
            </p:extLst>
          </p:nvPr>
        </p:nvGraphicFramePr>
        <p:xfrm>
          <a:off x="5715001" y="9702371"/>
          <a:ext cx="10322718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713437"/>
                <a:gridCol w="625867"/>
                <a:gridCol w="649047"/>
                <a:gridCol w="695408"/>
                <a:gridCol w="785723"/>
                <a:gridCol w="823911"/>
                <a:gridCol w="833439"/>
                <a:gridCol w="778668"/>
                <a:gridCol w="771525"/>
                <a:gridCol w="828675"/>
                <a:gridCol w="902493"/>
                <a:gridCol w="954882"/>
                <a:gridCol w="959643"/>
              </a:tblGrid>
              <a:tr h="634365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5772151" y="4686300"/>
            <a:ext cx="514349" cy="976312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5" name="下箭头 14"/>
          <p:cNvSpPr/>
          <p:nvPr/>
        </p:nvSpPr>
        <p:spPr>
          <a:xfrm>
            <a:off x="5781676" y="8726059"/>
            <a:ext cx="514349" cy="976312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57059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5088E-6 9.25926E-7 L 0.24776 9.25926E-7 " pathEditMode="relative" rAng="0" ptsTypes="AA">
                                      <p:cBhvr>
                                        <p:cTn id="37" dur="5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88" y="0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2853E-6 7.40741E-7 L 0.24737 7.40741E-7 " pathEditMode="relative" rAng="0" ptsTypes="AA">
                                      <p:cBhvr>
                                        <p:cTn id="39" dur="5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36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9" grpId="0"/>
      <p:bldP spid="5" grpId="0" animBg="1"/>
      <p:bldP spid="5" grpId="1" animBg="1"/>
      <p:bldP spid="15" grpId="0" animBg="1"/>
      <p:bldP spid="15" grpId="1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C</a:t>
            </a:r>
            <a:r>
              <a:rPr lang="zh-CN" altLang="en-US" dirty="0" smtClean="0"/>
              <a:t>语言风格字符串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字符串的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大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小写转换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以“转换为小写”为例</a:t>
            </a:r>
            <a:endParaRPr lang="en-US" altLang="zh-CN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1821654" y="8272462"/>
            <a:ext cx="842967" cy="857250"/>
          </a:xfrm>
          <a:prstGeom prst="rect">
            <a:avLst/>
          </a:prstGeom>
          <a:ln w="50800">
            <a:noFill/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cxnSp>
        <p:nvCxnSpPr>
          <p:cNvPr id="22" name="直接箭头连接符 21"/>
          <p:cNvCxnSpPr/>
          <p:nvPr/>
        </p:nvCxnSpPr>
        <p:spPr>
          <a:xfrm flipV="1">
            <a:off x="2857500" y="8224837"/>
            <a:ext cx="2943225" cy="428625"/>
          </a:xfrm>
          <a:prstGeom prst="straightConnector1">
            <a:avLst/>
          </a:prstGeom>
          <a:noFill/>
          <a:ln w="63500" cap="flat">
            <a:solidFill>
              <a:schemeClr val="accent1"/>
            </a:solidFill>
            <a:prstDash val="solid"/>
            <a:miter lim="400000"/>
            <a:tailEnd type="arrow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aphicFrame>
        <p:nvGraphicFramePr>
          <p:cNvPr id="24" name="表格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359436"/>
              </p:ext>
            </p:extLst>
          </p:nvPr>
        </p:nvGraphicFramePr>
        <p:xfrm>
          <a:off x="5800725" y="7848600"/>
          <a:ext cx="168878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4424"/>
                <a:gridCol w="1285875"/>
                <a:gridCol w="1428750"/>
                <a:gridCol w="1314450"/>
                <a:gridCol w="1400176"/>
                <a:gridCol w="1457325"/>
                <a:gridCol w="1457325"/>
                <a:gridCol w="1285875"/>
                <a:gridCol w="1371600"/>
                <a:gridCol w="1400175"/>
                <a:gridCol w="1400175"/>
                <a:gridCol w="1000125"/>
                <a:gridCol w="97155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下箭头 4"/>
          <p:cNvSpPr/>
          <p:nvPr/>
        </p:nvSpPr>
        <p:spPr>
          <a:xfrm>
            <a:off x="6029325" y="6657975"/>
            <a:ext cx="514349" cy="976312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201644"/>
              </p:ext>
            </p:extLst>
          </p:nvPr>
        </p:nvGraphicFramePr>
        <p:xfrm>
          <a:off x="5799600" y="7848000"/>
          <a:ext cx="168878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4424"/>
                <a:gridCol w="1285875"/>
                <a:gridCol w="1428750"/>
                <a:gridCol w="1314450"/>
                <a:gridCol w="1400176"/>
                <a:gridCol w="1457325"/>
                <a:gridCol w="1457325"/>
                <a:gridCol w="1285875"/>
                <a:gridCol w="1371600"/>
                <a:gridCol w="1400175"/>
                <a:gridCol w="1400175"/>
                <a:gridCol w="1000125"/>
                <a:gridCol w="97155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768640"/>
              </p:ext>
            </p:extLst>
          </p:nvPr>
        </p:nvGraphicFramePr>
        <p:xfrm>
          <a:off x="5799600" y="7848000"/>
          <a:ext cx="16887825" cy="164592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14424"/>
                <a:gridCol w="1285875"/>
                <a:gridCol w="1428750"/>
                <a:gridCol w="1314450"/>
                <a:gridCol w="1400176"/>
                <a:gridCol w="1457325"/>
                <a:gridCol w="1457325"/>
                <a:gridCol w="1285875"/>
                <a:gridCol w="1371600"/>
                <a:gridCol w="1400175"/>
                <a:gridCol w="1400175"/>
                <a:gridCol w="1000125"/>
                <a:gridCol w="971550"/>
              </a:tblGrid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3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5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8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9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11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12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  <a:tr h="267758"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w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\0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9422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109E-6 9.25926E-7 L 0.05862 9.25926E-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862 9.25926E-7 L 0.11606 9.25926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1606 9.25926E-7 L 0.17233 9.25926E-7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233 9.25926E-7 L 0.23095 9.25926E-7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95 9.25926E-7 L 0.2755 9.25926E-7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755 9.25926E-7 L 0.33529 9.25926E-7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529 9.25926E-7 L 0.39391 9.25926E-7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391 -4.81481E-6 L 0.45252 -4.81481E-6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3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252 9.25926E-7 L 0.50645 9.25926E-7 " pathEditMode="relative" rAng="0" ptsTypes="AA">
                                      <p:cBhvr>
                                        <p:cTn id="7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2" presetClass="path" presetSubtype="0" accel="50000" decel="50000" fill="hold" grpId="1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645 9.25926E-7 L 0.56624 9.25926E-7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8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5" grpId="0" animBg="1"/>
      <p:bldP spid="5" grpId="1" animBg="1"/>
      <p:bldP spid="5" grpId="2" animBg="1"/>
      <p:bldP spid="5" grpId="3" animBg="1"/>
      <p:bldP spid="5" grpId="4" animBg="1"/>
      <p:bldP spid="5" grpId="5" animBg="1"/>
      <p:bldP spid="5" grpId="6" animBg="1"/>
      <p:bldP spid="5" grpId="7" animBg="1"/>
      <p:bldP spid="5" grpId="8" animBg="1"/>
      <p:bldP spid="5" grpId="9" animBg="1"/>
      <p:bldP spid="5" grpId="1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名企数据结构面试题之字符串（上）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最后一个单词的长度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9045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普通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JDK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的缺陷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普通</a:t>
            </a:r>
            <a:r>
              <a:rPr lang="en-US" altLang="zh-CN" dirty="0" smtClean="0"/>
              <a:t>JDK</a:t>
            </a:r>
            <a:r>
              <a:rPr lang="zh-CN" altLang="en-US" dirty="0" smtClean="0"/>
              <a:t>，或者</a:t>
            </a:r>
            <a:r>
              <a:rPr lang="en-US" altLang="zh-CN" dirty="0" smtClean="0"/>
              <a:t>MyEclipse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JRE</a:t>
            </a:r>
            <a:r>
              <a:rPr lang="zh-CN" altLang="en-US" dirty="0" smtClean="0"/>
              <a:t>，无法查看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源码的局部变量。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5234" y="5538951"/>
            <a:ext cx="17904764" cy="52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1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最后一个单词的长度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en-US" altLang="zh-CN" sz="4800" dirty="0" smtClean="0"/>
              <a:t>Java</a:t>
            </a:r>
            <a:r>
              <a:rPr lang="zh-CN" altLang="en-US" sz="4800" dirty="0" smtClean="0"/>
              <a:t>版的代码</a:t>
            </a:r>
            <a:endParaRPr lang="en-US" altLang="zh-CN" sz="4800" dirty="0" smtClean="0"/>
          </a:p>
          <a:p>
            <a:r>
              <a:rPr lang="en-US" altLang="zh-CN" sz="4800" dirty="0" smtClean="0"/>
              <a:t>C</a:t>
            </a:r>
            <a:r>
              <a:rPr lang="zh-CN" altLang="en-US" sz="4800" dirty="0" smtClean="0"/>
              <a:t>语言版的代码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83878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最后一</a:t>
            </a:r>
            <a:r>
              <a:rPr lang="zh-CN" altLang="en-US" dirty="0" smtClean="0"/>
              <a:t>个单词的长度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leetCode 58</a:t>
            </a:r>
            <a:r>
              <a:rPr lang="zh-CN" altLang="en-US" dirty="0" smtClean="0"/>
              <a:t>：</a:t>
            </a:r>
            <a:r>
              <a:rPr lang="en-US" altLang="zh-CN" dirty="0"/>
              <a:t>Length of Last </a:t>
            </a:r>
            <a:r>
              <a:rPr lang="en-US" altLang="zh-CN" dirty="0" smtClean="0"/>
              <a:t>Word</a:t>
            </a:r>
          </a:p>
          <a:p>
            <a:r>
              <a:rPr lang="zh-CN" altLang="en-US" dirty="0" smtClean="0"/>
              <a:t>给定句子，只由字母、空格组成，返回最后一个单词的长度；</a:t>
            </a:r>
            <a:endParaRPr lang="en-US" altLang="zh-CN" dirty="0" smtClean="0"/>
          </a:p>
          <a:p>
            <a:r>
              <a:rPr lang="zh-CN" altLang="en-US" dirty="0" smtClean="0"/>
              <a:t>所谓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单词</a:t>
            </a:r>
            <a:r>
              <a:rPr lang="zh-CN" altLang="en-US" dirty="0" smtClean="0"/>
              <a:t>，就是不含空格的字符序列。</a:t>
            </a:r>
            <a:endParaRPr lang="en-US" altLang="zh-CN" dirty="0" smtClean="0"/>
          </a:p>
          <a:p>
            <a:r>
              <a:rPr lang="zh-CN" altLang="en-US" dirty="0" smtClean="0"/>
              <a:t>“   </a:t>
            </a:r>
            <a:r>
              <a:rPr lang="en-US" altLang="zh-CN" dirty="0" smtClean="0"/>
              <a:t>Thank you very much   </a:t>
            </a:r>
            <a:r>
              <a:rPr lang="zh-CN" altLang="en-US" dirty="0" smtClean="0"/>
              <a:t>”最后一个单词的长度为</a:t>
            </a:r>
            <a:r>
              <a:rPr lang="en-US" altLang="zh-CN" dirty="0"/>
              <a:t>4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 smtClean="0"/>
              <a:t>注意：禁用</a:t>
            </a:r>
            <a:r>
              <a:rPr lang="en-US" altLang="zh-CN" dirty="0" smtClean="0"/>
              <a:t>split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66732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最后一</a:t>
            </a:r>
            <a:r>
              <a:rPr lang="zh-CN" altLang="en-US" dirty="0" smtClean="0"/>
              <a:t>个单词的长度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316602"/>
              </p:ext>
            </p:extLst>
          </p:nvPr>
        </p:nvGraphicFramePr>
        <p:xfrm>
          <a:off x="3827925" y="6814890"/>
          <a:ext cx="15806596" cy="8229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658361"/>
                <a:gridCol w="684669"/>
                <a:gridCol w="657283"/>
                <a:gridCol w="657283"/>
                <a:gridCol w="629896"/>
                <a:gridCol w="629896"/>
                <a:gridCol w="629896"/>
                <a:gridCol w="547735"/>
                <a:gridCol w="575122"/>
                <a:gridCol w="575122"/>
                <a:gridCol w="633243"/>
                <a:gridCol w="629896"/>
                <a:gridCol w="657283"/>
                <a:gridCol w="629896"/>
                <a:gridCol w="602509"/>
                <a:gridCol w="575122"/>
                <a:gridCol w="629896"/>
                <a:gridCol w="739443"/>
                <a:gridCol w="684669"/>
                <a:gridCol w="629896"/>
                <a:gridCol w="602509"/>
                <a:gridCol w="602509"/>
                <a:gridCol w="629896"/>
                <a:gridCol w="657283"/>
                <a:gridCol w="657283"/>
              </a:tblGrid>
              <a:tr h="267758"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k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u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v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y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m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u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4800" b="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</a:t>
                      </a:r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sz="4800" b="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下箭头 5"/>
          <p:cNvSpPr/>
          <p:nvPr/>
        </p:nvSpPr>
        <p:spPr>
          <a:xfrm>
            <a:off x="19145250" y="6000750"/>
            <a:ext cx="285750" cy="756990"/>
          </a:xfrm>
          <a:prstGeom prst="down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01325" y="9201150"/>
            <a:ext cx="281463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ount=0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02000" y="9201600"/>
            <a:ext cx="2814637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count=4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3799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3623E-6 3.7037E-6 L -0.10551 3.7037E-6 " pathEditMode="relative" rAng="0" ptsTypes="AA">
                                      <p:cBhvr>
                                        <p:cTn id="16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27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551 3.7037E-6 L -0.2157 3.7037E-6 " pathEditMode="relative" rAng="0" ptsTypes="AA">
                                      <p:cBhvr>
                                        <p:cTn id="25" dur="4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1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6" grpId="2" animBg="1"/>
      <p:bldP spid="7" grpId="0" animBg="1"/>
      <p:bldP spid="7" grpId="1" animBg="1"/>
      <p:bldP spid="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最后一</a:t>
            </a:r>
            <a:r>
              <a:rPr lang="zh-CN" altLang="en-US" dirty="0" smtClean="0"/>
              <a:t>个单词的长度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Java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版的代码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219796"/>
              </p:ext>
            </p:extLst>
          </p:nvPr>
        </p:nvGraphicFramePr>
        <p:xfrm>
          <a:off x="5886450" y="4233723"/>
          <a:ext cx="128301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8829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_058LengthOfLastWord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lengthOfLastWord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  Thank you very much    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710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最后一</a:t>
            </a:r>
            <a:r>
              <a:rPr lang="zh-CN" altLang="en-US" dirty="0" smtClean="0"/>
              <a:t>个单词的长度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语言版的代码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74807"/>
              </p:ext>
            </p:extLst>
          </p:nvPr>
        </p:nvGraphicFramePr>
        <p:xfrm>
          <a:off x="5886450" y="4209771"/>
          <a:ext cx="128301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00500"/>
                <a:gridCol w="88296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文件名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_058LengthOfLastWord.c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lengthOfLastWord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"  Thank you very much    "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36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名企数据结构面试题之字符串（上）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了名企数据结构面试之字符串（上）。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深入</a:t>
            </a:r>
            <a:r>
              <a:rPr lang="zh-CN" altLang="en-US" dirty="0" smtClean="0"/>
              <a:t>理解引用与引用传递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透彻分析</a:t>
            </a:r>
            <a:r>
              <a:rPr lang="en-US" altLang="zh-CN" dirty="0" smtClean="0"/>
              <a:t>String</a:t>
            </a:r>
            <a:r>
              <a:rPr lang="zh-CN" altLang="en-US" dirty="0" smtClean="0"/>
              <a:t>、</a:t>
            </a:r>
            <a:r>
              <a:rPr lang="en-US" altLang="zh-CN" dirty="0" smtClean="0"/>
              <a:t>StringBuilder</a:t>
            </a:r>
            <a:r>
              <a:rPr lang="en-US" altLang="en-US" dirty="0" smtClean="0"/>
              <a:t>和</a:t>
            </a:r>
            <a:r>
              <a:rPr lang="en-US" altLang="zh-CN" dirty="0" smtClean="0"/>
              <a:t>StringBuffer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C</a:t>
            </a:r>
            <a:r>
              <a:rPr lang="zh-CN" altLang="en-US" dirty="0" smtClean="0"/>
              <a:t>语言风格字符串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最后一个单词的长度</a:t>
            </a:r>
            <a:endParaRPr lang="en-US" altLang="zh-CN" dirty="0" smtClean="0"/>
          </a:p>
          <a:p>
            <a:pPr lvl="0">
              <a:buClr>
                <a:srgbClr val="35B558"/>
              </a:buClr>
            </a:pPr>
            <a:r>
              <a:rPr lang="zh-CN" altLang="en-US" dirty="0"/>
              <a:t>你</a:t>
            </a:r>
            <a:r>
              <a:rPr lang="zh-CN" altLang="en-US" dirty="0" smtClean="0"/>
              <a:t>可以对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源代码进行调试，还可以使用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来测试代码的正确性；</a:t>
            </a:r>
            <a:r>
              <a:rPr lang="zh-CN" altLang="en-US" dirty="0"/>
              <a:t>如果想进一步提高，你可以继续在极客学院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名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企数据结构面试题之字符串（下）</a:t>
            </a:r>
            <a:r>
              <a:rPr lang="zh-CN" altLang="en-US" dirty="0" smtClean="0"/>
              <a:t>课程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fastdebug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的安装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zh-CN" altLang="en-US" dirty="0" smtClean="0"/>
              <a:t>了</a:t>
            </a:r>
            <a:r>
              <a:rPr lang="en-US" altLang="zh-CN" dirty="0" smtClean="0"/>
              <a:t>fastdebug</a:t>
            </a:r>
            <a:r>
              <a:rPr lang="zh-CN" altLang="en-US" dirty="0" smtClean="0"/>
              <a:t>之后，就能随心所欲地调试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源码了！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478" y="5429250"/>
            <a:ext cx="19495239" cy="604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249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OpenJDK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简介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很不幸，</a:t>
            </a:r>
            <a:r>
              <a:rPr lang="en-US" altLang="zh-CN" dirty="0" smtClean="0"/>
              <a:t>fastdebug</a:t>
            </a:r>
            <a:r>
              <a:rPr lang="zh-CN" altLang="en-US" dirty="0" smtClean="0"/>
              <a:t>的官网下载链接已经关闭！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、</a:t>
            </a:r>
            <a:r>
              <a:rPr lang="en-US" altLang="zh-CN" dirty="0" smtClean="0"/>
              <a:t>Mac</a:t>
            </a:r>
            <a:r>
              <a:rPr lang="zh-CN" altLang="en-US" dirty="0" smtClean="0"/>
              <a:t>系统上，推荐使用</a:t>
            </a:r>
            <a:r>
              <a:rPr lang="en-US" altLang="zh-CN" dirty="0" smtClean="0"/>
              <a:t>OpenJDK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en-US" altLang="zh-CN" dirty="0">
                <a:hlinkClick r:id="rId2"/>
              </a:rPr>
              <a:t>http://openjdk.java.net</a:t>
            </a:r>
            <a:r>
              <a:rPr lang="en-US" altLang="zh-CN" dirty="0" smtClean="0">
                <a:hlinkClick r:id="rId2"/>
              </a:rPr>
              <a:t>/</a:t>
            </a:r>
            <a:endParaRPr lang="en-US" altLang="zh-CN" dirty="0" smtClean="0"/>
          </a:p>
          <a:p>
            <a:r>
              <a:rPr lang="en-US" altLang="zh-CN" dirty="0" smtClean="0"/>
              <a:t>OpenJDK</a:t>
            </a:r>
            <a:r>
              <a:rPr lang="zh-CN" altLang="en-US" dirty="0" smtClean="0"/>
              <a:t>比</a:t>
            </a:r>
            <a:r>
              <a:rPr lang="en-US" altLang="zh-CN" dirty="0" smtClean="0"/>
              <a:t>fastdebug</a:t>
            </a:r>
            <a:r>
              <a:rPr lang="zh-CN" altLang="en-US" dirty="0" smtClean="0"/>
              <a:t>更为强大，可以查看到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方法的源码。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736803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C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语言环境的测试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Windows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2"/>
              </a:rPr>
              <a:t>http://</a:t>
            </a:r>
            <a:r>
              <a:rPr lang="en-US" altLang="zh-CN" dirty="0" smtClean="0">
                <a:hlinkClick r:id="rId2"/>
              </a:rPr>
              <a:t>www.jikexueyuan.com/course/424.html</a:t>
            </a:r>
            <a:endParaRPr lang="en-US" altLang="zh-CN" dirty="0" smtClean="0"/>
          </a:p>
          <a:p>
            <a:r>
              <a:rPr lang="en-US" altLang="zh-CN" dirty="0" smtClean="0"/>
              <a:t>Linux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3"/>
              </a:rPr>
              <a:t>http://</a:t>
            </a:r>
            <a:r>
              <a:rPr lang="en-US" altLang="zh-CN" dirty="0" smtClean="0">
                <a:hlinkClick r:id="rId3"/>
              </a:rPr>
              <a:t>www.jikexueyuan.com/course/423.html</a:t>
            </a:r>
            <a:endParaRPr lang="en-US" altLang="zh-CN" dirty="0" smtClean="0"/>
          </a:p>
          <a:p>
            <a:r>
              <a:rPr lang="en-US" altLang="zh-CN" dirty="0" smtClean="0"/>
              <a:t>Mac</a:t>
            </a:r>
            <a:r>
              <a:rPr lang="zh-CN" altLang="en-US" dirty="0" smtClean="0"/>
              <a:t>：</a:t>
            </a:r>
            <a:r>
              <a:rPr lang="en-US" altLang="zh-CN" dirty="0">
                <a:hlinkClick r:id="rId4"/>
              </a:rPr>
              <a:t>http://</a:t>
            </a:r>
            <a:r>
              <a:rPr lang="en-US" altLang="zh-CN" dirty="0" smtClean="0">
                <a:hlinkClick r:id="rId4"/>
              </a:rPr>
              <a:t>www.jikexueyuan.com/course/466.html</a:t>
            </a:r>
            <a:endParaRPr lang="en-US" altLang="zh-CN" dirty="0" smtClean="0"/>
          </a:p>
          <a:p>
            <a:r>
              <a:rPr lang="zh-CN" altLang="en-US" dirty="0" smtClean="0"/>
              <a:t>一共两处用到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语言：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C</a:t>
            </a:r>
            <a:r>
              <a:rPr lang="zh-CN" altLang="en-US" dirty="0"/>
              <a:t>语言风格</a:t>
            </a:r>
            <a:r>
              <a:rPr lang="zh-CN" altLang="en-US" dirty="0" smtClean="0"/>
              <a:t>字符串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内存中的栈与堆，数据结构中的栈与堆详解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418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揭开</a:t>
            </a:r>
            <a:r>
              <a:rPr lang="en-US" altLang="zh-CN" dirty="0" smtClean="0"/>
              <a:t>JDK</a:t>
            </a:r>
            <a:r>
              <a:rPr lang="zh-CN" altLang="en-US" dirty="0" smtClean="0"/>
              <a:t>源变量的神秘面纱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环境安装失败的解决方案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初学者最忌讳自己摸索环境配置、插件安装问题！</a:t>
            </a:r>
            <a:endParaRPr lang="en-US" altLang="zh-CN" dirty="0" smtClean="0"/>
          </a:p>
          <a:p>
            <a:pPr lvl="0"/>
            <a:r>
              <a:rPr lang="zh-CN" altLang="en-US" dirty="0" smtClean="0"/>
              <a:t>在校生</a:t>
            </a:r>
            <a:r>
              <a:rPr lang="zh-CN" altLang="en-US" dirty="0"/>
              <a:t>，如果“</a:t>
            </a:r>
            <a:r>
              <a:rPr lang="en-US" altLang="zh-CN" dirty="0"/>
              <a:t>Java</a:t>
            </a:r>
            <a:r>
              <a:rPr lang="zh-CN" altLang="en-US" dirty="0"/>
              <a:t>环境变量”之类的简单问题在你手上停留了超过</a:t>
            </a:r>
            <a:r>
              <a:rPr lang="en-US" altLang="zh-CN" dirty="0"/>
              <a:t>2</a:t>
            </a:r>
            <a:r>
              <a:rPr lang="zh-CN" altLang="en-US" dirty="0"/>
              <a:t>小时，</a:t>
            </a:r>
            <a:r>
              <a:rPr lang="zh-CN" altLang="en-US" dirty="0" smtClean="0"/>
              <a:t>果断问老师</a:t>
            </a:r>
            <a:r>
              <a:rPr lang="zh-CN" altLang="en-US" dirty="0"/>
              <a:t>、问同学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0"/>
            <a:r>
              <a:rPr lang="zh-CN" altLang="en-US" dirty="0" smtClean="0"/>
              <a:t>因为你需要的是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迅速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建立</a:t>
            </a:r>
            <a:r>
              <a:rPr lang="zh-CN" altLang="en-US" dirty="0"/>
              <a:t>“</a:t>
            </a:r>
            <a:r>
              <a:rPr lang="en-US" altLang="zh-CN" dirty="0" smtClean="0"/>
              <a:t>Hello World</a:t>
            </a:r>
            <a:r>
              <a:rPr lang="zh-CN" altLang="en-US" dirty="0"/>
              <a:t>”</a:t>
            </a:r>
            <a:r>
              <a:rPr lang="zh-CN" altLang="en-US" dirty="0" smtClean="0"/>
              <a:t>的成就感！</a:t>
            </a:r>
            <a:endParaRPr lang="en-US" altLang="zh-CN" dirty="0" smtClean="0"/>
          </a:p>
          <a:p>
            <a:r>
              <a:rPr lang="zh-CN" altLang="en-US" dirty="0" smtClean="0"/>
              <a:t>大学期间，不</a:t>
            </a:r>
            <a:r>
              <a:rPr lang="zh-CN" altLang="en-US" dirty="0"/>
              <a:t>建议摸索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过多的</a:t>
            </a:r>
            <a:r>
              <a:rPr lang="zh-CN" altLang="en-US" dirty="0"/>
              <a:t>负载</a:t>
            </a:r>
            <a:r>
              <a:rPr lang="zh-CN" altLang="en-US" dirty="0" smtClean="0"/>
              <a:t>均衡配置、</a:t>
            </a:r>
            <a:r>
              <a:rPr lang="zh-CN" altLang="en-US" dirty="0"/>
              <a:t>分布式系统、集</a:t>
            </a:r>
            <a:r>
              <a:rPr lang="zh-CN" altLang="en-US" dirty="0" smtClean="0"/>
              <a:t>群服务器等等问题。</a:t>
            </a:r>
            <a:endParaRPr lang="en-US" altLang="zh-CN" dirty="0" smtClean="0"/>
          </a:p>
          <a:p>
            <a:r>
              <a:rPr lang="zh-CN" altLang="en-US" dirty="0"/>
              <a:t>因</a:t>
            </a:r>
            <a:r>
              <a:rPr lang="zh-CN" altLang="en-US" dirty="0" smtClean="0"/>
              <a:t>为名企面试官偏重考查应聘者的编程能力！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01659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16710</TotalTime>
  <Words>2931</Words>
  <Application>Microsoft Office PowerPoint</Application>
  <PresentationFormat>自定义</PresentationFormat>
  <Paragraphs>1063</Paragraphs>
  <Slides>56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68" baseType="lpstr">
      <vt:lpstr>Avenir Roman</vt:lpstr>
      <vt:lpstr>Helvetica Light</vt:lpstr>
      <vt:lpstr>Noto Sans CJK SC Black</vt:lpstr>
      <vt:lpstr>Noto Sans CJK SC Bold</vt:lpstr>
      <vt:lpstr>Noto Sans CJK SC Light</vt:lpstr>
      <vt:lpstr>Noto Sans CJK SC Regular</vt:lpstr>
      <vt:lpstr>宋体</vt:lpstr>
      <vt:lpstr>Arial</vt:lpstr>
      <vt:lpstr>Calibri</vt:lpstr>
      <vt:lpstr>Wingdings</vt:lpstr>
      <vt:lpstr>Black</vt:lpstr>
      <vt:lpstr>Equation</vt:lpstr>
      <vt:lpstr>名企数据结构面试题之字符串（上）</vt:lpstr>
      <vt:lpstr>名企数据结构面试题之字符串（上） — 课程概要</vt:lpstr>
      <vt:lpstr>名企数据结构面试题之字符串（上）</vt:lpstr>
      <vt:lpstr>揭开JDK源变量的神秘面纱</vt:lpstr>
      <vt:lpstr>揭开JDK源变量的神秘面纱 — 普通JDK的缺陷</vt:lpstr>
      <vt:lpstr>揭开JDK源变量的神秘面纱 — fastdebug的安装</vt:lpstr>
      <vt:lpstr>揭开JDK源变量的神秘面纱 — OpenJDK简介</vt:lpstr>
      <vt:lpstr>揭开JDK源变量的神秘面纱 — C语言环境的测试</vt:lpstr>
      <vt:lpstr>揭开JDK源变量的神秘面纱 — 环境安装失败的解决方案</vt:lpstr>
      <vt:lpstr>揭开JDK源变量的神秘面纱 — 环境安装失败的解决方案</vt:lpstr>
      <vt:lpstr>名企数据结构面试题之字符串（上）</vt:lpstr>
      <vt:lpstr>深入理解引用与引用传递</vt:lpstr>
      <vt:lpstr>深入理解引用与引用传递 — 引用的本质</vt:lpstr>
      <vt:lpstr>深入理解引用与引用传递 — 引用的本质</vt:lpstr>
      <vt:lpstr>深入理解引用与引用传递 — 引用传递的本质</vt:lpstr>
      <vt:lpstr>深入理解引用与引用传递 — 引用传递的本质</vt:lpstr>
      <vt:lpstr>深入理解引用与引用传递 — 引用传递的本质</vt:lpstr>
      <vt:lpstr>深入理解引用与引用传递 — 改变对象的值</vt:lpstr>
      <vt:lpstr>深入理解引用与引用传递 — 改变对象的值</vt:lpstr>
      <vt:lpstr>深入理解引用与引用传递 — 改变对象的值</vt:lpstr>
      <vt:lpstr>名企数据结构面试题之字符串（上）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透彻分析String、StringBuilder和StringBuffer</vt:lpstr>
      <vt:lpstr>名企数据结构面试题之字符串（上）</vt:lpstr>
      <vt:lpstr>C语言风格字符串</vt:lpstr>
      <vt:lpstr>C语言风格字符串 — 字符串的长度</vt:lpstr>
      <vt:lpstr>C语言风格字符串 — 字符串的拷贝</vt:lpstr>
      <vt:lpstr>C语言风格字符串 — 字符串的拷贝</vt:lpstr>
      <vt:lpstr>C语言风格字符串 — 字符串的连接</vt:lpstr>
      <vt:lpstr>C语言风格字符串 — 字符串的比较</vt:lpstr>
      <vt:lpstr>C语言风格字符串 — 字符串的比较</vt:lpstr>
      <vt:lpstr>C语言风格字符串 — 字符串的大小写转换</vt:lpstr>
      <vt:lpstr>名企数据结构面试题之字符串（上）</vt:lpstr>
      <vt:lpstr>最后一个单词的长度</vt:lpstr>
      <vt:lpstr>最后一个单词的长度 — 问题描述</vt:lpstr>
      <vt:lpstr>最后一个单词的长度 — 思路分析</vt:lpstr>
      <vt:lpstr>最后一个单词的长度 — Java版的代码</vt:lpstr>
      <vt:lpstr>最后一个单词的长度 — C语言版的代码</vt:lpstr>
      <vt:lpstr>名企数据结构面试题之字符串（上）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BlueFish</cp:lastModifiedBy>
  <cp:revision>1529</cp:revision>
  <dcterms:created xsi:type="dcterms:W3CDTF">2015-03-23T11:35:35Z</dcterms:created>
  <dcterms:modified xsi:type="dcterms:W3CDTF">2015-12-27T14:29:15Z</dcterms:modified>
</cp:coreProperties>
</file>