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541" r:id="rId2"/>
    <p:sldId id="306" r:id="rId3"/>
    <p:sldId id="316" r:id="rId4"/>
    <p:sldId id="386" r:id="rId5"/>
    <p:sldId id="542" r:id="rId6"/>
    <p:sldId id="543" r:id="rId7"/>
    <p:sldId id="544" r:id="rId8"/>
    <p:sldId id="545" r:id="rId9"/>
    <p:sldId id="546" r:id="rId10"/>
    <p:sldId id="547" r:id="rId11"/>
    <p:sldId id="548" r:id="rId12"/>
    <p:sldId id="402" r:id="rId13"/>
    <p:sldId id="403" r:id="rId14"/>
    <p:sldId id="502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410" r:id="rId23"/>
    <p:sldId id="556" r:id="rId24"/>
    <p:sldId id="557" r:id="rId25"/>
    <p:sldId id="558" r:id="rId26"/>
    <p:sldId id="559" r:id="rId27"/>
    <p:sldId id="560" r:id="rId28"/>
    <p:sldId id="437" r:id="rId29"/>
    <p:sldId id="438" r:id="rId30"/>
    <p:sldId id="470" r:id="rId31"/>
    <p:sldId id="562" r:id="rId32"/>
    <p:sldId id="563" r:id="rId33"/>
    <p:sldId id="564" r:id="rId34"/>
    <p:sldId id="565" r:id="rId35"/>
    <p:sldId id="535" r:id="rId36"/>
    <p:sldId id="536" r:id="rId37"/>
    <p:sldId id="566" r:id="rId38"/>
    <p:sldId id="537" r:id="rId39"/>
    <p:sldId id="568" r:id="rId40"/>
    <p:sldId id="567" r:id="rId41"/>
    <p:sldId id="569" r:id="rId42"/>
    <p:sldId id="570" r:id="rId43"/>
    <p:sldId id="320" r:id="rId44"/>
    <p:sldId id="321" r:id="rId45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35B558"/>
    <a:srgbClr val="8881F0"/>
    <a:srgbClr val="FF0000"/>
    <a:srgbClr val="2EAA46"/>
    <a:srgbClr val="666666"/>
    <a:srgbClr val="F9F9F9"/>
    <a:srgbClr val="F4F4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9" autoAdjust="0"/>
    <p:restoredTop sz="94063" autoAdjust="0"/>
  </p:normalViewPr>
  <p:slideViewPr>
    <p:cSldViewPr snapToGrid="0" snapToObjects="1">
      <p:cViewPr varScale="1">
        <p:scale>
          <a:sx n="35" d="100"/>
          <a:sy n="35" d="100"/>
        </p:scale>
        <p:origin x="528" y="4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名企数据结构面试题之字符串（</a:t>
            </a:r>
            <a:r>
              <a:rPr lang="zh-CN" altLang="en-US" dirty="0"/>
              <a:t>下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12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同分异构体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测试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与提交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521722"/>
              </p:ext>
            </p:extLst>
          </p:nvPr>
        </p:nvGraphicFramePr>
        <p:xfrm>
          <a:off x="6343650" y="4364775"/>
          <a:ext cx="11972925" cy="730265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7972425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_242ValidAnagram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test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 = "anagram", t = "nagaram"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true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 = "rat", t = "car"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false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12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同分异构体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扩展问题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“交换字母”：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r>
              <a:rPr lang="zh-CN" altLang="en-US" dirty="0" smtClean="0"/>
              <a:t>怎样通过“交换字母”操作，实现以下变换？</a:t>
            </a:r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r>
              <a:rPr lang="zh-CN" altLang="en-US" dirty="0" smtClean="0"/>
              <a:t>又如何求出最小的变换步数？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NP</a:t>
            </a:r>
            <a:r>
              <a:rPr lang="zh-CN" altLang="en-US" dirty="0" smtClean="0"/>
              <a:t>（完全）问题，以后再探讨！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601575" y="4765614"/>
            <a:ext cx="3714750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a</a:t>
            </a:r>
            <a:r>
              <a:rPr lang="en-US" altLang="zh-CN" sz="4800" dirty="0" smtClean="0">
                <a:solidFill>
                  <a:srgbClr val="FF5C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n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bagrba</a:t>
            </a:r>
            <a:r>
              <a:rPr lang="en-US" altLang="zh-CN" sz="4800" dirty="0" smtClean="0">
                <a:solidFill>
                  <a:srgbClr val="35B558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m</a:t>
            </a:r>
            <a:endParaRPr lang="zh-CN" altLang="en-US" sz="4800" dirty="0" smtClean="0">
              <a:solidFill>
                <a:srgbClr val="35B558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35725" y="4765613"/>
            <a:ext cx="3790950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a</a:t>
            </a:r>
            <a:r>
              <a:rPr lang="en-US" altLang="zh-CN" sz="4800" dirty="0" smtClean="0">
                <a:solidFill>
                  <a:srgbClr val="35B558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m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bagrba</a:t>
            </a:r>
            <a:r>
              <a:rPr lang="en-US" altLang="zh-CN" sz="4800" dirty="0">
                <a:solidFill>
                  <a:srgbClr val="FF5C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n</a:t>
            </a:r>
            <a:endParaRPr lang="zh-CN" altLang="en-US" sz="4800" dirty="0" smtClean="0">
              <a:solidFill>
                <a:srgbClr val="FF5C00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6825" y="4716951"/>
            <a:ext cx="3714750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anba</a:t>
            </a:r>
            <a:r>
              <a:rPr lang="en-US" altLang="zh-CN" sz="4800" dirty="0">
                <a:solidFill>
                  <a:srgbClr val="FF5C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g</a:t>
            </a:r>
            <a:r>
              <a:rPr lang="en-US" altLang="zh-CN" sz="4800" dirty="0">
                <a:solidFill>
                  <a:srgbClr val="35B558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r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bam</a:t>
            </a:r>
            <a:endParaRPr lang="zh-CN" altLang="en-US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1425" y="4747600"/>
            <a:ext cx="3714750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anba</a:t>
            </a:r>
            <a:r>
              <a:rPr lang="en-US" altLang="zh-CN" sz="4800" dirty="0" smtClean="0">
                <a:solidFill>
                  <a:srgbClr val="35B558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r</a:t>
            </a:r>
            <a:r>
              <a:rPr lang="en-US" altLang="zh-CN" sz="4800" dirty="0" smtClean="0">
                <a:solidFill>
                  <a:srgbClr val="FF5C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g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bam</a:t>
            </a:r>
            <a:endParaRPr lang="zh-CN" altLang="en-US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438775" y="4916976"/>
            <a:ext cx="1600200" cy="415498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7044725" y="4973364"/>
            <a:ext cx="1600200" cy="415498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09825" y="7716287"/>
            <a:ext cx="3714750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anbagrbam</a:t>
            </a:r>
            <a:endParaRPr lang="zh-CN" altLang="en-US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501550" y="7716287"/>
            <a:ext cx="3714750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bnmbaagar</a:t>
            </a:r>
            <a:endParaRPr lang="zh-CN" altLang="en-US" sz="4800" dirty="0" smtClean="0">
              <a:solidFill>
                <a:srgbClr val="FF5C00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10281975" y="7924037"/>
            <a:ext cx="1600200" cy="415498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5113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</a:t>
            </a:r>
            <a:r>
              <a:rPr lang="zh-CN" altLang="en-US" dirty="0" smtClean="0"/>
              <a:t>企数据结构面试题之字符串（</a:t>
            </a:r>
            <a:r>
              <a:rPr lang="zh-CN" altLang="en-US" dirty="0"/>
              <a:t>下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反转单词顺序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61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反转单词顺序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问题描述</a:t>
            </a:r>
            <a:endParaRPr lang="en-US" altLang="zh-CN" sz="4800" dirty="0" smtClean="0"/>
          </a:p>
          <a:p>
            <a:r>
              <a:rPr lang="zh-CN" altLang="en-US" sz="4800" dirty="0"/>
              <a:t>思路分析</a:t>
            </a:r>
            <a:endParaRPr lang="en-US" altLang="zh-CN" sz="4800" dirty="0" smtClean="0"/>
          </a:p>
          <a:p>
            <a:r>
              <a:rPr lang="zh-CN" altLang="en-US" sz="4800" dirty="0"/>
              <a:t>代码</a:t>
            </a:r>
            <a:r>
              <a:rPr lang="zh-CN" altLang="en-US" sz="4800" dirty="0" smtClean="0"/>
              <a:t>实现</a:t>
            </a:r>
            <a:endParaRPr lang="en-US" altLang="zh-CN" sz="4800" dirty="0" smtClean="0"/>
          </a:p>
          <a:p>
            <a:r>
              <a:rPr lang="zh-CN" altLang="en-US" sz="4800" dirty="0" smtClean="0"/>
              <a:t>测试用例</a:t>
            </a:r>
            <a:endParaRPr lang="en-US" altLang="zh-CN" sz="4800" dirty="0" smtClean="0"/>
          </a:p>
          <a:p>
            <a:r>
              <a:rPr lang="zh-CN" altLang="en-US" sz="4800" dirty="0"/>
              <a:t>思考题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47214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反转单词顺序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输入一个英文句子，反转句子中单词的顺序，要求单词不变。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为了简便，假设：句子只含有字母、空格，且句子首尾没有空格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为了格式美观，假设：每一对相邻单词之间，空格数目都相等</a:t>
            </a:r>
            <a:endParaRPr lang="en-US" altLang="zh-CN" dirty="0"/>
          </a:p>
          <a:p>
            <a:pPr lvl="0"/>
            <a:r>
              <a:rPr lang="zh-CN" altLang="en-US" dirty="0" smtClean="0"/>
              <a:t>例如输入字符串“</a:t>
            </a:r>
            <a:r>
              <a:rPr lang="en-US" altLang="zh-CN" dirty="0" smtClean="0"/>
              <a:t>Thank you very much</a:t>
            </a:r>
            <a:r>
              <a:rPr lang="zh-CN" altLang="en-US" dirty="0" smtClean="0"/>
              <a:t>”，则输出“</a:t>
            </a:r>
            <a:r>
              <a:rPr lang="en-US" altLang="zh-CN" dirty="0" smtClean="0"/>
              <a:t>much very you Thank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额外要求：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时间复杂度为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，空间复杂度为</a:t>
            </a:r>
            <a:r>
              <a:rPr lang="en-US" altLang="zh-CN" dirty="0" smtClean="0"/>
              <a:t>O(1)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用</a:t>
            </a:r>
            <a:r>
              <a:rPr lang="en-US" altLang="zh-CN" dirty="0" smtClean="0">
                <a:latin typeface="Noto Sans CJK SC Bold" pitchFamily="34" charset="-122"/>
                <a:ea typeface="Noto Sans CJK SC Bold" pitchFamily="34" charset="-122"/>
              </a:rPr>
              <a:t>C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语言实现，不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得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使用</a:t>
            </a:r>
            <a:r>
              <a:rPr lang="en-US" altLang="zh-CN" dirty="0" smtClean="0">
                <a:latin typeface="Noto Sans CJK SC Bold" pitchFamily="34" charset="-122"/>
                <a:ea typeface="Noto Sans CJK SC Bold" pitchFamily="34" charset="-122"/>
              </a:rPr>
              <a:t>Java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字符串的</a:t>
            </a:r>
            <a:r>
              <a:rPr lang="en-US" altLang="zh-CN" dirty="0" smtClean="0">
                <a:latin typeface="Noto Sans CJK SC Bold" pitchFamily="34" charset="-122"/>
                <a:ea typeface="Noto Sans CJK SC Bold" pitchFamily="34" charset="-122"/>
              </a:rPr>
              <a:t>split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方法</a:t>
            </a:r>
            <a:endParaRPr lang="en-US" altLang="zh-CN" dirty="0">
              <a:latin typeface="Noto Sans CJK SC Bold" pitchFamily="34" charset="-122"/>
              <a:ea typeface="Noto Sans CJK SC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649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反转单词顺序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思路分析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回忆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旋转数组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0"/>
            <a:endParaRPr lang="en-US" altLang="zh-CN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3643311" y="4761220"/>
            <a:ext cx="4429125" cy="2228850"/>
            <a:chOff x="1371600" y="4486275"/>
            <a:chExt cx="4429125" cy="2228850"/>
          </a:xfrm>
        </p:grpSpPr>
        <p:sp>
          <p:nvSpPr>
            <p:cNvPr id="4" name="TextBox 3"/>
            <p:cNvSpPr txBox="1"/>
            <p:nvPr/>
          </p:nvSpPr>
          <p:spPr>
            <a:xfrm>
              <a:off x="1371600" y="5143500"/>
              <a:ext cx="4429125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1  2  3  4  5  6  7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857625" y="4486275"/>
              <a:ext cx="0" cy="2228850"/>
            </a:xfrm>
            <a:prstGeom prst="line">
              <a:avLst/>
            </a:prstGeom>
            <a:noFill/>
            <a:ln w="508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" name="组合 8"/>
          <p:cNvGrpSpPr/>
          <p:nvPr/>
        </p:nvGrpSpPr>
        <p:grpSpPr>
          <a:xfrm>
            <a:off x="11830050" y="4701748"/>
            <a:ext cx="4429125" cy="2228850"/>
            <a:chOff x="1371600" y="4457700"/>
            <a:chExt cx="4429125" cy="2228850"/>
          </a:xfrm>
        </p:grpSpPr>
        <p:sp>
          <p:nvSpPr>
            <p:cNvPr id="10" name="TextBox 9"/>
            <p:cNvSpPr txBox="1"/>
            <p:nvPr/>
          </p:nvSpPr>
          <p:spPr>
            <a:xfrm>
              <a:off x="1371600" y="5143500"/>
              <a:ext cx="4429125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 </a:t>
              </a: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 </a:t>
              </a: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 </a:t>
              </a: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 </a:t>
              </a: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 </a:t>
              </a: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 </a:t>
              </a: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200400" y="4457700"/>
              <a:ext cx="0" cy="2228850"/>
            </a:xfrm>
            <a:prstGeom prst="line">
              <a:avLst/>
            </a:prstGeom>
            <a:noFill/>
            <a:ln w="508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2" name="右箭头 11"/>
          <p:cNvSpPr/>
          <p:nvPr/>
        </p:nvSpPr>
        <p:spPr>
          <a:xfrm>
            <a:off x="8915400" y="5430410"/>
            <a:ext cx="2085975" cy="714375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728786" y="8564017"/>
            <a:ext cx="4429125" cy="2228850"/>
            <a:chOff x="1371600" y="4486275"/>
            <a:chExt cx="4429125" cy="2228850"/>
          </a:xfrm>
        </p:grpSpPr>
        <p:sp>
          <p:nvSpPr>
            <p:cNvPr id="14" name="TextBox 13"/>
            <p:cNvSpPr txBox="1"/>
            <p:nvPr/>
          </p:nvSpPr>
          <p:spPr>
            <a:xfrm>
              <a:off x="1371600" y="5143500"/>
              <a:ext cx="4429125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1  2  3  4  5  6  7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3857625" y="4486275"/>
              <a:ext cx="0" cy="2228850"/>
            </a:xfrm>
            <a:prstGeom prst="line">
              <a:avLst/>
            </a:prstGeom>
            <a:noFill/>
            <a:ln w="508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6" name="组合 15"/>
          <p:cNvGrpSpPr/>
          <p:nvPr/>
        </p:nvGrpSpPr>
        <p:grpSpPr>
          <a:xfrm>
            <a:off x="9315450" y="8522315"/>
            <a:ext cx="4429125" cy="2228850"/>
            <a:chOff x="1371600" y="4486275"/>
            <a:chExt cx="4429125" cy="2228850"/>
          </a:xfrm>
        </p:grpSpPr>
        <p:sp>
          <p:nvSpPr>
            <p:cNvPr id="17" name="TextBox 16"/>
            <p:cNvSpPr txBox="1"/>
            <p:nvPr/>
          </p:nvSpPr>
          <p:spPr>
            <a:xfrm>
              <a:off x="1371600" y="5143500"/>
              <a:ext cx="4429125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 </a:t>
              </a: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 </a:t>
              </a: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 </a:t>
              </a: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 </a:t>
              </a: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 6  5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3800475" y="4486275"/>
              <a:ext cx="0" cy="2228850"/>
            </a:xfrm>
            <a:prstGeom prst="line">
              <a:avLst/>
            </a:prstGeom>
            <a:noFill/>
            <a:ln w="508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9" name="组合 18"/>
          <p:cNvGrpSpPr/>
          <p:nvPr/>
        </p:nvGrpSpPr>
        <p:grpSpPr>
          <a:xfrm>
            <a:off x="17273587" y="8564017"/>
            <a:ext cx="4429125" cy="2228850"/>
            <a:chOff x="1371600" y="4486275"/>
            <a:chExt cx="4429125" cy="2228850"/>
          </a:xfrm>
        </p:grpSpPr>
        <p:sp>
          <p:nvSpPr>
            <p:cNvPr id="20" name="TextBox 19"/>
            <p:cNvSpPr txBox="1"/>
            <p:nvPr/>
          </p:nvSpPr>
          <p:spPr>
            <a:xfrm>
              <a:off x="1371600" y="5143500"/>
              <a:ext cx="4429125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5  6  7  </a:t>
              </a: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 2  </a:t>
              </a: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 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3200400" y="4486275"/>
              <a:ext cx="0" cy="2228850"/>
            </a:xfrm>
            <a:prstGeom prst="line">
              <a:avLst/>
            </a:prstGeom>
            <a:noFill/>
            <a:ln w="508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2" name="右箭头 21"/>
          <p:cNvSpPr/>
          <p:nvPr/>
        </p:nvSpPr>
        <p:spPr>
          <a:xfrm>
            <a:off x="6700836" y="9254460"/>
            <a:ext cx="2085975" cy="714375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14501812" y="9264104"/>
            <a:ext cx="2085975" cy="714375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2164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反转单词顺序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思路分析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/>
              <a:t>两</a:t>
            </a:r>
            <a:r>
              <a:rPr lang="zh-CN" altLang="en-US" dirty="0" smtClean="0"/>
              <a:t>个单词的情况：</a:t>
            </a:r>
            <a:endParaRPr lang="en-US" altLang="zh-CN" dirty="0" smtClean="0"/>
          </a:p>
          <a:p>
            <a:pPr lvl="0"/>
            <a:endParaRPr lang="en-US" altLang="zh-CN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2185987" y="8296037"/>
            <a:ext cx="3757614" cy="2228850"/>
            <a:chOff x="1371601" y="4486275"/>
            <a:chExt cx="3757614" cy="2228850"/>
          </a:xfrm>
        </p:grpSpPr>
        <p:sp>
          <p:nvSpPr>
            <p:cNvPr id="4" name="TextBox 3"/>
            <p:cNvSpPr txBox="1"/>
            <p:nvPr/>
          </p:nvSpPr>
          <p:spPr>
            <a:xfrm>
              <a:off x="1371601" y="5143500"/>
              <a:ext cx="3757614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Hello</a:t>
              </a: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World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143250" y="4486275"/>
              <a:ext cx="0" cy="2228850"/>
            </a:xfrm>
            <a:prstGeom prst="line">
              <a:avLst/>
            </a:prstGeom>
            <a:noFill/>
            <a:ln w="508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2" name="右箭头 11"/>
          <p:cNvSpPr/>
          <p:nvPr/>
        </p:nvSpPr>
        <p:spPr>
          <a:xfrm>
            <a:off x="6829425" y="8953262"/>
            <a:ext cx="2085975" cy="714375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608339" y="8296037"/>
            <a:ext cx="3757614" cy="2228850"/>
            <a:chOff x="1371601" y="4486275"/>
            <a:chExt cx="3757614" cy="2228850"/>
          </a:xfrm>
        </p:grpSpPr>
        <p:sp>
          <p:nvSpPr>
            <p:cNvPr id="25" name="TextBox 24"/>
            <p:cNvSpPr txBox="1"/>
            <p:nvPr/>
          </p:nvSpPr>
          <p:spPr>
            <a:xfrm>
              <a:off x="1371601" y="5143500"/>
              <a:ext cx="3757614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olleH  dlroW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3114675" y="4486275"/>
              <a:ext cx="0" cy="2228850"/>
            </a:xfrm>
            <a:prstGeom prst="line">
              <a:avLst/>
            </a:prstGeom>
            <a:noFill/>
            <a:ln w="508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7" name="组合 26"/>
          <p:cNvGrpSpPr/>
          <p:nvPr/>
        </p:nvGrpSpPr>
        <p:grpSpPr>
          <a:xfrm>
            <a:off x="17037839" y="8253173"/>
            <a:ext cx="3757614" cy="2228850"/>
            <a:chOff x="1371601" y="4486275"/>
            <a:chExt cx="3757614" cy="2228850"/>
          </a:xfrm>
        </p:grpSpPr>
        <p:sp>
          <p:nvSpPr>
            <p:cNvPr id="28" name="TextBox 27"/>
            <p:cNvSpPr txBox="1"/>
            <p:nvPr/>
          </p:nvSpPr>
          <p:spPr>
            <a:xfrm>
              <a:off x="1371601" y="5143500"/>
              <a:ext cx="3757614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World  Hello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3257550" y="4486275"/>
              <a:ext cx="0" cy="2228850"/>
            </a:xfrm>
            <a:prstGeom prst="line">
              <a:avLst/>
            </a:prstGeom>
            <a:noFill/>
            <a:ln w="508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0" name="右箭头 29"/>
          <p:cNvSpPr/>
          <p:nvPr/>
        </p:nvSpPr>
        <p:spPr>
          <a:xfrm>
            <a:off x="14237489" y="8953261"/>
            <a:ext cx="2085975" cy="714375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850478" y="4852749"/>
            <a:ext cx="3757614" cy="2228850"/>
            <a:chOff x="1371601" y="4486275"/>
            <a:chExt cx="3757614" cy="2228850"/>
          </a:xfrm>
        </p:grpSpPr>
        <p:sp>
          <p:nvSpPr>
            <p:cNvPr id="32" name="TextBox 31"/>
            <p:cNvSpPr txBox="1"/>
            <p:nvPr/>
          </p:nvSpPr>
          <p:spPr>
            <a:xfrm>
              <a:off x="1371601" y="5143500"/>
              <a:ext cx="3757614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Hello</a:t>
              </a: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World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3143250" y="4486275"/>
              <a:ext cx="0" cy="2228850"/>
            </a:xfrm>
            <a:prstGeom prst="line">
              <a:avLst/>
            </a:prstGeom>
            <a:noFill/>
            <a:ln w="508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8" name="右箭头 37"/>
          <p:cNvSpPr/>
          <p:nvPr/>
        </p:nvSpPr>
        <p:spPr>
          <a:xfrm>
            <a:off x="10086964" y="5568284"/>
            <a:ext cx="2085975" cy="714375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5366199" y="4852749"/>
            <a:ext cx="3757614" cy="2228850"/>
            <a:chOff x="1371601" y="4486275"/>
            <a:chExt cx="3757614" cy="2228850"/>
          </a:xfrm>
        </p:grpSpPr>
        <p:sp>
          <p:nvSpPr>
            <p:cNvPr id="40" name="TextBox 39"/>
            <p:cNvSpPr txBox="1"/>
            <p:nvPr/>
          </p:nvSpPr>
          <p:spPr>
            <a:xfrm>
              <a:off x="1371601" y="5143500"/>
              <a:ext cx="3757614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World  Hello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3257550" y="4486275"/>
              <a:ext cx="0" cy="2228850"/>
            </a:xfrm>
            <a:prstGeom prst="line">
              <a:avLst/>
            </a:prstGeom>
            <a:noFill/>
            <a:ln w="508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55802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0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反转单词顺序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思路分析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多个单词的情况：</a:t>
            </a:r>
            <a:endParaRPr lang="en-US" altLang="zh-CN" dirty="0" smtClean="0"/>
          </a:p>
          <a:p>
            <a:pPr lvl="0"/>
            <a:endParaRPr lang="en-US" altLang="zh-CN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107402" y="5059105"/>
            <a:ext cx="6322224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Thank you very much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8" name="右箭头 37"/>
          <p:cNvSpPr/>
          <p:nvPr/>
        </p:nvSpPr>
        <p:spPr>
          <a:xfrm>
            <a:off x="9538285" y="5117415"/>
            <a:ext cx="2085975" cy="714375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718253" y="5059105"/>
            <a:ext cx="6284122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much very you Thank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91663" y="6684398"/>
            <a:ext cx="6448238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Thank you very much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91663" y="11540873"/>
            <a:ext cx="6448238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much very you Thank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91665" y="9115594"/>
            <a:ext cx="6448236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knahT uoy yrev hcum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11115674" y="7886697"/>
            <a:ext cx="542925" cy="885825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下箭头 35"/>
          <p:cNvSpPr/>
          <p:nvPr/>
        </p:nvSpPr>
        <p:spPr>
          <a:xfrm>
            <a:off x="11138473" y="10372171"/>
            <a:ext cx="542925" cy="885825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7620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 animBg="1"/>
      <p:bldP spid="22" grpId="0" animBg="1"/>
      <p:bldP spid="23" grpId="0" animBg="1"/>
      <p:bldP spid="34" grpId="0" animBg="1"/>
      <p:bldP spid="35" grpId="0" animBg="1"/>
      <p:bldP spid="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反转单词顺序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思路分析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双指针，</a:t>
            </a:r>
            <a:r>
              <a:rPr lang="en-US" altLang="zh-CN" dirty="0" smtClean="0"/>
              <a:t>i</a:t>
            </a:r>
            <a:r>
              <a:rPr lang="zh-CN" altLang="en-US" dirty="0" smtClean="0"/>
              <a:t>（绿）和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（橙）。</a:t>
            </a:r>
            <a:endParaRPr lang="en-US" altLang="zh-CN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7122311" y="5866825"/>
            <a:ext cx="7622390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knahT    uoy    very    much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11083521" y="4886325"/>
            <a:ext cx="428625" cy="857250"/>
          </a:xfrm>
          <a:prstGeom prst="down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11197821" y="6829425"/>
            <a:ext cx="303613" cy="971550"/>
          </a:xfrm>
          <a:prstGeom prst="upArrow">
            <a:avLst/>
          </a:prstGeom>
          <a:solidFill>
            <a:srgbClr val="FF5C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22310" y="9838750"/>
            <a:ext cx="7622392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knahT    uoy    yrev    much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11083520" y="8858250"/>
            <a:ext cx="428625" cy="857250"/>
          </a:xfrm>
          <a:prstGeom prst="down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上箭头 15"/>
          <p:cNvSpPr/>
          <p:nvPr/>
        </p:nvSpPr>
        <p:spPr>
          <a:xfrm>
            <a:off x="12340820" y="10801350"/>
            <a:ext cx="303613" cy="971550"/>
          </a:xfrm>
          <a:prstGeom prst="upArrow">
            <a:avLst/>
          </a:prstGeom>
          <a:solidFill>
            <a:srgbClr val="FF5C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971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6409E-6 -3.33333E-6 L 0.04963 -3.33333E-6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3.33333E-6 L 0.02697 3.33333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8044E-6 -3.33333E-6 L 0.07594 -3.33333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" grpId="0" animBg="1"/>
      <p:bldP spid="6" grpId="0" animBg="1"/>
      <p:bldP spid="6" grpId="1" animBg="1"/>
      <p:bldP spid="14" grpId="0" animBg="1"/>
      <p:bldP spid="15" grpId="0" animBg="1"/>
      <p:bldP spid="15" grpId="1" animBg="1"/>
      <p:bldP spid="16" grpId="0" animBg="1"/>
      <p:bldP spid="1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反转单词顺序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代码实现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569403"/>
              </p:ext>
            </p:extLst>
          </p:nvPr>
        </p:nvGraphicFramePr>
        <p:xfrm>
          <a:off x="7029450" y="4933392"/>
          <a:ext cx="10201275" cy="455945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6200775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文件名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ReverseWords.c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reverseWords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51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名企</a:t>
            </a:r>
            <a:r>
              <a:rPr lang="zh-CN" altLang="en-US" dirty="0" smtClean="0"/>
              <a:t>数据结构面试题之字符串（下）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同分异构体</a:t>
            </a:r>
            <a:endParaRPr lang="en-US" altLang="zh-CN" dirty="0" smtClean="0"/>
          </a:p>
          <a:p>
            <a:r>
              <a:rPr lang="zh-CN" altLang="en-US" dirty="0" smtClean="0"/>
              <a:t>反转单词顺序</a:t>
            </a:r>
            <a:endParaRPr lang="en-US" altLang="zh-CN" dirty="0" smtClean="0"/>
          </a:p>
          <a:p>
            <a:r>
              <a:rPr lang="zh-CN" altLang="en-US" dirty="0" smtClean="0"/>
              <a:t>数一数并读一读</a:t>
            </a:r>
            <a:endParaRPr lang="en-US" altLang="zh-CN" dirty="0" smtClean="0"/>
          </a:p>
          <a:p>
            <a:r>
              <a:rPr lang="zh-CN" altLang="en-US" dirty="0"/>
              <a:t>模式匹配</a:t>
            </a:r>
            <a:endParaRPr lang="en-US" altLang="zh-CN" dirty="0" smtClean="0"/>
          </a:p>
          <a:p>
            <a:r>
              <a:rPr lang="en-US" altLang="zh-CN" dirty="0" smtClean="0"/>
              <a:t>KMP</a:t>
            </a:r>
            <a:r>
              <a:rPr lang="zh-CN" altLang="en-US" dirty="0" smtClean="0"/>
              <a:t>算法简介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反转单词顺序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测试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用例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848524"/>
              </p:ext>
            </p:extLst>
          </p:nvPr>
        </p:nvGraphicFramePr>
        <p:xfrm>
          <a:off x="6343650" y="4364775"/>
          <a:ext cx="11972925" cy="644921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7972425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文件名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ReverseWords.c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main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"Thank you very much"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"much very you Thank"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"What   is   your   job"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"job   your   is   What"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77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反转单词顺序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思考题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leetCode 151</a:t>
            </a:r>
            <a:r>
              <a:rPr lang="zh-CN" altLang="en-US" dirty="0" smtClean="0"/>
              <a:t>：</a:t>
            </a:r>
            <a:r>
              <a:rPr lang="en-US" altLang="zh-CN" dirty="0"/>
              <a:t>Reverse Words in a </a:t>
            </a:r>
            <a:r>
              <a:rPr lang="en-US" altLang="zh-CN" dirty="0" smtClean="0"/>
              <a:t>String</a:t>
            </a:r>
          </a:p>
          <a:p>
            <a:pPr lvl="0"/>
            <a:r>
              <a:rPr lang="zh-CN" altLang="en-US" dirty="0" smtClean="0"/>
              <a:t>除了时间、空间、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语言的限制之外，对结果还有以下要求：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去除首尾空格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相邻单词之间只有一个空格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5557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</a:t>
            </a:r>
            <a:r>
              <a:rPr lang="zh-CN" altLang="en-US" dirty="0" smtClean="0"/>
              <a:t>企数据结构面试题之字符串（下</a:t>
            </a:r>
            <a:r>
              <a:rPr lang="zh-CN" altLang="en-US" dirty="0"/>
              <a:t>）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0" dirty="0" smtClean="0"/>
              <a:t>数一数并读一读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9394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数一数并读一读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问题描述</a:t>
            </a:r>
            <a:endParaRPr lang="en-US" altLang="zh-CN" sz="4800" dirty="0" smtClean="0"/>
          </a:p>
          <a:p>
            <a:r>
              <a:rPr lang="zh-CN" altLang="en-US" sz="4800" dirty="0"/>
              <a:t>思路分析</a:t>
            </a:r>
            <a:endParaRPr lang="en-US" altLang="zh-CN" sz="4800" dirty="0" smtClean="0"/>
          </a:p>
          <a:p>
            <a:r>
              <a:rPr lang="zh-CN" altLang="en-US" sz="4800" dirty="0"/>
              <a:t>代码</a:t>
            </a:r>
            <a:r>
              <a:rPr lang="zh-CN" altLang="en-US" sz="4800" dirty="0" smtClean="0"/>
              <a:t>实现</a:t>
            </a:r>
            <a:endParaRPr lang="en-US" altLang="zh-CN" sz="4800" dirty="0" smtClean="0"/>
          </a:p>
          <a:p>
            <a:r>
              <a:rPr lang="zh-CN" altLang="en-US" sz="4800" dirty="0" smtClean="0"/>
              <a:t>测试与提交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325208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数一数并读一读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leetCode 38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Count And Say</a:t>
            </a:r>
          </a:p>
          <a:p>
            <a:pPr lvl="0"/>
            <a:r>
              <a:rPr lang="zh-CN" altLang="en-US" dirty="0" smtClean="0"/>
              <a:t>比如：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“1211”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，所以下一个字符串为“</a:t>
            </a:r>
            <a:r>
              <a:rPr lang="en-US" altLang="zh-CN" dirty="0" smtClean="0"/>
              <a:t>111221</a:t>
            </a:r>
            <a:r>
              <a:rPr lang="zh-CN" altLang="en-US" dirty="0" smtClean="0"/>
              <a:t>”；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“</a:t>
            </a:r>
            <a:r>
              <a:rPr lang="en-US" altLang="zh-CN" dirty="0" smtClean="0"/>
              <a:t>111221</a:t>
            </a:r>
            <a:r>
              <a:rPr lang="zh-CN" altLang="en-US" dirty="0" smtClean="0"/>
              <a:t>”，有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，所以下一个字符串为“</a:t>
            </a:r>
            <a:r>
              <a:rPr lang="en-US" altLang="zh-CN" dirty="0" smtClean="0"/>
              <a:t>312211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r>
              <a:rPr lang="zh-CN" altLang="en-US" dirty="0"/>
              <a:t>统计每个数字出现的次数，并把本次得到的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结果字符串</a:t>
            </a:r>
            <a:r>
              <a:rPr lang="zh-CN" altLang="en-US" dirty="0"/>
              <a:t>作为下一次的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当前字符串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/>
            <a:r>
              <a:rPr lang="zh-CN" altLang="en-US" dirty="0" smtClean="0"/>
              <a:t>如此循环往复，那么执行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次之后是什么？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6808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数一数并读一读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思路分析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统计每个数字出现的次数，并把本次得到的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结果字符串</a:t>
            </a:r>
            <a:r>
              <a:rPr lang="zh-CN" altLang="en-US" dirty="0"/>
              <a:t>作为下一次的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当前字符串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62198" y="7035690"/>
            <a:ext cx="9140627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3		  1		  2		  2		  1		 1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73" y="4400549"/>
            <a:ext cx="11287128" cy="8710077"/>
          </a:xfrm>
          <a:prstGeom prst="rect">
            <a:avLst/>
          </a:prstGeom>
          <a:ln w="50800">
            <a:solidFill>
              <a:schemeClr val="bg1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p=“332211”  // </a:t>
            </a:r>
            <a:r>
              <a:rPr lang="zh-CN" altLang="en-US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当前字符串</a:t>
            </a:r>
            <a:endParaRPr lang="en-US" altLang="zh-CN" sz="40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r>
              <a:rPr lang="en-US" altLang="zh-CN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str=“”  //</a:t>
            </a:r>
            <a:r>
              <a:rPr lang="zh-CN" altLang="en-US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结果字符串</a:t>
            </a:r>
            <a:endParaRPr lang="en-US" altLang="zh-CN" sz="40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r>
              <a:rPr lang="en-US" altLang="zh-CN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count=1  //</a:t>
            </a:r>
            <a:r>
              <a:rPr lang="zh-CN" altLang="en-US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临时变量</a:t>
            </a:r>
            <a:r>
              <a:rPr lang="zh-CN" altLang="en-US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，</a:t>
            </a:r>
            <a:r>
              <a:rPr lang="zh-CN" altLang="en-US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记录数字出现的次数</a:t>
            </a:r>
            <a:endParaRPr lang="en-US" altLang="zh-CN" sz="40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r>
              <a:rPr lang="en-US" altLang="zh-CN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temp=p[0]  //</a:t>
            </a:r>
            <a:r>
              <a:rPr lang="zh-CN" altLang="en-US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临时变量，记录上一个数字</a:t>
            </a:r>
            <a:endParaRPr lang="en-US" altLang="zh-CN" sz="40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en-US" altLang="zh-CN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for(j=1;j&lt;p.length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();j++){</a:t>
            </a:r>
          </a:p>
          <a:p>
            <a:pPr algn="l"/>
            <a:r>
              <a: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if(p[j]==temp)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</a:t>
            </a:r>
            <a:r>
              <a:rPr lang="en-US" altLang="zh-CN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count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++;</a:t>
            </a:r>
          </a:p>
          <a:p>
            <a:pPr algn="l"/>
            <a:r>
              <a: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else{</a:t>
            </a:r>
          </a:p>
          <a:p>
            <a:pPr algn="l"/>
            <a:r>
              <a:rPr lang="en-US" altLang="zh-CN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str+=count+temp;</a:t>
            </a:r>
            <a:endParaRPr lang="en-US" altLang="zh-CN" sz="40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en-US" altLang="zh-CN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count=1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;</a:t>
            </a:r>
          </a:p>
          <a:p>
            <a:pPr algn="l"/>
            <a:r>
              <a: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temp=p[j];</a:t>
            </a:r>
            <a:endParaRPr lang="en-US" altLang="zh-CN" sz="40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}</a:t>
            </a:r>
            <a:endParaRPr lang="en-US" altLang="zh-CN" sz="40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en-US" altLang="zh-CN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}</a:t>
            </a:r>
            <a:endParaRPr lang="en-US" altLang="zh-CN" sz="40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en-US" altLang="zh-CN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str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+=count+temp</a:t>
            </a:r>
            <a:r>
              <a:rPr lang="en-US" altLang="zh-CN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;</a:t>
            </a:r>
          </a:p>
          <a:p>
            <a:pPr algn="l"/>
            <a:r>
              <a: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p</a:t>
            </a:r>
            <a:r>
              <a:rPr lang="en-US" altLang="zh-CN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=str</a:t>
            </a:r>
            <a:endParaRPr lang="en-US" altLang="zh-CN" sz="40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13519348" y="5886450"/>
            <a:ext cx="453827" cy="885825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20000" y="8748000"/>
            <a:ext cx="3170139" cy="2308324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tr=“”</a:t>
            </a:r>
          </a:p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count=1</a:t>
            </a:r>
          </a:p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emp=3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20000" y="8748000"/>
            <a:ext cx="3170139" cy="2308324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tr=“13”</a:t>
            </a:r>
          </a:p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count=1</a:t>
            </a:r>
          </a:p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temp=1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20000" y="8748000"/>
            <a:ext cx="3627339" cy="2308324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tr=“1311”</a:t>
            </a:r>
          </a:p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count=1</a:t>
            </a:r>
          </a:p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temp=2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20000" y="8748000"/>
            <a:ext cx="3611365" cy="2308324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tr=“1311”</a:t>
            </a:r>
          </a:p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count=2</a:t>
            </a:r>
          </a:p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temp=2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20000" y="8748000"/>
            <a:ext cx="4314825" cy="2308324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tr=“131122”</a:t>
            </a:r>
          </a:p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count=1</a:t>
            </a:r>
          </a:p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temp=1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20000" y="8748000"/>
            <a:ext cx="4314825" cy="2308324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tr=“131122”</a:t>
            </a:r>
          </a:p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count=2</a:t>
            </a:r>
          </a:p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temp=1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0000" y="8748000"/>
            <a:ext cx="4957764" cy="2308324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tr=“13112221”</a:t>
            </a:r>
          </a:p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count=2</a:t>
            </a:r>
          </a:p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temp=1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35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2502E-6 1.66667E-6 L 0.07613 1.66667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13 1.66667E-6 L 0.13827 1.66667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27 1.66667E-6 L 0.21206 1.66667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06 1.66667E-6 L 0.28116 1.66667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16 1.66667E-6 L 0.34382 1.66667E-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8" grpId="0"/>
      <p:bldP spid="8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数一数并读一读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代码实现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用</a:t>
            </a:r>
            <a:r>
              <a:rPr lang="en-US" altLang="zh-CN" dirty="0" smtClean="0"/>
              <a:t>StringBuilder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append</a:t>
            </a:r>
            <a:r>
              <a:rPr lang="zh-CN" altLang="en-US" dirty="0" smtClean="0"/>
              <a:t>方法代替字符串的“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pPr lvl="0"/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010936"/>
              </p:ext>
            </p:extLst>
          </p:nvPr>
        </p:nvGraphicFramePr>
        <p:xfrm>
          <a:off x="7686675" y="5662911"/>
          <a:ext cx="9801225" cy="455945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86225"/>
                <a:gridCol w="5715000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_038CountAndSay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countAndSay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约为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</a:t>
                      </a:r>
                      <a:r>
                        <a:rPr lang="en-US" altLang="zh-CN" sz="4000" baseline="30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约为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</a:t>
                      </a:r>
                      <a:r>
                        <a:rPr lang="en-US" altLang="zh-CN" sz="4000" baseline="30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80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数一数并读一读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测试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与提交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385858"/>
              </p:ext>
            </p:extLst>
          </p:nvPr>
        </p:nvGraphicFramePr>
        <p:xfrm>
          <a:off x="6343650" y="4050450"/>
          <a:ext cx="11972925" cy="833897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7972425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_038CountAndSay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test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111221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312211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测试出入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13112221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4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名企数据结构面试题之字符串（下）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模式匹配</a:t>
            </a:r>
          </a:p>
        </p:txBody>
      </p:sp>
    </p:spTree>
    <p:extLst>
      <p:ext uri="{BB962C8B-B14F-4D97-AF65-F5344CB8AC3E}">
        <p14:creationId xmlns:p14="http://schemas.microsoft.com/office/powerpoint/2010/main" val="138019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模式匹配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模式匹配的概念</a:t>
            </a:r>
            <a:endParaRPr lang="en-US" altLang="zh-CN" sz="4800" dirty="0" smtClean="0"/>
          </a:p>
          <a:p>
            <a:r>
              <a:rPr lang="zh-CN" altLang="en-US" sz="4800" dirty="0"/>
              <a:t>问题描述</a:t>
            </a:r>
            <a:endParaRPr lang="en-US" altLang="zh-CN" sz="4800" dirty="0" smtClean="0"/>
          </a:p>
          <a:p>
            <a:r>
              <a:rPr lang="en-US" altLang="zh-CN" sz="4800" dirty="0" smtClean="0"/>
              <a:t>BF</a:t>
            </a:r>
            <a:r>
              <a:rPr lang="zh-CN" altLang="en-US" sz="4800" dirty="0" smtClean="0"/>
              <a:t>算法的思路</a:t>
            </a:r>
            <a:endParaRPr lang="en-US" altLang="zh-CN" sz="4800" dirty="0" smtClean="0"/>
          </a:p>
          <a:p>
            <a:r>
              <a:rPr lang="zh-CN" altLang="en-US" sz="4800" dirty="0"/>
              <a:t>代码实现</a:t>
            </a:r>
            <a:endParaRPr lang="en-US" altLang="zh-CN" sz="4800" dirty="0" smtClean="0"/>
          </a:p>
          <a:p>
            <a:r>
              <a:rPr lang="zh-CN" altLang="en-US" sz="4800" dirty="0"/>
              <a:t>测试</a:t>
            </a:r>
            <a:r>
              <a:rPr lang="zh-CN" altLang="en-US" sz="4800" dirty="0" smtClean="0"/>
              <a:t>与提交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290711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名企数据结构面试题之字符串</a:t>
            </a:r>
            <a:r>
              <a:rPr lang="zh-CN" altLang="en-US" dirty="0" smtClean="0"/>
              <a:t>（</a:t>
            </a:r>
            <a:r>
              <a:rPr lang="zh-CN" altLang="en-US" dirty="0"/>
              <a:t>下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同分异构体</a:t>
            </a: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模式匹配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模式匹配的概念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给定文本串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）</a:t>
            </a:r>
            <a:r>
              <a:rPr lang="zh-CN" altLang="en-US" dirty="0"/>
              <a:t>、</a:t>
            </a:r>
            <a:r>
              <a:rPr lang="zh-CN" altLang="en-US" dirty="0" smtClean="0"/>
              <a:t>模式串</a:t>
            </a:r>
            <a:r>
              <a:rPr lang="en-US" altLang="zh-CN" dirty="0" smtClean="0"/>
              <a:t>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），查找</a:t>
            </a:r>
            <a:r>
              <a:rPr lang="en-US" altLang="zh-CN" dirty="0"/>
              <a:t>S</a:t>
            </a:r>
            <a:r>
              <a:rPr lang="zh-CN" altLang="en-US" dirty="0" smtClean="0"/>
              <a:t>中与</a:t>
            </a:r>
            <a:r>
              <a:rPr lang="en-US" altLang="zh-CN" dirty="0"/>
              <a:t>P</a:t>
            </a:r>
            <a:r>
              <a:rPr lang="zh-CN" altLang="en-US" dirty="0" smtClean="0"/>
              <a:t>相同</a:t>
            </a:r>
            <a:r>
              <a:rPr lang="zh-CN" altLang="en-US" dirty="0"/>
              <a:t>的所有子</a:t>
            </a:r>
            <a:r>
              <a:rPr lang="zh-CN" altLang="en-US" dirty="0" smtClean="0"/>
              <a:t>串：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为了简便，只需找出子串出现的第一个位置，即为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indexOf</a:t>
            </a:r>
            <a:r>
              <a:rPr lang="zh-CN" altLang="en-US" dirty="0" smtClean="0"/>
              <a:t>方法。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372721" y="6924428"/>
            <a:ext cx="3886200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P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：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abcdaba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4184" y="5211725"/>
            <a:ext cx="11077575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：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ffabcdabceeabcdabaggabcdabahh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2800" y="5212800"/>
            <a:ext cx="11077575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：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ff</a:t>
            </a:r>
            <a:r>
              <a:rPr lang="en-US" altLang="zh-CN" sz="4800" dirty="0" smtClean="0">
                <a:solidFill>
                  <a:srgbClr val="35B558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abcdabc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ee</a:t>
            </a:r>
            <a:r>
              <a:rPr lang="en-US" altLang="zh-CN" sz="4800" dirty="0" smtClean="0">
                <a:solidFill>
                  <a:srgbClr val="FF5C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abcdaba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gg</a:t>
            </a:r>
            <a:r>
              <a:rPr lang="en-US" altLang="zh-CN" sz="4800" dirty="0" smtClean="0">
                <a:solidFill>
                  <a:srgbClr val="FF5C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abcdaba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hh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2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模式匹配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leetCode 28</a:t>
            </a:r>
            <a:r>
              <a:rPr lang="zh-CN" altLang="en-US" dirty="0" smtClean="0"/>
              <a:t>：</a:t>
            </a:r>
            <a:r>
              <a:rPr lang="en-US" altLang="zh-CN" dirty="0"/>
              <a:t>Implement strStr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返回</a:t>
            </a:r>
            <a:r>
              <a:rPr lang="en-US" altLang="zh-CN" dirty="0" smtClean="0"/>
              <a:t>needle</a:t>
            </a:r>
            <a:r>
              <a:rPr lang="zh-CN" altLang="en-US" dirty="0" smtClean="0"/>
              <a:t>在</a:t>
            </a:r>
            <a:r>
              <a:rPr lang="en-US" altLang="zh-CN" dirty="0" smtClean="0"/>
              <a:t>haystack</a:t>
            </a:r>
            <a:r>
              <a:rPr lang="zh-CN" altLang="en-US" dirty="0" smtClean="0"/>
              <a:t>中的第一个出现位置，如果没找到，返回</a:t>
            </a:r>
            <a:r>
              <a:rPr lang="en-US" altLang="zh-CN" dirty="0" smtClean="0"/>
              <a:t>-1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允许直接使用</a:t>
            </a:r>
            <a:r>
              <a:rPr lang="en-US" altLang="zh-CN" dirty="0" smtClean="0"/>
              <a:t>indexOf</a:t>
            </a:r>
            <a:r>
              <a:rPr lang="zh-CN" altLang="en-US" dirty="0"/>
              <a:t>方法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522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模式匹配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BF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算法的思路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Brute Force</a:t>
            </a:r>
            <a:r>
              <a:rPr lang="zh-CN" altLang="en-US" dirty="0" smtClean="0"/>
              <a:t>（暴力匹配）算法思想：</a:t>
            </a:r>
            <a:endParaRPr lang="en-US" altLang="zh-CN" dirty="0" smtClean="0"/>
          </a:p>
          <a:p>
            <a:r>
              <a:rPr lang="zh-CN" altLang="en-US" dirty="0" smtClean="0"/>
              <a:t>两重循环，</a:t>
            </a:r>
            <a:r>
              <a:rPr lang="en-US" altLang="zh-CN" dirty="0" smtClean="0"/>
              <a:t>i</a:t>
            </a:r>
            <a:r>
              <a:rPr lang="zh-CN" altLang="en-US" dirty="0" smtClean="0"/>
              <a:t>指针（绿）与</a:t>
            </a:r>
            <a:r>
              <a:rPr lang="en-US" altLang="zh-CN" dirty="0" smtClean="0"/>
              <a:t>j</a:t>
            </a:r>
            <a:r>
              <a:rPr lang="zh-CN" altLang="en-US" dirty="0" smtClean="0"/>
              <a:t>指针（橙）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03951" y="9354880"/>
            <a:ext cx="4057654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b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b	c	c	d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3951" y="7264947"/>
            <a:ext cx="13112549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a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a	b	b	c	c	a	g	d	b	b	c	c	d	e	c</a:t>
            </a:r>
            <a:endParaRPr lang="zh-CN" altLang="en-US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4603951" y="6400800"/>
            <a:ext cx="482399" cy="864147"/>
          </a:xfrm>
          <a:prstGeom prst="down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4603951" y="8490733"/>
            <a:ext cx="482399" cy="864147"/>
          </a:xfrm>
          <a:prstGeom prst="downArrow">
            <a:avLst/>
          </a:prstGeom>
          <a:solidFill>
            <a:srgbClr val="FF5C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9677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3 -1.48148E-6 L 0.03165 -1.48148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2 -1.48148E-6 L 0.06851 -1.48148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16 -1.48148E-6 L 0.10082 -1.48148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3.7037E-6 L 0.03399 3.7037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99 -1.48148E-6 L 0.1382 -1.48148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0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99 3.7037E-6 L 0.06916 3.7037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16 -1.48148E-6 L 0.17181 -1.48148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2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16 3.7037E-6 L 0.10082 3.7037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03 -1.48148E-6 L 0.20489 -1.48148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3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99 3.7037E-6 L 0.14068 3.7037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76 0.00023 L 0.0973 0.0002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37 3.7037E-6 L -0.00053 3.7037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6" grpId="7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模式匹配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代码实现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886736"/>
              </p:ext>
            </p:extLst>
          </p:nvPr>
        </p:nvGraphicFramePr>
        <p:xfrm>
          <a:off x="6772275" y="5034261"/>
          <a:ext cx="9801225" cy="455945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86225"/>
                <a:gridCol w="5715000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_028BruteForce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strStr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O(M*N)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51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模式匹配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测试与提交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761562"/>
              </p:ext>
            </p:extLst>
          </p:nvPr>
        </p:nvGraphicFramePr>
        <p:xfrm>
          <a:off x="4371975" y="4062711"/>
          <a:ext cx="15801975" cy="644921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86225"/>
                <a:gridCol w="11715750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_028BruteForce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test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s="aabbccagdbbccdec"; p="bbccd";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9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s="aabbccagdbbccdec"; p="bbccf";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-1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07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名企数据结构面试题之字符串（下）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算法简介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45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算法简介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BF</a:t>
            </a:r>
            <a:r>
              <a:rPr lang="zh-CN" altLang="en-US" sz="4800" dirty="0" smtClean="0"/>
              <a:t>算法的不足</a:t>
            </a:r>
            <a:endParaRPr lang="en-US" altLang="zh-CN" sz="4800" dirty="0" smtClean="0"/>
          </a:p>
          <a:p>
            <a:r>
              <a:rPr lang="en-US" altLang="zh-CN" sz="4800" dirty="0"/>
              <a:t>n</a:t>
            </a:r>
            <a:r>
              <a:rPr lang="en-US" altLang="zh-CN" sz="4800" dirty="0" smtClean="0"/>
              <a:t>ext</a:t>
            </a:r>
            <a:r>
              <a:rPr lang="zh-CN" altLang="en-US" sz="4800" dirty="0" smtClean="0"/>
              <a:t>数组</a:t>
            </a:r>
            <a:endParaRPr lang="en-US" altLang="zh-CN" sz="4800" dirty="0" smtClean="0"/>
          </a:p>
          <a:p>
            <a:r>
              <a:rPr lang="en-US" altLang="zh-CN" sz="4800" dirty="0" smtClean="0"/>
              <a:t>KMP</a:t>
            </a:r>
            <a:r>
              <a:rPr lang="zh-CN" altLang="en-US" sz="4800" dirty="0" smtClean="0"/>
              <a:t>的代码实现</a:t>
            </a:r>
            <a:endParaRPr lang="en-US" altLang="zh-CN" sz="4800" dirty="0" smtClean="0"/>
          </a:p>
          <a:p>
            <a:r>
              <a:rPr lang="zh-CN" altLang="en-US" sz="4800" dirty="0" smtClean="0"/>
              <a:t>测试与提交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83878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算法简介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BF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算法的不足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能否让</a:t>
            </a:r>
            <a:r>
              <a:rPr lang="en-US" altLang="zh-CN" dirty="0"/>
              <a:t>i</a:t>
            </a:r>
            <a:r>
              <a:rPr lang="zh-CN" altLang="en-US" dirty="0" smtClean="0"/>
              <a:t>指针不回退，并让</a:t>
            </a:r>
            <a:r>
              <a:rPr lang="en-US" altLang="zh-CN" dirty="0" smtClean="0"/>
              <a:t>j</a:t>
            </a:r>
            <a:r>
              <a:rPr lang="zh-CN" altLang="en-US" dirty="0" smtClean="0"/>
              <a:t>指针移动到有效位置？ 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2" y="7131017"/>
            <a:ext cx="10993386" cy="24768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00" y="3664769"/>
            <a:ext cx="10993386" cy="26102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388" y="3834338"/>
            <a:ext cx="11683092" cy="24406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720" y="6674722"/>
            <a:ext cx="11763112" cy="316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7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算法简介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BF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算法的不足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Noto Sans CJK SC Bold" pitchFamily="34" charset="-122"/>
                <a:ea typeface="Noto Sans CJK SC Bold" pitchFamily="34" charset="-122"/>
              </a:rPr>
              <a:t>KMP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算法</a:t>
            </a:r>
            <a:r>
              <a:rPr lang="zh-CN" altLang="en-US" dirty="0" smtClean="0"/>
              <a:t>，充分利用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模式串自身特性</a:t>
            </a:r>
            <a:r>
              <a:rPr lang="zh-CN" altLang="en-US" dirty="0" smtClean="0"/>
              <a:t>、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已经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部分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匹配</a:t>
            </a:r>
            <a:r>
              <a:rPr lang="zh-CN" altLang="en-US" dirty="0" smtClean="0"/>
              <a:t>这两个重要信息</a:t>
            </a:r>
            <a:r>
              <a:rPr lang="zh-CN" altLang="en-US" dirty="0"/>
              <a:t>，</a:t>
            </a:r>
            <a:r>
              <a:rPr lang="zh-CN" altLang="en-US" dirty="0" smtClean="0"/>
              <a:t>保持</a:t>
            </a:r>
            <a:r>
              <a:rPr lang="en-US" altLang="zh-CN" dirty="0" smtClean="0"/>
              <a:t>i</a:t>
            </a:r>
            <a:r>
              <a:rPr lang="zh-CN" altLang="en-US" dirty="0" smtClean="0"/>
              <a:t>指针不回退</a:t>
            </a:r>
            <a:r>
              <a:rPr lang="zh-CN" altLang="en-US" dirty="0"/>
              <a:t>，</a:t>
            </a:r>
            <a:r>
              <a:rPr lang="zh-CN" altLang="en-US" dirty="0" smtClean="0"/>
              <a:t>并让</a:t>
            </a:r>
            <a:r>
              <a:rPr lang="en-US" altLang="zh-CN" dirty="0" smtClean="0"/>
              <a:t>j</a:t>
            </a:r>
            <a:r>
              <a:rPr lang="zh-CN" altLang="en-US" dirty="0" smtClean="0"/>
              <a:t>指针移动到尽量有效的位置。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902" y="6792673"/>
            <a:ext cx="11066668" cy="26095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00" y="6925351"/>
            <a:ext cx="10993386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2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算法简介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next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数组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前缀子串</a:t>
            </a:r>
            <a:r>
              <a:rPr lang="zh-CN" altLang="en-US" dirty="0" smtClean="0"/>
              <a:t>、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前缀</a:t>
            </a:r>
            <a:r>
              <a:rPr lang="zh-CN" altLang="en-US" dirty="0" smtClean="0"/>
              <a:t>、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后缀</a:t>
            </a:r>
            <a:endParaRPr lang="en-US" altLang="zh-CN" dirty="0" smtClean="0">
              <a:latin typeface="Noto Sans CJK SC Bold" pitchFamily="34" charset="-122"/>
              <a:ea typeface="Noto Sans CJK SC Bold" pitchFamily="34" charset="-122"/>
            </a:endParaRPr>
          </a:p>
          <a:p>
            <a:r>
              <a:rPr lang="zh-CN" altLang="en-US" dirty="0" smtClean="0"/>
              <a:t>给定模式串“</a:t>
            </a:r>
            <a:r>
              <a:rPr lang="en-US" altLang="zh-CN" dirty="0" smtClean="0"/>
              <a:t>ABCDABD</a:t>
            </a:r>
            <a:r>
              <a:rPr lang="zh-CN" altLang="en-US" dirty="0" smtClean="0"/>
              <a:t>”，列出各个</a:t>
            </a:r>
            <a:r>
              <a:rPr lang="zh-CN" altLang="en-US" dirty="0"/>
              <a:t>前缀子串的</a:t>
            </a:r>
            <a:r>
              <a:rPr lang="zh-CN" altLang="en-US" dirty="0" smtClean="0"/>
              <a:t>前缀、后缀：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991076"/>
              </p:ext>
            </p:extLst>
          </p:nvPr>
        </p:nvGraphicFramePr>
        <p:xfrm>
          <a:off x="1143000" y="5629275"/>
          <a:ext cx="22088475" cy="679297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661975"/>
                <a:gridCol w="7029450"/>
                <a:gridCol w="7515225"/>
                <a:gridCol w="4881825"/>
              </a:tblGrid>
              <a:tr h="776227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0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前缀子串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0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前缀</a:t>
                      </a:r>
                      <a:endParaRPr lang="zh-CN" altLang="en-US" sz="40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0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后缀</a:t>
                      </a:r>
                      <a:endParaRPr lang="zh-CN" altLang="en-US" sz="40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0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公共元素的最大长度</a:t>
                      </a:r>
                      <a:endParaRPr lang="zh-CN" altLang="en-US" sz="40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</a:t>
                      </a:r>
                      <a:endParaRPr lang="zh-CN" altLang="en-US" sz="36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null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null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AB</a:t>
                      </a:r>
                      <a:endParaRPr lang="zh-CN" altLang="en-US" sz="36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B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ABC</a:t>
                      </a:r>
                      <a:endParaRPr lang="zh-CN" altLang="en-US" sz="36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A,AB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C,BC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ABCD</a:t>
                      </a:r>
                      <a:endParaRPr lang="zh-CN" altLang="en-US" sz="36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A,AB,ABC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D,CD,BCD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ABCDA</a:t>
                      </a:r>
                      <a:endParaRPr lang="zh-CN" altLang="en-US" sz="36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FF5C00"/>
                          </a:solidFill>
                          <a:latin typeface="Noto Sans CJK SC Bold" pitchFamily="34" charset="-122"/>
                          <a:ea typeface="Noto Sans CJK SC Bold" pitchFamily="34" charset="-122"/>
                          <a:cs typeface="+mn-cs"/>
                          <a:sym typeface="Helvetica Light"/>
                        </a:rPr>
                        <a:t>A</a:t>
                      </a: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,AB,ABC,ABCD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FF5C00"/>
                          </a:solidFill>
                          <a:latin typeface="Noto Sans CJK SC Bold" pitchFamily="34" charset="-122"/>
                          <a:ea typeface="Noto Sans CJK SC Bold" pitchFamily="34" charset="-122"/>
                          <a:cs typeface="+mn-cs"/>
                          <a:sym typeface="Helvetica Light"/>
                        </a:rPr>
                        <a:t>A</a:t>
                      </a: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,DA,CDA,BCDA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ABCDAB</a:t>
                      </a:r>
                      <a:endParaRPr lang="zh-CN" altLang="en-US" sz="36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A,</a:t>
                      </a:r>
                      <a:r>
                        <a:rPr lang="en-US" altLang="zh-CN" sz="3600" baseline="0" dirty="0" smtClean="0">
                          <a:solidFill>
                            <a:srgbClr val="FF5C00"/>
                          </a:solidFill>
                          <a:latin typeface="Noto Sans CJK SC Bold" pitchFamily="34" charset="-122"/>
                          <a:ea typeface="Noto Sans CJK SC Bold" pitchFamily="34" charset="-122"/>
                          <a:cs typeface="+mn-cs"/>
                          <a:sym typeface="Helvetica Light"/>
                        </a:rPr>
                        <a:t>AB</a:t>
                      </a: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,ABC,ABCD,ABCDA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B,</a:t>
                      </a:r>
                      <a:r>
                        <a:rPr lang="en-US" altLang="zh-CN" sz="3600" baseline="0" dirty="0" smtClean="0">
                          <a:solidFill>
                            <a:srgbClr val="FF5C00"/>
                          </a:solidFill>
                          <a:latin typeface="Noto Sans CJK SC Bold" pitchFamily="34" charset="-122"/>
                          <a:ea typeface="Noto Sans CJK SC Bold" pitchFamily="34" charset="-122"/>
                          <a:cs typeface="+mn-cs"/>
                          <a:sym typeface="Helvetica Light"/>
                        </a:rPr>
                        <a:t>AB</a:t>
                      </a: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,DAB,CDAB,BCDAB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ABCDABD</a:t>
                      </a:r>
                      <a:endParaRPr lang="zh-CN" altLang="en-US" sz="36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A,AB,ABC,ABCD,ABCDA,ABCDAB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D,BD,ABD,DABD,CDABD,BCDABD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13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同分异构体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同分异构体的概念</a:t>
            </a:r>
            <a:endParaRPr lang="en-US" altLang="zh-CN" sz="4800" dirty="0" smtClean="0"/>
          </a:p>
          <a:p>
            <a:r>
              <a:rPr lang="zh-CN" altLang="en-US" sz="4800" dirty="0"/>
              <a:t>问题描述</a:t>
            </a:r>
            <a:endParaRPr lang="en-US" altLang="zh-CN" sz="4800" dirty="0" smtClean="0"/>
          </a:p>
          <a:p>
            <a:r>
              <a:rPr lang="zh-CN" altLang="en-US" sz="4800" dirty="0"/>
              <a:t>思路分析</a:t>
            </a:r>
            <a:endParaRPr lang="en-US" altLang="zh-CN" sz="4800" dirty="0" smtClean="0"/>
          </a:p>
          <a:p>
            <a:r>
              <a:rPr lang="zh-CN" altLang="en-US" sz="4800" dirty="0"/>
              <a:t>代码实现</a:t>
            </a:r>
            <a:endParaRPr lang="en-US" altLang="zh-CN" sz="4800" dirty="0" smtClean="0"/>
          </a:p>
          <a:p>
            <a:r>
              <a:rPr lang="zh-CN" altLang="en-US" sz="4800" dirty="0"/>
              <a:t>测试</a:t>
            </a:r>
            <a:r>
              <a:rPr lang="zh-CN" altLang="en-US" sz="4800" dirty="0" smtClean="0"/>
              <a:t>与提交</a:t>
            </a:r>
            <a:endParaRPr lang="en-US" altLang="zh-CN" sz="4800" dirty="0" smtClean="0"/>
          </a:p>
          <a:p>
            <a:r>
              <a:rPr lang="zh-CN" altLang="en-US" sz="4800" dirty="0"/>
              <a:t>扩展问题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267748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算法简介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next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数组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列出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最大长度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所有数字往后移动一位，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号位置元素置为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，即得</a:t>
            </a:r>
            <a:r>
              <a:rPr lang="en-US" altLang="zh-CN" dirty="0" smtClean="0">
                <a:latin typeface="Noto Sans CJK SC Bold" pitchFamily="34" charset="-122"/>
                <a:ea typeface="Noto Sans CJK SC Bold" pitchFamily="34" charset="-122"/>
              </a:rPr>
              <a:t>next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数组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求</a:t>
            </a:r>
            <a:r>
              <a:rPr lang="en-US" altLang="zh-CN" dirty="0"/>
              <a:t>n</a:t>
            </a:r>
            <a:r>
              <a:rPr lang="en-US" altLang="zh-CN" dirty="0" smtClean="0"/>
              <a:t>ext</a:t>
            </a:r>
            <a:r>
              <a:rPr lang="zh-CN" altLang="en-US" dirty="0" smtClean="0"/>
              <a:t>数组的算法，时间复杂度并不是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，而是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参考：</a:t>
            </a:r>
            <a:r>
              <a:rPr lang="en-US" altLang="zh-CN" dirty="0"/>
              <a:t>http://wiki.jikexueyuan.com/project/kmp-algorithm/define.html</a:t>
            </a:r>
          </a:p>
          <a:p>
            <a:endParaRPr lang="en-US" altLang="zh-CN" dirty="0" smtClean="0">
              <a:latin typeface="Noto Sans CJK SC Bold" pitchFamily="34" charset="-122"/>
              <a:ea typeface="Noto Sans CJK SC Bold" pitchFamily="34" charset="-122"/>
            </a:endParaRPr>
          </a:p>
          <a:p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889908"/>
              </p:ext>
            </p:extLst>
          </p:nvPr>
        </p:nvGraphicFramePr>
        <p:xfrm>
          <a:off x="1347975" y="4390073"/>
          <a:ext cx="13849349" cy="172481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362575"/>
                <a:gridCol w="1171575"/>
                <a:gridCol w="1200150"/>
                <a:gridCol w="1171575"/>
                <a:gridCol w="1143000"/>
                <a:gridCol w="1171575"/>
                <a:gridCol w="1314450"/>
                <a:gridCol w="1314449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模式串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A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B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C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D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A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B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D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公共元素的最大长度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742689"/>
              </p:ext>
            </p:extLst>
          </p:nvPr>
        </p:nvGraphicFramePr>
        <p:xfrm>
          <a:off x="1347975" y="7405856"/>
          <a:ext cx="13849349" cy="172481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362575"/>
                <a:gridCol w="1171575"/>
                <a:gridCol w="1200150"/>
                <a:gridCol w="1171575"/>
                <a:gridCol w="1143000"/>
                <a:gridCol w="1171575"/>
                <a:gridCol w="1314450"/>
                <a:gridCol w="1314449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模式串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A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B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C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D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A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B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D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next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-1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57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算法简介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KMP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的代码实现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Noto Sans CJK SC Bold" pitchFamily="34" charset="-122"/>
              <a:ea typeface="Noto Sans CJK SC Bold" pitchFamily="34" charset="-122"/>
            </a:endParaRPr>
          </a:p>
          <a:p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470551"/>
              </p:ext>
            </p:extLst>
          </p:nvPr>
        </p:nvGraphicFramePr>
        <p:xfrm>
          <a:off x="6753225" y="9460362"/>
          <a:ext cx="9801225" cy="266969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86225"/>
                <a:gridCol w="5715000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作用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kmpSearch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KMP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算法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getNext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求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next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数组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56937"/>
              </p:ext>
            </p:extLst>
          </p:nvPr>
        </p:nvGraphicFramePr>
        <p:xfrm>
          <a:off x="3857625" y="3847148"/>
          <a:ext cx="16459200" cy="455945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486275"/>
                <a:gridCol w="11972925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_028KMP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strStr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O(M+N)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，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M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表示文本串长度，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表示模式串长度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15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算法简介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测试与提交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Noto Sans CJK SC Bold" pitchFamily="34" charset="-122"/>
              <a:ea typeface="Noto Sans CJK SC Bold" pitchFamily="34" charset="-122"/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参考极客学院</a:t>
            </a:r>
            <a:r>
              <a:rPr lang="en-US" altLang="zh-CN" dirty="0" smtClean="0"/>
              <a:t>wiki</a:t>
            </a:r>
            <a:r>
              <a:rPr lang="zh-CN" altLang="en-US" dirty="0" smtClean="0"/>
              <a:t>，研读</a:t>
            </a:r>
            <a:r>
              <a:rPr lang="en-US" altLang="zh-CN" dirty="0" smtClean="0"/>
              <a:t>+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+</a:t>
            </a:r>
            <a:r>
              <a:rPr lang="zh-CN" altLang="en-US" dirty="0"/>
              <a:t>调试</a:t>
            </a:r>
            <a:r>
              <a:rPr lang="en-US" altLang="zh-CN" dirty="0" smtClean="0"/>
              <a:t>+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记忆</a:t>
            </a:r>
            <a:r>
              <a:rPr lang="zh-CN" altLang="en-US" dirty="0" smtClean="0"/>
              <a:t>！</a:t>
            </a:r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83431"/>
              </p:ext>
            </p:extLst>
          </p:nvPr>
        </p:nvGraphicFramePr>
        <p:xfrm>
          <a:off x="3686175" y="3312561"/>
          <a:ext cx="16944975" cy="644921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743325"/>
                <a:gridCol w="13201650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_028KMP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test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s="AABAABAC AAAAABCD CD"; p="AAAAABCD";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9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s="BBC ABCDAB ABCDABCDABDE"; p="ABCDABD";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15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3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名企数据结构面试题之字符串（</a:t>
            </a:r>
            <a:r>
              <a:rPr lang="zh-CN" altLang="en-US" dirty="0"/>
              <a:t>下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本套课程中我们学习</a:t>
            </a:r>
            <a:r>
              <a:rPr lang="zh-CN" altLang="en-US" dirty="0" smtClean="0"/>
              <a:t>了名企数据结构面试之字符串（下）。</a:t>
            </a:r>
            <a:r>
              <a:rPr lang="zh-CN" altLang="en-US" dirty="0"/>
              <a:t>你</a:t>
            </a:r>
            <a:r>
              <a:rPr lang="zh-CN" altLang="en-US" dirty="0" smtClean="0"/>
              <a:t>应当</a:t>
            </a:r>
            <a:r>
              <a:rPr lang="zh-CN" altLang="en-US" dirty="0"/>
              <a:t>掌握</a:t>
            </a:r>
            <a:r>
              <a:rPr lang="zh-CN" altLang="en-US" dirty="0" smtClean="0"/>
              <a:t>了</a:t>
            </a:r>
            <a:r>
              <a:rPr lang="zh-CN" altLang="en-US" dirty="0"/>
              <a:t>以下知识：</a:t>
            </a: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同分异构体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反转单词顺序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数一数并读一读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模式匹配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KMP</a:t>
            </a:r>
            <a:r>
              <a:rPr lang="zh-CN" altLang="en-US" dirty="0" smtClean="0"/>
              <a:t>算法简介</a:t>
            </a:r>
            <a:endParaRPr lang="en-US" altLang="zh-CN" dirty="0"/>
          </a:p>
          <a:p>
            <a:pPr lvl="0">
              <a:buClr>
                <a:srgbClr val="35B558"/>
              </a:buClr>
            </a:pPr>
            <a:r>
              <a:rPr lang="zh-CN" altLang="en-US" dirty="0" smtClean="0"/>
              <a:t>你可以使用</a:t>
            </a:r>
            <a:r>
              <a:rPr lang="en-US" altLang="zh-CN" dirty="0" smtClean="0"/>
              <a:t>leetCode</a:t>
            </a:r>
            <a:r>
              <a:rPr lang="zh-CN" altLang="en-US" dirty="0" smtClean="0"/>
              <a:t>验证程序是否正确，还可以在白纸上书写代码；</a:t>
            </a:r>
            <a:r>
              <a:rPr lang="zh-CN" altLang="en-US" dirty="0"/>
              <a:t>如果想进一步提高，你可以继续在极客学院</a:t>
            </a:r>
            <a:r>
              <a:rPr lang="zh-CN" altLang="en-US" dirty="0" smtClean="0"/>
              <a:t>学习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名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企数据结构面试题之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链表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（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上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）</a:t>
            </a:r>
            <a:r>
              <a:rPr lang="zh-CN" altLang="en-US" dirty="0" smtClean="0"/>
              <a:t>课程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791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同分异构体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同分异构体的概念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化学中的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同分异构体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化学式（分子式）相同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结构式不同</a:t>
            </a:r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41" y="6972050"/>
            <a:ext cx="11057145" cy="3057144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60693"/>
              </p:ext>
            </p:extLst>
          </p:nvPr>
        </p:nvGraphicFramePr>
        <p:xfrm>
          <a:off x="1457325" y="7359503"/>
          <a:ext cx="9401175" cy="266969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28875"/>
                <a:gridCol w="3290625"/>
                <a:gridCol w="3681675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物质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化学式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结构式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甲醚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</a:t>
                      </a:r>
                      <a:r>
                        <a:rPr lang="en-US" altLang="zh-CN" sz="40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r>
                        <a:rPr lang="en-US" altLang="zh-CN" sz="40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CH</a:t>
                      </a:r>
                      <a:r>
                        <a:rPr lang="en-US" altLang="zh-CN" sz="40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OCH</a:t>
                      </a:r>
                      <a:r>
                        <a:rPr lang="en-US" altLang="zh-CN" sz="40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000" baseline="-250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乙醇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</a:t>
                      </a:r>
                      <a:r>
                        <a:rPr lang="en-US" altLang="zh-CN" sz="40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r>
                        <a:rPr lang="en-US" altLang="zh-CN" sz="40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CH</a:t>
                      </a:r>
                      <a:r>
                        <a:rPr lang="en-US" altLang="zh-CN" sz="40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CH</a:t>
                      </a:r>
                      <a:r>
                        <a:rPr lang="en-US" altLang="zh-CN" sz="40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OH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1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同分异构体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同分异构体的概念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英语单词中的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同分异构体</a:t>
            </a:r>
            <a:r>
              <a:rPr lang="zh-CN" altLang="en-US" dirty="0" smtClean="0"/>
              <a:t>，也称</a:t>
            </a:r>
            <a:r>
              <a:rPr lang="en-US" altLang="zh-CN" dirty="0" smtClean="0">
                <a:latin typeface="Noto Sans CJK SC Bold" pitchFamily="34" charset="-122"/>
                <a:ea typeface="Noto Sans CJK SC Bold" pitchFamily="34" charset="-122"/>
              </a:rPr>
              <a:t>Anagram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0"/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051377"/>
              </p:ext>
            </p:extLst>
          </p:nvPr>
        </p:nvGraphicFramePr>
        <p:xfrm>
          <a:off x="1700212" y="5330225"/>
          <a:ext cx="9401175" cy="305409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28875"/>
                <a:gridCol w="3290625"/>
                <a:gridCol w="3681675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单词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中文大意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字母构成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lee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避风处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-250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eel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鳗鱼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-250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92915"/>
              </p:ext>
            </p:extLst>
          </p:nvPr>
        </p:nvGraphicFramePr>
        <p:xfrm>
          <a:off x="1700212" y="9428059"/>
          <a:ext cx="9401175" cy="305409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28875"/>
                <a:gridCol w="3290625"/>
                <a:gridCol w="3681675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单词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中文大意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字母构成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quiet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安静的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i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u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q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-250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quite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非常地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i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u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q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64988"/>
              </p:ext>
            </p:extLst>
          </p:nvPr>
        </p:nvGraphicFramePr>
        <p:xfrm>
          <a:off x="12539662" y="5373360"/>
          <a:ext cx="9401175" cy="305409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28875"/>
                <a:gridCol w="3290625"/>
                <a:gridCol w="3681675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单词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中文大意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字母构成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read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读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d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-250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dear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亲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d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85720"/>
              </p:ext>
            </p:extLst>
          </p:nvPr>
        </p:nvGraphicFramePr>
        <p:xfrm>
          <a:off x="12539662" y="9466420"/>
          <a:ext cx="10105185" cy="305409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610762"/>
                <a:gridCol w="3537045"/>
                <a:gridCol w="3957378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单词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中文大意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字母构成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listen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听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i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-250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silent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沉默的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i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</a:t>
                      </a:r>
                      <a:r>
                        <a:rPr lang="en-US" altLang="zh-CN" sz="48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20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同分异构体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leetCode 242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Valid Anagram</a:t>
            </a:r>
          </a:p>
          <a:p>
            <a:pPr lvl="0"/>
            <a:r>
              <a:rPr lang="zh-CN" altLang="en-US" dirty="0" smtClean="0"/>
              <a:t>给定字符串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和字符串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，判断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是否为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Anagram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假设字符串只含有小写字母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014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同分异构体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思路分析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总体思想：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想</a:t>
            </a:r>
            <a:r>
              <a:rPr lang="zh-CN" altLang="en-US" dirty="0"/>
              <a:t>办法把</a:t>
            </a:r>
            <a:r>
              <a:rPr lang="en-US" altLang="zh-CN" dirty="0"/>
              <a:t>s</a:t>
            </a:r>
            <a:r>
              <a:rPr lang="zh-CN" altLang="en-US" dirty="0"/>
              <a:t>与</a:t>
            </a:r>
            <a:r>
              <a:rPr lang="en-US" altLang="zh-CN" dirty="0" smtClean="0"/>
              <a:t>t</a:t>
            </a:r>
            <a:r>
              <a:rPr lang="zh-CN" altLang="en-US" dirty="0" smtClean="0"/>
              <a:t>写成</a:t>
            </a:r>
            <a:r>
              <a:rPr lang="zh-CN" altLang="en-US" dirty="0"/>
              <a:t>形如</a:t>
            </a:r>
            <a:r>
              <a:rPr lang="en-US" altLang="zh-CN" dirty="0" smtClean="0">
                <a:latin typeface="Noto Sans CJK SC Bold" pitchFamily="34" charset="-122"/>
                <a:ea typeface="Noto Sans CJK SC Bold" pitchFamily="34" charset="-122"/>
              </a:rPr>
              <a:t>a</a:t>
            </a:r>
            <a:r>
              <a:rPr lang="en-US" altLang="zh-CN" baseline="-25000" dirty="0" smtClean="0">
                <a:latin typeface="Noto Sans CJK SC Bold" pitchFamily="34" charset="-122"/>
                <a:ea typeface="Noto Sans CJK SC Bold" pitchFamily="34" charset="-122"/>
              </a:rPr>
              <a:t>2</a:t>
            </a:r>
            <a:r>
              <a:rPr lang="en-US" altLang="zh-CN" dirty="0" smtClean="0">
                <a:latin typeface="Noto Sans CJK SC Bold" pitchFamily="34" charset="-122"/>
                <a:ea typeface="Noto Sans CJK SC Bold" pitchFamily="34" charset="-122"/>
              </a:rPr>
              <a:t>b</a:t>
            </a:r>
            <a:r>
              <a:rPr lang="en-US" altLang="zh-CN" baseline="-25000" dirty="0" smtClean="0">
                <a:latin typeface="Noto Sans CJK SC Bold" pitchFamily="34" charset="-122"/>
                <a:ea typeface="Noto Sans CJK SC Bold" pitchFamily="34" charset="-122"/>
              </a:rPr>
              <a:t>0</a:t>
            </a:r>
            <a:r>
              <a:rPr lang="en-US" altLang="zh-CN" dirty="0" smtClean="0">
                <a:latin typeface="Noto Sans CJK SC Bold" pitchFamily="34" charset="-122"/>
                <a:ea typeface="Noto Sans CJK SC Bold" pitchFamily="34" charset="-122"/>
              </a:rPr>
              <a:t>c</a:t>
            </a:r>
            <a:r>
              <a:rPr lang="en-US" altLang="zh-CN" baseline="-25000" dirty="0" smtClean="0">
                <a:latin typeface="Noto Sans CJK SC Bold" pitchFamily="34" charset="-122"/>
                <a:ea typeface="Noto Sans CJK SC Bold" pitchFamily="34" charset="-122"/>
              </a:rPr>
              <a:t>4</a:t>
            </a:r>
            <a:r>
              <a:rPr lang="en-US" altLang="zh-CN" dirty="0" smtClean="0">
                <a:latin typeface="Noto Sans CJK SC Bold" pitchFamily="34" charset="-122"/>
                <a:ea typeface="Noto Sans CJK SC Bold" pitchFamily="34" charset="-122"/>
              </a:rPr>
              <a:t>…z</a:t>
            </a:r>
            <a:r>
              <a:rPr lang="en-US" altLang="zh-CN" baseline="-25000" dirty="0" smtClean="0">
                <a:latin typeface="Noto Sans CJK SC Bold" pitchFamily="34" charset="-122"/>
                <a:ea typeface="Noto Sans CJK SC Bold" pitchFamily="34" charset="-122"/>
              </a:rPr>
              <a:t>1</a:t>
            </a:r>
            <a:r>
              <a:rPr lang="zh-CN" altLang="en-US" dirty="0" smtClean="0"/>
              <a:t>的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分子式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判断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个分子式是否相同</a:t>
            </a:r>
            <a:endParaRPr lang="en-US" altLang="zh-CN" dirty="0" smtClean="0"/>
          </a:p>
          <a:p>
            <a:r>
              <a:rPr lang="zh-CN" altLang="en-US" dirty="0"/>
              <a:t>具体思路：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建立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个长度为</a:t>
            </a:r>
            <a:r>
              <a:rPr lang="en-US" altLang="zh-CN" dirty="0" smtClean="0"/>
              <a:t>26</a:t>
            </a:r>
            <a:r>
              <a:rPr lang="zh-CN" altLang="en-US" dirty="0" smtClean="0"/>
              <a:t>的数组，分别代表</a:t>
            </a:r>
            <a:r>
              <a:rPr lang="en-US" altLang="zh-CN" dirty="0" smtClean="0"/>
              <a:t>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的分子式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分别遍历</a:t>
            </a:r>
            <a:r>
              <a:rPr lang="en-US" altLang="zh-CN" dirty="0" smtClean="0"/>
              <a:t>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，填充相应的分子式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个分子式，每个字母出现的次数都相同，就返回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，否则返回</a:t>
            </a:r>
            <a:r>
              <a:rPr lang="en-US" altLang="zh-CN" dirty="0" smtClean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59483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同分异构体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代码实现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哈</a:t>
            </a:r>
            <a:r>
              <a:rPr lang="zh-CN" altLang="en-US" dirty="0"/>
              <a:t>希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计数排序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722070"/>
              </p:ext>
            </p:extLst>
          </p:nvPr>
        </p:nvGraphicFramePr>
        <p:xfrm>
          <a:off x="7229475" y="4095471"/>
          <a:ext cx="10201275" cy="455945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6200775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_242ValidAnagram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isAnagram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44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18329</TotalTime>
  <Words>1720</Words>
  <Application>Microsoft Office PowerPoint</Application>
  <PresentationFormat>自定义</PresentationFormat>
  <Paragraphs>498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Avenir Roman</vt:lpstr>
      <vt:lpstr>Helvetica Light</vt:lpstr>
      <vt:lpstr>Noto Sans CJK SC Black</vt:lpstr>
      <vt:lpstr>Noto Sans CJK SC Bold</vt:lpstr>
      <vt:lpstr>Noto Sans CJK SC Light</vt:lpstr>
      <vt:lpstr>Noto Sans CJK SC Regular</vt:lpstr>
      <vt:lpstr>宋体</vt:lpstr>
      <vt:lpstr>Arial</vt:lpstr>
      <vt:lpstr>Calibri</vt:lpstr>
      <vt:lpstr>Black</vt:lpstr>
      <vt:lpstr>名企数据结构面试题之字符串（下）</vt:lpstr>
      <vt:lpstr>名企数据结构面试题之字符串（下） — 课程概要</vt:lpstr>
      <vt:lpstr>名企数据结构面试题之字符串（下）</vt:lpstr>
      <vt:lpstr>同分异构体</vt:lpstr>
      <vt:lpstr>同分异构体 — 同分异构体的概念</vt:lpstr>
      <vt:lpstr>同分异构体 — 同分异构体的概念</vt:lpstr>
      <vt:lpstr>同分异构体 — 问题描述</vt:lpstr>
      <vt:lpstr>同分异构体 — 思路分析</vt:lpstr>
      <vt:lpstr>同分异构体 — 代码实现</vt:lpstr>
      <vt:lpstr>同分异构体 — 测试与提交</vt:lpstr>
      <vt:lpstr>同分异构体 — 扩展问题</vt:lpstr>
      <vt:lpstr>名企数据结构面试题之字符串（下）</vt:lpstr>
      <vt:lpstr>反转单词顺序</vt:lpstr>
      <vt:lpstr>反转单词顺序 — 问题描述</vt:lpstr>
      <vt:lpstr>反转单词顺序 — 思路分析</vt:lpstr>
      <vt:lpstr>反转单词顺序 — 思路分析</vt:lpstr>
      <vt:lpstr>反转单词顺序 — 思路分析</vt:lpstr>
      <vt:lpstr>反转单词顺序 — 思路分析</vt:lpstr>
      <vt:lpstr>反转单词顺序 — 代码实现</vt:lpstr>
      <vt:lpstr>反转单词顺序 — 测试用例</vt:lpstr>
      <vt:lpstr>反转单词顺序 — 思考题</vt:lpstr>
      <vt:lpstr>名企数据结构面试题之字符串（下）</vt:lpstr>
      <vt:lpstr>数一数并读一读</vt:lpstr>
      <vt:lpstr>数一数并读一读 — 问题描述</vt:lpstr>
      <vt:lpstr>数一数并读一读 — 思路分析</vt:lpstr>
      <vt:lpstr>数一数并读一读 — 代码实现</vt:lpstr>
      <vt:lpstr>数一数并读一读 — 测试与提交</vt:lpstr>
      <vt:lpstr>名企数据结构面试题之字符串（下）</vt:lpstr>
      <vt:lpstr>模式匹配</vt:lpstr>
      <vt:lpstr>模式匹配 — 模式匹配的概念</vt:lpstr>
      <vt:lpstr>模式匹配 — 问题描述</vt:lpstr>
      <vt:lpstr>模式匹配 — BF算法的思路</vt:lpstr>
      <vt:lpstr>模式匹配 — 代码实现</vt:lpstr>
      <vt:lpstr>模式匹配 — 测试与提交</vt:lpstr>
      <vt:lpstr>名企数据结构面试题之字符串（下）</vt:lpstr>
      <vt:lpstr>KMP算法简介</vt:lpstr>
      <vt:lpstr>KMP算法简介 — BF算法的不足</vt:lpstr>
      <vt:lpstr>KMP算法简介 — BF算法的不足</vt:lpstr>
      <vt:lpstr>KMP算法简介 — next数组</vt:lpstr>
      <vt:lpstr>KMP算法简介 — next数组</vt:lpstr>
      <vt:lpstr>KMP算法简介 — KMP的代码实现</vt:lpstr>
      <vt:lpstr>KMP算法简介 — 测试与提交</vt:lpstr>
      <vt:lpstr>名企数据结构面试题之字符串（下）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BlueFish</cp:lastModifiedBy>
  <cp:revision>1708</cp:revision>
  <dcterms:created xsi:type="dcterms:W3CDTF">2015-03-23T11:35:35Z</dcterms:created>
  <dcterms:modified xsi:type="dcterms:W3CDTF">2016-01-03T07:52:35Z</dcterms:modified>
</cp:coreProperties>
</file>