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handoutMasterIdLst>
    <p:handoutMasterId r:id="rId51"/>
  </p:handoutMasterIdLst>
  <p:sldIdLst>
    <p:sldId id="356" r:id="rId2"/>
    <p:sldId id="306" r:id="rId3"/>
    <p:sldId id="316" r:id="rId4"/>
    <p:sldId id="386" r:id="rId5"/>
    <p:sldId id="397" r:id="rId6"/>
    <p:sldId id="448" r:id="rId7"/>
    <p:sldId id="449" r:id="rId8"/>
    <p:sldId id="450" r:id="rId9"/>
    <p:sldId id="451" r:id="rId10"/>
    <p:sldId id="452" r:id="rId11"/>
    <p:sldId id="454" r:id="rId12"/>
    <p:sldId id="455" r:id="rId13"/>
    <p:sldId id="456" r:id="rId14"/>
    <p:sldId id="402" r:id="rId15"/>
    <p:sldId id="403" r:id="rId16"/>
    <p:sldId id="405" r:id="rId17"/>
    <p:sldId id="457" r:id="rId18"/>
    <p:sldId id="458" r:id="rId19"/>
    <p:sldId id="459" r:id="rId20"/>
    <p:sldId id="410" r:id="rId21"/>
    <p:sldId id="411" r:id="rId22"/>
    <p:sldId id="412" r:id="rId23"/>
    <p:sldId id="460" r:id="rId24"/>
    <p:sldId id="463" r:id="rId25"/>
    <p:sldId id="461" r:id="rId26"/>
    <p:sldId id="462" r:id="rId27"/>
    <p:sldId id="464" r:id="rId28"/>
    <p:sldId id="465" r:id="rId29"/>
    <p:sldId id="418" r:id="rId30"/>
    <p:sldId id="419" r:id="rId31"/>
    <p:sldId id="420" r:id="rId32"/>
    <p:sldId id="466" r:id="rId33"/>
    <p:sldId id="467" r:id="rId34"/>
    <p:sldId id="468" r:id="rId35"/>
    <p:sldId id="469" r:id="rId36"/>
    <p:sldId id="437" r:id="rId37"/>
    <p:sldId id="438" r:id="rId38"/>
    <p:sldId id="470" r:id="rId39"/>
    <p:sldId id="471" r:id="rId40"/>
    <p:sldId id="472" r:id="rId41"/>
    <p:sldId id="473" r:id="rId42"/>
    <p:sldId id="474" r:id="rId43"/>
    <p:sldId id="475" r:id="rId44"/>
    <p:sldId id="477" r:id="rId45"/>
    <p:sldId id="476" r:id="rId46"/>
    <p:sldId id="479" r:id="rId47"/>
    <p:sldId id="320" r:id="rId48"/>
    <p:sldId id="321" r:id="rId49"/>
  </p:sldIdLst>
  <p:sldSz cx="24384000" cy="13716000"/>
  <p:notesSz cx="6858000" cy="9144000"/>
  <p:defaultTextStyle>
    <a:lvl1pPr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1pPr>
    <a:lvl2pPr indent="228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2pPr>
    <a:lvl3pPr indent="457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3pPr>
    <a:lvl4pPr indent="685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4pPr>
    <a:lvl5pPr indent="9144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5pPr>
    <a:lvl6pPr indent="11430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6pPr>
    <a:lvl7pPr indent="13716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7pPr>
    <a:lvl8pPr indent="16002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8pPr>
    <a:lvl9pPr indent="1828800" algn="ctr" defTabSz="825500">
      <a:defRPr sz="5000">
        <a:solidFill>
          <a:srgbClr val="FFFFFF"/>
        </a:solidFill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4320" userDrawn="1">
          <p15:clr>
            <a:srgbClr val="A4A3A4"/>
          </p15:clr>
        </p15:guide>
        <p15:guide id="2" pos="7680" userDrawn="1">
          <p15:clr>
            <a:srgbClr val="A4A3A4"/>
          </p15:clr>
        </p15:guide>
      </p15:sldGuideLst>
    </p:ext>
    <p:ext uri="{2D200454-40CA-4A62-9FC3-DE9A4176ACB9}">
      <p15:notes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5C00"/>
    <a:srgbClr val="35B558"/>
    <a:srgbClr val="8881F0"/>
    <a:srgbClr val="FF0000"/>
    <a:srgbClr val="2EAA46"/>
    <a:srgbClr val="666666"/>
    <a:srgbClr val="F9F9F9"/>
    <a:srgbClr val="F4F4F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3C0FC">
              <a:alpha val="26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497FC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065C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8EA5CB">
              <a:alpha val="2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04CB9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308B16">
              <a:alpha val="35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CBCBCB"/>
              </a:solidFill>
              <a:prstDash val="solid"/>
              <a:miter lim="400000"/>
            </a:ln>
          </a:insideV>
        </a:tcBdr>
        <a:fill>
          <a:solidFill>
            <a:srgbClr val="2D7132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noFill/>
              <a:miter lim="400000"/>
            </a:ln>
          </a:bottom>
          <a:insideH>
            <a:ln w="25400" cap="flat">
              <a:solidFill>
                <a:srgbClr val="CBCBCB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8B16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BF630E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B4407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254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1F2428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84B4C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97A7B">
              <a:alpha val="30000"/>
            </a:srgbClr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主题样式 1 - 强调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5758FB7-9AC5-4552-8A53-C91805E547FA}" styleName="主题样式 1 - 强调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69C7853C-536D-4A76-A0AE-DD22124D55A5}" styleName="主题样式 1 - 强调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主题样式 1 - 强调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DBED569-4797-4DF1-A0F4-6AAB3CD982D8}" styleName="浅色样式 3 - 强调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1FECB4D8-DB02-4DC6-A0A2-4F2EBAE1DC90}" styleName="中度样式 1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F2DE63D5-997A-4646-A377-4702673A728D}" styleName="浅色样式 2 - 强调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88" autoAdjust="0"/>
    <p:restoredTop sz="94063" autoAdjust="0"/>
  </p:normalViewPr>
  <p:slideViewPr>
    <p:cSldViewPr snapToGrid="0" snapToObjects="1">
      <p:cViewPr>
        <p:scale>
          <a:sx n="33" d="100"/>
          <a:sy n="33" d="100"/>
        </p:scale>
        <p:origin x="-240" y="-72"/>
      </p:cViewPr>
      <p:guideLst>
        <p:guide orient="horz" pos="4320"/>
        <p:guide pos="7680"/>
      </p:guideLst>
    </p:cSldViewPr>
  </p:slideViewPr>
  <p:outlineViewPr>
    <p:cViewPr>
      <p:scale>
        <a:sx n="33" d="100"/>
        <a:sy n="33" d="100"/>
      </p:scale>
      <p:origin x="0" y="-220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" d="100"/>
        <a:sy n="20" d="100"/>
      </p:scale>
      <p:origin x="0" y="0"/>
    </p:cViewPr>
  </p:sorterViewPr>
  <p:notesViewPr>
    <p:cSldViewPr snapToGrid="0" snapToObjects="1">
      <p:cViewPr varScale="1">
        <p:scale>
          <a:sx n="53" d="100"/>
          <a:sy n="53" d="100"/>
        </p:scale>
        <p:origin x="2648" y="5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724B203-4CDB-4C76-B92E-144974F5477A}" type="datetimeFigureOut">
              <a:rPr lang="zh-CN" altLang="en-US" smtClean="0"/>
              <a:t>2015/8/19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E4A21C-9427-4822-82A8-5167E720865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52926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Shape 2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pPr lvl="0"/>
            <a:endParaRPr dirty="0"/>
          </a:p>
        </p:txBody>
      </p:sp>
      <p:sp>
        <p:nvSpPr>
          <p:cNvPr id="30" name="Shape 3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2143395810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单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  <p:sp>
        <p:nvSpPr>
          <p:cNvPr id="5" name="标题 1"/>
          <p:cNvSpPr>
            <a:spLocks noGrp="1"/>
          </p:cNvSpPr>
          <p:nvPr>
            <p:ph type="ctrTitle" hasCustomPrompt="1"/>
          </p:nvPr>
        </p:nvSpPr>
        <p:spPr>
          <a:xfrm>
            <a:off x="-7200" y="5641200"/>
            <a:ext cx="24393600" cy="1728000"/>
          </a:xfrm>
        </p:spPr>
        <p:txBody>
          <a:bodyPr anchor="ctr">
            <a:noAutofit/>
          </a:bodyPr>
          <a:lstStyle>
            <a:lvl1pPr algn="ctr">
              <a:defRPr sz="1280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r>
              <a:rPr lang="zh-CN" altLang="en-US" smtClean="0"/>
              <a:t>单行版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856095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双行课程主标题">
    <p:bg>
      <p:bgPr>
        <a:solidFill>
          <a:srgbClr val="35B55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1889760" y="5842800"/>
            <a:ext cx="20871040" cy="2955760"/>
          </a:xfrm>
        </p:spPr>
        <p:txBody>
          <a:bodyPr anchor="t"/>
          <a:lstStyle>
            <a:lvl1pPr marL="0" marR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9600" baseline="0">
                <a:solidFill>
                  <a:schemeClr val="tx1"/>
                </a:solidFill>
                <a:latin typeface="Noto Sans CJK SC Black" panose="020B0A00000000000000" pitchFamily="34" charset="-122"/>
                <a:ea typeface="Noto Sans CJK SC Black" panose="020B0A00000000000000" pitchFamily="34" charset="-122"/>
              </a:defRPr>
            </a:lvl1pPr>
          </a:lstStyle>
          <a:p>
            <a:pPr marL="0" marR="0" lvl="0" indent="0" algn="ctr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000000"/>
                </a:solidFill>
              </a:defRPr>
            </a:pPr>
            <a:r>
              <a:rPr lang="zh-CN" altLang="en-US" sz="9600" dirty="0" smtClean="0">
                <a:solidFill>
                  <a:srgbClr val="FFFFFF"/>
                </a:solidFill>
              </a:rPr>
              <a:t>课程主标题两行版，课程主标题过长用此模板</a:t>
            </a:r>
            <a:br>
              <a:rPr lang="zh-CN" altLang="en-US" sz="9600" dirty="0" smtClean="0">
                <a:solidFill>
                  <a:srgbClr val="FFFFFF"/>
                </a:solidFill>
              </a:rPr>
            </a:br>
            <a:endParaRPr lang="zh-CN" altLang="en-US" sz="9600" dirty="0">
              <a:solidFill>
                <a:srgbClr val="FFFFFF"/>
              </a:solidFill>
            </a:endParaRPr>
          </a:p>
        </p:txBody>
      </p:sp>
      <p:pic>
        <p:nvPicPr>
          <p:cNvPr id="4" name="logo.pn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10566000" y="4075200"/>
            <a:ext cx="3251201" cy="1193801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36176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概要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课程主标题 </a:t>
            </a:r>
            <a:r>
              <a:rPr lang="en-US" altLang="zh-CN" sz="5400" dirty="0" smtClean="0">
                <a:solidFill>
                  <a:srgbClr val="666666"/>
                </a:solidFill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</a:rPr>
              <a:t>课程概要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3517200" y="3531600"/>
            <a:ext cx="18273600" cy="9201600"/>
          </a:xfrm>
        </p:spPr>
        <p:txBody>
          <a:bodyPr anchor="t"/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54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第一课时名称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15826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时标题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11" name="标题 1"/>
          <p:cNvSpPr>
            <a:spLocks noGrp="1"/>
          </p:cNvSpPr>
          <p:nvPr>
            <p:ph type="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dirty="0" smtClean="0"/>
              <a:t>课程主标题</a:t>
            </a:r>
            <a:endParaRPr lang="zh-CN" altLang="en-US" dirty="0"/>
          </a:p>
        </p:txBody>
      </p:sp>
      <p:sp>
        <p:nvSpPr>
          <p:cNvPr id="1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212400" y="4899600"/>
            <a:ext cx="23958000" cy="1580400"/>
          </a:xfrm>
        </p:spPr>
        <p:txBody>
          <a:bodyPr anchor="ctr">
            <a:noAutofit/>
          </a:bodyPr>
          <a:lstStyle>
            <a:lvl1pPr marL="190800" indent="0" algn="ctr">
              <a:lnSpc>
                <a:spcPct val="140000"/>
              </a:lnSpc>
              <a:spcBef>
                <a:spcPts val="0"/>
              </a:spcBef>
              <a:buClr>
                <a:srgbClr val="35B558"/>
              </a:buClr>
              <a:buSzPct val="105000"/>
              <a:buFontTx/>
              <a:buNone/>
              <a:defRPr sz="9600" baseline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 smtClean="0"/>
              <a:t>课时标题</a:t>
            </a:r>
          </a:p>
        </p:txBody>
      </p:sp>
    </p:spTree>
    <p:extLst>
      <p:ext uri="{BB962C8B-B14F-4D97-AF65-F5344CB8AC3E}">
        <p14:creationId xmlns:p14="http://schemas.microsoft.com/office/powerpoint/2010/main" val="145602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一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marR="0" indent="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Tx/>
              <a:buSzPct val="75000"/>
              <a:buFontTx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无项目符号课件正文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386045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autoUpdateAnimBg="0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模板（二）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 noChangeAspect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rm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</a:t>
            </a:r>
            <a:endParaRPr lang="zh-CN" altLang="en-US" dirty="0"/>
          </a:p>
        </p:txBody>
      </p:sp>
      <p:sp>
        <p:nvSpPr>
          <p:cNvPr id="8" name="副标题 2"/>
          <p:cNvSpPr>
            <a:spLocks noGrp="1" noChangeAspect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6984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带项目符号内容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13453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build="p" animBg="1">
        <p:tmplLst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8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由发挥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68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7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marL="0" marR="0" indent="0" algn="l" defTabSz="825458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lang="zh-CN" altLang="en-US" sz="5400" dirty="0" smtClean="0">
                <a:solidFill>
                  <a:srgbClr val="666666"/>
                </a:solidFill>
              </a:rPr>
              <a:t>课时名称 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— 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第</a:t>
            </a:r>
            <a:r>
              <a:rPr lang="en-US" altLang="zh-CN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N</a:t>
            </a:r>
            <a:r>
              <a:rPr lang="zh-CN" altLang="en-US" sz="5400" dirty="0" smtClean="0">
                <a:solidFill>
                  <a:srgbClr val="666666"/>
                </a:solidFill>
                <a:latin typeface="Noto Sans CJK SC Light"/>
                <a:ea typeface="Noto Sans CJK SC Light"/>
                <a:cs typeface="Noto Sans CJK SC Light"/>
                <a:sym typeface="Noto Sans CJK SC Light"/>
              </a:rPr>
              <a:t>个知识点</a:t>
            </a:r>
            <a:endParaRPr lang="zh-CN" altLang="en-US" dirty="0"/>
          </a:p>
        </p:txBody>
      </p:sp>
      <p:sp>
        <p:nvSpPr>
          <p:cNvPr id="8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2541600"/>
            <a:ext cx="22201200" cy="10119600"/>
          </a:xfrm>
        </p:spPr>
        <p:txBody>
          <a:bodyPr anchor="t">
            <a:noAutofit/>
          </a:bodyPr>
          <a:lstStyle>
            <a:lvl1pPr marL="687600" marR="0" indent="-507600" algn="l" defTabSz="825458" eaLnBrk="1" fontAlgn="auto" latinLnBrk="0" hangingPunct="1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rgbClr val="35B558"/>
              </a:buClr>
              <a:buSzPct val="105000"/>
              <a:buFont typeface="Arial" panose="020B0604020202020204" pitchFamily="34" charset="0"/>
              <a:buNone/>
              <a:tabLst/>
              <a:defRPr sz="4800" baseline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自由发挥区域</a:t>
            </a:r>
            <a:endParaRPr lang="en-US" altLang="zh-CN" dirty="0" smtClean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3624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课程总结模板"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154"/>
          <p:cNvSpPr/>
          <p:nvPr userDrawn="1"/>
        </p:nvSpPr>
        <p:spPr>
          <a:xfrm>
            <a:off x="-405493" y="501070"/>
            <a:ext cx="1270001" cy="787400"/>
          </a:xfrm>
          <a:prstGeom prst="rect">
            <a:avLst/>
          </a:prstGeom>
          <a:blipFill>
            <a:blip r:embed="rId2"/>
          </a:blipFill>
          <a:ln w="12700">
            <a:miter lim="400000"/>
          </a:ln>
        </p:spPr>
        <p:txBody>
          <a:bodyPr lIns="0" tIns="0" rIns="0" bIns="0" anchor="ctr"/>
          <a:lstStyle/>
          <a:p>
            <a:pPr lvl="0">
              <a:defRPr sz="3600"/>
            </a:pPr>
            <a:endParaRPr sz="3600" dirty="0"/>
          </a:p>
        </p:txBody>
      </p:sp>
      <p:sp>
        <p:nvSpPr>
          <p:cNvPr id="4" name="标题 1"/>
          <p:cNvSpPr>
            <a:spLocks noGrp="1"/>
          </p:cNvSpPr>
          <p:nvPr>
            <p:ph type="ctrTitle" hasCustomPrompt="1"/>
          </p:nvPr>
        </p:nvSpPr>
        <p:spPr>
          <a:xfrm>
            <a:off x="1033200" y="428400"/>
            <a:ext cx="23004000" cy="932400"/>
          </a:xfrm>
        </p:spPr>
        <p:txBody>
          <a:bodyPr anchor="ctr" anchorCtr="0">
            <a:noAutofit/>
          </a:bodyPr>
          <a:lstStyle>
            <a:lvl1pPr algn="l">
              <a:defRPr sz="5400" baseline="0">
                <a:solidFill>
                  <a:srgbClr val="666666"/>
                </a:solidFill>
                <a:latin typeface="Noto Sans CJK SC Light" panose="020B0300000000000000" pitchFamily="34" charset="-122"/>
                <a:ea typeface="Noto Sans CJK SC Light" panose="020B0300000000000000" pitchFamily="34" charset="-122"/>
              </a:defRPr>
            </a:lvl1pPr>
          </a:lstStyle>
          <a:p>
            <a:r>
              <a:rPr lang="zh-CN" altLang="en-US" sz="5400" dirty="0" smtClean="0">
                <a:solidFill>
                  <a:srgbClr val="666666"/>
                </a:solidFill>
              </a:rPr>
              <a:t>课程主标题</a:t>
            </a:r>
            <a:endParaRPr lang="zh-CN" altLang="en-US" dirty="0"/>
          </a:p>
        </p:txBody>
      </p:sp>
      <p:sp>
        <p:nvSpPr>
          <p:cNvPr id="6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090800" y="3193200"/>
            <a:ext cx="22201200" cy="10281600"/>
          </a:xfrm>
        </p:spPr>
        <p:txBody>
          <a:bodyPr anchor="t">
            <a:noAutofit/>
          </a:bodyPr>
          <a:lstStyle>
            <a:lvl1pPr marL="0" indent="0" algn="l">
              <a:lnSpc>
                <a:spcPct val="140000"/>
              </a:lnSpc>
              <a:spcBef>
                <a:spcPts val="0"/>
              </a:spcBef>
              <a:buNone/>
              <a:defRPr sz="480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 smtClean="0"/>
              <a:t>课程总结内容</a:t>
            </a:r>
            <a:endParaRPr lang="en-US" altLang="zh-CN" dirty="0" smtClean="0"/>
          </a:p>
          <a:p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0055094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 autoUpdateAnimBg="0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  <p:tmpl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6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500"/>
                        <p:tgtEl>
                          <p:spTgt spid="6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5.jpg"/>
          <p:cNvPicPr/>
          <p:nvPr userDrawn="1"/>
        </p:nvPicPr>
        <p:blipFill>
          <a:blip r:embed="rId2">
            <a:extLst/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1689100" y="355600"/>
            <a:ext cx="21005800" cy="228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11200" dirty="0" err="1">
                <a:solidFill>
                  <a:srgbClr val="FFFFFF"/>
                </a:solidFill>
              </a:rPr>
              <a:t>标题文本</a:t>
            </a:r>
            <a:endParaRPr sz="11200" dirty="0">
              <a:solidFill>
                <a:srgbClr val="FFFFFF"/>
              </a:solidFill>
            </a:endParaRP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1689100" y="3149600"/>
            <a:ext cx="21005800" cy="92964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0" tIns="0" rIns="0" bIns="0" anchor="ctr">
            <a:normAutofit/>
          </a:bodyPr>
          <a:lstStyle/>
          <a:p>
            <a:pPr lvl="0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1</a:t>
            </a:r>
          </a:p>
          <a:p>
            <a:pPr lvl="1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2</a:t>
            </a:r>
          </a:p>
          <a:p>
            <a:pPr lvl="2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3</a:t>
            </a:r>
          </a:p>
          <a:p>
            <a:pPr lvl="3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4</a:t>
            </a:r>
          </a:p>
          <a:p>
            <a:pPr lvl="4">
              <a:defRPr sz="1800">
                <a:solidFill>
                  <a:srgbClr val="000000"/>
                </a:solidFill>
              </a:defRPr>
            </a:pPr>
            <a:r>
              <a:rPr sz="5200" dirty="0" err="1">
                <a:solidFill>
                  <a:srgbClr val="FFFFFF"/>
                </a:solidFill>
              </a:rPr>
              <a:t>正文级别</a:t>
            </a:r>
            <a:r>
              <a:rPr sz="5200" dirty="0">
                <a:solidFill>
                  <a:srgbClr val="FFFFFF"/>
                </a:solidFill>
              </a:rPr>
              <a:t> 5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86" r:id="rId3"/>
    <p:sldLayoutId id="2147483680" r:id="rId4"/>
    <p:sldLayoutId id="2147483676" r:id="rId5"/>
    <p:sldLayoutId id="2147483677" r:id="rId6"/>
    <p:sldLayoutId id="2147483678" r:id="rId7"/>
    <p:sldLayoutId id="2147483675" r:id="rId8"/>
    <p:sldLayoutId id="2147483660" r:id="rId9"/>
  </p:sldLayoutIdLst>
  <p:transition spd="med"/>
  <p:timing>
    <p:tnLst>
      <p:par>
        <p:cTn id="1" dur="indefinite" restart="never" nodeType="tmRoot"/>
      </p:par>
    </p:tnLst>
  </p:timing>
  <p:txStyles>
    <p:titleStyle>
      <a:lvl1pPr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11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titleStyle>
    <p:bodyStyle>
      <a:lvl1pPr marL="63496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1pPr>
      <a:lvl2pPr marL="126993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2pPr>
      <a:lvl3pPr marL="190490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3pPr>
      <a:lvl4pPr marL="253987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4pPr>
      <a:lvl5pPr marL="3174842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5pPr>
      <a:lvl6pPr marL="3809810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6pPr>
      <a:lvl7pPr marL="4444778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7pPr>
      <a:lvl8pPr marL="5079746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8pPr>
      <a:lvl9pPr marL="5714714" indent="-634968" defTabSz="825458" eaLnBrk="1" hangingPunct="1">
        <a:spcBef>
          <a:spcPts val="5900"/>
        </a:spcBef>
        <a:buSzPct val="75000"/>
        <a:buChar char="•"/>
        <a:defRPr sz="5200">
          <a:solidFill>
            <a:srgbClr val="FFFFFF"/>
          </a:solidFill>
          <a:latin typeface="+mn-lt"/>
          <a:ea typeface="+mn-ea"/>
          <a:cs typeface="+mn-cs"/>
          <a:sym typeface="Helvetica Light"/>
        </a:defRPr>
      </a:lvl9pPr>
    </p:bodyStyle>
    <p:otherStyle>
      <a:lvl1pPr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1pPr>
      <a:lvl2pPr indent="22858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2pPr>
      <a:lvl3pPr indent="457178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3pPr>
      <a:lvl4pPr indent="685766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4pPr>
      <a:lvl5pPr indent="914354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5pPr>
      <a:lvl6pPr indent="114294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6pPr>
      <a:lvl7pPr indent="1371532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7pPr>
      <a:lvl8pPr indent="1600120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8pPr>
      <a:lvl9pPr indent="1828709" algn="ctr" defTabSz="825458" eaLnBrk="1" hangingPunct="1">
        <a:defRPr sz="2400">
          <a:solidFill>
            <a:schemeClr val="tx1"/>
          </a:solidFill>
          <a:latin typeface="+mn-lt"/>
          <a:ea typeface="+mn-ea"/>
          <a:cs typeface="+mn-cs"/>
          <a:sym typeface="Helvetica Light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wmf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5.wmf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5.wmf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 smtClean="0"/>
              <a:t>数组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395896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完美的数组逆置算法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合理利用泛型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泛</a:t>
            </a:r>
            <a:r>
              <a:rPr lang="zh-CN" altLang="en-US" dirty="0" smtClean="0"/>
              <a:t>型是</a:t>
            </a:r>
            <a:r>
              <a:rPr lang="en-US" altLang="zh-CN" dirty="0" smtClean="0"/>
              <a:t>Java</a:t>
            </a:r>
            <a:r>
              <a:rPr lang="zh-CN" altLang="en-US" dirty="0"/>
              <a:t>界</a:t>
            </a:r>
            <a:r>
              <a:rPr lang="zh-CN" altLang="en-US" dirty="0" smtClean="0"/>
              <a:t>的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六脉神剑</a:t>
            </a:r>
            <a:r>
              <a:rPr lang="zh-CN" altLang="en-US" dirty="0" smtClean="0"/>
              <a:t>之一，合理使用泛型，能够写出接近</a:t>
            </a:r>
            <a:r>
              <a:rPr lang="en-US" altLang="zh-CN" dirty="0" smtClean="0"/>
              <a:t>Java API</a:t>
            </a:r>
            <a:r>
              <a:rPr lang="zh-CN" altLang="en-US" dirty="0" smtClean="0"/>
              <a:t>的算法！</a:t>
            </a:r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0445630"/>
              </p:ext>
            </p:extLst>
          </p:nvPr>
        </p:nvGraphicFramePr>
        <p:xfrm>
          <a:off x="2343150" y="5247201"/>
          <a:ext cx="7486650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684494"/>
                <a:gridCol w="3802156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基本类型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封装类型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Integer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float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Float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char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Character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boolean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Boolean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double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Double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799935"/>
              </p:ext>
            </p:extLst>
          </p:nvPr>
        </p:nvGraphicFramePr>
        <p:xfrm>
          <a:off x="11344275" y="6210805"/>
          <a:ext cx="9744075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14875"/>
                <a:gridCol w="502920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InverseArray.java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inverse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5404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完美的数组逆置算法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全面的测试用例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 smtClean="0"/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1487671"/>
              </p:ext>
            </p:extLst>
          </p:nvPr>
        </p:nvGraphicFramePr>
        <p:xfrm>
          <a:off x="4343400" y="3300665"/>
          <a:ext cx="15316200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128622"/>
                <a:gridCol w="8187578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TestInverse.java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testPerson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长度为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6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Person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数组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数组可以逆置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8266845"/>
              </p:ext>
            </p:extLst>
          </p:nvPr>
        </p:nvGraphicFramePr>
        <p:xfrm>
          <a:off x="4343400" y="8625140"/>
          <a:ext cx="15316200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128622"/>
                <a:gridCol w="8187578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TestInverse.java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testInteger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长度为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7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Integer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数组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数组可以逆置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91078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完美的数组逆置算法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封装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类型与基本类型的各自适用范围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0044195"/>
              </p:ext>
            </p:extLst>
          </p:nvPr>
        </p:nvGraphicFramePr>
        <p:xfrm>
          <a:off x="3057525" y="3576890"/>
          <a:ext cx="18516600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172075"/>
                <a:gridCol w="1334452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封装类型适用范围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举例说明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ORM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实体字段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private Integer id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集合框架的使用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List&lt;Integer&gt; list=new ArrayList&lt;Integer&gt;()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框架源码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Collections.</a:t>
                      </a:r>
                      <a:r>
                        <a:rPr lang="fr-FR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sort(List&lt;T&gt; list, Comparator&lt;? super T&gt; c)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157160"/>
              </p:ext>
            </p:extLst>
          </p:nvPr>
        </p:nvGraphicFramePr>
        <p:xfrm>
          <a:off x="3086100" y="8737115"/>
          <a:ext cx="18430875" cy="361457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5143500"/>
                <a:gridCol w="132873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基本类型适用范围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举例说明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逻辑判断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ArrayList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源码中的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ensureCapacity()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函数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循环结构的变量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ArrayList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源码中的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indexOf()</a:t>
                      </a: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函数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……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17208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完美的数组逆置算法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封装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类型与基本类型的各自适用范围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如果说，</a:t>
            </a:r>
            <a:r>
              <a:rPr lang="en-US" altLang="zh-CN" dirty="0" smtClean="0"/>
              <a:t>23</a:t>
            </a:r>
            <a:r>
              <a:rPr lang="zh-CN" altLang="en-US" dirty="0" smtClean="0"/>
              <a:t>种设计模式属于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一阳指</a:t>
            </a:r>
            <a:r>
              <a:rPr lang="zh-CN" altLang="en-US" dirty="0" smtClean="0"/>
              <a:t>级别的武功的话，那么；</a:t>
            </a:r>
            <a:endParaRPr lang="en-US" altLang="zh-CN" dirty="0" smtClean="0"/>
          </a:p>
          <a:p>
            <a:r>
              <a:rPr lang="zh-CN" altLang="en-US" dirty="0" smtClean="0"/>
              <a:t>以下技术，相当于</a:t>
            </a:r>
            <a:r>
              <a:rPr lang="en-US" altLang="zh-CN" dirty="0" smtClean="0"/>
              <a:t>Java</a:t>
            </a:r>
            <a:r>
              <a:rPr lang="zh-CN" altLang="en-US" dirty="0" smtClean="0"/>
              <a:t>世界的</a:t>
            </a:r>
            <a:r>
              <a:rPr lang="zh-CN" altLang="en-US" dirty="0">
                <a:latin typeface="Noto Sans CJK SC Bold" pitchFamily="34" charset="-122"/>
                <a:ea typeface="Noto Sans CJK SC Bold" pitchFamily="34" charset="-122"/>
              </a:rPr>
              <a:t>六脉神剑</a:t>
            </a:r>
            <a:r>
              <a:rPr lang="zh-CN" altLang="en-US" dirty="0" smtClean="0"/>
              <a:t>！</a:t>
            </a:r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7" name="表格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0049283"/>
              </p:ext>
            </p:extLst>
          </p:nvPr>
        </p:nvGraphicFramePr>
        <p:xfrm>
          <a:off x="1090800" y="5423765"/>
          <a:ext cx="20488275" cy="5937147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743450"/>
                <a:gridCol w="1574482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技术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zh-CN" altLang="en-US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简要解释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反射（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Reflect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）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让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Java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具备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Python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Ruby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JavaScript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等等动态语言的特性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泛型（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Generic Type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Bold" pitchFamily="34" charset="-122"/>
                          <a:ea typeface="Noto Sans CJK SC Bold" pitchFamily="34" charset="-122"/>
                          <a:cs typeface="+mn-cs"/>
                          <a:sym typeface="Helvetica Light"/>
                        </a:rPr>
                        <a:t>抽象编程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的典型应用，</a:t>
                      </a:r>
                      <a:r>
                        <a:rPr lang="zh-CN" altLang="en-US" sz="3600" baseline="0" dirty="0" smtClean="0">
                          <a:solidFill>
                            <a:srgbClr val="FF5C00"/>
                          </a:solidFill>
                          <a:latin typeface="Noto Sans CJK SC Bold" pitchFamily="34" charset="-122"/>
                          <a:ea typeface="Noto Sans CJK SC Bold" pitchFamily="34" charset="-122"/>
                          <a:cs typeface="+mn-cs"/>
                          <a:sym typeface="Helvetica Light"/>
                        </a:rPr>
                        <a:t>集合框架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大量使用泛型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注解（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Annotation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）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减少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xml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配置代码，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Hibernate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Spring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Struts2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均支持注解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IOC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（控制反转）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依赖注入，源于</a:t>
                      </a:r>
                      <a:r>
                        <a:rPr lang="en-US" altLang="zh-CN" sz="3600" baseline="0" dirty="0" smtClean="0">
                          <a:solidFill>
                            <a:srgbClr val="FF5C00"/>
                          </a:solidFill>
                          <a:latin typeface="Noto Sans CJK SC Bold" pitchFamily="34" charset="-122"/>
                          <a:ea typeface="Noto Sans CJK SC Bold" pitchFamily="34" charset="-122"/>
                          <a:cs typeface="+mn-cs"/>
                          <a:sym typeface="Helvetica Light"/>
                        </a:rPr>
                        <a:t>Spring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23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种设计模式的延续与改进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AOP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（面向切面编程）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源于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Spring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，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23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种设计模式的延续与改进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Cglib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强大的代码生成库，比继承、动态代理更高效，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Hibernate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、</a:t>
                      </a:r>
                      <a:r>
                        <a:rPr lang="en-US" altLang="zh-CN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Spring</a:t>
                      </a:r>
                      <a:r>
                        <a:rPr lang="zh-CN" altLang="en-US" sz="36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底层依赖</a:t>
                      </a:r>
                      <a:endParaRPr lang="zh-CN" altLang="en-US" sz="36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1542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旋转数组</a:t>
            </a:r>
          </a:p>
        </p:txBody>
      </p:sp>
    </p:spTree>
    <p:extLst>
      <p:ext uri="{BB962C8B-B14F-4D97-AF65-F5344CB8AC3E}">
        <p14:creationId xmlns:p14="http://schemas.microsoft.com/office/powerpoint/2010/main" val="551615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旋转数组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问题分析</a:t>
            </a:r>
            <a:endParaRPr lang="en-US" altLang="zh-CN" sz="4800" dirty="0" smtClean="0"/>
          </a:p>
          <a:p>
            <a:r>
              <a:rPr lang="zh-CN" altLang="en-US" sz="4800" dirty="0"/>
              <a:t>代码实现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测试与提交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4721483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旋转数组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leetCode 189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Rotate Array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给定一个数组，长度为</a:t>
            </a:r>
            <a:r>
              <a:rPr lang="en-US" altLang="zh-CN" dirty="0" smtClean="0"/>
              <a:t>n</a:t>
            </a:r>
            <a:r>
              <a:rPr lang="zh-CN" altLang="en-US" dirty="0" smtClean="0"/>
              <a:t>，要求把后</a:t>
            </a:r>
            <a:r>
              <a:rPr lang="en-US" altLang="zh-CN" dirty="0" smtClean="0"/>
              <a:t>k</a:t>
            </a:r>
            <a:r>
              <a:rPr lang="zh-CN" altLang="en-US" dirty="0" smtClean="0"/>
              <a:t>个元素移动至前面，前</a:t>
            </a:r>
            <a:r>
              <a:rPr lang="en-US" altLang="zh-CN" dirty="0" smtClean="0"/>
              <a:t>n-k</a:t>
            </a:r>
            <a:r>
              <a:rPr lang="zh-CN" altLang="en-US" dirty="0" smtClean="0"/>
              <a:t>个元素移动至后面。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比如，</a:t>
            </a:r>
            <a:r>
              <a:rPr lang="en-US" altLang="zh-CN" dirty="0" smtClean="0"/>
              <a:t>n=7</a:t>
            </a:r>
            <a:r>
              <a:rPr lang="zh-CN" altLang="en-US" dirty="0" smtClean="0"/>
              <a:t>，</a:t>
            </a:r>
            <a:r>
              <a:rPr lang="en-US" altLang="zh-CN" dirty="0" smtClean="0"/>
              <a:t>k=3</a:t>
            </a:r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/>
              <a:t>重点研究</a:t>
            </a:r>
            <a:r>
              <a:rPr lang="zh-CN" altLang="en-US" dirty="0" smtClean="0"/>
              <a:t>：时间</a:t>
            </a:r>
            <a:r>
              <a:rPr lang="zh-CN" altLang="en-US" dirty="0"/>
              <a:t>复杂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O(N)</a:t>
            </a:r>
            <a:r>
              <a:rPr lang="zh-CN" altLang="en-US" dirty="0"/>
              <a:t>、</a:t>
            </a:r>
            <a:r>
              <a:rPr lang="zh-CN" altLang="en-US" dirty="0" smtClean="0"/>
              <a:t>空间复杂度为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的算法。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sp>
        <p:nvSpPr>
          <p:cNvPr id="7" name="右箭头 6"/>
          <p:cNvSpPr/>
          <p:nvPr/>
        </p:nvSpPr>
        <p:spPr>
          <a:xfrm>
            <a:off x="10144125" y="7338354"/>
            <a:ext cx="3028950" cy="415499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3371849" y="6086475"/>
            <a:ext cx="5400675" cy="2828925"/>
            <a:chOff x="3371849" y="6086475"/>
            <a:chExt cx="5400675" cy="2828925"/>
          </a:xfrm>
        </p:grpSpPr>
        <p:sp>
          <p:nvSpPr>
            <p:cNvPr id="5" name="TextBox 4"/>
            <p:cNvSpPr txBox="1"/>
            <p:nvPr/>
          </p:nvSpPr>
          <p:spPr>
            <a:xfrm>
              <a:off x="3371849" y="7200894"/>
              <a:ext cx="5400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1 , 2 , 3 , 4 , 5 , 6 , 7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9" name="直接连接符 8"/>
            <p:cNvCxnSpPr/>
            <p:nvPr/>
          </p:nvCxnSpPr>
          <p:spPr>
            <a:xfrm>
              <a:off x="6507955" y="6086475"/>
              <a:ext cx="0" cy="2828925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13" name="组合 12"/>
          <p:cNvGrpSpPr/>
          <p:nvPr/>
        </p:nvGrpSpPr>
        <p:grpSpPr>
          <a:xfrm>
            <a:off x="14516099" y="6038191"/>
            <a:ext cx="5400675" cy="2828925"/>
            <a:chOff x="14516099" y="6038191"/>
            <a:chExt cx="5400675" cy="2828925"/>
          </a:xfrm>
        </p:grpSpPr>
        <p:sp>
          <p:nvSpPr>
            <p:cNvPr id="6" name="TextBox 5"/>
            <p:cNvSpPr txBox="1"/>
            <p:nvPr/>
          </p:nvSpPr>
          <p:spPr>
            <a:xfrm>
              <a:off x="14516099" y="7172315"/>
              <a:ext cx="540067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, 6 , 7 , 1 , 2 , 3 , 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1" name="直接连接符 10"/>
            <p:cNvCxnSpPr/>
            <p:nvPr/>
          </p:nvCxnSpPr>
          <p:spPr>
            <a:xfrm>
              <a:off x="16918780" y="6038191"/>
              <a:ext cx="0" cy="2828925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188222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旋转数组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伪代码描述：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边界：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 smtClean="0"/>
              <a:t>k=0</a:t>
            </a:r>
            <a:r>
              <a:rPr lang="zh-CN" altLang="en-US" dirty="0" smtClean="0"/>
              <a:t>时，不予考虑</a:t>
            </a:r>
            <a:endParaRPr lang="en-US" altLang="zh-CN" dirty="0"/>
          </a:p>
          <a:p>
            <a:pPr marL="69840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k</a:t>
            </a:r>
            <a:r>
              <a:rPr lang="zh-CN" altLang="en-US" dirty="0"/>
              <a:t>有可能大于</a:t>
            </a:r>
            <a:r>
              <a:rPr lang="en-US" altLang="zh-CN" dirty="0"/>
              <a:t>n</a:t>
            </a:r>
            <a:r>
              <a:rPr lang="zh-CN" altLang="en-US" dirty="0"/>
              <a:t>，</a:t>
            </a:r>
            <a:r>
              <a:rPr lang="en-US" altLang="zh-CN" dirty="0"/>
              <a:t>n=7</a:t>
            </a:r>
            <a:r>
              <a:rPr lang="zh-CN" altLang="en-US" dirty="0"/>
              <a:t>，</a:t>
            </a:r>
            <a:r>
              <a:rPr lang="en-US" altLang="zh-CN" dirty="0"/>
              <a:t>k=24</a:t>
            </a:r>
            <a:r>
              <a:rPr lang="zh-CN" altLang="en-US" dirty="0"/>
              <a:t>，此时</a:t>
            </a:r>
            <a:r>
              <a:rPr lang="en-US" altLang="zh-CN" dirty="0" smtClean="0"/>
              <a:t>k=k%n=24%7=3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             </a:t>
            </a:r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sp>
        <p:nvSpPr>
          <p:cNvPr id="8" name="矩形 7"/>
          <p:cNvSpPr/>
          <p:nvPr/>
        </p:nvSpPr>
        <p:spPr>
          <a:xfrm>
            <a:off x="3309764" y="3954065"/>
            <a:ext cx="5719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hello world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9" name="矩形 8"/>
          <p:cNvSpPr/>
          <p:nvPr/>
        </p:nvSpPr>
        <p:spPr>
          <a:xfrm>
            <a:off x="13639622" y="3954065"/>
            <a:ext cx="5634213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“world hello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509539" y="5615877"/>
            <a:ext cx="5719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hello world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9029700" y="5615877"/>
            <a:ext cx="5719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olleh dlrow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2" name="矩形 11"/>
          <p:cNvSpPr/>
          <p:nvPr/>
        </p:nvSpPr>
        <p:spPr>
          <a:xfrm>
            <a:off x="16413867" y="5615877"/>
            <a:ext cx="5719936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“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world</a:t>
            </a:r>
            <a:r>
              <a:rPr lang="en-US" altLang="zh-CN" sz="5400" b="1" dirty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 </a:t>
            </a:r>
            <a:r>
              <a:rPr lang="en-US" altLang="zh-CN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hello</a:t>
            </a:r>
            <a:r>
              <a:rPr lang="zh-CN" altLang="en-US" sz="5400" b="1" dirty="0" smtClean="0">
                <a:ln w="10541" cmpd="sng">
                  <a:solidFill>
                    <a:schemeClr val="accent1">
                      <a:shade val="88000"/>
                      <a:satMod val="11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1">
                        <a:tint val="40000"/>
                        <a:satMod val="250000"/>
                      </a:schemeClr>
                    </a:gs>
                    <a:gs pos="9000">
                      <a:schemeClr val="accent1">
                        <a:tint val="52000"/>
                        <a:satMod val="300000"/>
                      </a:schemeClr>
                    </a:gs>
                    <a:gs pos="50000">
                      <a:schemeClr val="accent1">
                        <a:shade val="20000"/>
                        <a:satMod val="300000"/>
                      </a:schemeClr>
                    </a:gs>
                    <a:gs pos="79000">
                      <a:schemeClr val="accent1">
                        <a:tint val="52000"/>
                        <a:satMod val="300000"/>
                      </a:schemeClr>
                    </a:gs>
                    <a:gs pos="100000">
                      <a:schemeClr val="accent1">
                        <a:tint val="40000"/>
                        <a:satMod val="250000"/>
                      </a:schemeClr>
                    </a:gs>
                  </a:gsLst>
                  <a:lin ang="5400000"/>
                </a:gradFill>
              </a:rPr>
              <a:t>”</a:t>
            </a:r>
            <a:endParaRPr lang="zh-CN" altLang="en-US" sz="5400" b="1" dirty="0">
              <a:ln w="10541" cmpd="sng">
                <a:solidFill>
                  <a:schemeClr val="accent1">
                    <a:shade val="88000"/>
                    <a:satMod val="110000"/>
                  </a:schemeClr>
                </a:solidFill>
                <a:prstDash val="solid"/>
              </a:ln>
              <a:gradFill>
                <a:gsLst>
                  <a:gs pos="0">
                    <a:schemeClr val="accent1">
                      <a:tint val="40000"/>
                      <a:satMod val="250000"/>
                    </a:schemeClr>
                  </a:gs>
                  <a:gs pos="9000">
                    <a:schemeClr val="accent1">
                      <a:tint val="52000"/>
                      <a:satMod val="300000"/>
                    </a:schemeClr>
                  </a:gs>
                  <a:gs pos="50000">
                    <a:schemeClr val="accent1">
                      <a:shade val="20000"/>
                      <a:satMod val="300000"/>
                    </a:schemeClr>
                  </a:gs>
                  <a:gs pos="79000">
                    <a:schemeClr val="accent1">
                      <a:tint val="52000"/>
                      <a:satMod val="300000"/>
                    </a:schemeClr>
                  </a:gs>
                  <a:gs pos="100000">
                    <a:schemeClr val="accent1">
                      <a:tint val="40000"/>
                      <a:satMod val="250000"/>
                    </a:schemeClr>
                  </a:gs>
                </a:gsLst>
                <a:lin ang="5400000"/>
              </a:gradFill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674730" y="8286750"/>
            <a:ext cx="10429875" cy="2308324"/>
          </a:xfrm>
          <a:prstGeom prst="rect">
            <a:avLst/>
          </a:prstGeom>
          <a:ln w="50800"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everse(array,0,n-k-1);//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反转前一半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everse(array,n-k,n-1);//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反转后一半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everse(array,0,n-1);//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反转整个数组</a:t>
            </a:r>
          </a:p>
        </p:txBody>
      </p:sp>
      <p:sp>
        <p:nvSpPr>
          <p:cNvPr id="4" name="右箭头 3"/>
          <p:cNvSpPr/>
          <p:nvPr/>
        </p:nvSpPr>
        <p:spPr>
          <a:xfrm>
            <a:off x="9944100" y="4184897"/>
            <a:ext cx="2857500" cy="461665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5" name="右箭头 4"/>
          <p:cNvSpPr/>
          <p:nvPr/>
        </p:nvSpPr>
        <p:spPr>
          <a:xfrm>
            <a:off x="7458075" y="5846708"/>
            <a:ext cx="1000125" cy="461665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14" name="右箭头 13"/>
          <p:cNvSpPr/>
          <p:nvPr/>
        </p:nvSpPr>
        <p:spPr>
          <a:xfrm>
            <a:off x="15228003" y="5846707"/>
            <a:ext cx="1000125" cy="461665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554072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2" grpId="0"/>
      <p:bldP spid="13" grpId="0" animBg="1"/>
      <p:bldP spid="4" grpId="0" animBg="1"/>
      <p:bldP spid="5" grpId="0" animBg="1"/>
      <p:bldP spid="14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旋转数组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代码实现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6687020"/>
              </p:ext>
            </p:extLst>
          </p:nvPr>
        </p:nvGraphicFramePr>
        <p:xfrm>
          <a:off x="7115175" y="4896355"/>
          <a:ext cx="10086975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629150"/>
                <a:gridCol w="545782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_189RotateArray.java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rotate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99045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旋转数组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测试与提交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5260178"/>
              </p:ext>
            </p:extLst>
          </p:nvPr>
        </p:nvGraphicFramePr>
        <p:xfrm>
          <a:off x="4943475" y="4757990"/>
          <a:ext cx="13973175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457700"/>
                <a:gridCol w="95154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_189RotateArray.java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nums={1,2,3,4,5,6,7,8,9,10}, k=4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nums={7,8,9,10,1,2,3,4,5,6}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712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9F9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</a:t>
            </a:r>
            <a:r>
              <a:rPr lang="zh-CN" altLang="en-US" dirty="0" smtClean="0"/>
              <a:t>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课程概要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完美的数组逆置算法</a:t>
            </a:r>
            <a:endParaRPr lang="en-US" altLang="zh-CN" dirty="0" smtClean="0"/>
          </a:p>
          <a:p>
            <a:r>
              <a:rPr lang="zh-CN" altLang="en-US" dirty="0"/>
              <a:t>旋转数组</a:t>
            </a:r>
            <a:endParaRPr lang="en-US" altLang="zh-CN" dirty="0" smtClean="0"/>
          </a:p>
          <a:p>
            <a:r>
              <a:rPr lang="zh-CN" altLang="en-US" dirty="0" smtClean="0"/>
              <a:t>和为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的两个数字</a:t>
            </a:r>
            <a:endParaRPr lang="en-US" altLang="zh-CN" dirty="0" smtClean="0"/>
          </a:p>
          <a:p>
            <a:r>
              <a:rPr lang="zh-CN" altLang="en-US" dirty="0" smtClean="0"/>
              <a:t>和为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的连续正整数序列</a:t>
            </a:r>
            <a:endParaRPr lang="en-US" altLang="zh-CN" dirty="0" smtClean="0"/>
          </a:p>
          <a:p>
            <a:r>
              <a:rPr lang="zh-CN" altLang="en-US" dirty="0" smtClean="0"/>
              <a:t>删除排序数组中的重复元素</a:t>
            </a:r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82666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和为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的两个数字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39452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和为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的两个数字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平方</a:t>
            </a:r>
            <a:r>
              <a:rPr lang="zh-CN" altLang="en-US" sz="4800" dirty="0" smtClean="0"/>
              <a:t>级的算法</a:t>
            </a:r>
            <a:endParaRPr lang="en-US" altLang="zh-CN" sz="4800" dirty="0" smtClean="0"/>
          </a:p>
          <a:p>
            <a:r>
              <a:rPr lang="zh-CN" altLang="en-US" sz="4800" dirty="0" smtClean="0"/>
              <a:t>线性算法的思路</a:t>
            </a:r>
            <a:endParaRPr lang="en-US" altLang="zh-CN" sz="4800" dirty="0" smtClean="0"/>
          </a:p>
          <a:p>
            <a:r>
              <a:rPr lang="zh-CN" altLang="en-US" sz="4800" dirty="0" smtClean="0"/>
              <a:t>线性算法的代码实现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31169243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的两个数字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已知一个升序数组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和一个数字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，数组不包含重复数字，在数组中查找两个数，</a:t>
            </a:r>
            <a:r>
              <a:rPr lang="zh-CN" altLang="en-US" dirty="0" smtClean="0"/>
              <a:t>使得它们</a:t>
            </a:r>
            <a:r>
              <a:rPr lang="zh-CN" altLang="en-US" dirty="0" smtClean="0"/>
              <a:t>的和正好为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；如果有多对数字的和等于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，则全部输出。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/>
              <a:t>样</a:t>
            </a:r>
            <a:r>
              <a:rPr lang="zh-CN" altLang="en-US" dirty="0" smtClean="0"/>
              <a:t>例输入：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样例输出：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6286500" y="6743698"/>
            <a:ext cx="971550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rray={1 , 3 , 4 , 5 , 8 , 9 , 11}, s=13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0572749" y="10144125"/>
            <a:ext cx="1143001" cy="156966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9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8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78127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的两个数字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平方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级的算法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597248" y="3571567"/>
            <a:ext cx="10515601" cy="6740307"/>
          </a:xfrm>
          <a:prstGeom prst="rect">
            <a:avLst/>
          </a:prstGeom>
          <a:ln w="50800"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n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=array.length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for(i=0;i&lt;n-1;i++){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for(j=i+1;j&lt;n;j++){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if(array[i]+array[j]==s){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printResult();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break;//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注意</a:t>
            </a:r>
            <a:endParaRPr lang="en-US" altLang="zh-CN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6997298" y="10886767"/>
            <a:ext cx="9715500" cy="1837118"/>
            <a:chOff x="6772274" y="3571567"/>
            <a:chExt cx="9715500" cy="1837118"/>
          </a:xfrm>
        </p:grpSpPr>
        <p:sp>
          <p:nvSpPr>
            <p:cNvPr id="4" name="TextBox 3"/>
            <p:cNvSpPr txBox="1"/>
            <p:nvPr/>
          </p:nvSpPr>
          <p:spPr>
            <a:xfrm>
              <a:off x="6772274" y="4577688"/>
              <a:ext cx="97155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rray={1 , 3 , 4 , 5 , 8 , 9 , 11}, s=13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" name="下箭头 7"/>
            <p:cNvSpPr>
              <a:spLocks noChangeAspect="1"/>
            </p:cNvSpPr>
            <p:nvPr/>
          </p:nvSpPr>
          <p:spPr>
            <a:xfrm>
              <a:off x="11997925" y="3571567"/>
              <a:ext cx="450058" cy="969142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下箭头 8"/>
            <p:cNvSpPr>
              <a:spLocks noChangeAspect="1"/>
            </p:cNvSpPr>
            <p:nvPr/>
          </p:nvSpPr>
          <p:spPr>
            <a:xfrm>
              <a:off x="11197825" y="3571567"/>
              <a:ext cx="450058" cy="969142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63251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的两个数字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平方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级的算法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3997637"/>
              </p:ext>
            </p:extLst>
          </p:nvPr>
        </p:nvGraphicFramePr>
        <p:xfrm>
          <a:off x="4836520" y="4918341"/>
          <a:ext cx="13222879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07455"/>
                <a:gridCol w="9115424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TwoSum.java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twoSum01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array={1,3,4,5,8,9,11}, s=13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[4,9] [5,8]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</a:t>
                      </a:r>
                      <a:r>
                        <a:rPr lang="en-US" altLang="zh-CN" sz="4000" baseline="30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32010208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8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30726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的两个数字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线性算法的思路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能否借鉴第一课时的头指针、尾指针的思路？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pSp>
        <p:nvGrpSpPr>
          <p:cNvPr id="10" name="组合 9"/>
          <p:cNvGrpSpPr/>
          <p:nvPr/>
        </p:nvGrpSpPr>
        <p:grpSpPr>
          <a:xfrm>
            <a:off x="1457324" y="5337768"/>
            <a:ext cx="9715500" cy="1837118"/>
            <a:chOff x="6772274" y="3571567"/>
            <a:chExt cx="9715500" cy="1837118"/>
          </a:xfrm>
        </p:grpSpPr>
        <p:sp>
          <p:nvSpPr>
            <p:cNvPr id="4" name="TextBox 3"/>
            <p:cNvSpPr txBox="1"/>
            <p:nvPr/>
          </p:nvSpPr>
          <p:spPr>
            <a:xfrm>
              <a:off x="6772274" y="4577688"/>
              <a:ext cx="97155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rray={1 , 3 , 4 , 5 , 8 , 9 , 11}, s=12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" name="下箭头 7"/>
            <p:cNvSpPr>
              <a:spLocks noChangeAspect="1"/>
            </p:cNvSpPr>
            <p:nvPr/>
          </p:nvSpPr>
          <p:spPr>
            <a:xfrm>
              <a:off x="13598125" y="3571567"/>
              <a:ext cx="450058" cy="969142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下箭头 8"/>
            <p:cNvSpPr>
              <a:spLocks noChangeAspect="1"/>
            </p:cNvSpPr>
            <p:nvPr/>
          </p:nvSpPr>
          <p:spPr>
            <a:xfrm>
              <a:off x="8768950" y="3571567"/>
              <a:ext cx="450058" cy="969142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12153899" y="5337768"/>
            <a:ext cx="9715500" cy="1837118"/>
            <a:chOff x="6772274" y="3571567"/>
            <a:chExt cx="9715500" cy="1837118"/>
          </a:xfrm>
        </p:grpSpPr>
        <p:sp>
          <p:nvSpPr>
            <p:cNvPr id="12" name="TextBox 11"/>
            <p:cNvSpPr txBox="1"/>
            <p:nvPr/>
          </p:nvSpPr>
          <p:spPr>
            <a:xfrm>
              <a:off x="6772274" y="4577688"/>
              <a:ext cx="97155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rray={1 , 3 , 4 , 5 , 8 , 9 , 11}, s=14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3" name="下箭头 12"/>
            <p:cNvSpPr>
              <a:spLocks noChangeAspect="1"/>
            </p:cNvSpPr>
            <p:nvPr/>
          </p:nvSpPr>
          <p:spPr>
            <a:xfrm>
              <a:off x="13598125" y="3571567"/>
              <a:ext cx="450058" cy="969142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4" name="下箭头 13"/>
            <p:cNvSpPr>
              <a:spLocks noChangeAspect="1"/>
            </p:cNvSpPr>
            <p:nvPr/>
          </p:nvSpPr>
          <p:spPr>
            <a:xfrm>
              <a:off x="9626200" y="3571567"/>
              <a:ext cx="450058" cy="969142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1457324" y="8176218"/>
            <a:ext cx="9715500" cy="1837118"/>
            <a:chOff x="6772274" y="3571567"/>
            <a:chExt cx="9715500" cy="1837118"/>
          </a:xfrm>
        </p:grpSpPr>
        <p:sp>
          <p:nvSpPr>
            <p:cNvPr id="16" name="TextBox 15"/>
            <p:cNvSpPr txBox="1"/>
            <p:nvPr/>
          </p:nvSpPr>
          <p:spPr>
            <a:xfrm>
              <a:off x="6772274" y="4577688"/>
              <a:ext cx="97155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rray={1 , 3 , 4 , 5 , 8 , 9 , 11}, s=12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7" name="下箭头 16"/>
            <p:cNvSpPr>
              <a:spLocks noChangeAspect="1"/>
            </p:cNvSpPr>
            <p:nvPr/>
          </p:nvSpPr>
          <p:spPr>
            <a:xfrm>
              <a:off x="12740875" y="3571567"/>
              <a:ext cx="450058" cy="969142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8" name="下箭头 17"/>
            <p:cNvSpPr>
              <a:spLocks noChangeAspect="1"/>
            </p:cNvSpPr>
            <p:nvPr/>
          </p:nvSpPr>
          <p:spPr>
            <a:xfrm>
              <a:off x="9626200" y="3571567"/>
              <a:ext cx="450058" cy="969142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457324" y="11100393"/>
            <a:ext cx="9715500" cy="1837118"/>
            <a:chOff x="1457324" y="11100393"/>
            <a:chExt cx="9715500" cy="1837118"/>
          </a:xfrm>
        </p:grpSpPr>
        <p:sp>
          <p:nvSpPr>
            <p:cNvPr id="24" name="TextBox 23"/>
            <p:cNvSpPr txBox="1"/>
            <p:nvPr/>
          </p:nvSpPr>
          <p:spPr>
            <a:xfrm>
              <a:off x="1457324" y="12106514"/>
              <a:ext cx="97155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rray={1 , 3 , 4 , 5 , 8 , 9 , 11}, </a:t>
              </a: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s=13</a:t>
              </a:r>
              <a:endParaRPr lang="zh-CN" altLang="en-US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5" name="下箭头 24"/>
            <p:cNvSpPr>
              <a:spLocks noChangeAspect="1"/>
            </p:cNvSpPr>
            <p:nvPr/>
          </p:nvSpPr>
          <p:spPr>
            <a:xfrm>
              <a:off x="6597250" y="11100393"/>
              <a:ext cx="450058" cy="969142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6" name="下箭头 25"/>
            <p:cNvSpPr>
              <a:spLocks noChangeAspect="1"/>
            </p:cNvSpPr>
            <p:nvPr/>
          </p:nvSpPr>
          <p:spPr>
            <a:xfrm>
              <a:off x="5854300" y="11100393"/>
              <a:ext cx="450058" cy="969142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12153899" y="8176218"/>
            <a:ext cx="9715500" cy="1837118"/>
            <a:chOff x="12153899" y="8176218"/>
            <a:chExt cx="9715500" cy="1837118"/>
          </a:xfrm>
        </p:grpSpPr>
        <p:sp>
          <p:nvSpPr>
            <p:cNvPr id="20" name="TextBox 19"/>
            <p:cNvSpPr txBox="1"/>
            <p:nvPr/>
          </p:nvSpPr>
          <p:spPr>
            <a:xfrm>
              <a:off x="12153899" y="9182339"/>
              <a:ext cx="97155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a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rray={1 , 3 , 4 , 5 , 8 , 9 , 11}, </a:t>
              </a: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s=13</a:t>
              </a:r>
              <a:endParaRPr lang="zh-CN" altLang="en-US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1" name="下箭头 20"/>
            <p:cNvSpPr>
              <a:spLocks noChangeAspect="1"/>
            </p:cNvSpPr>
            <p:nvPr/>
          </p:nvSpPr>
          <p:spPr>
            <a:xfrm>
              <a:off x="18151075" y="8176218"/>
              <a:ext cx="450058" cy="969142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2" name="下箭头 21"/>
            <p:cNvSpPr>
              <a:spLocks noChangeAspect="1"/>
            </p:cNvSpPr>
            <p:nvPr/>
          </p:nvSpPr>
          <p:spPr>
            <a:xfrm>
              <a:off x="15779350" y="8176218"/>
              <a:ext cx="450058" cy="969142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61411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的两个数字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线性算法的思路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772268" y="3360525"/>
            <a:ext cx="10515601" cy="9694962"/>
          </a:xfrm>
          <a:prstGeom prst="rect">
            <a:avLst/>
          </a:prstGeom>
          <a:ln w="50800"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i=0,j=array.length-1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while(i&lt;j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){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um=array[i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]+array[j];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if(sum==s){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printResult();</a:t>
            </a:r>
            <a:endParaRPr lang="zh-CN" altLang="en-US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i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++;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j-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-;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else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if(sum&lt;s){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i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++;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else{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j-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-;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2120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的两个数字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线性算法的代码实现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2183738"/>
              </p:ext>
            </p:extLst>
          </p:nvPr>
        </p:nvGraphicFramePr>
        <p:xfrm>
          <a:off x="4836520" y="4918341"/>
          <a:ext cx="13222879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07455"/>
                <a:gridCol w="9115424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TwoSum.java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twoSum02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array={1,3,4,5,8,9,11}, s=13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[4,9] [5,8]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22673163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2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7717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的两个数字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线性算法的代码实现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已经排序，自然而然联想到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二分查找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 smtClean="0"/>
              <a:t>Nlog</a:t>
            </a:r>
            <a:r>
              <a:rPr lang="en-US" altLang="zh-CN" baseline="-25000" dirty="0" smtClean="0"/>
              <a:t>2</a:t>
            </a:r>
            <a:r>
              <a:rPr lang="en-US" altLang="zh-CN" dirty="0" smtClean="0"/>
              <a:t>N</a:t>
            </a:r>
            <a:r>
              <a:rPr lang="zh-CN" altLang="en-US" dirty="0" smtClean="0"/>
              <a:t>的算法作为了解，以后会有专题</a:t>
            </a:r>
            <a:r>
              <a:rPr lang="zh-CN" altLang="en-US" dirty="0"/>
              <a:t>探讨</a:t>
            </a:r>
            <a:r>
              <a:rPr lang="zh-CN" altLang="en-US" dirty="0" smtClean="0"/>
              <a:t>二分查找。</a:t>
            </a:r>
            <a:endParaRPr lang="en-US" altLang="zh-CN" dirty="0" smtClean="0"/>
          </a:p>
        </p:txBody>
      </p:sp>
      <p:graphicFrame>
        <p:nvGraphicFramePr>
          <p:cNvPr id="11" name="表格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85047"/>
              </p:ext>
            </p:extLst>
          </p:nvPr>
        </p:nvGraphicFramePr>
        <p:xfrm>
          <a:off x="4836520" y="4918341"/>
          <a:ext cx="13222879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107455"/>
                <a:gridCol w="9115424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TwoSum.java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twoSum03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array={1,3,4,5,8,9,11}, s=13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[4,9] [5,8]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O(Nlog</a:t>
                      </a:r>
                      <a:r>
                        <a:rPr lang="en-US" altLang="zh-CN" sz="4000" baseline="-25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对象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9808139"/>
              </p:ext>
            </p:extLst>
          </p:nvPr>
        </p:nvGraphicFramePr>
        <p:xfrm>
          <a:off x="4368800" y="2324100"/>
          <a:ext cx="914400" cy="211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85" name="Equation" r:id="rId3" imgW="914400" imgH="211680" progId="Equation.DSMT4">
                  <p:embed/>
                </p:oleObj>
              </mc:Choice>
              <mc:Fallback>
                <p:oleObj name="Equation" r:id="rId3" imgW="914400" imgH="21168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368800" y="2324100"/>
                        <a:ext cx="914400" cy="21113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7382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的连续正整数序列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5324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完美的数组逆置算法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21581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的连续正整数序列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/>
              <a:t>问题描述</a:t>
            </a:r>
            <a:endParaRPr lang="en-US" altLang="zh-CN" sz="4800" dirty="0" smtClean="0"/>
          </a:p>
          <a:p>
            <a:r>
              <a:rPr lang="zh-CN" altLang="en-US" sz="4800" dirty="0"/>
              <a:t>思路分析</a:t>
            </a:r>
            <a:endParaRPr lang="en-US" altLang="zh-CN" sz="4800" dirty="0" smtClean="0"/>
          </a:p>
          <a:p>
            <a:r>
              <a:rPr lang="zh-CN" altLang="en-US" sz="4800" dirty="0"/>
              <a:t>算法实现</a:t>
            </a:r>
            <a:endParaRPr lang="en-US" altLang="zh-CN" sz="4800" dirty="0" smtClean="0"/>
          </a:p>
          <a:p>
            <a:r>
              <a:rPr lang="zh-CN" altLang="en-US" sz="4800" dirty="0" smtClean="0"/>
              <a:t>测试用例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1512024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的连续正整数序列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输入一个正整数</a:t>
            </a:r>
            <a:r>
              <a:rPr lang="en-US" altLang="zh-CN" dirty="0" smtClean="0"/>
              <a:t>s</a:t>
            </a:r>
            <a:r>
              <a:rPr lang="zh-CN" altLang="en-US" dirty="0" smtClean="0"/>
              <a:t>，打印出所有和为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的连续正整数序列（至少含有两个数字）。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/>
              <a:t>样例</a:t>
            </a:r>
            <a:r>
              <a:rPr lang="zh-CN" altLang="en-US" dirty="0" smtClean="0"/>
              <a:t>输入：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样</a:t>
            </a:r>
            <a:r>
              <a:rPr lang="zh-CN" altLang="en-US" dirty="0"/>
              <a:t>例</a:t>
            </a:r>
            <a:r>
              <a:rPr lang="zh-CN" altLang="en-US" dirty="0" smtClean="0"/>
              <a:t>输出：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怎么做？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依然是双指针！不过，</a:t>
            </a:r>
            <a:r>
              <a:rPr lang="en-US" altLang="zh-CN" dirty="0" smtClean="0"/>
              <a:t>start</a:t>
            </a:r>
            <a:r>
              <a:rPr lang="zh-CN" altLang="en-US" dirty="0" smtClean="0"/>
              <a:t>指针从</a:t>
            </a:r>
            <a:r>
              <a:rPr lang="en-US" altLang="zh-CN" dirty="0" smtClean="0"/>
              <a:t>1</a:t>
            </a:r>
            <a:r>
              <a:rPr lang="zh-CN" altLang="en-US" dirty="0" smtClean="0"/>
              <a:t>开始，</a:t>
            </a:r>
            <a:r>
              <a:rPr lang="en-US" altLang="zh-CN" dirty="0" smtClean="0"/>
              <a:t>end</a:t>
            </a:r>
            <a:r>
              <a:rPr lang="zh-CN" altLang="en-US" dirty="0" smtClean="0"/>
              <a:t>指针从</a:t>
            </a:r>
            <a:r>
              <a:rPr lang="en-US" altLang="zh-CN" dirty="0" smtClean="0"/>
              <a:t>2</a:t>
            </a:r>
            <a:r>
              <a:rPr lang="zh-CN" altLang="en-US" dirty="0" smtClean="0"/>
              <a:t>开始。</a:t>
            </a:r>
            <a:endParaRPr lang="en-US" altLang="zh-C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9401175" y="5383709"/>
            <a:ext cx="91440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8343900" y="7572375"/>
            <a:ext cx="3028950" cy="2308324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1 2 3 4 5 6 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6 7 8 </a:t>
            </a:r>
          </a:p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10 11 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8748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的连续正整数序列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pSp>
        <p:nvGrpSpPr>
          <p:cNvPr id="45" name="组合 44"/>
          <p:cNvGrpSpPr/>
          <p:nvPr/>
        </p:nvGrpSpPr>
        <p:grpSpPr>
          <a:xfrm>
            <a:off x="2714626" y="3929062"/>
            <a:ext cx="2457450" cy="2469773"/>
            <a:chOff x="2714626" y="4443412"/>
            <a:chExt cx="2457450" cy="2469773"/>
          </a:xfrm>
        </p:grpSpPr>
        <p:sp>
          <p:nvSpPr>
            <p:cNvPr id="6" name="TextBox 5"/>
            <p:cNvSpPr txBox="1"/>
            <p:nvPr/>
          </p:nvSpPr>
          <p:spPr>
            <a:xfrm>
              <a:off x="2714626" y="5343525"/>
              <a:ext cx="2457450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sum=3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0" name="下箭头 19"/>
            <p:cNvSpPr/>
            <p:nvPr/>
          </p:nvSpPr>
          <p:spPr>
            <a:xfrm>
              <a:off x="2886075" y="4457700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1" name="下箭头 20"/>
            <p:cNvSpPr/>
            <p:nvPr/>
          </p:nvSpPr>
          <p:spPr>
            <a:xfrm>
              <a:off x="3609976" y="4443412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56" name="组合 55"/>
          <p:cNvGrpSpPr/>
          <p:nvPr/>
        </p:nvGrpSpPr>
        <p:grpSpPr>
          <a:xfrm>
            <a:off x="18168936" y="9524999"/>
            <a:ext cx="2619375" cy="2465011"/>
            <a:chOff x="18168936" y="10039349"/>
            <a:chExt cx="2619375" cy="2465011"/>
          </a:xfrm>
        </p:grpSpPr>
        <p:sp>
          <p:nvSpPr>
            <p:cNvPr id="17" name="TextBox 16"/>
            <p:cNvSpPr txBox="1"/>
            <p:nvPr/>
          </p:nvSpPr>
          <p:spPr>
            <a:xfrm>
              <a:off x="18168936" y="10934700"/>
              <a:ext cx="2619375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7 , 8 , 9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sum=24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9" name="下箭头 28"/>
            <p:cNvSpPr/>
            <p:nvPr/>
          </p:nvSpPr>
          <p:spPr>
            <a:xfrm>
              <a:off x="18254660" y="10048874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4" name="下箭头 33"/>
            <p:cNvSpPr/>
            <p:nvPr/>
          </p:nvSpPr>
          <p:spPr>
            <a:xfrm>
              <a:off x="19859626" y="10039349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55" name="组合 54"/>
          <p:cNvGrpSpPr/>
          <p:nvPr/>
        </p:nvGrpSpPr>
        <p:grpSpPr>
          <a:xfrm>
            <a:off x="12875417" y="9496425"/>
            <a:ext cx="2747963" cy="2493585"/>
            <a:chOff x="12875417" y="10010775"/>
            <a:chExt cx="2747963" cy="2493585"/>
          </a:xfrm>
        </p:grpSpPr>
        <p:sp>
          <p:nvSpPr>
            <p:cNvPr id="16" name="TextBox 15"/>
            <p:cNvSpPr txBox="1"/>
            <p:nvPr/>
          </p:nvSpPr>
          <p:spPr>
            <a:xfrm>
              <a:off x="12875417" y="10934700"/>
              <a:ext cx="2747963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6 , 7 , 8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</a:t>
              </a: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21</a:t>
              </a:r>
              <a:endParaRPr lang="zh-CN" altLang="en-US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12961141" y="10048875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5" name="下箭头 34"/>
            <p:cNvSpPr/>
            <p:nvPr/>
          </p:nvSpPr>
          <p:spPr>
            <a:xfrm>
              <a:off x="14494668" y="10010775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54" name="组合 53"/>
          <p:cNvGrpSpPr/>
          <p:nvPr/>
        </p:nvGrpSpPr>
        <p:grpSpPr>
          <a:xfrm>
            <a:off x="7319964" y="9534523"/>
            <a:ext cx="3209924" cy="2455487"/>
            <a:chOff x="7319964" y="10048873"/>
            <a:chExt cx="3209924" cy="2455487"/>
          </a:xfrm>
        </p:grpSpPr>
        <p:sp>
          <p:nvSpPr>
            <p:cNvPr id="15" name="TextBox 14"/>
            <p:cNvSpPr txBox="1"/>
            <p:nvPr/>
          </p:nvSpPr>
          <p:spPr>
            <a:xfrm>
              <a:off x="7319964" y="10934700"/>
              <a:ext cx="3209924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5 , 6 , 7 , 8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sum=26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>
              <a:off x="7439026" y="10048875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6" name="下箭头 35"/>
            <p:cNvSpPr/>
            <p:nvPr/>
          </p:nvSpPr>
          <p:spPr>
            <a:xfrm>
              <a:off x="9791702" y="10048873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53" name="组合 52"/>
          <p:cNvGrpSpPr/>
          <p:nvPr/>
        </p:nvGrpSpPr>
        <p:grpSpPr>
          <a:xfrm>
            <a:off x="2528889" y="9475410"/>
            <a:ext cx="2828924" cy="2514600"/>
            <a:chOff x="2528889" y="9989760"/>
            <a:chExt cx="2828924" cy="2514600"/>
          </a:xfrm>
        </p:grpSpPr>
        <p:sp>
          <p:nvSpPr>
            <p:cNvPr id="14" name="TextBox 13"/>
            <p:cNvSpPr txBox="1"/>
            <p:nvPr/>
          </p:nvSpPr>
          <p:spPr>
            <a:xfrm>
              <a:off x="2528889" y="10934700"/>
              <a:ext cx="2828924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5 , 6 , 7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sum=18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2" name="下箭头 31"/>
            <p:cNvSpPr/>
            <p:nvPr/>
          </p:nvSpPr>
          <p:spPr>
            <a:xfrm>
              <a:off x="2667000" y="10048875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4200526" y="9989760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52" name="组合 51"/>
          <p:cNvGrpSpPr/>
          <p:nvPr/>
        </p:nvGrpSpPr>
        <p:grpSpPr>
          <a:xfrm>
            <a:off x="17906999" y="6753223"/>
            <a:ext cx="3143250" cy="2465012"/>
            <a:chOff x="17906999" y="7267573"/>
            <a:chExt cx="3143250" cy="2465012"/>
          </a:xfrm>
        </p:grpSpPr>
        <p:sp>
          <p:nvSpPr>
            <p:cNvPr id="13" name="TextBox 12"/>
            <p:cNvSpPr txBox="1"/>
            <p:nvPr/>
          </p:nvSpPr>
          <p:spPr>
            <a:xfrm>
              <a:off x="17906999" y="8162925"/>
              <a:ext cx="3143250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4 , 5 , 6 , 7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sum=22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2" name="下箭头 21"/>
            <p:cNvSpPr/>
            <p:nvPr/>
          </p:nvSpPr>
          <p:spPr>
            <a:xfrm>
              <a:off x="18026061" y="7267573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8" name="下箭头 37"/>
            <p:cNvSpPr/>
            <p:nvPr/>
          </p:nvSpPr>
          <p:spPr>
            <a:xfrm>
              <a:off x="20373976" y="7277097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51" name="组合 50"/>
          <p:cNvGrpSpPr/>
          <p:nvPr/>
        </p:nvGrpSpPr>
        <p:grpSpPr>
          <a:xfrm>
            <a:off x="12542043" y="6705596"/>
            <a:ext cx="3905250" cy="2512639"/>
            <a:chOff x="12542043" y="7219946"/>
            <a:chExt cx="3905250" cy="2512639"/>
          </a:xfrm>
        </p:grpSpPr>
        <p:sp>
          <p:nvSpPr>
            <p:cNvPr id="12" name="TextBox 11"/>
            <p:cNvSpPr txBox="1"/>
            <p:nvPr/>
          </p:nvSpPr>
          <p:spPr>
            <a:xfrm>
              <a:off x="12542043" y="8162925"/>
              <a:ext cx="3905250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3 , 4 , 5 , 6 , 7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sum=25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3" name="下箭头 22"/>
            <p:cNvSpPr/>
            <p:nvPr/>
          </p:nvSpPr>
          <p:spPr>
            <a:xfrm>
              <a:off x="12646817" y="7267574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9" name="下箭头 38"/>
            <p:cNvSpPr/>
            <p:nvPr/>
          </p:nvSpPr>
          <p:spPr>
            <a:xfrm>
              <a:off x="15778162" y="7219946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6729413" y="6753222"/>
            <a:ext cx="4781550" cy="2465013"/>
            <a:chOff x="6729413" y="7267572"/>
            <a:chExt cx="4781550" cy="2465013"/>
          </a:xfrm>
        </p:grpSpPr>
        <p:sp>
          <p:nvSpPr>
            <p:cNvPr id="11" name="TextBox 10"/>
            <p:cNvSpPr txBox="1"/>
            <p:nvPr/>
          </p:nvSpPr>
          <p:spPr>
            <a:xfrm>
              <a:off x="6729413" y="8162925"/>
              <a:ext cx="4781550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2 , 3 , 4 , 5 , 6 , 7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sum=27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4" name="下箭头 23"/>
            <p:cNvSpPr/>
            <p:nvPr/>
          </p:nvSpPr>
          <p:spPr>
            <a:xfrm>
              <a:off x="6862765" y="7277099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0" name="下箭头 39"/>
            <p:cNvSpPr/>
            <p:nvPr/>
          </p:nvSpPr>
          <p:spPr>
            <a:xfrm>
              <a:off x="10744201" y="7267572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647826" y="6762748"/>
            <a:ext cx="4591050" cy="2455487"/>
            <a:chOff x="1647826" y="7277098"/>
            <a:chExt cx="4591050" cy="2455487"/>
          </a:xfrm>
        </p:grpSpPr>
        <p:sp>
          <p:nvSpPr>
            <p:cNvPr id="10" name="TextBox 9"/>
            <p:cNvSpPr txBox="1"/>
            <p:nvPr/>
          </p:nvSpPr>
          <p:spPr>
            <a:xfrm>
              <a:off x="1647826" y="8162925"/>
              <a:ext cx="4591050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1 , 2 , 3 , 4 , 5 , 6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</a:t>
              </a: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21</a:t>
              </a:r>
              <a:endParaRPr lang="zh-CN" altLang="en-US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1733551" y="7277100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1" name="下箭头 40"/>
            <p:cNvSpPr/>
            <p:nvPr/>
          </p:nvSpPr>
          <p:spPr>
            <a:xfrm>
              <a:off x="5638801" y="7277098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7506949" y="3919537"/>
            <a:ext cx="3943350" cy="2498348"/>
            <a:chOff x="17506949" y="4433887"/>
            <a:chExt cx="3943350" cy="2498348"/>
          </a:xfrm>
        </p:grpSpPr>
        <p:sp>
          <p:nvSpPr>
            <p:cNvPr id="9" name="TextBox 8"/>
            <p:cNvSpPr txBox="1"/>
            <p:nvPr/>
          </p:nvSpPr>
          <p:spPr>
            <a:xfrm>
              <a:off x="17506949" y="5362575"/>
              <a:ext cx="3943350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1 , 2 , 3 , 4 , 5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sum=15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6" name="下箭头 25"/>
            <p:cNvSpPr/>
            <p:nvPr/>
          </p:nvSpPr>
          <p:spPr>
            <a:xfrm>
              <a:off x="17564100" y="4433887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2" name="下箭头 41"/>
            <p:cNvSpPr/>
            <p:nvPr/>
          </p:nvSpPr>
          <p:spPr>
            <a:xfrm>
              <a:off x="20678775" y="4448174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12701587" y="3876675"/>
            <a:ext cx="3095625" cy="2541210"/>
            <a:chOff x="12701587" y="4391025"/>
            <a:chExt cx="3095625" cy="2541210"/>
          </a:xfrm>
        </p:grpSpPr>
        <p:sp>
          <p:nvSpPr>
            <p:cNvPr id="8" name="TextBox 7"/>
            <p:cNvSpPr txBox="1"/>
            <p:nvPr/>
          </p:nvSpPr>
          <p:spPr>
            <a:xfrm>
              <a:off x="12701587" y="5362575"/>
              <a:ext cx="3095625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1 , 2 , 3 , 4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sum=10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7" name="下箭头 26"/>
            <p:cNvSpPr/>
            <p:nvPr/>
          </p:nvSpPr>
          <p:spPr>
            <a:xfrm>
              <a:off x="12818267" y="4419600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3" name="下箭头 42"/>
            <p:cNvSpPr/>
            <p:nvPr/>
          </p:nvSpPr>
          <p:spPr>
            <a:xfrm>
              <a:off x="15213806" y="4391025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7696201" y="3876675"/>
            <a:ext cx="2457450" cy="2541210"/>
            <a:chOff x="7696201" y="4391025"/>
            <a:chExt cx="2457450" cy="2541210"/>
          </a:xfrm>
        </p:grpSpPr>
        <p:sp>
          <p:nvSpPr>
            <p:cNvPr id="7" name="TextBox 6"/>
            <p:cNvSpPr txBox="1"/>
            <p:nvPr/>
          </p:nvSpPr>
          <p:spPr>
            <a:xfrm>
              <a:off x="7696201" y="5362575"/>
              <a:ext cx="2457450" cy="1569660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1 , 2 , 3</a:t>
              </a:r>
            </a:p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sum=6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28" name="下箭头 27"/>
            <p:cNvSpPr/>
            <p:nvPr/>
          </p:nvSpPr>
          <p:spPr>
            <a:xfrm>
              <a:off x="7791450" y="4471986"/>
              <a:ext cx="342899" cy="885825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9382126" y="4391025"/>
              <a:ext cx="342899" cy="88582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sp>
        <p:nvSpPr>
          <p:cNvPr id="57" name="TextBox 56"/>
          <p:cNvSpPr txBox="1"/>
          <p:nvPr/>
        </p:nvSpPr>
        <p:spPr>
          <a:xfrm>
            <a:off x="7962899" y="12458699"/>
            <a:ext cx="954405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……start= (s+1)/2 </a:t>
            </a:r>
            <a:r>
              <a:rPr lang="zh-CN" altLang="en-US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算法停止</a:t>
            </a:r>
          </a:p>
        </p:txBody>
      </p:sp>
    </p:spTree>
    <p:extLst>
      <p:ext uri="{BB962C8B-B14F-4D97-AF65-F5344CB8AC3E}">
        <p14:creationId xmlns:p14="http://schemas.microsoft.com/office/powerpoint/2010/main" val="2141988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的连续正整数序列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思路分析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注意</a:t>
            </a:r>
            <a:r>
              <a:rPr lang="zh-CN" altLang="en-US" dirty="0"/>
              <a:t>：</a:t>
            </a:r>
            <a:r>
              <a:rPr lang="en-US" altLang="zh-CN" dirty="0" smtClean="0"/>
              <a:t>sum(start,end)</a:t>
            </a:r>
            <a:r>
              <a:rPr lang="zh-CN" altLang="en-US" dirty="0" smtClean="0"/>
              <a:t>函数可以用临时变量代替</a:t>
            </a: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7486650" y="3644901"/>
            <a:ext cx="8401050" cy="8217634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start=1,end=2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half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=(s+1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)/2;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while(start&lt;half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){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sum=sum(start,end);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if(sum==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s){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printResult();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start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++;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end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++;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else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if(sum&lt;s)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end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++;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 else start++;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604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的连续正整数序列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算法实现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6484206"/>
              </p:ext>
            </p:extLst>
          </p:nvPr>
        </p:nvGraphicFramePr>
        <p:xfrm>
          <a:off x="7665445" y="4289691"/>
          <a:ext cx="8393705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36005"/>
                <a:gridCol w="445770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SeriesSum.java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addSum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184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的连续正整数序列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测试用例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94218965"/>
              </p:ext>
            </p:extLst>
          </p:nvPr>
        </p:nvGraphicFramePr>
        <p:xfrm>
          <a:off x="7686675" y="4042839"/>
          <a:ext cx="8401050" cy="455945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4029075"/>
                <a:gridCol w="4371975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SeriesSum.java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test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sum=21, sum=15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正确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49498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数组</a:t>
            </a:r>
          </a:p>
        </p:txBody>
      </p:sp>
      <p:sp>
        <p:nvSpPr>
          <p:cNvPr id="7" name="文本占位符 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 smtClean="0"/>
              <a:t>删除排序数组中的重复元素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801921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删除排序数组中的重复元素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问题描述</a:t>
            </a:r>
            <a:endParaRPr lang="en-US" altLang="zh-CN" sz="4800" dirty="0" smtClean="0"/>
          </a:p>
          <a:p>
            <a:r>
              <a:rPr lang="zh-CN" altLang="en-US" sz="4800" dirty="0" smtClean="0"/>
              <a:t>借助</a:t>
            </a:r>
            <a:r>
              <a:rPr lang="en-US" altLang="zh-CN" sz="4800" dirty="0" smtClean="0"/>
              <a:t>ArrayList</a:t>
            </a:r>
            <a:r>
              <a:rPr lang="zh-CN" altLang="en-US" sz="4800" dirty="0" smtClean="0"/>
              <a:t>解决问题</a:t>
            </a:r>
            <a:endParaRPr lang="en-US" altLang="zh-CN" sz="4800" dirty="0" smtClean="0"/>
          </a:p>
          <a:p>
            <a:r>
              <a:rPr lang="zh-CN" altLang="en-US" sz="4800" dirty="0" smtClean="0"/>
              <a:t>借助</a:t>
            </a:r>
            <a:r>
              <a:rPr lang="en-US" altLang="zh-CN" sz="4800" dirty="0" smtClean="0"/>
              <a:t>ArrayCopy</a:t>
            </a:r>
            <a:r>
              <a:rPr lang="zh-CN" altLang="en-US" sz="4800" dirty="0" smtClean="0"/>
              <a:t>解决问题</a:t>
            </a:r>
            <a:endParaRPr lang="en-US" altLang="zh-CN" sz="4800" dirty="0" smtClean="0"/>
          </a:p>
          <a:p>
            <a:r>
              <a:rPr lang="zh-CN" altLang="en-US" sz="4800" dirty="0" smtClean="0"/>
              <a:t>借助临时变量解决问题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907114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删除排序数组中的重复元素 </a:t>
            </a:r>
            <a:r>
              <a:rPr lang="en-US" altLang="zh-CN" dirty="0" smtClean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问题描述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r>
              <a:rPr lang="en-US" altLang="zh-CN" dirty="0"/>
              <a:t>leetCode </a:t>
            </a:r>
            <a:r>
              <a:rPr lang="en-US" altLang="zh-CN" dirty="0" smtClean="0"/>
              <a:t>26</a:t>
            </a:r>
            <a:r>
              <a:rPr lang="zh-CN" altLang="en-US" dirty="0" smtClean="0"/>
              <a:t>：</a:t>
            </a:r>
            <a:r>
              <a:rPr lang="en-US" altLang="zh-CN" dirty="0" smtClean="0"/>
              <a:t>Remove </a:t>
            </a:r>
            <a:r>
              <a:rPr lang="en-US" altLang="zh-CN" dirty="0"/>
              <a:t>Duplicates from Sorted </a:t>
            </a:r>
            <a:r>
              <a:rPr lang="en-US" altLang="zh-CN" dirty="0" smtClean="0"/>
              <a:t>Array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给定升序数组</a:t>
            </a:r>
            <a:r>
              <a:rPr lang="en-US" altLang="zh-CN" dirty="0" smtClean="0"/>
              <a:t>array</a:t>
            </a:r>
            <a:r>
              <a:rPr lang="zh-CN" altLang="en-US" dirty="0" smtClean="0"/>
              <a:t>，删除重复元素</a:t>
            </a:r>
            <a:r>
              <a:rPr lang="zh-CN" altLang="en-US" dirty="0"/>
              <a:t>，</a:t>
            </a:r>
            <a:r>
              <a:rPr lang="zh-CN" altLang="en-US" dirty="0" smtClean="0"/>
              <a:t>并返回新的长度</a:t>
            </a:r>
            <a:r>
              <a:rPr lang="en-US" altLang="zh-CN" dirty="0" smtClean="0"/>
              <a:t>len</a:t>
            </a:r>
            <a:r>
              <a:rPr lang="zh-CN" altLang="en-US" dirty="0"/>
              <a:t>；</a:t>
            </a:r>
            <a:r>
              <a:rPr lang="zh-CN" altLang="en-US" dirty="0" smtClean="0"/>
              <a:t>使得前</a:t>
            </a:r>
            <a:r>
              <a:rPr lang="en-US" altLang="zh-CN" dirty="0" smtClean="0"/>
              <a:t>len</a:t>
            </a:r>
            <a:r>
              <a:rPr lang="zh-CN" altLang="en-US" dirty="0" smtClean="0"/>
              <a:t>个数字升序，并且不得含有重复数字；后面的数字是什么，无所谓。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额外要求：空间</a:t>
            </a:r>
            <a:r>
              <a:rPr lang="zh-CN" altLang="en-US" dirty="0"/>
              <a:t>复杂</a:t>
            </a:r>
            <a:r>
              <a:rPr lang="zh-CN" altLang="en-US" dirty="0" smtClean="0"/>
              <a:t>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205100" y="7172324"/>
            <a:ext cx="9972674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1 , 2 , 2 , 2 , 3 , 4 , 5 , 6 , 6 , 7 , 7 , 7 , 8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11487150" y="7309793"/>
            <a:ext cx="1371600" cy="415499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13" name="组合 12"/>
          <p:cNvGrpSpPr/>
          <p:nvPr/>
        </p:nvGrpSpPr>
        <p:grpSpPr>
          <a:xfrm>
            <a:off x="13154026" y="6029325"/>
            <a:ext cx="9486900" cy="2943225"/>
            <a:chOff x="13039726" y="6715125"/>
            <a:chExt cx="9486900" cy="2943225"/>
          </a:xfrm>
        </p:grpSpPr>
        <p:sp>
          <p:nvSpPr>
            <p:cNvPr id="7" name="TextBox 6"/>
            <p:cNvSpPr txBox="1"/>
            <p:nvPr/>
          </p:nvSpPr>
          <p:spPr>
            <a:xfrm>
              <a:off x="13039726" y="7829548"/>
              <a:ext cx="9486900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3 , 4 , 5 , 6 , 7 , 8 , x , x , x , x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19173825" y="6715125"/>
              <a:ext cx="0" cy="2943225"/>
            </a:xfrm>
            <a:prstGeom prst="line">
              <a:avLst/>
            </a:prstGeom>
            <a:noFill/>
            <a:ln w="50800" cap="flat">
              <a:solidFill>
                <a:srgbClr val="FF5C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</p:spTree>
    <p:extLst>
      <p:ext uri="{BB962C8B-B14F-4D97-AF65-F5344CB8AC3E}">
        <p14:creationId xmlns:p14="http://schemas.microsoft.com/office/powerpoint/2010/main" val="812226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删除排序数组中的重复元素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借助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ArrayList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解决问题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新建</a:t>
            </a:r>
            <a:r>
              <a:rPr lang="en-US" altLang="zh-CN" dirty="0" smtClean="0"/>
              <a:t>list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遍历数组，不断的把不重复的元素添加进</a:t>
            </a:r>
            <a:r>
              <a:rPr lang="en-US" altLang="zh-CN" dirty="0" smtClean="0">
                <a:latin typeface="Noto Sans CJK SC Bold" pitchFamily="34" charset="-122"/>
                <a:ea typeface="Noto Sans CJK SC Bold" pitchFamily="34" charset="-122"/>
              </a:rPr>
              <a:t>list</a:t>
            </a:r>
            <a:endParaRPr lang="en-US" altLang="zh-CN" dirty="0">
              <a:latin typeface="Noto Sans CJK SC Bold" pitchFamily="34" charset="-122"/>
              <a:ea typeface="Noto Sans CJK SC Bold" pitchFamily="34" charset="-122"/>
            </a:endParaRP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把</a:t>
            </a:r>
            <a:r>
              <a:rPr lang="en-US" altLang="zh-CN" dirty="0" smtClean="0"/>
              <a:t>list</a:t>
            </a:r>
            <a:r>
              <a:rPr lang="zh-CN" altLang="en-US" dirty="0" smtClean="0"/>
              <a:t>里边的元素拷贝进</a:t>
            </a:r>
            <a:r>
              <a:rPr lang="en-US" altLang="zh-CN" dirty="0" smtClean="0"/>
              <a:t>array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返回</a:t>
            </a:r>
            <a:r>
              <a:rPr lang="en-US" altLang="zh-CN" dirty="0" smtClean="0"/>
              <a:t>list.size()</a:t>
            </a:r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仍然需要</a:t>
            </a:r>
            <a:r>
              <a:rPr lang="en-US" altLang="zh-CN" dirty="0" smtClean="0"/>
              <a:t>i</a:t>
            </a:r>
            <a:r>
              <a:rPr lang="zh-CN" altLang="en-US" dirty="0" smtClean="0"/>
              <a:t>指针和</a:t>
            </a:r>
            <a:r>
              <a:rPr lang="en-US" altLang="zh-CN" dirty="0" smtClean="0"/>
              <a:t>j</a:t>
            </a:r>
            <a:r>
              <a:rPr lang="zh-CN" altLang="en-US" dirty="0" smtClean="0"/>
              <a:t>指针！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129245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完美的数组逆置算法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zh-CN" altLang="en-US" sz="4800" dirty="0" smtClean="0"/>
              <a:t>整型数组的逆置算法</a:t>
            </a:r>
            <a:endParaRPr lang="en-US" altLang="zh-CN" sz="4800" dirty="0" smtClean="0"/>
          </a:p>
          <a:p>
            <a:r>
              <a:rPr lang="zh-CN" altLang="en-US" sz="4800" dirty="0" smtClean="0"/>
              <a:t>合理利用泛型</a:t>
            </a:r>
            <a:endParaRPr lang="en-US" altLang="zh-CN" sz="4800" dirty="0" smtClean="0"/>
          </a:p>
          <a:p>
            <a:r>
              <a:rPr lang="zh-CN" altLang="en-US" sz="4800" dirty="0" smtClean="0"/>
              <a:t>全面的测试用例</a:t>
            </a:r>
            <a:endParaRPr lang="en-US" altLang="zh-CN" sz="4800" dirty="0" smtClean="0"/>
          </a:p>
          <a:p>
            <a:r>
              <a:rPr lang="zh-CN" altLang="en-US" sz="4800" dirty="0"/>
              <a:t>封装</a:t>
            </a:r>
            <a:r>
              <a:rPr lang="zh-CN" altLang="en-US" sz="4800" dirty="0" smtClean="0"/>
              <a:t>类型与基本类型的各自适用范围</a:t>
            </a:r>
            <a:endParaRPr lang="en-US" altLang="zh-CN" sz="4800" dirty="0" smtClean="0"/>
          </a:p>
        </p:txBody>
      </p:sp>
    </p:spTree>
    <p:extLst>
      <p:ext uri="{BB962C8B-B14F-4D97-AF65-F5344CB8AC3E}">
        <p14:creationId xmlns:p14="http://schemas.microsoft.com/office/powerpoint/2010/main" val="26774802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删除排序数组中的重复元素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借助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ArrayList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解决问题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/>
              <a:t>边界</a:t>
            </a:r>
            <a:r>
              <a:rPr lang="en-US" altLang="zh-CN" dirty="0" smtClean="0"/>
              <a:t>: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en-US" altLang="zh-CN" dirty="0" smtClean="0"/>
              <a:t>rray</a:t>
            </a:r>
            <a:r>
              <a:rPr lang="zh-CN" altLang="en-US" dirty="0" smtClean="0"/>
              <a:t>为</a:t>
            </a:r>
            <a:r>
              <a:rPr lang="en-US" altLang="zh-CN" dirty="0" smtClean="0"/>
              <a:t>null</a:t>
            </a:r>
            <a:r>
              <a:rPr lang="zh-CN" altLang="en-US" dirty="0" smtClean="0"/>
              <a:t>，或者长度为</a:t>
            </a:r>
            <a:r>
              <a:rPr lang="en-US" altLang="zh-CN" dirty="0" smtClean="0"/>
              <a:t>0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0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en-US" altLang="zh-CN" dirty="0"/>
              <a:t>a</a:t>
            </a:r>
            <a:r>
              <a:rPr lang="en-US" altLang="zh-CN" dirty="0" smtClean="0"/>
              <a:t>rray</a:t>
            </a:r>
            <a:r>
              <a:rPr lang="zh-CN" altLang="en-US" dirty="0" smtClean="0"/>
              <a:t>长度为</a:t>
            </a:r>
            <a:r>
              <a:rPr lang="en-US" altLang="zh-CN" dirty="0" smtClean="0"/>
              <a:t>1</a:t>
            </a:r>
            <a:r>
              <a:rPr lang="zh-CN" altLang="en-US" dirty="0" smtClean="0"/>
              <a:t>，返回</a:t>
            </a:r>
            <a:r>
              <a:rPr lang="en-US" altLang="zh-CN" dirty="0" smtClean="0"/>
              <a:t>1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6229350" y="5060826"/>
            <a:ext cx="1168717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array: 1 , 2 , 2 , 2 , 3 , 4 , 5 , 6 , 6 , 7 , 7 , 7 , 8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7" name="下箭头 6"/>
          <p:cNvSpPr/>
          <p:nvPr/>
        </p:nvSpPr>
        <p:spPr>
          <a:xfrm>
            <a:off x="8115300" y="3989406"/>
            <a:ext cx="342900" cy="107142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8" name="上箭头 7"/>
          <p:cNvSpPr/>
          <p:nvPr/>
        </p:nvSpPr>
        <p:spPr>
          <a:xfrm>
            <a:off x="8886825" y="5894509"/>
            <a:ext cx="342900" cy="950708"/>
          </a:xfrm>
          <a:prstGeom prst="upArrow">
            <a:avLst/>
          </a:prstGeom>
          <a:solidFill>
            <a:srgbClr val="FF5C00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7829550" y="7743823"/>
            <a:ext cx="1314450" cy="86400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list: 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1" name="TextBox 20"/>
          <p:cNvSpPr txBox="1"/>
          <p:nvPr/>
        </p:nvSpPr>
        <p:spPr>
          <a:xfrm>
            <a:off x="9444036" y="7743823"/>
            <a:ext cx="648000" cy="86400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10269139" y="7743822"/>
            <a:ext cx="648000" cy="86400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11058524" y="7743821"/>
            <a:ext cx="648000" cy="86400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11887200" y="7743823"/>
            <a:ext cx="648000" cy="86400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12715874" y="7743823"/>
            <a:ext cx="648000" cy="86400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5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3673136" y="7743823"/>
            <a:ext cx="648000" cy="86400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6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14430374" y="7743820"/>
            <a:ext cx="648000" cy="86400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7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28" name="TextBox 27"/>
          <p:cNvSpPr txBox="1"/>
          <p:nvPr/>
        </p:nvSpPr>
        <p:spPr>
          <a:xfrm>
            <a:off x="15304767" y="7743819"/>
            <a:ext cx="648000" cy="864000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8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295262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1.11111E-6 L 0.03048 -1.11111E-6 " pathEditMode="relative" rAng="0" ptsTypes="AA">
                                      <p:cBhvr>
                                        <p:cTn id="3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07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234 -1.85185E-6 L 0.03165 -1.85185E-6 " pathEditMode="relative" rAng="0" ptsTypes="AA">
                                      <p:cBhvr>
                                        <p:cTn id="3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165 -1.85185E-6 L 0.0988 -1.85185E-6 " pathEditMode="relative" rAng="0" ptsTypes="AA">
                                      <p:cBhvr>
                                        <p:cTn id="3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5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048 -1.11111E-6 L 0.13247 -1.11111E-6 " pathEditMode="relative" rAng="0" ptsTypes="AA">
                                      <p:cBhvr>
                                        <p:cTn id="48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10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9997 -1.85185E-6 L 0.13045 -1.85185E-6 " pathEditMode="relative" rAng="0" ptsTypes="AA">
                                      <p:cBhvr>
                                        <p:cTn id="5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3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247 -1.11111E-6 L 0.15826 -1.11111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0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3163 -1.85185E-6 L 0.16328 -1.85185E-6 " pathEditMode="relative" rAng="0" ptsTypes="AA">
                                      <p:cBhvr>
                                        <p:cTn id="6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42" presetClass="path" presetSubtype="0" accel="50000" decel="50000" fill="hold" grpId="4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5943 -1.11111E-6 L 0.18991 -1.11111E-6 " pathEditMode="relative" rAng="0" ptsTypes="AA">
                                      <p:cBhvr>
                                        <p:cTn id="7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6328 -1.85185E-6 L 0.19461 -1.85185E-6 " pathEditMode="relative" rAng="0" ptsTypes="AA">
                                      <p:cBhvr>
                                        <p:cTn id="7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42" presetClass="path" presetSubtype="0" accel="50000" decel="50000" fill="hold" grpId="5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109 -1.11111E-6 L 0.22274 -1.11111E-6 " pathEditMode="relative" rAng="0" ptsTypes="AA">
                                      <p:cBhvr>
                                        <p:cTn id="87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493 -1.85185E-6 L 0.22659 -1.85185E-6 " pathEditMode="relative" rAng="0" ptsTypes="AA">
                                      <p:cBhvr>
                                        <p:cTn id="91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8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2" fill="hold">
                      <p:stCondLst>
                        <p:cond delay="indefinite"/>
                      </p:stCondLst>
                      <p:childTnLst>
                        <p:par>
                          <p:cTn id="93" fill="hold">
                            <p:stCondLst>
                              <p:cond delay="0"/>
                            </p:stCondLst>
                            <p:childTnLst>
                              <p:par>
                                <p:cTn id="94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626 -1.85185E-6 L 0.25557 -1.85185E-6 " pathEditMode="relative" rAng="0" ptsTypes="AA">
                                      <p:cBhvr>
                                        <p:cTn id="95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path" presetSubtype="0" accel="50000" decel="50000" fill="hold" grpId="6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2391 -1.11111E-6 L 0.28579 -1.11111E-6 " pathEditMode="relative" rAng="0" ptsTypes="AA">
                                      <p:cBhvr>
                                        <p:cTn id="10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09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42" presetClass="path" presetSubtype="0" accel="50000" decel="50000" fill="hold" grpId="8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5707 -1.85185E-6 L 0.28755 -1.85185E-6 " pathEditMode="relative" rAng="0" ptsTypes="AA">
                                      <p:cBhvr>
                                        <p:cTn id="108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42" presetClass="path" presetSubtype="0" accel="50000" decel="50000" fill="hold" grpId="9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722 -1.85185E-6 L 0.35372 -1.85185E-6 " pathEditMode="relative" rAng="0" ptsTypes="AA">
                                      <p:cBhvr>
                                        <p:cTn id="112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32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42" presetClass="path" presetSubtype="0" accel="50000" decel="50000" fill="hold" grpId="7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28579 -1.11111E-6 L 0.38244 -1.11111E-6 " pathEditMode="relative" rAng="0" ptsTypes="AA">
                                      <p:cBhvr>
                                        <p:cTn id="121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33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  <p:bldP spid="8" grpId="0" animBg="1"/>
      <p:bldP spid="8" grpId="1" animBg="1"/>
      <p:bldP spid="8" grpId="2" animBg="1"/>
      <p:bldP spid="8" grpId="3" animBg="1"/>
      <p:bldP spid="8" grpId="4" animBg="1"/>
      <p:bldP spid="8" grpId="5" animBg="1"/>
      <p:bldP spid="8" grpId="6" animBg="1"/>
      <p:bldP spid="8" grpId="7" animBg="1"/>
      <p:bldP spid="8" grpId="8" animBg="1"/>
      <p:bldP spid="8" grpId="9" animBg="1"/>
      <p:bldP spid="20" grpId="0" animBg="1"/>
      <p:bldP spid="21" grpId="0" animBg="1"/>
      <p:bldP spid="22" grpId="0" animBg="1"/>
      <p:bldP spid="23" grpId="0" animBg="1"/>
      <p:bldP spid="24" grpId="0" animBg="1"/>
      <p:bldP spid="25" grpId="0" animBg="1"/>
      <p:bldP spid="26" grpId="0" animBg="1"/>
      <p:bldP spid="27" grpId="0" animBg="1"/>
      <p:bldP spid="2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删除排序数组中的重复元素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借助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ArrayList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解决问题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7635893"/>
              </p:ext>
            </p:extLst>
          </p:nvPr>
        </p:nvGraphicFramePr>
        <p:xfrm>
          <a:off x="5865220" y="4775466"/>
          <a:ext cx="13594355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36005"/>
                <a:gridCol w="965835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_026RemoveDuplicates.java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remove01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array={1,2,2,2,3,4,5,6,6,7,7,7,8}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1 2 3 4 5 6 7 8 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81383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删除排序数组中的重复元素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借助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ArrayCopy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解决问题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</p:txBody>
      </p:sp>
      <p:grpSp>
        <p:nvGrpSpPr>
          <p:cNvPr id="16" name="组合 15"/>
          <p:cNvGrpSpPr/>
          <p:nvPr/>
        </p:nvGrpSpPr>
        <p:grpSpPr>
          <a:xfrm>
            <a:off x="7067549" y="10462851"/>
            <a:ext cx="9972674" cy="2908800"/>
            <a:chOff x="2074163" y="4229100"/>
            <a:chExt cx="9972674" cy="2908800"/>
          </a:xfrm>
        </p:grpSpPr>
        <p:sp>
          <p:nvSpPr>
            <p:cNvPr id="17" name="TextBox 16"/>
            <p:cNvSpPr txBox="1"/>
            <p:nvPr/>
          </p:nvSpPr>
          <p:spPr>
            <a:xfrm>
              <a:off x="2074163" y="5265289"/>
              <a:ext cx="9972674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1 , 2 , 3 , 4 , 5 , 6 , 6 , 7 , 7 , 7 , 8 , 7 ,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8" name="下箭头 17"/>
            <p:cNvSpPr/>
            <p:nvPr/>
          </p:nvSpPr>
          <p:spPr>
            <a:xfrm>
              <a:off x="3743325" y="4229100"/>
              <a:ext cx="371475" cy="1046459"/>
            </a:xfrm>
            <a:prstGeom prst="down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20" name="上箭头 19"/>
            <p:cNvSpPr/>
            <p:nvPr/>
          </p:nvSpPr>
          <p:spPr>
            <a:xfrm>
              <a:off x="9960862" y="6057900"/>
              <a:ext cx="433574" cy="1080000"/>
            </a:xfrm>
            <a:prstGeom prst="up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7067549" y="3671163"/>
            <a:ext cx="9972674" cy="3023101"/>
            <a:chOff x="1976625" y="3655501"/>
            <a:chExt cx="9972674" cy="3023101"/>
          </a:xfrm>
        </p:grpSpPr>
        <p:sp>
          <p:nvSpPr>
            <p:cNvPr id="6" name="TextBox 5"/>
            <p:cNvSpPr txBox="1"/>
            <p:nvPr/>
          </p:nvSpPr>
          <p:spPr>
            <a:xfrm>
              <a:off x="1976625" y="4701961"/>
              <a:ext cx="9972674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1 , 2 , 2 , 2 , </a:t>
              </a:r>
              <a:r>
                <a:rPr lang="en-US" altLang="zh-CN" sz="4800" dirty="0" smtClean="0">
                  <a:solidFill>
                    <a:srgbClr val="FFC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3 , 4 , 5 , 6 , 6 , 7 , 7 , 7 , 8</a:t>
              </a:r>
              <a:endParaRPr lang="zh-CN" altLang="en-US" sz="4800" dirty="0" smtClean="0">
                <a:solidFill>
                  <a:srgbClr val="FFC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7" name="下箭头 6"/>
            <p:cNvSpPr/>
            <p:nvPr/>
          </p:nvSpPr>
          <p:spPr>
            <a:xfrm>
              <a:off x="2828925" y="3655502"/>
              <a:ext cx="371475" cy="1046459"/>
            </a:xfrm>
            <a:prstGeom prst="down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5181600" y="3655501"/>
              <a:ext cx="371475" cy="1046459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11389612" y="5598602"/>
              <a:ext cx="433574" cy="1080000"/>
            </a:xfrm>
            <a:prstGeom prst="up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cxnSp>
          <p:nvCxnSpPr>
            <p:cNvPr id="24" name="直接连接符 23"/>
            <p:cNvCxnSpPr/>
            <p:nvPr/>
          </p:nvCxnSpPr>
          <p:spPr>
            <a:xfrm>
              <a:off x="5181600" y="5904979"/>
              <a:ext cx="6424799" cy="0"/>
            </a:xfrm>
            <a:prstGeom prst="line">
              <a:avLst/>
            </a:prstGeom>
            <a:noFill/>
            <a:ln w="50800" cap="flat">
              <a:solidFill>
                <a:srgbClr val="FFC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</p:grpSp>
      <p:grpSp>
        <p:nvGrpSpPr>
          <p:cNvPr id="35" name="组合 34"/>
          <p:cNvGrpSpPr/>
          <p:nvPr/>
        </p:nvGrpSpPr>
        <p:grpSpPr>
          <a:xfrm>
            <a:off x="7067549" y="7202479"/>
            <a:ext cx="9972674" cy="2965951"/>
            <a:chOff x="1976625" y="7145327"/>
            <a:chExt cx="9972674" cy="2965951"/>
          </a:xfrm>
        </p:grpSpPr>
        <p:cxnSp>
          <p:nvCxnSpPr>
            <p:cNvPr id="25" name="直接连接符 24"/>
            <p:cNvCxnSpPr/>
            <p:nvPr/>
          </p:nvCxnSpPr>
          <p:spPr>
            <a:xfrm>
              <a:off x="3750562" y="9389782"/>
              <a:ext cx="6424799" cy="0"/>
            </a:xfrm>
            <a:prstGeom prst="line">
              <a:avLst/>
            </a:prstGeom>
            <a:noFill/>
            <a:ln w="50800" cap="flat">
              <a:solidFill>
                <a:srgbClr val="FFC000"/>
              </a:solidFill>
              <a:prstDash val="solid"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9" name="TextBox 28"/>
            <p:cNvSpPr txBox="1"/>
            <p:nvPr/>
          </p:nvSpPr>
          <p:spPr>
            <a:xfrm>
              <a:off x="1976625" y="8211123"/>
              <a:ext cx="9972674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</a:t>
              </a:r>
              <a:r>
                <a:rPr lang="en-US" altLang="zh-CN" sz="4800" dirty="0" smtClean="0">
                  <a:solidFill>
                    <a:srgbClr val="FFC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3 , 4 , 5 , 6 , 6 , 7 , 7 , 7 , 8 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, 7 , </a:t>
              </a:r>
              <a:r>
                <a:rPr lang="en-US" altLang="zh-CN" sz="4800" dirty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2940937" y="7173903"/>
              <a:ext cx="371475" cy="1046459"/>
            </a:xfrm>
            <a:prstGeom prst="downArrow">
              <a:avLst/>
            </a:prstGeom>
            <a:solidFill>
              <a:srgbClr val="FF00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下箭头 30"/>
            <p:cNvSpPr/>
            <p:nvPr/>
          </p:nvSpPr>
          <p:spPr>
            <a:xfrm>
              <a:off x="5265037" y="7145327"/>
              <a:ext cx="371475" cy="1046459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2" name="上箭头 31"/>
            <p:cNvSpPr/>
            <p:nvPr/>
          </p:nvSpPr>
          <p:spPr>
            <a:xfrm>
              <a:off x="11473049" y="9031278"/>
              <a:ext cx="433574" cy="1080000"/>
            </a:xfrm>
            <a:prstGeom prst="up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48672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删除排序数组中的重复元素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借助</a:t>
            </a:r>
            <a:r>
              <a:rPr lang="en-US" altLang="zh-CN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ArrayCopy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解决问题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/>
          </a:p>
          <a:p>
            <a:pPr marL="190800" lvl="0">
              <a:buClr>
                <a:srgbClr val="35B558"/>
              </a:buClr>
              <a:buSzPct val="105000"/>
            </a:pP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/>
              <a:t>因为</a:t>
            </a:r>
            <a:r>
              <a:rPr lang="en-US" altLang="zh-CN" dirty="0" smtClean="0"/>
              <a:t>System.arraycopy()</a:t>
            </a:r>
            <a:r>
              <a:rPr lang="zh-CN" altLang="en-US" dirty="0" smtClean="0"/>
              <a:t>是</a:t>
            </a:r>
            <a:r>
              <a:rPr lang="en-US" altLang="zh-CN" dirty="0" smtClean="0"/>
              <a:t>native</a:t>
            </a:r>
            <a:r>
              <a:rPr lang="zh-CN" altLang="en-US" dirty="0" smtClean="0"/>
              <a:t>方法，执行速度很快，所以能</a:t>
            </a:r>
            <a:r>
              <a:rPr lang="en-US" altLang="zh-CN" dirty="0" smtClean="0"/>
              <a:t>AC</a:t>
            </a:r>
            <a:r>
              <a:rPr lang="zh-CN" altLang="en-US" dirty="0" smtClean="0"/>
              <a:t>！</a:t>
            </a:r>
            <a:endParaRPr lang="en-US" altLang="zh-CN" dirty="0"/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8774562"/>
              </p:ext>
            </p:extLst>
          </p:nvPr>
        </p:nvGraphicFramePr>
        <p:xfrm>
          <a:off x="4865095" y="3489591"/>
          <a:ext cx="13594355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36005"/>
                <a:gridCol w="965835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_026RemoveDuplicates.java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remove02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array={1,2,2,2,3,4,5,6,6,7,7,7,8}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1 2 3 4 5 6 7 8 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</a:t>
                      </a:r>
                      <a:r>
                        <a:rPr lang="en-US" altLang="zh-CN" sz="4000" baseline="3000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2</a:t>
                      </a: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996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删除排序数组中的重复元素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借助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临时变量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解决问题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6400800" y="4257675"/>
            <a:ext cx="11658600" cy="8217634"/>
          </a:xfrm>
          <a:prstGeom prst="rect">
            <a:avLst/>
          </a:prstGeom>
          <a:ln w="50800"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temp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= 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array[0];//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上一个元素的值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len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= 1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;//</a:t>
            </a:r>
            <a:r>
              <a: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数组新的长度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nn-NO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for(int </a:t>
            </a:r>
            <a:r>
              <a:rPr lang="nn-NO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 = 1; i &lt; nums.length; i++){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if(temp == array[i]){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continue;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}else{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temp 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= array[i];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array[len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] = array[i];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	len</a:t>
            </a: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++;</a:t>
            </a:r>
          </a:p>
          <a:p>
            <a:pPr algn="l"/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	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</a:p>
          <a:p>
            <a:pPr algn="l"/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  <a:endParaRPr lang="en-US" altLang="zh-CN" sz="4800" dirty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77117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删除排序数组中的重复元素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借助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临时变量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解决问题</a:t>
            </a:r>
            <a:endParaRPr lang="zh-CN" altLang="en-US" dirty="0"/>
          </a:p>
        </p:txBody>
      </p:sp>
      <p:grpSp>
        <p:nvGrpSpPr>
          <p:cNvPr id="27" name="组合 26"/>
          <p:cNvGrpSpPr/>
          <p:nvPr/>
        </p:nvGrpSpPr>
        <p:grpSpPr>
          <a:xfrm>
            <a:off x="1347975" y="4065561"/>
            <a:ext cx="17563914" cy="831001"/>
            <a:chOff x="1347975" y="4355080"/>
            <a:chExt cx="17563914" cy="831001"/>
          </a:xfrm>
        </p:grpSpPr>
        <p:sp>
          <p:nvSpPr>
            <p:cNvPr id="7" name="TextBox 6"/>
            <p:cNvSpPr txBox="1"/>
            <p:nvPr/>
          </p:nvSpPr>
          <p:spPr>
            <a:xfrm>
              <a:off x="1347975" y="4355084"/>
              <a:ext cx="9972674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1 , 2 , 2 , 2 , 3 , 4 , 5 , 6 , 6 , 7 , 7 , 7 , 8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12699295" y="4355080"/>
              <a:ext cx="2843029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temp = 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16635411" y="4355081"/>
              <a:ext cx="22764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len = 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</p:grpSp>
      <p:sp>
        <p:nvSpPr>
          <p:cNvPr id="29" name="TextBox 28"/>
          <p:cNvSpPr txBox="1"/>
          <p:nvPr/>
        </p:nvSpPr>
        <p:spPr>
          <a:xfrm>
            <a:off x="1352924" y="7991308"/>
            <a:ext cx="9972674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1 , 2 , 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3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, 2 , 3 , 4 , 5 , 6 , 6 , 7 , 7 , 7 , 8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2704244" y="7991304"/>
            <a:ext cx="2843029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temp = 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6635411" y="7991305"/>
            <a:ext cx="2276478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len = 3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2" name="下箭头 31"/>
          <p:cNvSpPr/>
          <p:nvPr/>
        </p:nvSpPr>
        <p:spPr>
          <a:xfrm>
            <a:off x="4514850" y="7271304"/>
            <a:ext cx="457200" cy="72000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1376738" y="6086308"/>
            <a:ext cx="9972674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1 , 2 , 2 , 2 , 3 , 4 , 5 , 6 , 6 , 7 , 7 , 7 , 8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728058" y="6086304"/>
            <a:ext cx="2843029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temp = 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6635411" y="6086305"/>
            <a:ext cx="2276478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len = 2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38" name="下箭头 37"/>
          <p:cNvSpPr/>
          <p:nvPr/>
        </p:nvSpPr>
        <p:spPr>
          <a:xfrm>
            <a:off x="2195514" y="5366304"/>
            <a:ext cx="457200" cy="72000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1352924" y="10128338"/>
            <a:ext cx="9972674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1 , 2 , 3 , </a:t>
            </a:r>
            <a:r>
              <a:rPr lang="en-US" altLang="zh-CN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4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, 3 , 4 , 5 , 6 , 6 , 7 , 7 , 7 , 8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12704244" y="10128334"/>
            <a:ext cx="2843029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temp = 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16635411" y="10128335"/>
            <a:ext cx="2276478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len = 4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43" name="下箭头 42"/>
          <p:cNvSpPr/>
          <p:nvPr/>
        </p:nvSpPr>
        <p:spPr>
          <a:xfrm>
            <a:off x="5343525" y="9408334"/>
            <a:ext cx="457200" cy="720000"/>
          </a:xfrm>
          <a:prstGeom prst="downArrow">
            <a:avLst/>
          </a:prstGeom>
          <a:solidFill>
            <a:srgbClr val="35B558"/>
          </a:solid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grpSp>
        <p:nvGrpSpPr>
          <p:cNvPr id="44" name="组合 43"/>
          <p:cNvGrpSpPr/>
          <p:nvPr/>
        </p:nvGrpSpPr>
        <p:grpSpPr>
          <a:xfrm>
            <a:off x="1376738" y="11476908"/>
            <a:ext cx="17558965" cy="1551001"/>
            <a:chOff x="1352924" y="5213904"/>
            <a:chExt cx="17558965" cy="1551001"/>
          </a:xfrm>
        </p:grpSpPr>
        <p:sp>
          <p:nvSpPr>
            <p:cNvPr id="45" name="TextBox 44"/>
            <p:cNvSpPr txBox="1"/>
            <p:nvPr/>
          </p:nvSpPr>
          <p:spPr>
            <a:xfrm>
              <a:off x="1352924" y="5933908"/>
              <a:ext cx="9972674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1 , 2 , 3 , 4 , </a:t>
              </a: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, 4 , 5 , 6 , 6 , 7 , 7 , 7 , 8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12704244" y="5933904"/>
              <a:ext cx="2843029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temp = 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16635411" y="5933905"/>
              <a:ext cx="2276478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len = 5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8" name="下箭头 47"/>
            <p:cNvSpPr/>
            <p:nvPr/>
          </p:nvSpPr>
          <p:spPr>
            <a:xfrm>
              <a:off x="6029325" y="5213904"/>
              <a:ext cx="457200" cy="720000"/>
            </a:xfrm>
            <a:prstGeom prst="downArrow">
              <a:avLst/>
            </a:prstGeom>
            <a:solidFill>
              <a:srgbClr val="35B558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549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91129E-6 3.14815E-6 L 0.0975 3.14815E-6 " pathEditMode="relative" rAng="0" ptsTypes="AA">
                                      <p:cBhvr>
                                        <p:cTn id="25" dur="2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4872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73154E-6 4.25926E-6 L 0.03517 4.25926E-6 " pathEditMode="relative" rAng="0" ptsTypes="AA">
                                      <p:cBhvr>
                                        <p:cTn id="43" dur="2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5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9238E-6 -2.77778E-6 L 0.02931 -2.77778E-6 " pathEditMode="relative" rAng="0" ptsTypes="AA">
                                      <p:cBhvr>
                                        <p:cTn id="61" dur="2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465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2" grpId="1" animBg="1"/>
      <p:bldP spid="35" grpId="0" animBg="1"/>
      <p:bldP spid="36" grpId="0" animBg="1"/>
      <p:bldP spid="37" grpId="0" animBg="1"/>
      <p:bldP spid="38" grpId="0" animBg="1"/>
      <p:bldP spid="38" grpId="1" animBg="1"/>
      <p:bldP spid="40" grpId="0" animBg="1"/>
      <p:bldP spid="41" grpId="0" animBg="1"/>
      <p:bldP spid="42" grpId="0" animBg="1"/>
      <p:bldP spid="43" grpId="0" animBg="1"/>
      <p:bldP spid="43" grpId="1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删除排序数组中的重复元素 </a:t>
            </a:r>
            <a:r>
              <a:rPr lang="en-US" altLang="zh-CN" dirty="0"/>
              <a:t>— </a:t>
            </a:r>
            <a:r>
              <a:rPr lang="zh-CN" altLang="en-US" dirty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借助临时变量解决问题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r>
              <a:rPr lang="zh-CN" altLang="en-US" dirty="0" smtClean="0"/>
              <a:t>小结：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数组下标（指针）</a:t>
            </a:r>
            <a:r>
              <a:rPr lang="zh-CN" altLang="en-US" dirty="0" smtClean="0"/>
              <a:t>与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临时变量</a:t>
            </a:r>
            <a:r>
              <a:rPr lang="zh-CN" altLang="en-US" dirty="0" smtClean="0"/>
              <a:t>，是解决数组相关面试题的两大法宝！</a:t>
            </a:r>
            <a:endParaRPr lang="en-US" altLang="zh-CN" dirty="0" smtClean="0"/>
          </a:p>
          <a:p>
            <a:r>
              <a:rPr lang="zh-CN" altLang="en-US" dirty="0" smtClean="0"/>
              <a:t>同学们课后要好好练习、多多调试！</a:t>
            </a:r>
            <a:endParaRPr lang="en-US" altLang="zh-CN" dirty="0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219419"/>
              </p:ext>
            </p:extLst>
          </p:nvPr>
        </p:nvGraphicFramePr>
        <p:xfrm>
          <a:off x="4865095" y="3450057"/>
          <a:ext cx="13594355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3936005"/>
                <a:gridCol w="9658350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_026RemoveDuplicates.java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remove03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array={1,2,2,2,3,4,5,6,6,7,7,7,8}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1 2 3 4 5 6 7 8 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7665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数组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/>
              <a:t>本套课程中我们学习</a:t>
            </a:r>
            <a:r>
              <a:rPr lang="zh-CN" altLang="en-US" dirty="0" smtClean="0"/>
              <a:t>了</a:t>
            </a:r>
            <a:r>
              <a:rPr lang="zh-CN" altLang="en-US" dirty="0"/>
              <a:t>数组</a:t>
            </a:r>
            <a:r>
              <a:rPr lang="zh-CN" altLang="en-US" dirty="0" smtClean="0"/>
              <a:t>。</a:t>
            </a:r>
            <a:r>
              <a:rPr lang="zh-CN" altLang="en-US" dirty="0"/>
              <a:t>你</a:t>
            </a:r>
            <a:r>
              <a:rPr lang="zh-CN" altLang="en-US" dirty="0" smtClean="0"/>
              <a:t>应当</a:t>
            </a:r>
            <a:r>
              <a:rPr lang="zh-CN" altLang="en-US" dirty="0"/>
              <a:t>掌握</a:t>
            </a:r>
            <a:r>
              <a:rPr lang="zh-CN" altLang="en-US" dirty="0" smtClean="0"/>
              <a:t>了</a:t>
            </a:r>
            <a:r>
              <a:rPr lang="zh-CN" altLang="en-US" dirty="0"/>
              <a:t>以下知识：</a:t>
            </a:r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完美的数组逆置算法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旋转数组</a:t>
            </a:r>
            <a:endParaRPr lang="en-US" altLang="zh-CN" dirty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/>
              <a:t>和</a:t>
            </a:r>
            <a:r>
              <a:rPr lang="zh-CN" altLang="en-US" dirty="0" smtClean="0"/>
              <a:t>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的两个数字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和为</a:t>
            </a:r>
            <a:r>
              <a:rPr lang="en-US" altLang="zh-CN" dirty="0" smtClean="0"/>
              <a:t>s</a:t>
            </a:r>
            <a:r>
              <a:rPr lang="zh-CN" altLang="en-US" dirty="0" smtClean="0"/>
              <a:t>的连续正整数序列</a:t>
            </a:r>
            <a:endParaRPr lang="en-US" altLang="zh-CN" dirty="0" smtClean="0"/>
          </a:p>
          <a:p>
            <a:pPr marL="698400" lvl="0" indent="-507600">
              <a:buClr>
                <a:srgbClr val="35B558"/>
              </a:buClr>
              <a:buSzPct val="105000"/>
              <a:buFont typeface="Arial" panose="020B0604020202020204" pitchFamily="34" charset="0"/>
              <a:buChar char="•"/>
            </a:pPr>
            <a:r>
              <a:rPr lang="zh-CN" altLang="en-US" dirty="0" smtClean="0"/>
              <a:t>删除排序数组中的重复元素</a:t>
            </a:r>
            <a:endParaRPr lang="en-US" altLang="zh-CN" dirty="0" smtClean="0"/>
          </a:p>
          <a:p>
            <a:pPr marL="190800" lvl="0">
              <a:buClr>
                <a:srgbClr val="35B558"/>
              </a:buClr>
              <a:buSzPct val="105000"/>
            </a:pPr>
            <a:r>
              <a:rPr lang="zh-CN" altLang="en-US" dirty="0" smtClean="0"/>
              <a:t>你可以用</a:t>
            </a:r>
            <a:r>
              <a:rPr lang="en-US" altLang="zh-CN" dirty="0" smtClean="0"/>
              <a:t>leetCode</a:t>
            </a:r>
            <a:r>
              <a:rPr lang="zh-CN" altLang="en-US" dirty="0" smtClean="0"/>
              <a:t>练习相关面试题，还可以在白纸上进行代码的</a:t>
            </a:r>
            <a:r>
              <a:rPr lang="zh-CN" altLang="en-US" dirty="0"/>
              <a:t>书写</a:t>
            </a:r>
            <a:r>
              <a:rPr lang="zh-CN" altLang="en-US" dirty="0" smtClean="0"/>
              <a:t>；如果想进一步提</a:t>
            </a:r>
            <a:r>
              <a:rPr lang="zh-CN" altLang="en-US" dirty="0"/>
              <a:t>高，你可以继续在极客学院</a:t>
            </a:r>
            <a:r>
              <a:rPr lang="zh-CN" altLang="en-US" dirty="0" smtClean="0"/>
              <a:t>学习</a:t>
            </a:r>
            <a:r>
              <a:rPr lang="zh-CN" altLang="en-US" dirty="0" smtClean="0">
                <a:latin typeface="Noto Sans CJK SC Bold" pitchFamily="34" charset="-122"/>
                <a:ea typeface="Noto Sans CJK SC Bold" pitchFamily="34" charset="-122"/>
              </a:rPr>
              <a:t>神奇的回文</a:t>
            </a:r>
            <a:r>
              <a:rPr lang="zh-CN" altLang="en-US" dirty="0" smtClean="0"/>
              <a:t>课程。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791680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790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完美的数组逆置算法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整型数组的逆置算法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给定整形数组，实现数组的逆置；要求时间复杂度为</a:t>
            </a:r>
            <a:r>
              <a:rPr lang="en-US" altLang="zh-CN" dirty="0" smtClean="0"/>
              <a:t>O(N)</a:t>
            </a:r>
            <a:r>
              <a:rPr lang="zh-CN" altLang="en-US" dirty="0" smtClean="0"/>
              <a:t>，空间复杂度为</a:t>
            </a:r>
            <a:r>
              <a:rPr lang="en-US" altLang="zh-CN" dirty="0" smtClean="0"/>
              <a:t>O(1)</a:t>
            </a:r>
            <a:r>
              <a:rPr lang="zh-CN" altLang="en-US" dirty="0" smtClean="0"/>
              <a:t>。</a:t>
            </a:r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r>
              <a:rPr lang="zh-CN" altLang="en-US" dirty="0" smtClean="0"/>
              <a:t>伪代码描述</a:t>
            </a:r>
            <a:r>
              <a:rPr lang="en-US" altLang="zh-CN" dirty="0" smtClean="0"/>
              <a:t>:</a:t>
            </a:r>
            <a:endParaRPr lang="en-US" altLang="zh-CN" dirty="0"/>
          </a:p>
        </p:txBody>
      </p:sp>
      <p:sp>
        <p:nvSpPr>
          <p:cNvPr id="4" name="TextBox 3"/>
          <p:cNvSpPr txBox="1"/>
          <p:nvPr/>
        </p:nvSpPr>
        <p:spPr>
          <a:xfrm>
            <a:off x="3371849" y="5486399"/>
            <a:ext cx="5457825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1 , 2 , 3 , 4 , 5 , 6 , 7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515975" y="5486399"/>
            <a:ext cx="5372100" cy="830997"/>
          </a:xfrm>
          <a:prstGeom prst="rect">
            <a:avLst/>
          </a:prstGeom>
          <a:ln w="50800">
            <a:solidFill>
              <a:srgbClr val="8881F0"/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7</a:t>
            </a: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 , 6 , 5 , 4 , 3 , 2 , 1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  <p:sp>
        <p:nvSpPr>
          <p:cNvPr id="8" name="右箭头 7"/>
          <p:cNvSpPr/>
          <p:nvPr/>
        </p:nvSpPr>
        <p:spPr>
          <a:xfrm>
            <a:off x="9615487" y="5586410"/>
            <a:ext cx="3343275" cy="630971"/>
          </a:xfrm>
          <a:prstGeom prst="rightArrow">
            <a:avLst/>
          </a:prstGeom>
          <a:blipFill rotWithShape="1">
            <a:blip r:embed="rId2"/>
            <a:srcRect/>
            <a:tile tx="0" ty="0" sx="100000" sy="100000" flip="none" algn="tl"/>
          </a:blipFill>
          <a:ln w="12700" cap="flat">
            <a:noFill/>
            <a:miter lim="400000"/>
          </a:ln>
          <a:effectLst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6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758111" y="8429625"/>
            <a:ext cx="7058025" cy="4524315"/>
          </a:xfrm>
          <a:prstGeom prst="rect">
            <a:avLst/>
          </a:prstGeom>
          <a:ln w="50800">
            <a:solidFill>
              <a:schemeClr val="bg1">
                <a:lumMod val="95000"/>
                <a:lumOff val="5000"/>
              </a:schemeClr>
            </a:solidFill>
            <a:miter lim="800000"/>
          </a:ln>
        </p:spPr>
        <p:txBody>
          <a:bodyPr wrap="square" rtlCol="0">
            <a:spAutoFit/>
          </a:bodyPr>
          <a:lstStyle/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i=0,j=n-1;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while(i&lt;j){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swap(array,i,j);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i++;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j--;</a:t>
            </a:r>
          </a:p>
          <a:p>
            <a:pPr marL="0" indent="0" algn="l">
              <a:buNone/>
            </a:pPr>
            <a:r>
              <a:rPr lang="en-US" altLang="zh-CN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rPr>
              <a:t>}</a:t>
            </a:r>
            <a:endParaRPr lang="zh-CN" altLang="en-US" sz="4800" dirty="0" smtClean="0">
              <a:solidFill>
                <a:srgbClr val="666666"/>
              </a:solidFill>
              <a:latin typeface="Noto Sans CJK SC Regular" panose="020B0500000000000000" pitchFamily="34" charset="-122"/>
              <a:ea typeface="Noto Sans CJK SC Regular" panose="020B0500000000000000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45160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完美的数组逆置算法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整型数组的逆置算法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</p:txBody>
      </p:sp>
      <p:grpSp>
        <p:nvGrpSpPr>
          <p:cNvPr id="45" name="组合 44"/>
          <p:cNvGrpSpPr/>
          <p:nvPr/>
        </p:nvGrpSpPr>
        <p:grpSpPr>
          <a:xfrm>
            <a:off x="4150798" y="3246716"/>
            <a:ext cx="5457826" cy="3089977"/>
            <a:chOff x="1490849" y="4313260"/>
            <a:chExt cx="5457826" cy="3089977"/>
          </a:xfrm>
        </p:grpSpPr>
        <p:sp>
          <p:nvSpPr>
            <p:cNvPr id="4" name="TextBox 3"/>
            <p:cNvSpPr txBox="1"/>
            <p:nvPr/>
          </p:nvSpPr>
          <p:spPr>
            <a:xfrm>
              <a:off x="1490850" y="5433882"/>
              <a:ext cx="54578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1 , 2 , 3 , 4 , 5 , 6 , 7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9" name="下箭头 8"/>
            <p:cNvSpPr/>
            <p:nvPr/>
          </p:nvSpPr>
          <p:spPr>
            <a:xfrm>
              <a:off x="1490849" y="4313260"/>
              <a:ext cx="452250" cy="105959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6" name="上箭头 5"/>
            <p:cNvSpPr/>
            <p:nvPr/>
          </p:nvSpPr>
          <p:spPr>
            <a:xfrm>
              <a:off x="6243637" y="6293454"/>
              <a:ext cx="428625" cy="1109783"/>
            </a:xfrm>
            <a:prstGeom prst="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12244386" y="3246716"/>
            <a:ext cx="5481450" cy="3052903"/>
            <a:chOff x="7725149" y="4324076"/>
            <a:chExt cx="5481450" cy="3052903"/>
          </a:xfrm>
        </p:grpSpPr>
        <p:sp>
          <p:nvSpPr>
            <p:cNvPr id="29" name="TextBox 28"/>
            <p:cNvSpPr txBox="1"/>
            <p:nvPr/>
          </p:nvSpPr>
          <p:spPr>
            <a:xfrm>
              <a:off x="7748774" y="5436199"/>
              <a:ext cx="54578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, 2 , 3 , 4 , 5 , 6 , </a:t>
              </a: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1</a:t>
              </a:r>
              <a:endParaRPr lang="zh-CN" altLang="en-US" sz="4800" dirty="0" smtClean="0">
                <a:solidFill>
                  <a:srgbClr val="FF0000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0" name="下箭头 29"/>
            <p:cNvSpPr/>
            <p:nvPr/>
          </p:nvSpPr>
          <p:spPr>
            <a:xfrm>
              <a:off x="7725149" y="4324076"/>
              <a:ext cx="452250" cy="105959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1" name="上箭头 30"/>
            <p:cNvSpPr/>
            <p:nvPr/>
          </p:nvSpPr>
          <p:spPr>
            <a:xfrm>
              <a:off x="12472987" y="6267196"/>
              <a:ext cx="428625" cy="1109783"/>
            </a:xfrm>
            <a:prstGeom prst="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48" name="组合 47"/>
          <p:cNvGrpSpPr/>
          <p:nvPr/>
        </p:nvGrpSpPr>
        <p:grpSpPr>
          <a:xfrm>
            <a:off x="12244383" y="6838495"/>
            <a:ext cx="5457825" cy="2990718"/>
            <a:chOff x="7748774" y="7968544"/>
            <a:chExt cx="5457825" cy="2990718"/>
          </a:xfrm>
        </p:grpSpPr>
        <p:sp>
          <p:nvSpPr>
            <p:cNvPr id="36" name="TextBox 35"/>
            <p:cNvSpPr txBox="1"/>
            <p:nvPr/>
          </p:nvSpPr>
          <p:spPr>
            <a:xfrm>
              <a:off x="7748774" y="9028140"/>
              <a:ext cx="54578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7 , </a:t>
              </a: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, 3 , 4 , 5 , </a:t>
              </a: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2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, 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7" name="下箭头 36"/>
            <p:cNvSpPr/>
            <p:nvPr/>
          </p:nvSpPr>
          <p:spPr>
            <a:xfrm>
              <a:off x="8561248" y="7968544"/>
              <a:ext cx="452250" cy="105959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8" name="上箭头 37"/>
            <p:cNvSpPr/>
            <p:nvPr/>
          </p:nvSpPr>
          <p:spPr>
            <a:xfrm>
              <a:off x="11587161" y="9849479"/>
              <a:ext cx="428625" cy="1109783"/>
            </a:xfrm>
            <a:prstGeom prst="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50" name="组合 49"/>
          <p:cNvGrpSpPr/>
          <p:nvPr/>
        </p:nvGrpSpPr>
        <p:grpSpPr>
          <a:xfrm>
            <a:off x="4150799" y="10219792"/>
            <a:ext cx="5457825" cy="3049028"/>
            <a:chOff x="1490849" y="10774684"/>
            <a:chExt cx="5457825" cy="3049028"/>
          </a:xfrm>
        </p:grpSpPr>
        <p:sp>
          <p:nvSpPr>
            <p:cNvPr id="33" name="下箭头 32"/>
            <p:cNvSpPr/>
            <p:nvPr/>
          </p:nvSpPr>
          <p:spPr>
            <a:xfrm>
              <a:off x="3095999" y="10774684"/>
              <a:ext cx="452250" cy="105959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1490849" y="11879862"/>
              <a:ext cx="54578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7 , 6 , 3 , 4 , 5 , 2 , 1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0" name="上箭头 39"/>
            <p:cNvSpPr/>
            <p:nvPr/>
          </p:nvSpPr>
          <p:spPr>
            <a:xfrm>
              <a:off x="4700586" y="12713929"/>
              <a:ext cx="428625" cy="1109783"/>
            </a:xfrm>
            <a:prstGeom prst="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49" name="组合 48"/>
          <p:cNvGrpSpPr/>
          <p:nvPr/>
        </p:nvGrpSpPr>
        <p:grpSpPr>
          <a:xfrm>
            <a:off x="12244384" y="10238309"/>
            <a:ext cx="5457825" cy="3112132"/>
            <a:chOff x="7725149" y="10831834"/>
            <a:chExt cx="5457825" cy="3112132"/>
          </a:xfrm>
        </p:grpSpPr>
        <p:sp>
          <p:nvSpPr>
            <p:cNvPr id="41" name="TextBox 40"/>
            <p:cNvSpPr txBox="1"/>
            <p:nvPr/>
          </p:nvSpPr>
          <p:spPr>
            <a:xfrm>
              <a:off x="7725149" y="11932744"/>
              <a:ext cx="54578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7 , 6 , </a:t>
              </a: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5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, 4 , </a:t>
              </a:r>
              <a:r>
                <a:rPr lang="en-US" altLang="zh-CN" sz="4800" dirty="0" smtClean="0">
                  <a:solidFill>
                    <a:srgbClr val="FF0000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3</a:t>
              </a: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 , 2 , 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42" name="下箭头 41"/>
            <p:cNvSpPr/>
            <p:nvPr/>
          </p:nvSpPr>
          <p:spPr>
            <a:xfrm>
              <a:off x="9382499" y="10831834"/>
              <a:ext cx="452250" cy="105959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3" name="上箭头 42"/>
            <p:cNvSpPr/>
            <p:nvPr/>
          </p:nvSpPr>
          <p:spPr>
            <a:xfrm>
              <a:off x="10929936" y="12834183"/>
              <a:ext cx="428625" cy="1109783"/>
            </a:xfrm>
            <a:prstGeom prst="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47" name="组合 46"/>
          <p:cNvGrpSpPr/>
          <p:nvPr/>
        </p:nvGrpSpPr>
        <p:grpSpPr>
          <a:xfrm>
            <a:off x="4150798" y="6828838"/>
            <a:ext cx="5457825" cy="3000375"/>
            <a:chOff x="1490850" y="8019917"/>
            <a:chExt cx="5457825" cy="3000375"/>
          </a:xfrm>
        </p:grpSpPr>
        <p:sp>
          <p:nvSpPr>
            <p:cNvPr id="32" name="TextBox 31"/>
            <p:cNvSpPr txBox="1"/>
            <p:nvPr/>
          </p:nvSpPr>
          <p:spPr>
            <a:xfrm>
              <a:off x="1490850" y="9079512"/>
              <a:ext cx="54578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7 , 2 , 3 , 4 , 5 , 6 , 1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35" name="上箭头 34"/>
            <p:cNvSpPr/>
            <p:nvPr/>
          </p:nvSpPr>
          <p:spPr>
            <a:xfrm>
              <a:off x="5529261" y="9910509"/>
              <a:ext cx="428625" cy="1109783"/>
            </a:xfrm>
            <a:prstGeom prst="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44" name="下箭头 43"/>
            <p:cNvSpPr/>
            <p:nvPr/>
          </p:nvSpPr>
          <p:spPr>
            <a:xfrm>
              <a:off x="2303323" y="8019917"/>
              <a:ext cx="452250" cy="105959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59302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完美的数组逆置算法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整型数组的逆置算法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0913140"/>
              </p:ext>
            </p:extLst>
          </p:nvPr>
        </p:nvGraphicFramePr>
        <p:xfrm>
          <a:off x="4314825" y="4691315"/>
          <a:ext cx="15344775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128622"/>
                <a:gridCol w="8216153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InverseIntArray.java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inverse01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长度为奇数、偶数的数组各一个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两个数组均可以逆置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5980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完美的数组逆置算法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整型数组的逆置算法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zh-CN" altLang="en-US" dirty="0" smtClean="0"/>
              <a:t>其实可以省略指针</a:t>
            </a:r>
            <a:r>
              <a:rPr lang="en-US" altLang="zh-CN" dirty="0" smtClean="0"/>
              <a:t>j</a:t>
            </a:r>
            <a:r>
              <a:rPr lang="zh-CN" altLang="en-US" dirty="0" smtClean="0"/>
              <a:t>，因为</a:t>
            </a:r>
            <a:r>
              <a:rPr lang="en-US" altLang="zh-CN" dirty="0"/>
              <a:t>j</a:t>
            </a:r>
            <a:r>
              <a:rPr lang="zh-CN" altLang="en-US" dirty="0"/>
              <a:t>可以表示为</a:t>
            </a:r>
            <a:r>
              <a:rPr lang="en-US" altLang="zh-CN" dirty="0"/>
              <a:t>n-1-i</a:t>
            </a:r>
            <a:endParaRPr lang="en-US" altLang="zh-CN" dirty="0" smtClean="0"/>
          </a:p>
          <a:p>
            <a:r>
              <a:rPr lang="zh-CN" altLang="en-US" dirty="0" smtClean="0"/>
              <a:t>循环条件：</a:t>
            </a:r>
            <a:r>
              <a:rPr lang="en-US" altLang="zh-CN" dirty="0" smtClean="0"/>
              <a:t>i&lt;n/2</a:t>
            </a:r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pSp>
        <p:nvGrpSpPr>
          <p:cNvPr id="6" name="组合 5"/>
          <p:cNvGrpSpPr/>
          <p:nvPr/>
        </p:nvGrpSpPr>
        <p:grpSpPr>
          <a:xfrm>
            <a:off x="4173292" y="6433200"/>
            <a:ext cx="5457825" cy="3112132"/>
            <a:chOff x="7725149" y="10831834"/>
            <a:chExt cx="5457825" cy="3112132"/>
          </a:xfrm>
        </p:grpSpPr>
        <p:sp>
          <p:nvSpPr>
            <p:cNvPr id="7" name="TextBox 6"/>
            <p:cNvSpPr txBox="1"/>
            <p:nvPr/>
          </p:nvSpPr>
          <p:spPr>
            <a:xfrm>
              <a:off x="7725149" y="11932744"/>
              <a:ext cx="5457825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7 , 6 , 5 , 4 , 3 , 2 , 1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8" name="下箭头 7"/>
            <p:cNvSpPr/>
            <p:nvPr/>
          </p:nvSpPr>
          <p:spPr>
            <a:xfrm>
              <a:off x="10182599" y="10831834"/>
              <a:ext cx="452250" cy="105959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9" name="上箭头 8"/>
            <p:cNvSpPr/>
            <p:nvPr/>
          </p:nvSpPr>
          <p:spPr>
            <a:xfrm>
              <a:off x="10215561" y="12834183"/>
              <a:ext cx="428625" cy="1109783"/>
            </a:xfrm>
            <a:prstGeom prst="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  <p:grpSp>
        <p:nvGrpSpPr>
          <p:cNvPr id="12" name="组合 11"/>
          <p:cNvGrpSpPr/>
          <p:nvPr/>
        </p:nvGrpSpPr>
        <p:grpSpPr>
          <a:xfrm>
            <a:off x="14226741" y="6373713"/>
            <a:ext cx="4529706" cy="3151789"/>
            <a:chOff x="7725150" y="10831834"/>
            <a:chExt cx="4529706" cy="3151789"/>
          </a:xfrm>
        </p:grpSpPr>
        <p:sp>
          <p:nvSpPr>
            <p:cNvPr id="13" name="TextBox 12"/>
            <p:cNvSpPr txBox="1"/>
            <p:nvPr/>
          </p:nvSpPr>
          <p:spPr>
            <a:xfrm>
              <a:off x="7725150" y="11932744"/>
              <a:ext cx="4529706" cy="830997"/>
            </a:xfrm>
            <a:prstGeom prst="rect">
              <a:avLst/>
            </a:prstGeom>
            <a:ln w="50800">
              <a:solidFill>
                <a:srgbClr val="8881F0"/>
              </a:solidFill>
              <a:miter lim="800000"/>
            </a:ln>
          </p:spPr>
          <p:txBody>
            <a:bodyPr wrap="square" rtlCol="0">
              <a:spAutoFit/>
            </a:bodyPr>
            <a:lstStyle/>
            <a:p>
              <a:pPr marL="0" indent="0" algn="l">
                <a:buNone/>
              </a:pPr>
              <a:r>
                <a:rPr lang="en-US" altLang="zh-CN" sz="4800" dirty="0" smtClean="0">
                  <a:solidFill>
                    <a:srgbClr val="666666"/>
                  </a:solidFill>
                  <a:latin typeface="Noto Sans CJK SC Regular" panose="020B0500000000000000" pitchFamily="34" charset="-122"/>
                  <a:ea typeface="Noto Sans CJK SC Regular" panose="020B0500000000000000" pitchFamily="34" charset="-122"/>
                </a:rPr>
                <a:t>6 , 5 , 4 , 3 , 2 , 1</a:t>
              </a:r>
              <a:endParaRPr lang="zh-CN" altLang="en-US" sz="4800" dirty="0" smtClean="0">
                <a:solidFill>
                  <a:srgbClr val="666666"/>
                </a:solidFill>
                <a:latin typeface="Noto Sans CJK SC Regular" panose="020B0500000000000000" pitchFamily="34" charset="-122"/>
                <a:ea typeface="Noto Sans CJK SC Regular" panose="020B0500000000000000" pitchFamily="34" charset="-122"/>
              </a:endParaRPr>
            </a:p>
          </p:txBody>
        </p:sp>
        <p:sp>
          <p:nvSpPr>
            <p:cNvPr id="14" name="下箭头 13"/>
            <p:cNvSpPr/>
            <p:nvPr/>
          </p:nvSpPr>
          <p:spPr>
            <a:xfrm>
              <a:off x="10154024" y="10831834"/>
              <a:ext cx="452250" cy="1059595"/>
            </a:xfrm>
            <a:prstGeom prst="downArrow">
              <a:avLst/>
            </a:prstGeom>
            <a:solidFill>
              <a:srgbClr val="FF5C00"/>
            </a:solid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  <p:sp>
          <p:nvSpPr>
            <p:cNvPr id="15" name="上箭头 14"/>
            <p:cNvSpPr/>
            <p:nvPr/>
          </p:nvSpPr>
          <p:spPr>
            <a:xfrm>
              <a:off x="9365171" y="12873840"/>
              <a:ext cx="428625" cy="1109783"/>
            </a:xfrm>
            <a:prstGeom prst="upArrow">
              <a:avLst/>
            </a:prstGeom>
            <a:blipFill rotWithShape="1">
              <a:blip r:embed="rId2"/>
              <a:srcRect/>
              <a:tile tx="0" ty="0" sx="100000" sy="100000" flip="none" algn="tl"/>
            </a:blipFill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50800" tIns="50800" rIns="50800" bIns="50800" numCol="1" spcCol="38100" rtlCol="0" anchor="ctr">
              <a:spAutoFit/>
            </a:bodyPr>
            <a:lstStyle/>
            <a:p>
              <a:pPr marL="0" marR="0" indent="0" algn="ctr" defTabSz="8255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endParaRPr kumimoji="0" lang="zh-CN" altLang="en-US" sz="3600" b="0" i="0" u="none" strike="noStrike" cap="none" spc="0" normalizeH="0" baseline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+mn-lt"/>
                <a:ea typeface="+mn-ea"/>
                <a:cs typeface="+mn-cs"/>
                <a:sym typeface="Helvetica Ligh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04466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zh-CN" altLang="en-US" dirty="0" smtClean="0"/>
              <a:t>完美的数组逆置算法 </a:t>
            </a:r>
            <a:r>
              <a:rPr lang="en-US" altLang="zh-CN" dirty="0" smtClean="0"/>
              <a:t>— </a:t>
            </a:r>
            <a:r>
              <a:rPr lang="zh-CN" altLang="en-US" dirty="0" smtClean="0">
                <a:solidFill>
                  <a:srgbClr val="35B558"/>
                </a:solidFill>
                <a:latin typeface="Noto Sans CJK SC Bold" panose="020B0800000000000000" pitchFamily="34" charset="-122"/>
                <a:ea typeface="Noto Sans CJK SC Bold" panose="020B0800000000000000" pitchFamily="34" charset="-122"/>
              </a:rPr>
              <a:t>整型数组的逆置算法</a:t>
            </a:r>
            <a:endParaRPr lang="zh-CN" altLang="en-US" dirty="0">
              <a:solidFill>
                <a:srgbClr val="35B558"/>
              </a:solidFill>
              <a:latin typeface="Noto Sans CJK SC Bold" panose="020B0800000000000000" pitchFamily="34" charset="-122"/>
              <a:ea typeface="Noto Sans CJK SC Bold" panose="020B0800000000000000" pitchFamily="34" charset="-122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  <a:p>
            <a:endParaRPr lang="en-US" altLang="zh-CN" dirty="0"/>
          </a:p>
          <a:p>
            <a:endParaRPr lang="en-US" altLang="zh-CN" dirty="0" smtClean="0"/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9887665"/>
              </p:ext>
            </p:extLst>
          </p:nvPr>
        </p:nvGraphicFramePr>
        <p:xfrm>
          <a:off x="4314825" y="4577015"/>
          <a:ext cx="15344775" cy="6449211"/>
        </p:xfrm>
        <a:graphic>
          <a:graphicData uri="http://schemas.openxmlformats.org/drawingml/2006/table">
            <a:tbl>
              <a:tblPr firstRow="1" bandRow="1">
                <a:tableStyleId>{1FECB4D8-DB02-4DC6-A0A2-4F2EBAE1DC90}</a:tableStyleId>
              </a:tblPr>
              <a:tblGrid>
                <a:gridCol w="7128622"/>
                <a:gridCol w="8216153"/>
              </a:tblGrid>
              <a:tr h="779931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Key</a:t>
                      </a:r>
                      <a:endParaRPr lang="zh-CN" altLang="en-US" sz="4400" b="0" baseline="0" dirty="0" smtClean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defTabSz="825458" eaLnBrk="1" hangingPunct="1"/>
                      <a:r>
                        <a:rPr lang="en-US" altLang="zh-CN" sz="4400" b="0" baseline="0" dirty="0" smtClean="0">
                          <a:solidFill>
                            <a:schemeClr val="lt1"/>
                          </a:solidFill>
                          <a:latin typeface="Noto Sans CJK SC Regular" pitchFamily="34" charset="-122"/>
                          <a:ea typeface="Noto Sans CJK SC Regular" pitchFamily="34" charset="-122"/>
                          <a:cs typeface="+mn-cs"/>
                          <a:sym typeface="Helvetica Light"/>
                        </a:rPr>
                        <a:t>Value</a:t>
                      </a:r>
                      <a:endParaRPr lang="zh-CN" altLang="en-US" sz="4400" b="0" baseline="0" dirty="0">
                        <a:solidFill>
                          <a:schemeClr val="lt1"/>
                        </a:solidFill>
                        <a:latin typeface="Noto Sans CJK SC Regular" pitchFamily="34" charset="-122"/>
                        <a:ea typeface="Noto Sans CJK SC Regular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类名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InverseIntArray.java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方法名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inverse02</a:t>
                      </a:r>
                      <a:endParaRPr lang="zh-CN" altLang="en-US" sz="4000" baseline="0" dirty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测试输入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长度为奇数、偶数的数组各一个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测试输出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两个数组均可以逆置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时间复杂度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O(N)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755069"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zh-CN" altLang="en-US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空间复杂度</a:t>
                      </a: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825458" eaLnBrk="1" fontAlgn="auto" latinLnBrk="0" hangingPunct="1">
                        <a:lnSpc>
                          <a:spcPct val="14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75000"/>
                        <a:buFontTx/>
                        <a:buNone/>
                        <a:tabLst/>
                        <a:defRPr/>
                      </a:pPr>
                      <a:r>
                        <a:rPr lang="en-US" altLang="zh-CN" sz="4000" baseline="0" dirty="0" smtClean="0">
                          <a:solidFill>
                            <a:srgbClr val="666666"/>
                          </a:solidFill>
                          <a:latin typeface="Noto Sans CJK SC Regular" panose="020B0500000000000000" pitchFamily="34" charset="-122"/>
                          <a:ea typeface="Noto Sans CJK SC Regular" panose="020B0500000000000000" pitchFamily="34" charset="-122"/>
                          <a:cs typeface="+mn-cs"/>
                          <a:sym typeface="Helvetica Light"/>
                        </a:rPr>
                        <a:t>O(1)</a:t>
                      </a:r>
                      <a:endParaRPr lang="zh-CN" altLang="en-US" sz="4000" baseline="0" dirty="0" smtClean="0">
                        <a:solidFill>
                          <a:srgbClr val="666666"/>
                        </a:solidFill>
                        <a:latin typeface="Noto Sans CJK SC Regular" panose="020B0500000000000000" pitchFamily="34" charset="-122"/>
                        <a:ea typeface="Noto Sans CJK SC Regular" panose="020B0500000000000000" pitchFamily="34" charset="-122"/>
                        <a:cs typeface="+mn-cs"/>
                        <a:sym typeface="Helvetica Light"/>
                      </a:endParaRPr>
                    </a:p>
                  </a:txBody>
                  <a:tcPr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576130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ln w="50800">
          <a:solidFill>
            <a:srgbClr val="8881F0"/>
          </a:solidFill>
          <a:miter lim="800000"/>
        </a:ln>
      </a:spPr>
      <a:bodyPr/>
      <a:lstStyle>
        <a:defPPr marL="0" indent="0" algn="l">
          <a:buNone/>
          <a:defRPr sz="4800" dirty="0" smtClean="0">
            <a:solidFill>
              <a:srgbClr val="666666"/>
            </a:solidFill>
            <a:latin typeface="Noto Sans CJK SC Regular" panose="020B0500000000000000" pitchFamily="34" charset="-122"/>
            <a:ea typeface="Noto Sans CJK SC Regular" panose="020B0500000000000000" pitchFamily="34" charset="-122"/>
          </a:defRPr>
        </a:defPPr>
      </a:lstStyle>
    </a:txDef>
  </a:objectDefaults>
  <a:extraClrSchemeLst/>
  <a:extLst>
    <a:ext uri="{05A4C25C-085E-4340-85A3-A5531E510DB2}">
      <thm15:themeFamily xmlns="" xmlns:thm15="http://schemas.microsoft.com/office/thememl/2012/main" name="PPT模板V2-Windows-PowerPoint-PPT.potx" id="{20762C19-B23E-4BEB-93D1-C3851CE18177}" vid="{DBA93716-93B0-4C40-BF2A-3EFAFA21AD83}"/>
    </a:ext>
  </a:extLst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065C1"/>
      </a:accent1>
      <a:accent2>
        <a:srgbClr val="00A6AC"/>
      </a:accent2>
      <a:accent3>
        <a:srgbClr val="308B16"/>
      </a:accent3>
      <a:accent4>
        <a:srgbClr val="BC8027"/>
      </a:accent4>
      <a:accent5>
        <a:srgbClr val="971817"/>
      </a:accent5>
      <a:accent6>
        <a:srgbClr val="5747C1"/>
      </a:accent6>
      <a:hlink>
        <a:srgbClr val="0000FF"/>
      </a:hlink>
      <a:folHlink>
        <a:srgbClr val="FF00FF"/>
      </a:folHlink>
    </a:clrScheme>
    <a:fontScheme name="Black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50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PPT模板V2-Windows-PowerPoint-PPT</Template>
  <TotalTime>11422</TotalTime>
  <Words>2503</Words>
  <Application>Microsoft Office PowerPoint</Application>
  <PresentationFormat>自定义</PresentationFormat>
  <Paragraphs>599</Paragraphs>
  <Slides>48</Slides>
  <Notes>0</Notes>
  <HiddenSlides>0</HiddenSlides>
  <MMClips>0</MMClips>
  <ScaleCrop>false</ScaleCrop>
  <HeadingPairs>
    <vt:vector size="6" baseType="variant"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48</vt:i4>
      </vt:variant>
    </vt:vector>
  </HeadingPairs>
  <TitlesOfParts>
    <vt:vector size="50" baseType="lpstr">
      <vt:lpstr>Black</vt:lpstr>
      <vt:lpstr>Equation</vt:lpstr>
      <vt:lpstr>数组</vt:lpstr>
      <vt:lpstr>数组 — 课程概要</vt:lpstr>
      <vt:lpstr>数组</vt:lpstr>
      <vt:lpstr>完美的数组逆置算法</vt:lpstr>
      <vt:lpstr>完美的数组逆置算法 — 整型数组的逆置算法</vt:lpstr>
      <vt:lpstr>完美的数组逆置算法 — 整型数组的逆置算法</vt:lpstr>
      <vt:lpstr>完美的数组逆置算法 — 整型数组的逆置算法</vt:lpstr>
      <vt:lpstr>完美的数组逆置算法 — 整型数组的逆置算法</vt:lpstr>
      <vt:lpstr>完美的数组逆置算法 — 整型数组的逆置算法</vt:lpstr>
      <vt:lpstr>完美的数组逆置算法 — 合理利用泛型</vt:lpstr>
      <vt:lpstr>完美的数组逆置算法 — 全面的测试用例</vt:lpstr>
      <vt:lpstr>完美的数组逆置算法 — 封装类型与基本类型的各自适用范围</vt:lpstr>
      <vt:lpstr>完美的数组逆置算法 — 封装类型与基本类型的各自适用范围</vt:lpstr>
      <vt:lpstr>数组</vt:lpstr>
      <vt:lpstr>旋转数组</vt:lpstr>
      <vt:lpstr>旋转数组 — 问题分析</vt:lpstr>
      <vt:lpstr>旋转数组 — 问题分析</vt:lpstr>
      <vt:lpstr>旋转数组 — 代码实现</vt:lpstr>
      <vt:lpstr>旋转数组 — 测试与提交</vt:lpstr>
      <vt:lpstr>数组</vt:lpstr>
      <vt:lpstr>和为s的两个数字</vt:lpstr>
      <vt:lpstr>和为s的两个数字 — 问题描述</vt:lpstr>
      <vt:lpstr>和为s的两个数字 — 平方级的算法</vt:lpstr>
      <vt:lpstr>和为s的两个数字 — 平方级的算法</vt:lpstr>
      <vt:lpstr>和为s的两个数字 — 线性算法的思路</vt:lpstr>
      <vt:lpstr>和为s的两个数字 — 线性算法的思路</vt:lpstr>
      <vt:lpstr>和为s的两个数字 — 线性算法的代码实现</vt:lpstr>
      <vt:lpstr>和为s的两个数字 — 线性算法的代码实现</vt:lpstr>
      <vt:lpstr>数组</vt:lpstr>
      <vt:lpstr>和为s的连续正整数序列</vt:lpstr>
      <vt:lpstr>和为s的连续正整数序列 — 问题描述</vt:lpstr>
      <vt:lpstr>和为s的连续正整数序列 — 思路分析</vt:lpstr>
      <vt:lpstr>和为s的连续正整数序列 — 思路分析</vt:lpstr>
      <vt:lpstr>和为s的连续正整数序列 — 算法实现</vt:lpstr>
      <vt:lpstr>和为s的连续正整数序列 — 测试用例</vt:lpstr>
      <vt:lpstr>数组</vt:lpstr>
      <vt:lpstr>删除排序数组中的重复元素</vt:lpstr>
      <vt:lpstr>删除排序数组中的重复元素 — 问题描述</vt:lpstr>
      <vt:lpstr>删除排序数组中的重复元素 — 借助ArrayList解决问题</vt:lpstr>
      <vt:lpstr>删除排序数组中的重复元素 — 借助ArrayList解决问题</vt:lpstr>
      <vt:lpstr>删除排序数组中的重复元素 — 借助ArrayList解决问题</vt:lpstr>
      <vt:lpstr>删除排序数组中的重复元素 — 借助ArrayCopy解决问题</vt:lpstr>
      <vt:lpstr>删除排序数组中的重复元素 — 借助ArrayCopy解决问题</vt:lpstr>
      <vt:lpstr>删除排序数组中的重复元素 — 借助临时变量解决问题</vt:lpstr>
      <vt:lpstr>删除排序数组中的重复元素 — 借助临时变量解决问题</vt:lpstr>
      <vt:lpstr>删除排序数组中的重复元素 — 借助临时变量解决问题</vt:lpstr>
      <vt:lpstr>数组</vt:lpstr>
      <vt:lpstr>PowerPoint 演示文稿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模板使用说明</dc:title>
  <dc:creator>张久</dc:creator>
  <cp:lastModifiedBy>ctm</cp:lastModifiedBy>
  <cp:revision>1137</cp:revision>
  <dcterms:created xsi:type="dcterms:W3CDTF">2015-03-23T11:35:35Z</dcterms:created>
  <dcterms:modified xsi:type="dcterms:W3CDTF">2015-08-19T04:16:05Z</dcterms:modified>
</cp:coreProperties>
</file>