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541" r:id="rId2"/>
    <p:sldId id="306" r:id="rId3"/>
    <p:sldId id="316" r:id="rId4"/>
    <p:sldId id="386" r:id="rId5"/>
    <p:sldId id="542" r:id="rId6"/>
    <p:sldId id="598" r:id="rId7"/>
    <p:sldId id="599" r:id="rId8"/>
    <p:sldId id="600" r:id="rId9"/>
    <p:sldId id="601" r:id="rId10"/>
    <p:sldId id="602" r:id="rId11"/>
    <p:sldId id="603" r:id="rId12"/>
    <p:sldId id="402" r:id="rId13"/>
    <p:sldId id="403" r:id="rId14"/>
    <p:sldId id="502" r:id="rId15"/>
    <p:sldId id="604" r:id="rId16"/>
    <p:sldId id="605" r:id="rId17"/>
    <p:sldId id="606" r:id="rId18"/>
    <p:sldId id="410" r:id="rId19"/>
    <p:sldId id="556" r:id="rId20"/>
    <p:sldId id="557" r:id="rId21"/>
    <p:sldId id="607" r:id="rId22"/>
    <p:sldId id="608" r:id="rId23"/>
    <p:sldId id="609" r:id="rId24"/>
    <p:sldId id="535" r:id="rId25"/>
    <p:sldId id="536" r:id="rId26"/>
    <p:sldId id="566" r:id="rId27"/>
    <p:sldId id="610" r:id="rId28"/>
    <p:sldId id="611" r:id="rId29"/>
    <p:sldId id="612" r:id="rId30"/>
    <p:sldId id="613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1" r:id="rId39"/>
    <p:sldId id="622" r:id="rId40"/>
    <p:sldId id="623" r:id="rId41"/>
    <p:sldId id="624" r:id="rId42"/>
    <p:sldId id="625" r:id="rId43"/>
    <p:sldId id="320" r:id="rId44"/>
    <p:sldId id="321" r:id="rId45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FF0000"/>
    <a:srgbClr val="35B558"/>
    <a:srgbClr val="8881F0"/>
    <a:srgbClr val="2EAA46"/>
    <a:srgbClr val="666666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8" autoAdjust="0"/>
    <p:restoredTop sz="94054" autoAdjust="0"/>
  </p:normalViewPr>
  <p:slideViewPr>
    <p:cSldViewPr snapToGrid="0" snapToObjects="1">
      <p:cViewPr>
        <p:scale>
          <a:sx n="32" d="100"/>
          <a:sy n="32" d="100"/>
        </p:scale>
        <p:origin x="1368" y="71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15/10/26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5361" y="5842800"/>
            <a:ext cx="23236362" cy="2955760"/>
          </a:xfrm>
        </p:spPr>
        <p:txBody>
          <a:bodyPr>
            <a:noAutofit/>
          </a:bodyPr>
          <a:lstStyle/>
          <a:p>
            <a:r>
              <a:rPr lang="zh-CN" altLang="en-US" sz="12800" dirty="0" smtClean="0"/>
              <a:t>名企数据</a:t>
            </a:r>
            <a:r>
              <a:rPr lang="zh-CN" altLang="en-US" sz="12800" dirty="0" smtClean="0"/>
              <a:t>结构面试</a:t>
            </a:r>
            <a:r>
              <a:rPr lang="zh-CN" altLang="en-US" sz="12800" dirty="0" smtClean="0"/>
              <a:t>题之</a:t>
            </a:r>
            <a:r>
              <a:rPr lang="zh-CN" altLang="en-US" sz="12800" dirty="0"/>
              <a:t>链表</a:t>
            </a:r>
            <a:r>
              <a:rPr lang="zh-CN" altLang="en-US" sz="12800" dirty="0" smtClean="0"/>
              <a:t>（</a:t>
            </a:r>
            <a:r>
              <a:rPr lang="zh-CN" altLang="en-US" sz="12800" dirty="0"/>
              <a:t>中</a:t>
            </a:r>
            <a:r>
              <a:rPr lang="zh-CN" altLang="en-US" sz="12800" dirty="0" smtClean="0"/>
              <a:t>）</a:t>
            </a:r>
            <a:endParaRPr lang="zh-CN" altLang="en-US" sz="12800" dirty="0"/>
          </a:p>
        </p:txBody>
      </p:sp>
    </p:spTree>
    <p:extLst>
      <p:ext uri="{BB962C8B-B14F-4D97-AF65-F5344CB8AC3E}">
        <p14:creationId xmlns:p14="http://schemas.microsoft.com/office/powerpoint/2010/main" val="39741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OnePass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算法的思路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OnePass</a:t>
            </a:r>
            <a:r>
              <a:rPr lang="zh-CN" altLang="en-US" dirty="0" smtClean="0"/>
              <a:t>算法：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定义指针</a:t>
            </a:r>
            <a:r>
              <a:rPr lang="en-US" altLang="zh-CN" dirty="0" smtClean="0">
                <a:sym typeface="Wingdings" pitchFamily="2" charset="2"/>
              </a:rPr>
              <a:t>p1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p2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指针</a:t>
            </a:r>
            <a:r>
              <a:rPr lang="en-US" altLang="zh-CN" dirty="0" smtClean="0">
                <a:sym typeface="Wingdings" pitchFamily="2" charset="2"/>
              </a:rPr>
              <a:t>p2</a:t>
            </a:r>
            <a:r>
              <a:rPr lang="zh-CN" altLang="en-US" dirty="0" smtClean="0">
                <a:sym typeface="Wingdings" pitchFamily="2" charset="2"/>
              </a:rPr>
              <a:t>往后移动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位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同时将</a:t>
            </a:r>
            <a:r>
              <a:rPr lang="en-US" altLang="zh-CN" dirty="0" smtClean="0">
                <a:sym typeface="Wingdings" pitchFamily="2" charset="2"/>
              </a:rPr>
              <a:t>p1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p2</a:t>
            </a:r>
            <a:r>
              <a:rPr lang="zh-CN" altLang="en-US" dirty="0" smtClean="0">
                <a:sym typeface="Wingdings" pitchFamily="2" charset="2"/>
              </a:rPr>
              <a:t>往后移动，直到</a:t>
            </a:r>
            <a:r>
              <a:rPr lang="en-US" altLang="zh-CN" dirty="0" smtClean="0">
                <a:sym typeface="Wingdings" pitchFamily="2" charset="2"/>
              </a:rPr>
              <a:t>p2</a:t>
            </a:r>
            <a:r>
              <a:rPr lang="zh-CN" altLang="en-US" dirty="0" smtClean="0">
                <a:sym typeface="Wingdings" pitchFamily="2" charset="2"/>
              </a:rPr>
              <a:t>遇到</a:t>
            </a:r>
            <a:r>
              <a:rPr lang="en-US" altLang="zh-CN" dirty="0" smtClean="0">
                <a:sym typeface="Wingdings" pitchFamily="2" charset="2"/>
              </a:rPr>
              <a:t>null</a:t>
            </a: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946867" y="8492544"/>
            <a:ext cx="977102" cy="1892882"/>
            <a:chOff x="3086121" y="7015150"/>
            <a:chExt cx="977102" cy="1892882"/>
          </a:xfrm>
        </p:grpSpPr>
        <p:sp>
          <p:nvSpPr>
            <p:cNvPr id="16" name="下箭头 15"/>
            <p:cNvSpPr/>
            <p:nvPr/>
          </p:nvSpPr>
          <p:spPr>
            <a:xfrm>
              <a:off x="3311055" y="7816651"/>
              <a:ext cx="494029" cy="1091381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86121" y="7015150"/>
              <a:ext cx="97710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53466" y="8463047"/>
            <a:ext cx="977102" cy="1922378"/>
            <a:chOff x="4092720" y="6985653"/>
            <a:chExt cx="977102" cy="1922378"/>
          </a:xfrm>
        </p:grpSpPr>
        <p:sp>
          <p:nvSpPr>
            <p:cNvPr id="17" name="下箭头 16"/>
            <p:cNvSpPr/>
            <p:nvPr/>
          </p:nvSpPr>
          <p:spPr>
            <a:xfrm>
              <a:off x="4334256" y="7816650"/>
              <a:ext cx="494029" cy="1091381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92720" y="6985653"/>
              <a:ext cx="97710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75414" y="10609682"/>
            <a:ext cx="19246648" cy="850327"/>
            <a:chOff x="1696062" y="8515407"/>
            <a:chExt cx="19246648" cy="850327"/>
          </a:xfrm>
        </p:grpSpPr>
        <p:sp>
          <p:nvSpPr>
            <p:cNvPr id="23" name="TextBox 22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3141405" y="8930909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/>
            <p:cNvSpPr txBox="1"/>
            <p:nvPr/>
          </p:nvSpPr>
          <p:spPr>
            <a:xfrm>
              <a:off x="4630994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6076337" y="893090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TextBox 26"/>
            <p:cNvSpPr txBox="1"/>
            <p:nvPr/>
          </p:nvSpPr>
          <p:spPr>
            <a:xfrm>
              <a:off x="7565926" y="8534737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9011269" y="8950235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/>
            <p:cNvSpPr txBox="1"/>
            <p:nvPr/>
          </p:nvSpPr>
          <p:spPr>
            <a:xfrm>
              <a:off x="10500858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11946201" y="8930907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TextBox 30"/>
            <p:cNvSpPr txBox="1"/>
            <p:nvPr/>
          </p:nvSpPr>
          <p:spPr>
            <a:xfrm>
              <a:off x="13384179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 flipV="1">
              <a:off x="14829522" y="8930907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/>
            <p:cNvSpPr txBox="1"/>
            <p:nvPr/>
          </p:nvSpPr>
          <p:spPr>
            <a:xfrm>
              <a:off x="16319111" y="8515408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V="1">
              <a:off x="17764454" y="8930906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TextBox 34"/>
            <p:cNvSpPr txBox="1"/>
            <p:nvPr/>
          </p:nvSpPr>
          <p:spPr>
            <a:xfrm>
              <a:off x="19254043" y="8515407"/>
              <a:ext cx="168866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null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672880" y="7543559"/>
            <a:ext cx="2190137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M-N+1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903018" y="7543559"/>
            <a:ext cx="1519044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M+1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071087" y="11533243"/>
            <a:ext cx="11668604" cy="1322248"/>
            <a:chOff x="8543039" y="10677830"/>
            <a:chExt cx="11668604" cy="1322248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8543039" y="10677830"/>
              <a:ext cx="0" cy="1238865"/>
            </a:xfrm>
            <a:prstGeom prst="line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0197113" y="10677830"/>
              <a:ext cx="14530" cy="1238865"/>
            </a:xfrm>
            <a:prstGeom prst="line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8616839" y="10972792"/>
              <a:ext cx="11588508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headEnd type="arrow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1" name="TextBox 40"/>
            <p:cNvSpPr txBox="1"/>
            <p:nvPr/>
          </p:nvSpPr>
          <p:spPr>
            <a:xfrm>
              <a:off x="12478535" y="11169081"/>
              <a:ext cx="384191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相差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</a:t>
              </a: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个节点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97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19771E-7 9.25926E-7 L 0.45744 9.25926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744 9.25926E-7 L 0.7078 9.25926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1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95262E-7 3.51852E-6 L 0.26175 -0.0011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7" y="-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 </a:t>
            </a:r>
            <a:r>
              <a:rPr lang="en-US" altLang="zh-CN" dirty="0" smtClean="0"/>
              <a:t>— </a:t>
            </a:r>
            <a:r>
              <a:rPr lang="en-US" altLang="zh-CN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OnePass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算法的实现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02692"/>
              </p:ext>
            </p:extLst>
          </p:nvPr>
        </p:nvGraphicFramePr>
        <p:xfrm>
          <a:off x="5643101" y="4107482"/>
          <a:ext cx="13028356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902785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NthNodeFromEndOfList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find02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O(M)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23456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N = 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7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删除链表的倒数第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6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4721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leetCode 19</a:t>
            </a:r>
            <a:r>
              <a:rPr lang="zh-CN" altLang="en-US" dirty="0" smtClean="0"/>
              <a:t>：</a:t>
            </a:r>
            <a:r>
              <a:rPr lang="en-US" altLang="zh-CN" dirty="0"/>
              <a:t>Remove Nth Node From End </a:t>
            </a:r>
            <a:r>
              <a:rPr lang="en-US" altLang="zh-CN" dirty="0" smtClean="0"/>
              <a:t>Of List</a:t>
            </a:r>
          </a:p>
          <a:p>
            <a:pPr lvl="0"/>
            <a:r>
              <a:rPr lang="zh-CN" altLang="en-US" dirty="0" smtClean="0"/>
              <a:t>给定单链表，删除单链表的倒数第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开始计数。</a:t>
            </a:r>
            <a:endParaRPr lang="en-US" altLang="zh-CN" dirty="0" smtClean="0"/>
          </a:p>
          <a:p>
            <a:pPr lvl="0"/>
            <a:r>
              <a:rPr lang="zh-CN" altLang="en-US" dirty="0"/>
              <a:t>样例输入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23456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N = 4</a:t>
            </a:r>
            <a:endParaRPr lang="en-US" altLang="zh-CN" dirty="0">
              <a:sym typeface="Wingdings" pitchFamily="2" charset="2"/>
            </a:endParaRPr>
          </a:p>
          <a:p>
            <a:pPr lvl="0"/>
            <a:r>
              <a:rPr lang="zh-CN" altLang="en-US" dirty="0">
                <a:sym typeface="Wingdings" pitchFamily="2" charset="2"/>
              </a:rPr>
              <a:t>样例输出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12456</a:t>
            </a:r>
          </a:p>
          <a:p>
            <a:pPr lvl="0"/>
            <a:r>
              <a:rPr lang="zh-CN" altLang="en-US" dirty="0">
                <a:sym typeface="Wingdings" pitchFamily="2" charset="2"/>
              </a:rPr>
              <a:t>额外</a:t>
            </a:r>
            <a:r>
              <a:rPr lang="zh-CN" altLang="en-US" dirty="0" smtClean="0">
                <a:sym typeface="Wingdings" pitchFamily="2" charset="2"/>
              </a:rPr>
              <a:t>要求：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InPlace</a:t>
            </a:r>
            <a:r>
              <a:rPr lang="zh-CN" altLang="en-US" dirty="0" smtClean="0">
                <a:sym typeface="Wingdings" pitchFamily="2" charset="2"/>
              </a:rPr>
              <a:t>；空间复杂度必须为</a:t>
            </a:r>
            <a:r>
              <a:rPr lang="en-US" altLang="zh-CN" dirty="0" smtClean="0">
                <a:sym typeface="Wingdings" pitchFamily="2" charset="2"/>
              </a:rPr>
              <a:t>O(1)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OnePass</a:t>
            </a:r>
            <a:r>
              <a:rPr lang="zh-CN" altLang="en-US" dirty="0" smtClean="0">
                <a:sym typeface="Wingdings" pitchFamily="2" charset="2"/>
              </a:rPr>
              <a:t>；只允许遍历一次链表，但允许多个指针</a:t>
            </a:r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064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删除节点</a:t>
            </a:r>
            <a:r>
              <a:rPr lang="en-US" altLang="zh-CN" dirty="0"/>
              <a:t>p</a:t>
            </a:r>
            <a:r>
              <a:rPr lang="zh-CN" altLang="en-US" dirty="0" smtClean="0"/>
              <a:t>，关键步骤？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找到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的前趋节点</a:t>
            </a:r>
            <a:r>
              <a:rPr lang="en-US" altLang="zh-CN" dirty="0" smtClean="0"/>
              <a:t>pre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删除链表的倒数第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个节点：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找到链表的倒数第</a:t>
            </a:r>
            <a:r>
              <a:rPr lang="en-US" altLang="zh-CN" dirty="0" smtClean="0">
                <a:sym typeface="Wingdings" pitchFamily="2" charset="2"/>
              </a:rPr>
              <a:t>N+1</a:t>
            </a:r>
            <a:r>
              <a:rPr lang="zh-CN" altLang="en-US" dirty="0" smtClean="0">
                <a:sym typeface="Wingdings" pitchFamily="2" charset="2"/>
              </a:rPr>
              <a:t>个节点</a:t>
            </a:r>
            <a:r>
              <a:rPr lang="en-US" altLang="zh-CN" dirty="0" smtClean="0">
                <a:sym typeface="Wingdings" pitchFamily="2" charset="2"/>
              </a:rPr>
              <a:t>pre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pre.next=pre.next.next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73621" y="10768336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018964" y="11183834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5508553" y="10768335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953896" y="11183833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8443485" y="10787662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9888828" y="11203160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11378417" y="10768334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2823760" y="11183832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14261738" y="10768334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5707081" y="11183832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17196670" y="10768333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5958348" y="9438968"/>
            <a:ext cx="619433" cy="1179871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08553" y="8672052"/>
            <a:ext cx="1445343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pre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231224" y="11618659"/>
            <a:ext cx="5869864" cy="1091381"/>
            <a:chOff x="6231224" y="11946193"/>
            <a:chExt cx="5869864" cy="1091381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6231224" y="11946193"/>
              <a:ext cx="0" cy="1091381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6260722" y="13008077"/>
              <a:ext cx="5840366" cy="0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直接箭头连接符 29"/>
            <p:cNvCxnSpPr/>
            <p:nvPr/>
          </p:nvCxnSpPr>
          <p:spPr>
            <a:xfrm flipV="1">
              <a:off x="12086359" y="11946193"/>
              <a:ext cx="0" cy="1091381"/>
            </a:xfrm>
            <a:prstGeom prst="straightConnector1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6998143" y="11222487"/>
            <a:ext cx="4365523" cy="0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498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  <p:bldP spid="11" grpId="0" animBg="1"/>
      <p:bldP spid="13" grpId="0" animBg="1"/>
      <p:bldP spid="15" grpId="0" animBg="1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特殊情况：删除头结点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790781"/>
              </p:ext>
            </p:extLst>
          </p:nvPr>
        </p:nvGraphicFramePr>
        <p:xfrm>
          <a:off x="4227255" y="5206293"/>
          <a:ext cx="16125518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2125018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_19RemoveNthNodeFromEndOfList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removeNthFromEnd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O(M)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71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36226"/>
              </p:ext>
            </p:extLst>
          </p:nvPr>
        </p:nvGraphicFramePr>
        <p:xfrm>
          <a:off x="4095161" y="3785577"/>
          <a:ext cx="16066524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2066024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_19RemoveNthNodeFromEndOfList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23456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N = 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2456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N = 2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1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查询节点并删除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节点并删除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问题描述</a:t>
            </a:r>
            <a:endParaRPr lang="en-US" altLang="zh-CN" sz="4800" dirty="0" smtClean="0"/>
          </a:p>
          <a:p>
            <a:r>
              <a:rPr lang="zh-CN" altLang="en-US" sz="4800" dirty="0" smtClean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</a:t>
            </a:r>
            <a:r>
              <a:rPr lang="zh-CN" altLang="en-US" sz="4800" dirty="0" smtClean="0"/>
              <a:t>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2520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名企</a:t>
            </a:r>
            <a:r>
              <a:rPr lang="zh-CN" altLang="en-US" dirty="0" smtClean="0"/>
              <a:t>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中</a:t>
            </a:r>
            <a:r>
              <a:rPr lang="zh-CN" altLang="en-US" dirty="0" smtClean="0"/>
              <a:t>）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寻找链表的倒数第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</a:t>
            </a:r>
            <a:endParaRPr lang="en-US" altLang="zh-CN" dirty="0" smtClean="0"/>
          </a:p>
          <a:p>
            <a:r>
              <a:rPr lang="zh-CN" altLang="en-US" dirty="0" smtClean="0"/>
              <a:t>删除链表的倒数第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</a:t>
            </a:r>
            <a:endParaRPr lang="en-US" altLang="zh-CN" dirty="0" smtClean="0"/>
          </a:p>
          <a:p>
            <a:r>
              <a:rPr lang="zh-CN" altLang="en-US" dirty="0" smtClean="0"/>
              <a:t>查询节点并删除</a:t>
            </a:r>
            <a:endParaRPr lang="en-US" altLang="zh-CN" dirty="0" smtClean="0"/>
          </a:p>
          <a:p>
            <a:r>
              <a:rPr lang="zh-CN" altLang="en-US" dirty="0" smtClean="0"/>
              <a:t>删除排序链表的重复节点</a:t>
            </a:r>
            <a:endParaRPr lang="en-US" altLang="zh-CN" dirty="0" smtClean="0"/>
          </a:p>
          <a:p>
            <a:r>
              <a:rPr lang="zh-CN" altLang="en-US" dirty="0" smtClean="0"/>
              <a:t>删除排序链表的所有重复节点</a:t>
            </a:r>
            <a:endParaRPr lang="en-US" altLang="zh-CN" dirty="0" smtClean="0"/>
          </a:p>
          <a:p>
            <a:r>
              <a:rPr lang="zh-CN" altLang="en-US" dirty="0" smtClean="0"/>
              <a:t>反转链表的指定部分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节点并删除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leetCode 203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Remove Linked List Elements</a:t>
            </a:r>
          </a:p>
          <a:p>
            <a:pPr lvl="0"/>
            <a:r>
              <a:rPr lang="zh-CN" altLang="en-US" dirty="0" smtClean="0"/>
              <a:t>给定单链表、值</a:t>
            </a:r>
            <a:r>
              <a:rPr lang="en-US" altLang="zh-CN" dirty="0" smtClean="0"/>
              <a:t>val</a:t>
            </a:r>
            <a:r>
              <a:rPr lang="zh-CN" altLang="en-US" dirty="0" smtClean="0"/>
              <a:t>，删除所有值为</a:t>
            </a:r>
            <a:r>
              <a:rPr lang="en-US" altLang="zh-CN" dirty="0" smtClean="0"/>
              <a:t>val</a:t>
            </a:r>
            <a:r>
              <a:rPr lang="zh-CN" altLang="en-US" dirty="0" smtClean="0"/>
              <a:t>的节点。</a:t>
            </a:r>
            <a:endParaRPr lang="en-US" altLang="zh-CN" dirty="0" smtClean="0"/>
          </a:p>
          <a:p>
            <a:pPr lvl="0"/>
            <a:r>
              <a:rPr lang="zh-CN" altLang="en-US" dirty="0"/>
              <a:t>样例输入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646635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val = 6</a:t>
            </a:r>
          </a:p>
          <a:p>
            <a:pPr lvl="0"/>
            <a:r>
              <a:rPr lang="zh-CN" altLang="en-US" dirty="0">
                <a:sym typeface="Wingdings" pitchFamily="2" charset="2"/>
              </a:rPr>
              <a:t>样</a:t>
            </a:r>
            <a:r>
              <a:rPr lang="zh-CN" altLang="en-US" dirty="0" smtClean="0">
                <a:sym typeface="Wingdings" pitchFamily="2" charset="2"/>
              </a:rPr>
              <a:t>例输出：</a:t>
            </a:r>
            <a:r>
              <a:rPr lang="en-US" altLang="zh-CN" dirty="0" smtClean="0">
                <a:sym typeface="Wingdings" pitchFamily="2" charset="2"/>
              </a:rPr>
              <a:t>1435</a:t>
            </a:r>
            <a:endParaRPr lang="en-US" altLang="zh-CN" dirty="0"/>
          </a:p>
          <a:p>
            <a:pPr lvl="0"/>
            <a:r>
              <a:rPr lang="zh-CN" altLang="en-US" dirty="0" smtClean="0">
                <a:sym typeface="Wingdings" pitchFamily="2" charset="2"/>
              </a:rPr>
              <a:t>额外要求：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itchFamily="2" charset="2"/>
              </a:rPr>
              <a:t>InPlace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OnePass</a:t>
            </a:r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6808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节点并删除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删除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pre</a:t>
            </a:r>
            <a:r>
              <a:rPr lang="zh-CN" altLang="en-US" dirty="0" smtClean="0"/>
              <a:t>指针、</a:t>
            </a:r>
            <a:r>
              <a:rPr lang="en-US" altLang="zh-CN" dirty="0" smtClean="0"/>
              <a:t>p</a:t>
            </a:r>
            <a:r>
              <a:rPr lang="zh-CN" altLang="en-US" dirty="0" smtClean="0"/>
              <a:t>指针。</a:t>
            </a:r>
            <a:endParaRPr lang="en-US" altLang="zh-CN" dirty="0" smtClean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如果</a:t>
            </a:r>
            <a:r>
              <a:rPr lang="en-US" altLang="zh-CN" dirty="0" smtClean="0">
                <a:sym typeface="Wingdings" pitchFamily="2" charset="2"/>
              </a:rPr>
              <a:t>p</a:t>
            </a:r>
            <a:r>
              <a:rPr lang="zh-CN" altLang="en-US" dirty="0" smtClean="0">
                <a:sym typeface="Wingdings" pitchFamily="2" charset="2"/>
              </a:rPr>
              <a:t>的值等于</a:t>
            </a:r>
            <a:r>
              <a:rPr lang="en-US" altLang="zh-CN" dirty="0" smtClean="0">
                <a:sym typeface="Wingdings" pitchFamily="2" charset="2"/>
              </a:rPr>
              <a:t>val</a:t>
            </a:r>
            <a:r>
              <a:rPr lang="zh-CN" altLang="en-US" dirty="0" smtClean="0">
                <a:sym typeface="Wingdings" pitchFamily="2" charset="2"/>
              </a:rPr>
              <a:t>，删除；</a:t>
            </a:r>
            <a:r>
              <a:rPr lang="en-US" altLang="zh-CN" dirty="0" smtClean="0">
                <a:sym typeface="Wingdings" pitchFamily="2" charset="2"/>
              </a:rPr>
              <a:t>pre</a:t>
            </a:r>
            <a:r>
              <a:rPr lang="zh-CN" altLang="en-US" dirty="0" smtClean="0">
                <a:sym typeface="Wingdings" pitchFamily="2" charset="2"/>
              </a:rPr>
              <a:t>不动，</a:t>
            </a:r>
            <a:r>
              <a:rPr lang="en-US" altLang="zh-CN" dirty="0" smtClean="0">
                <a:sym typeface="Wingdings" pitchFamily="2" charset="2"/>
              </a:rPr>
              <a:t>p</a:t>
            </a:r>
            <a:r>
              <a:rPr lang="zh-CN" altLang="en-US" dirty="0" smtClean="0">
                <a:sym typeface="Wingdings" pitchFamily="2" charset="2"/>
              </a:rPr>
              <a:t>往后移动一位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否则，</a:t>
            </a:r>
            <a:r>
              <a:rPr lang="en-US" altLang="zh-CN" dirty="0" smtClean="0">
                <a:sym typeface="Wingdings" pitchFamily="2" charset="2"/>
              </a:rPr>
              <a:t>pre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p</a:t>
            </a:r>
            <a:r>
              <a:rPr lang="zh-CN" altLang="en-US" dirty="0" smtClean="0">
                <a:sym typeface="Wingdings" pitchFamily="2" charset="2"/>
              </a:rPr>
              <a:t>都往后移动一位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边界情况：头</a:t>
            </a:r>
            <a:r>
              <a:rPr lang="zh-CN" altLang="en-US" dirty="0" smtClean="0">
                <a:sym typeface="Wingdings" pitchFamily="2" charset="2"/>
              </a:rPr>
              <a:t>结点</a:t>
            </a:r>
            <a:r>
              <a:rPr lang="en-US" altLang="zh-CN" dirty="0" smtClean="0">
                <a:sym typeface="Wingdings" pitchFamily="2" charset="2"/>
              </a:rPr>
              <a:t>head</a:t>
            </a:r>
            <a:r>
              <a:rPr lang="zh-CN" altLang="en-US" dirty="0" smtClean="0">
                <a:sym typeface="Wingdings" pitchFamily="2" charset="2"/>
              </a:rPr>
              <a:t>的值为</a:t>
            </a:r>
            <a:r>
              <a:rPr lang="en-US" altLang="zh-CN" dirty="0">
                <a:sym typeface="Wingdings" pitchFamily="2" charset="2"/>
              </a:rPr>
              <a:t>val</a:t>
            </a:r>
            <a:r>
              <a:rPr lang="zh-CN" altLang="en-US" dirty="0">
                <a:sym typeface="Wingdings" pitchFamily="2" charset="2"/>
              </a:rPr>
              <a:t>。</a:t>
            </a:r>
            <a:endParaRPr lang="en-US" altLang="zh-CN" dirty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79557" y="9011767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524900" y="9427265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5014489" y="9011766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459832" y="9427264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7949421" y="9031093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9394764" y="9446591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10884353" y="9011765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2329696" y="9427263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13767674" y="9011765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5213017" y="9427263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16702606" y="9011764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8147949" y="9427262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9637538" y="9011763"/>
            <a:ext cx="168866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197579" y="6897160"/>
            <a:ext cx="1327322" cy="1863383"/>
            <a:chOff x="2197579" y="6897160"/>
            <a:chExt cx="1327322" cy="1863383"/>
          </a:xfrm>
        </p:grpSpPr>
        <p:sp>
          <p:nvSpPr>
            <p:cNvPr id="19" name="下箭头 18"/>
            <p:cNvSpPr/>
            <p:nvPr/>
          </p:nvSpPr>
          <p:spPr>
            <a:xfrm>
              <a:off x="2477763" y="7728156"/>
              <a:ext cx="648929" cy="1032387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97579" y="6897160"/>
              <a:ext cx="132732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pre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12695" y="6897159"/>
            <a:ext cx="744837" cy="1863385"/>
            <a:chOff x="5412695" y="6897159"/>
            <a:chExt cx="744837" cy="1863385"/>
          </a:xfrm>
        </p:grpSpPr>
        <p:sp>
          <p:nvSpPr>
            <p:cNvPr id="18" name="下箭头 17"/>
            <p:cNvSpPr/>
            <p:nvPr/>
          </p:nvSpPr>
          <p:spPr>
            <a:xfrm>
              <a:off x="5412695" y="7728157"/>
              <a:ext cx="648929" cy="1032387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93871" y="6897159"/>
              <a:ext cx="663661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890769" y="10006504"/>
            <a:ext cx="5869864" cy="1091381"/>
            <a:chOff x="6231224" y="11946193"/>
            <a:chExt cx="5869864" cy="1091381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6231224" y="11946193"/>
              <a:ext cx="0" cy="1091381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6260722" y="13008077"/>
              <a:ext cx="5840366" cy="0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7" name="直接箭头连接符 26"/>
            <p:cNvCxnSpPr/>
            <p:nvPr/>
          </p:nvCxnSpPr>
          <p:spPr>
            <a:xfrm flipV="1">
              <a:off x="12086359" y="11946193"/>
              <a:ext cx="0" cy="1091381"/>
            </a:xfrm>
            <a:prstGeom prst="straightConnector1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7007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219E-6 2.40741E-6 L 0.12195 2.40741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99E-6 2.40741E-6 L 0.24183 2.40741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92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95 2.40741E-6 L 0.24046 2.40741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节点并删除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16932"/>
              </p:ext>
            </p:extLst>
          </p:nvPr>
        </p:nvGraphicFramePr>
        <p:xfrm>
          <a:off x="5023669" y="4867191"/>
          <a:ext cx="15122628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1122128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_203RemoveLinkedListElements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removeElements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92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节点并删除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97467"/>
              </p:ext>
            </p:extLst>
          </p:nvPr>
        </p:nvGraphicFramePr>
        <p:xfrm>
          <a:off x="4501701" y="3894589"/>
          <a:ext cx="15122628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1122128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_203RemoveLinkedListElements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664635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val = 6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435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2341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val = 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234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95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删除排序链表的重复节点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4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删除排序链表的重复节点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8387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删除排序链表的重复节点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leetCode 83</a:t>
            </a:r>
            <a:r>
              <a:rPr lang="zh-CN" altLang="en-US" dirty="0" smtClean="0"/>
              <a:t>：</a:t>
            </a:r>
            <a:r>
              <a:rPr lang="en-US" altLang="zh-CN" dirty="0"/>
              <a:t>Remove Duplicates </a:t>
            </a:r>
            <a:r>
              <a:rPr lang="en-US" altLang="zh-CN" dirty="0" smtClean="0"/>
              <a:t>From </a:t>
            </a:r>
            <a:r>
              <a:rPr lang="en-US" altLang="zh-CN" dirty="0"/>
              <a:t>Sorted </a:t>
            </a:r>
            <a:r>
              <a:rPr lang="en-US" altLang="zh-CN" dirty="0" smtClean="0"/>
              <a:t>List</a:t>
            </a:r>
          </a:p>
          <a:p>
            <a:r>
              <a:rPr lang="zh-CN" altLang="en-US" dirty="0" smtClean="0"/>
              <a:t>给定已经排完序的单链表，删除重复元素，使得每个数字只出现一次。</a:t>
            </a:r>
            <a:endParaRPr lang="en-US" altLang="zh-CN" dirty="0" smtClean="0"/>
          </a:p>
          <a:p>
            <a:r>
              <a:rPr lang="zh-CN" altLang="en-US" dirty="0"/>
              <a:t>样例输入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122234</a:t>
            </a:r>
          </a:p>
          <a:p>
            <a:r>
              <a:rPr lang="zh-CN" altLang="en-US" dirty="0">
                <a:sym typeface="Wingdings" pitchFamily="2" charset="2"/>
              </a:rPr>
              <a:t>样例输出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1234</a:t>
            </a:r>
          </a:p>
          <a:p>
            <a:pPr lvl="0"/>
            <a:r>
              <a:rPr lang="zh-CN" altLang="en-US" dirty="0">
                <a:sym typeface="Wingdings" pitchFamily="2" charset="2"/>
              </a:rPr>
              <a:t>额外要求：</a:t>
            </a: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itchFamily="2" charset="2"/>
              </a:rPr>
              <a:t>InPlace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OnePass</a:t>
            </a:r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467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删除排序链表的重复节点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删除</a:t>
            </a:r>
            <a:r>
              <a:rPr lang="zh-CN" altLang="en-US" dirty="0"/>
              <a:t>，</a:t>
            </a:r>
            <a:r>
              <a:rPr lang="en-US" altLang="zh-CN" dirty="0"/>
              <a:t>pre</a:t>
            </a:r>
            <a:r>
              <a:rPr lang="zh-CN" altLang="en-US" dirty="0"/>
              <a:t>指针、</a:t>
            </a:r>
            <a:r>
              <a:rPr lang="en-US" altLang="zh-CN" dirty="0"/>
              <a:t>p</a:t>
            </a:r>
            <a:r>
              <a:rPr lang="zh-CN" altLang="en-US" dirty="0"/>
              <a:t>指针。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如果</a:t>
            </a:r>
            <a:r>
              <a:rPr lang="en-US" altLang="zh-CN" dirty="0" smtClean="0">
                <a:sym typeface="Wingdings" pitchFamily="2" charset="2"/>
              </a:rPr>
              <a:t>pre.val==p.val</a:t>
            </a:r>
            <a:r>
              <a:rPr lang="zh-CN" altLang="en-US" dirty="0" smtClean="0">
                <a:sym typeface="Wingdings" pitchFamily="2" charset="2"/>
              </a:rPr>
              <a:t>，表明重复；</a:t>
            </a:r>
            <a:r>
              <a:rPr lang="en-US" altLang="zh-CN" dirty="0" smtClean="0">
                <a:sym typeface="Wingdings" pitchFamily="2" charset="2"/>
              </a:rPr>
              <a:t>p</a:t>
            </a:r>
            <a:r>
              <a:rPr lang="zh-CN" altLang="en-US" dirty="0" smtClean="0">
                <a:sym typeface="Wingdings" pitchFamily="2" charset="2"/>
              </a:rPr>
              <a:t>往后移动，直到不相等；删除</a:t>
            </a:r>
            <a:r>
              <a:rPr lang="zh-CN" altLang="en-US" dirty="0">
                <a:sym typeface="Wingdings" pitchFamily="2" charset="2"/>
              </a:rPr>
              <a:t>操作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否则，</a:t>
            </a:r>
            <a:r>
              <a:rPr lang="zh-CN" altLang="en-US" dirty="0">
                <a:sym typeface="Wingdings" pitchFamily="2" charset="2"/>
              </a:rPr>
              <a:t>不重复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pre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p</a:t>
            </a:r>
            <a:r>
              <a:rPr lang="zh-CN" altLang="en-US" dirty="0" smtClean="0">
                <a:sym typeface="Wingdings" pitchFamily="2" charset="2"/>
              </a:rPr>
              <a:t>往后移动一位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>
              <a:sym typeface="Wingdings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25068" y="9768313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4970411" y="10183811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Box 28"/>
          <p:cNvSpPr txBox="1"/>
          <p:nvPr/>
        </p:nvSpPr>
        <p:spPr>
          <a:xfrm>
            <a:off x="6445232" y="9787639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7890575" y="10203137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9380164" y="9768311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10825507" y="10183809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12263485" y="9768311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13708828" y="10183809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TextBox 34"/>
          <p:cNvSpPr txBox="1"/>
          <p:nvPr/>
        </p:nvSpPr>
        <p:spPr>
          <a:xfrm>
            <a:off x="15198417" y="9768310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V="1">
            <a:off x="16643760" y="10183808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>
            <a:off x="18133349" y="9768309"/>
            <a:ext cx="168866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644341" y="7610262"/>
            <a:ext cx="1290102" cy="2079490"/>
            <a:chOff x="1969484" y="6695768"/>
            <a:chExt cx="1290102" cy="2079490"/>
          </a:xfrm>
        </p:grpSpPr>
        <p:sp>
          <p:nvSpPr>
            <p:cNvPr id="39" name="下箭头 38"/>
            <p:cNvSpPr/>
            <p:nvPr/>
          </p:nvSpPr>
          <p:spPr>
            <a:xfrm>
              <a:off x="2205074" y="7683899"/>
              <a:ext cx="663678" cy="1091359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69484" y="6695768"/>
              <a:ext cx="129010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pre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765514" y="7666692"/>
            <a:ext cx="674642" cy="2049992"/>
            <a:chOff x="5140006" y="6725265"/>
            <a:chExt cx="674642" cy="2049992"/>
          </a:xfrm>
        </p:grpSpPr>
        <p:sp>
          <p:nvSpPr>
            <p:cNvPr id="42" name="下箭头 41"/>
            <p:cNvSpPr/>
            <p:nvPr/>
          </p:nvSpPr>
          <p:spPr>
            <a:xfrm>
              <a:off x="5140006" y="7683898"/>
              <a:ext cx="663678" cy="1091359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69503" y="6725265"/>
              <a:ext cx="64514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160754" y="10633400"/>
            <a:ext cx="8753185" cy="771384"/>
            <a:chOff x="5936059" y="12266192"/>
            <a:chExt cx="8753185" cy="771384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5965752" y="12266192"/>
              <a:ext cx="0" cy="771382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5936059" y="13008077"/>
              <a:ext cx="8753185" cy="29499"/>
            </a:xfrm>
            <a:prstGeom prst="line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直接箭头连接符 46"/>
            <p:cNvCxnSpPr/>
            <p:nvPr/>
          </p:nvCxnSpPr>
          <p:spPr>
            <a:xfrm flipV="1">
              <a:off x="14682095" y="12266192"/>
              <a:ext cx="0" cy="771384"/>
            </a:xfrm>
            <a:prstGeom prst="straightConnector1">
              <a:avLst/>
            </a:prstGeom>
            <a:noFill/>
            <a:ln w="63500" cap="flat">
              <a:solidFill>
                <a:srgbClr val="FF5C0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61" name="直接箭头连接符 60"/>
          <p:cNvCxnSpPr/>
          <p:nvPr/>
        </p:nvCxnSpPr>
        <p:spPr>
          <a:xfrm flipV="1">
            <a:off x="7972120" y="10225004"/>
            <a:ext cx="7130452" cy="29498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1591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285E-7 -3.88889E-6 L 0.11916 -3.88889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16 -3.88889E-6 L 0.23884 -3.88889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4 -3.88889E-6 L 0.37069 -3.88889E-6 " pathEditMode="relative" rAng="0" ptsTypes="AA">
                                      <p:cBhvr>
                                        <p:cTn id="100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92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621E-6 -4.62963E-6 L 0.35416 0.00301 " pathEditMode="relative" rAng="0" ptsTypes="AA">
                                      <p:cBhvr>
                                        <p:cTn id="102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1" grpId="0" animBg="1"/>
      <p:bldP spid="31" grpId="1" animBg="1"/>
      <p:bldP spid="33" grpId="0" animBg="1"/>
      <p:bldP spid="33" grpId="1" animBg="1"/>
      <p:bldP spid="35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删除排序链表的重复节点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75691"/>
              </p:ext>
            </p:extLst>
          </p:nvPr>
        </p:nvGraphicFramePr>
        <p:xfrm>
          <a:off x="4109268" y="5073898"/>
          <a:ext cx="16037028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2036528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_083RemoveDuplicatesFromSortedList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deleteDuplicates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4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删除排序链表的重复节点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70256"/>
              </p:ext>
            </p:extLst>
          </p:nvPr>
        </p:nvGraphicFramePr>
        <p:xfrm>
          <a:off x="4433734" y="4557358"/>
          <a:ext cx="15594576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159407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_083RemoveDuplicatesFromSortedList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122234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1233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123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77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名企数据结构面试题</a:t>
            </a:r>
            <a:r>
              <a:rPr lang="zh-CN" altLang="en-US" dirty="0" smtClean="0"/>
              <a:t>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寻找链表的倒数第</a:t>
            </a:r>
            <a:r>
              <a:rPr lang="en-US" altLang="zh-CN" dirty="0"/>
              <a:t>N</a:t>
            </a:r>
            <a:r>
              <a:rPr lang="zh-CN" altLang="en-US" dirty="0" smtClean="0"/>
              <a:t>个节点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删除排序链表的所有重复节点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68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删除排序链表的所有重复节点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  <a:p>
            <a:r>
              <a:rPr lang="zh-CN" altLang="en-US" sz="4800" dirty="0" smtClean="0"/>
              <a:t>解题技巧总结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2251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删除排序链表的所有重复节点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leetCode 82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Remove </a:t>
            </a:r>
            <a:r>
              <a:rPr lang="en-US" altLang="zh-CN" dirty="0"/>
              <a:t>Duplicates from Sorted List </a:t>
            </a:r>
            <a:r>
              <a:rPr lang="en-US" altLang="zh-CN" dirty="0" smtClean="0"/>
              <a:t>II</a:t>
            </a:r>
          </a:p>
          <a:p>
            <a:r>
              <a:rPr lang="zh-CN" altLang="en-US" dirty="0" smtClean="0"/>
              <a:t>给定已经排完序的单链表，删除含有重复元素的节点，只保留原本不重复的节点。</a:t>
            </a:r>
            <a:endParaRPr lang="en-US" altLang="zh-CN" dirty="0"/>
          </a:p>
          <a:p>
            <a:r>
              <a:rPr lang="zh-CN" altLang="en-US" dirty="0" smtClean="0"/>
              <a:t>样</a:t>
            </a:r>
            <a:r>
              <a:rPr lang="zh-CN" altLang="en-US" dirty="0"/>
              <a:t>例输入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2</a:t>
            </a:r>
            <a:r>
              <a:rPr lang="en-US" altLang="zh-CN" dirty="0">
                <a:sym typeface="Wingdings" pitchFamily="2" charset="2"/>
              </a:rPr>
              <a:t>3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>
                <a:sym typeface="Wingdings" pitchFamily="2" charset="2"/>
              </a:rPr>
              <a:t>3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>
                <a:sym typeface="Wingdings" pitchFamily="2" charset="2"/>
              </a:rPr>
              <a:t>3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>
                <a:sym typeface="Wingdings" pitchFamily="2" charset="2"/>
              </a:rPr>
              <a:t>4</a:t>
            </a:r>
            <a:r>
              <a:rPr lang="en-US" altLang="zh-CN" dirty="0" smtClean="0">
                <a:sym typeface="Wingdings" pitchFamily="2" charset="2"/>
              </a:rPr>
              <a:t>45</a:t>
            </a:r>
          </a:p>
          <a:p>
            <a:r>
              <a:rPr lang="zh-CN" altLang="en-US" dirty="0">
                <a:sym typeface="Wingdings" pitchFamily="2" charset="2"/>
              </a:rPr>
              <a:t>样例输出</a:t>
            </a:r>
            <a:r>
              <a:rPr lang="zh-CN" altLang="en-US" dirty="0" smtClean="0">
                <a:sym typeface="Wingdings" pitchFamily="2" charset="2"/>
              </a:rPr>
              <a:t>：</a:t>
            </a:r>
            <a:r>
              <a:rPr lang="en-US" altLang="zh-CN" dirty="0" smtClean="0">
                <a:sym typeface="Wingdings" pitchFamily="2" charset="2"/>
              </a:rPr>
              <a:t>125</a:t>
            </a:r>
          </a:p>
          <a:p>
            <a:pPr lvl="0"/>
            <a:r>
              <a:rPr lang="zh-CN" altLang="en-US" dirty="0">
                <a:sym typeface="Wingdings" pitchFamily="2" charset="2"/>
              </a:rPr>
              <a:t>额外要求：</a:t>
            </a: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InPlace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OnePass</a:t>
            </a:r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72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删除排序链表的所有重复节点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删除自身</a:t>
            </a:r>
            <a:r>
              <a:rPr lang="zh-CN" altLang="en-US" dirty="0" smtClean="0"/>
              <a:t>，</a:t>
            </a:r>
            <a:r>
              <a:rPr lang="en-US" altLang="zh-CN" dirty="0"/>
              <a:t>pre</a:t>
            </a:r>
            <a:r>
              <a:rPr lang="zh-CN" altLang="en-US" dirty="0"/>
              <a:t>指针、</a:t>
            </a:r>
            <a:r>
              <a:rPr lang="en-US" altLang="zh-CN" dirty="0"/>
              <a:t>p</a:t>
            </a:r>
            <a:r>
              <a:rPr lang="zh-CN" altLang="en-US" dirty="0" smtClean="0"/>
              <a:t>指针、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指针。</a:t>
            </a:r>
            <a:endParaRPr lang="zh-CN" altLang="en-US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>
                <a:sym typeface="Wingdings" pitchFamily="2" charset="2"/>
              </a:rPr>
              <a:t>p</a:t>
            </a:r>
            <a:r>
              <a:rPr lang="en-US" altLang="zh-CN" dirty="0" smtClean="0">
                <a:sym typeface="Wingdings" pitchFamily="2" charset="2"/>
              </a:rPr>
              <a:t>.val!=next.val</a:t>
            </a:r>
            <a:r>
              <a:rPr lang="zh-CN" altLang="en-US" dirty="0" smtClean="0">
                <a:sym typeface="Wingdings" pitchFamily="2" charset="2"/>
              </a:rPr>
              <a:t>，不重复，</a:t>
            </a:r>
            <a:r>
              <a:rPr lang="en-US" altLang="zh-CN" dirty="0" smtClean="0">
                <a:sym typeface="Wingdings" pitchFamily="2" charset="2"/>
              </a:rPr>
              <a:t>pre</a:t>
            </a:r>
            <a:r>
              <a:rPr lang="zh-CN" altLang="en-US" dirty="0" smtClean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p</a:t>
            </a:r>
            <a:r>
              <a:rPr lang="zh-CN" altLang="en-US" dirty="0" smtClean="0">
                <a:sym typeface="Wingdings" pitchFamily="2" charset="2"/>
              </a:rPr>
              <a:t>往后移动一位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p.val==next.val</a:t>
            </a:r>
            <a:r>
              <a:rPr lang="zh-CN" altLang="en-US" dirty="0">
                <a:sym typeface="Wingdings" pitchFamily="2" charset="2"/>
              </a:rPr>
              <a:t>，</a:t>
            </a:r>
            <a:r>
              <a:rPr lang="zh-CN" altLang="en-US" dirty="0" smtClean="0">
                <a:sym typeface="Wingdings" pitchFamily="2" charset="2"/>
              </a:rPr>
              <a:t>表明</a:t>
            </a:r>
            <a:r>
              <a:rPr lang="zh-CN" altLang="en-US" dirty="0">
                <a:sym typeface="Wingdings" pitchFamily="2" charset="2"/>
              </a:rPr>
              <a:t>重复；</a:t>
            </a:r>
            <a:r>
              <a:rPr lang="en-US" altLang="zh-CN" dirty="0">
                <a:sym typeface="Wingdings" pitchFamily="2" charset="2"/>
              </a:rPr>
              <a:t>next</a:t>
            </a:r>
            <a:r>
              <a:rPr lang="zh-CN" altLang="en-US" dirty="0">
                <a:sym typeface="Wingdings" pitchFamily="2" charset="2"/>
              </a:rPr>
              <a:t>往后移动，直到不相等；删除节点；</a:t>
            </a:r>
            <a:r>
              <a:rPr lang="en-US" altLang="zh-CN" dirty="0">
                <a:sym typeface="Wingdings" pitchFamily="2" charset="2"/>
              </a:rPr>
              <a:t>p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= </a:t>
            </a:r>
            <a:r>
              <a:rPr lang="en-US" altLang="zh-CN" dirty="0" smtClean="0">
                <a:sym typeface="Wingdings" pitchFamily="2" charset="2"/>
              </a:rPr>
              <a:t>next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1242182" y="9000120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2687525" y="9404919"/>
            <a:ext cx="1183000" cy="10700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/>
          <p:cNvSpPr txBox="1"/>
          <p:nvPr/>
        </p:nvSpPr>
        <p:spPr>
          <a:xfrm>
            <a:off x="3870525" y="9000119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5315868" y="9415617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/>
          <p:cNvSpPr txBox="1"/>
          <p:nvPr/>
        </p:nvSpPr>
        <p:spPr>
          <a:xfrm>
            <a:off x="6805457" y="9019446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8250800" y="9434944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9740389" y="9000118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1185732" y="9415616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/>
          <p:cNvSpPr txBox="1"/>
          <p:nvPr/>
        </p:nvSpPr>
        <p:spPr>
          <a:xfrm>
            <a:off x="12623710" y="9000118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4069053" y="9415616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15558642" y="9000117"/>
            <a:ext cx="1445343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17003985" y="9415615"/>
            <a:ext cx="1489589" cy="19327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8493574" y="9000116"/>
            <a:ext cx="168866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0182241" y="9410269"/>
            <a:ext cx="1206239" cy="4315"/>
          </a:xfrm>
          <a:prstGeom prst="straightConnector1">
            <a:avLst/>
          </a:prstGeom>
          <a:noFill/>
          <a:ln w="508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/>
          <p:cNvSpPr txBox="1"/>
          <p:nvPr/>
        </p:nvSpPr>
        <p:spPr>
          <a:xfrm>
            <a:off x="21388480" y="8979757"/>
            <a:ext cx="168866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419164" y="6695763"/>
            <a:ext cx="1235547" cy="1887804"/>
            <a:chOff x="1419164" y="7167715"/>
            <a:chExt cx="1235547" cy="1887804"/>
          </a:xfrm>
        </p:grpSpPr>
        <p:sp>
          <p:nvSpPr>
            <p:cNvPr id="22" name="下箭头 21"/>
            <p:cNvSpPr/>
            <p:nvPr/>
          </p:nvSpPr>
          <p:spPr>
            <a:xfrm>
              <a:off x="1640388" y="8023132"/>
              <a:ext cx="589936" cy="1032387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19164" y="7167715"/>
              <a:ext cx="1235547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pre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98228" y="6695763"/>
            <a:ext cx="619433" cy="1887804"/>
            <a:chOff x="4298228" y="7167715"/>
            <a:chExt cx="619433" cy="1887804"/>
          </a:xfrm>
        </p:grpSpPr>
        <p:sp>
          <p:nvSpPr>
            <p:cNvPr id="23" name="下箭头 22"/>
            <p:cNvSpPr/>
            <p:nvPr/>
          </p:nvSpPr>
          <p:spPr>
            <a:xfrm>
              <a:off x="4298228" y="8023132"/>
              <a:ext cx="589936" cy="1032387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299888" y="7167715"/>
              <a:ext cx="617773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05457" y="10028903"/>
            <a:ext cx="1445343" cy="1892880"/>
            <a:chOff x="6805457" y="10028903"/>
            <a:chExt cx="1445343" cy="1892880"/>
          </a:xfrm>
        </p:grpSpPr>
        <p:sp>
          <p:nvSpPr>
            <p:cNvPr id="32" name="上箭头 31"/>
            <p:cNvSpPr/>
            <p:nvPr/>
          </p:nvSpPr>
          <p:spPr>
            <a:xfrm>
              <a:off x="7280630" y="10028903"/>
              <a:ext cx="494995" cy="1002890"/>
            </a:xfrm>
            <a:prstGeom prst="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805457" y="11090786"/>
              <a:ext cx="1445343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36" name="直接箭头连接符 35"/>
          <p:cNvCxnSpPr/>
          <p:nvPr/>
        </p:nvCxnSpPr>
        <p:spPr>
          <a:xfrm>
            <a:off x="5315868" y="9427307"/>
            <a:ext cx="10201251" cy="0"/>
          </a:xfrm>
          <a:prstGeom prst="straightConnector1">
            <a:avLst/>
          </a:prstGeom>
          <a:noFill/>
          <a:ln w="63500" cap="flat">
            <a:solidFill>
              <a:srgbClr val="8881F0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044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698E-6 -4.44444E-6 L 0.10874 -4.44444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2 -4.44444E-6 L 0.12066 -4.44444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1013E-6 4.25926E-6 L 0.12307 4.25926E-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307 4.25926E-6 L 0.24281 4.25926E-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81 4.25926E-6 L 0.36132 4.25926E-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6 -4.44444E-6 L 0.481 -4.44444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7" grpId="0" animBg="1"/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删除排序链表的所有重复节点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36311"/>
              </p:ext>
            </p:extLst>
          </p:nvPr>
        </p:nvGraphicFramePr>
        <p:xfrm>
          <a:off x="3932288" y="4631897"/>
          <a:ext cx="16390990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239049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_082RemoveDuplicatesFromSortedListII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deleteDuplicates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17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删除排序链表的所有重复节点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179497"/>
              </p:ext>
            </p:extLst>
          </p:nvPr>
        </p:nvGraphicFramePr>
        <p:xfrm>
          <a:off x="4195191" y="4080280"/>
          <a:ext cx="16007531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2007031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_082RemoveDuplicatesFromSortedListII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2333445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25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1123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23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70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删除排序链表的所有重复节点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解题技巧总结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删除链表节点</a:t>
            </a:r>
            <a:r>
              <a:rPr lang="zh-CN" altLang="en-US" dirty="0">
                <a:sym typeface="Wingdings" pitchFamily="2" charset="2"/>
              </a:rPr>
              <a:t>的</a:t>
            </a:r>
            <a:r>
              <a:rPr lang="zh-CN" altLang="en-US" dirty="0" smtClean="0">
                <a:sym typeface="Wingdings" pitchFamily="2" charset="2"/>
              </a:rPr>
              <a:t>常用策略和技巧：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遍历链表、删除节点、调整指针指向</a:t>
            </a: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双</a:t>
            </a:r>
            <a:r>
              <a:rPr lang="zh-CN" altLang="en-US" dirty="0" smtClean="0">
                <a:sym typeface="Wingdings" pitchFamily="2" charset="2"/>
              </a:rPr>
              <a:t>指针、三指针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  <a:sym typeface="Wingdings" pitchFamily="2" charset="2"/>
              </a:rPr>
              <a:t>尽量</a:t>
            </a:r>
            <a:r>
              <a:rPr lang="en-US" altLang="zh-CN" dirty="0" smtClean="0">
                <a:sym typeface="Wingdings" pitchFamily="2" charset="2"/>
              </a:rPr>
              <a:t>OnePass</a:t>
            </a:r>
            <a:r>
              <a:rPr lang="zh-CN" altLang="en-US" dirty="0">
                <a:sym typeface="Wingdings" pitchFamily="2" charset="2"/>
              </a:rPr>
              <a:t>、</a:t>
            </a:r>
            <a:r>
              <a:rPr lang="en-US" altLang="zh-CN" dirty="0" smtClean="0">
                <a:sym typeface="Wingdings" pitchFamily="2" charset="2"/>
              </a:rPr>
              <a:t>InPlace</a:t>
            </a: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newHead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zh-CN" altLang="en-US" dirty="0">
                <a:sym typeface="Wingdings" pitchFamily="2" charset="2"/>
              </a:rPr>
              <a:t>处理</a:t>
            </a:r>
            <a:r>
              <a:rPr lang="zh-CN" altLang="en-US" dirty="0" smtClean="0">
                <a:sym typeface="Wingdings" pitchFamily="2" charset="2"/>
              </a:rPr>
              <a:t>头结点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771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反转链表的指定部分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97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反转链表的指定部分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01086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反转链表的指定部分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ym typeface="Wingdings" pitchFamily="2" charset="2"/>
              </a:rPr>
              <a:t>leetCode 92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>
                <a:sym typeface="Wingdings" pitchFamily="2" charset="2"/>
              </a:rPr>
              <a:t>Reverse Linked List II</a:t>
            </a:r>
          </a:p>
          <a:p>
            <a:r>
              <a:rPr lang="zh-CN" altLang="en-US" dirty="0" smtClean="0">
                <a:sym typeface="Wingdings" pitchFamily="2" charset="2"/>
              </a:rPr>
              <a:t>反转单链表</a:t>
            </a:r>
            <a:r>
              <a:rPr lang="zh-CN" altLang="en-US" dirty="0">
                <a:sym typeface="Wingdings" pitchFamily="2" charset="2"/>
              </a:rPr>
              <a:t>的某一部分。</a:t>
            </a:r>
            <a:endParaRPr lang="en-US" altLang="zh-CN" dirty="0">
              <a:sym typeface="Wingdings" pitchFamily="2" charset="2"/>
            </a:endParaRPr>
          </a:p>
          <a:p>
            <a:r>
              <a:rPr lang="en-US" altLang="zh-CN" dirty="0">
                <a:sym typeface="Wingdings" pitchFamily="2" charset="2"/>
              </a:rPr>
              <a:t>12</a:t>
            </a:r>
            <a:r>
              <a:rPr lang="en-US" altLang="zh-CN" dirty="0" smtClean="0">
                <a:sym typeface="Wingdings" pitchFamily="2" charset="2"/>
              </a:rPr>
              <a:t>3</a:t>
            </a:r>
            <a:r>
              <a:rPr lang="en-US" altLang="zh-CN" dirty="0">
                <a:sym typeface="Wingdings" pitchFamily="2" charset="2"/>
              </a:rPr>
              <a:t>4</a:t>
            </a:r>
            <a:r>
              <a:rPr lang="en-US" altLang="zh-CN" dirty="0" smtClean="0">
                <a:sym typeface="Wingdings" pitchFamily="2" charset="2"/>
              </a:rPr>
              <a:t>567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m = 3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n = 6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反转之后：</a:t>
            </a:r>
            <a:r>
              <a:rPr lang="en-US" altLang="zh-CN" dirty="0">
                <a:sym typeface="Wingdings" pitchFamily="2" charset="2"/>
              </a:rPr>
              <a:t>1</a:t>
            </a:r>
            <a:r>
              <a:rPr lang="en-US" altLang="zh-CN" dirty="0" smtClean="0">
                <a:sym typeface="Wingdings" pitchFamily="2" charset="2"/>
              </a:rPr>
              <a:t>2</a:t>
            </a:r>
            <a:r>
              <a:rPr lang="en-US" altLang="zh-CN" dirty="0">
                <a:sym typeface="Wingdings" pitchFamily="2" charset="2"/>
              </a:rPr>
              <a:t>6</a:t>
            </a:r>
            <a:r>
              <a:rPr lang="en-US" altLang="zh-CN" dirty="0" smtClean="0">
                <a:sym typeface="Wingdings" pitchFamily="2" charset="2"/>
              </a:rPr>
              <a:t></a:t>
            </a:r>
            <a:r>
              <a:rPr lang="en-US" altLang="zh-CN" dirty="0">
                <a:sym typeface="Wingdings" pitchFamily="2" charset="2"/>
              </a:rPr>
              <a:t>5</a:t>
            </a:r>
            <a:r>
              <a:rPr lang="en-US" altLang="zh-CN" dirty="0" smtClean="0">
                <a:sym typeface="Wingdings" pitchFamily="2" charset="2"/>
              </a:rPr>
              <a:t>437</a:t>
            </a:r>
            <a:endParaRPr lang="en-US" altLang="zh-CN" dirty="0">
              <a:sym typeface="Wingdings" pitchFamily="2" charset="2"/>
            </a:endParaRPr>
          </a:p>
          <a:p>
            <a:pPr lvl="0"/>
            <a:r>
              <a:rPr lang="zh-CN" altLang="en-US" dirty="0" smtClean="0">
                <a:sym typeface="Wingdings" pitchFamily="2" charset="2"/>
              </a:rPr>
              <a:t>额外</a:t>
            </a:r>
            <a:r>
              <a:rPr lang="zh-CN" altLang="en-US" dirty="0">
                <a:sym typeface="Wingdings" pitchFamily="2" charset="2"/>
              </a:rPr>
              <a:t>要求：</a:t>
            </a:r>
            <a:endParaRPr lang="en-US" altLang="zh-CN" dirty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InPlace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Wingdings" pitchFamily="2" charset="2"/>
              </a:rPr>
              <a:t>OnePass</a:t>
            </a:r>
            <a:endParaRPr lang="en-US" altLang="zh-CN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63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问题描述</a:t>
            </a:r>
            <a:endParaRPr lang="en-US" altLang="zh-CN" sz="4800" dirty="0" smtClean="0"/>
          </a:p>
          <a:p>
            <a:r>
              <a:rPr lang="zh-CN" altLang="en-US" sz="4800" dirty="0" smtClean="0"/>
              <a:t>普通算法的思路</a:t>
            </a:r>
            <a:endParaRPr lang="en-US" altLang="zh-CN" sz="4800" dirty="0" smtClean="0"/>
          </a:p>
          <a:p>
            <a:r>
              <a:rPr lang="zh-CN" altLang="en-US" sz="4800" dirty="0" smtClean="0"/>
              <a:t>普通算法的实现</a:t>
            </a:r>
            <a:endParaRPr lang="en-US" altLang="zh-CN" sz="4800" dirty="0" smtClean="0"/>
          </a:p>
          <a:p>
            <a:r>
              <a:rPr lang="en-US" altLang="zh-CN" sz="4800" dirty="0" smtClean="0"/>
              <a:t>OnePass</a:t>
            </a:r>
            <a:r>
              <a:rPr lang="zh-CN" altLang="en-US" sz="4800" dirty="0" smtClean="0"/>
              <a:t>算法的思路</a:t>
            </a:r>
            <a:endParaRPr lang="en-US" altLang="zh-CN" sz="4800" dirty="0" smtClean="0"/>
          </a:p>
          <a:p>
            <a:r>
              <a:rPr lang="en-US" altLang="zh-CN" sz="4800" dirty="0" smtClean="0"/>
              <a:t>OnePass</a:t>
            </a:r>
            <a:r>
              <a:rPr lang="zh-CN" altLang="en-US" sz="4800" dirty="0" smtClean="0"/>
              <a:t>算法的实现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6774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反转链表的指定部分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2477574"/>
            <a:ext cx="22201200" cy="10281600"/>
          </a:xfrm>
        </p:spPr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需要多少个</a:t>
            </a:r>
            <a:r>
              <a:rPr lang="zh-CN" altLang="en-US" dirty="0">
                <a:sym typeface="Wingdings" pitchFamily="2" charset="2"/>
              </a:rPr>
              <a:t>指针？</a:t>
            </a:r>
            <a:endParaRPr lang="en-US" altLang="zh-CN" dirty="0">
              <a:sym typeface="Wingdings" pitchFamily="2" charset="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2176693" y="5871060"/>
            <a:ext cx="19246648" cy="2738125"/>
            <a:chOff x="2176693" y="8765615"/>
            <a:chExt cx="19246648" cy="2738125"/>
          </a:xfrm>
        </p:grpSpPr>
        <p:sp>
          <p:nvSpPr>
            <p:cNvPr id="30" name="TextBox 29"/>
            <p:cNvSpPr txBox="1"/>
            <p:nvPr/>
          </p:nvSpPr>
          <p:spPr>
            <a:xfrm>
              <a:off x="2176693" y="9673374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3622036" y="10088872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/>
            <p:cNvSpPr txBox="1"/>
            <p:nvPr/>
          </p:nvSpPr>
          <p:spPr>
            <a:xfrm>
              <a:off x="5111625" y="9673373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V="1">
              <a:off x="6556968" y="10088871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4" name="TextBox 33"/>
            <p:cNvSpPr txBox="1"/>
            <p:nvPr/>
          </p:nvSpPr>
          <p:spPr>
            <a:xfrm>
              <a:off x="8046557" y="969270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V="1">
              <a:off x="9491900" y="1010819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/>
            <p:cNvSpPr txBox="1"/>
            <p:nvPr/>
          </p:nvSpPr>
          <p:spPr>
            <a:xfrm>
              <a:off x="10981489" y="967337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7" name="直接箭头连接符 36"/>
            <p:cNvCxnSpPr/>
            <p:nvPr/>
          </p:nvCxnSpPr>
          <p:spPr>
            <a:xfrm flipH="1">
              <a:off x="12426832" y="10108198"/>
              <a:ext cx="1429288" cy="0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TextBox 37"/>
            <p:cNvSpPr txBox="1"/>
            <p:nvPr/>
          </p:nvSpPr>
          <p:spPr>
            <a:xfrm>
              <a:off x="13864810" y="9673372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flipH="1" flipV="1">
              <a:off x="15347905" y="10088867"/>
              <a:ext cx="1445344" cy="1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0" name="TextBox 39"/>
            <p:cNvSpPr txBox="1"/>
            <p:nvPr/>
          </p:nvSpPr>
          <p:spPr>
            <a:xfrm>
              <a:off x="16799742" y="967337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734674" y="9673370"/>
              <a:ext cx="168866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8746657" y="10589358"/>
              <a:ext cx="2934933" cy="914382"/>
              <a:chOff x="8769228" y="11149797"/>
              <a:chExt cx="2934933" cy="914382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11704160" y="11149797"/>
                <a:ext cx="1" cy="884885"/>
              </a:xfrm>
              <a:prstGeom prst="line">
                <a:avLst/>
              </a:prstGeom>
              <a:noFill/>
              <a:ln w="63500" cap="flat">
                <a:solidFill>
                  <a:srgbClr val="FF5C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8769228" y="12034682"/>
                <a:ext cx="2934932" cy="0"/>
              </a:xfrm>
              <a:prstGeom prst="line">
                <a:avLst/>
              </a:prstGeom>
              <a:noFill/>
              <a:ln w="63500" cap="flat">
                <a:solidFill>
                  <a:srgbClr val="FF5C00"/>
                </a:solidFill>
                <a:prstDash val="solid"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 flipV="1">
                <a:off x="8777038" y="11149797"/>
                <a:ext cx="8268" cy="914382"/>
              </a:xfrm>
              <a:prstGeom prst="straightConnector1">
                <a:avLst/>
              </a:prstGeom>
              <a:noFill/>
              <a:ln w="63500" cap="flat">
                <a:solidFill>
                  <a:srgbClr val="FF5C0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58" name="下箭头 57"/>
            <p:cNvSpPr/>
            <p:nvPr/>
          </p:nvSpPr>
          <p:spPr>
            <a:xfrm>
              <a:off x="5583573" y="8765615"/>
              <a:ext cx="501445" cy="855407"/>
            </a:xfrm>
            <a:prstGeom prst="down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9" name="下箭头 58"/>
            <p:cNvSpPr/>
            <p:nvPr/>
          </p:nvSpPr>
          <p:spPr>
            <a:xfrm>
              <a:off x="8518505" y="8785433"/>
              <a:ext cx="501445" cy="855407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2" name="下箭头 61"/>
            <p:cNvSpPr/>
            <p:nvPr/>
          </p:nvSpPr>
          <p:spPr>
            <a:xfrm>
              <a:off x="17271690" y="8798608"/>
              <a:ext cx="501445" cy="855407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3" name="下箭头 62"/>
            <p:cNvSpPr/>
            <p:nvPr/>
          </p:nvSpPr>
          <p:spPr>
            <a:xfrm>
              <a:off x="20328284" y="8775754"/>
              <a:ext cx="501445" cy="855407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2263905" y="11844707"/>
            <a:ext cx="19246648" cy="850327"/>
            <a:chOff x="1696062" y="8515407"/>
            <a:chExt cx="19246648" cy="850327"/>
          </a:xfrm>
        </p:grpSpPr>
        <p:sp>
          <p:nvSpPr>
            <p:cNvPr id="142" name="TextBox 141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43" name="直接箭头连接符 142"/>
            <p:cNvCxnSpPr/>
            <p:nvPr/>
          </p:nvCxnSpPr>
          <p:spPr>
            <a:xfrm flipV="1">
              <a:off x="3141405" y="8930909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" name="TextBox 143"/>
            <p:cNvSpPr txBox="1"/>
            <p:nvPr/>
          </p:nvSpPr>
          <p:spPr>
            <a:xfrm>
              <a:off x="4630994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flipV="1">
              <a:off x="6076337" y="893090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6" name="TextBox 145"/>
            <p:cNvSpPr txBox="1"/>
            <p:nvPr/>
          </p:nvSpPr>
          <p:spPr>
            <a:xfrm>
              <a:off x="7565926" y="8534737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47" name="直接箭头连接符 146"/>
            <p:cNvCxnSpPr/>
            <p:nvPr/>
          </p:nvCxnSpPr>
          <p:spPr>
            <a:xfrm flipV="1">
              <a:off x="9011269" y="8950235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8" name="TextBox 147"/>
            <p:cNvSpPr txBox="1"/>
            <p:nvPr/>
          </p:nvSpPr>
          <p:spPr>
            <a:xfrm>
              <a:off x="10500858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49" name="直接箭头连接符 148"/>
            <p:cNvCxnSpPr/>
            <p:nvPr/>
          </p:nvCxnSpPr>
          <p:spPr>
            <a:xfrm flipV="1">
              <a:off x="11946201" y="8930907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0" name="TextBox 149"/>
            <p:cNvSpPr txBox="1"/>
            <p:nvPr/>
          </p:nvSpPr>
          <p:spPr>
            <a:xfrm>
              <a:off x="13384179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>
            <a:xfrm flipV="1">
              <a:off x="14829522" y="8930907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2" name="TextBox 151"/>
            <p:cNvSpPr txBox="1"/>
            <p:nvPr/>
          </p:nvSpPr>
          <p:spPr>
            <a:xfrm>
              <a:off x="16319111" y="8515408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53" name="直接箭头连接符 152"/>
            <p:cNvCxnSpPr/>
            <p:nvPr/>
          </p:nvCxnSpPr>
          <p:spPr>
            <a:xfrm flipV="1">
              <a:off x="17764454" y="8930906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4" name="TextBox 153"/>
            <p:cNvSpPr txBox="1"/>
            <p:nvPr/>
          </p:nvSpPr>
          <p:spPr>
            <a:xfrm>
              <a:off x="19254043" y="8515407"/>
              <a:ext cx="168866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197933" y="3063753"/>
            <a:ext cx="19246648" cy="2608961"/>
            <a:chOff x="2197933" y="3421566"/>
            <a:chExt cx="19246648" cy="2608961"/>
          </a:xfrm>
        </p:grpSpPr>
        <p:grpSp>
          <p:nvGrpSpPr>
            <p:cNvPr id="66" name="组合 65"/>
            <p:cNvGrpSpPr/>
            <p:nvPr/>
          </p:nvGrpSpPr>
          <p:grpSpPr>
            <a:xfrm>
              <a:off x="2197933" y="4252589"/>
              <a:ext cx="19246648" cy="1777938"/>
              <a:chOff x="2345418" y="6317379"/>
              <a:chExt cx="19246648" cy="177793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345418" y="7244994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1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6" name="直接箭头连接符 5"/>
              <p:cNvCxnSpPr/>
              <p:nvPr/>
            </p:nvCxnSpPr>
            <p:spPr>
              <a:xfrm flipV="1">
                <a:off x="3790761" y="7660492"/>
                <a:ext cx="1489589" cy="19327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280350" y="7244993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2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8" name="直接箭头连接符 7"/>
              <p:cNvCxnSpPr/>
              <p:nvPr/>
            </p:nvCxnSpPr>
            <p:spPr>
              <a:xfrm flipV="1">
                <a:off x="6725693" y="7660491"/>
                <a:ext cx="1489589" cy="19327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8215282" y="7264320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3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V="1">
                <a:off x="9660625" y="7679818"/>
                <a:ext cx="1489589" cy="19327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1150214" y="7244992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 flipV="1">
                <a:off x="12595557" y="7660490"/>
                <a:ext cx="1489589" cy="19327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4033535" y="7244992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 flipV="1">
                <a:off x="15478878" y="7660490"/>
                <a:ext cx="1489589" cy="19327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6968467" y="7244991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6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V="1">
                <a:off x="18413810" y="7660489"/>
                <a:ext cx="1489589" cy="19327"/>
              </a:xfrm>
              <a:prstGeom prst="straightConnector1">
                <a:avLst/>
              </a:prstGeom>
              <a:noFill/>
              <a:ln w="50800" cap="flat">
                <a:solidFill>
                  <a:srgbClr val="8881F0"/>
                </a:solidFill>
                <a:prstDash val="solid"/>
                <a:miter lim="400000"/>
                <a:tailEnd type="arrow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9903399" y="7244990"/>
                <a:ext cx="1688667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7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sp>
            <p:nvSpPr>
              <p:cNvPr id="20" name="下箭头 19"/>
              <p:cNvSpPr/>
              <p:nvPr/>
            </p:nvSpPr>
            <p:spPr>
              <a:xfrm>
                <a:off x="8268212" y="6317383"/>
                <a:ext cx="501445" cy="855407"/>
              </a:xfrm>
              <a:prstGeom prst="downArrow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21" name="下箭头 20"/>
              <p:cNvSpPr/>
              <p:nvPr/>
            </p:nvSpPr>
            <p:spPr>
              <a:xfrm>
                <a:off x="11622162" y="6317382"/>
                <a:ext cx="501445" cy="855407"/>
              </a:xfrm>
              <a:prstGeom prst="downArrow">
                <a:avLst/>
              </a:prstGeom>
              <a:solidFill>
                <a:srgbClr val="35B558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22" name="下箭头 21"/>
              <p:cNvSpPr/>
              <p:nvPr/>
            </p:nvSpPr>
            <p:spPr>
              <a:xfrm>
                <a:off x="14550165" y="6317380"/>
                <a:ext cx="501445" cy="855407"/>
              </a:xfrm>
              <a:prstGeom prst="downArrow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23" name="下箭头 22"/>
              <p:cNvSpPr/>
              <p:nvPr/>
            </p:nvSpPr>
            <p:spPr>
              <a:xfrm>
                <a:off x="5752298" y="6317381"/>
                <a:ext cx="501445" cy="855407"/>
              </a:xfrm>
              <a:prstGeom prst="downArrow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  <p:sp>
            <p:nvSpPr>
              <p:cNvPr id="64" name="下箭头 63"/>
              <p:cNvSpPr/>
              <p:nvPr/>
            </p:nvSpPr>
            <p:spPr>
              <a:xfrm>
                <a:off x="9019950" y="6317379"/>
                <a:ext cx="501445" cy="855407"/>
              </a:xfrm>
              <a:prstGeom prst="downArrow">
                <a:avLst/>
              </a:prstGeom>
              <a:solidFill>
                <a:srgbClr val="FF5C00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36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8622172" y="3480619"/>
              <a:ext cx="1375727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pre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952022" y="3421596"/>
              <a:ext cx="1641149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next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1417451" y="3421566"/>
              <a:ext cx="674891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70200" y="8786434"/>
            <a:ext cx="19246648" cy="2594924"/>
            <a:chOff x="2170200" y="9144247"/>
            <a:chExt cx="19246648" cy="2594924"/>
          </a:xfrm>
        </p:grpSpPr>
        <p:grpSp>
          <p:nvGrpSpPr>
            <p:cNvPr id="140" name="组合 139"/>
            <p:cNvGrpSpPr/>
            <p:nvPr/>
          </p:nvGrpSpPr>
          <p:grpSpPr>
            <a:xfrm>
              <a:off x="2170200" y="9144247"/>
              <a:ext cx="19246648" cy="2594924"/>
              <a:chOff x="2170200" y="9498211"/>
              <a:chExt cx="19246648" cy="259492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10974996" y="10430148"/>
                <a:ext cx="1445343" cy="830997"/>
              </a:xfrm>
              <a:prstGeom prst="rect">
                <a:avLst/>
              </a:prstGeom>
              <a:ln w="50800">
                <a:solidFill>
                  <a:srgbClr val="8881F0"/>
                </a:solidFill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sz="4800" dirty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4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2170200" y="9498211"/>
                <a:ext cx="19246648" cy="2594924"/>
                <a:chOff x="2170200" y="9822678"/>
                <a:chExt cx="19246648" cy="2594924"/>
              </a:xfrm>
            </p:grpSpPr>
            <p:sp>
              <p:nvSpPr>
                <p:cNvPr id="80" name="TextBox 79"/>
                <p:cNvSpPr txBox="1"/>
                <p:nvPr/>
              </p:nvSpPr>
              <p:spPr>
                <a:xfrm>
                  <a:off x="2170200" y="10725120"/>
                  <a:ext cx="1445343" cy="830997"/>
                </a:xfrm>
                <a:prstGeom prst="rect">
                  <a:avLst/>
                </a:prstGeom>
                <a:ln w="50800">
                  <a:solidFill>
                    <a:srgbClr val="8881F0"/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4800" dirty="0" smtClean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1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  <p:cxnSp>
              <p:nvCxnSpPr>
                <p:cNvPr id="81" name="直接箭头连接符 80"/>
                <p:cNvCxnSpPr/>
                <p:nvPr/>
              </p:nvCxnSpPr>
              <p:spPr>
                <a:xfrm flipV="1">
                  <a:off x="3615543" y="11140618"/>
                  <a:ext cx="1489589" cy="19327"/>
                </a:xfrm>
                <a:prstGeom prst="straightConnector1">
                  <a:avLst/>
                </a:prstGeom>
                <a:noFill/>
                <a:ln w="50800" cap="flat">
                  <a:solidFill>
                    <a:srgbClr val="8881F0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5105132" y="10725119"/>
                  <a:ext cx="1445343" cy="830997"/>
                </a:xfrm>
                <a:prstGeom prst="rect">
                  <a:avLst/>
                </a:prstGeom>
                <a:ln w="50800">
                  <a:solidFill>
                    <a:srgbClr val="8881F0"/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4800" dirty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2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8040064" y="10744446"/>
                  <a:ext cx="1445343" cy="830997"/>
                </a:xfrm>
                <a:prstGeom prst="rect">
                  <a:avLst/>
                </a:prstGeom>
                <a:ln w="50800">
                  <a:solidFill>
                    <a:srgbClr val="8881F0"/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4800" dirty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3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  <p:cxnSp>
              <p:nvCxnSpPr>
                <p:cNvPr id="85" name="直接箭头连接符 84"/>
                <p:cNvCxnSpPr/>
                <p:nvPr/>
              </p:nvCxnSpPr>
              <p:spPr>
                <a:xfrm flipH="1" flipV="1">
                  <a:off x="9432904" y="11189436"/>
                  <a:ext cx="1466583" cy="1"/>
                </a:xfrm>
                <a:prstGeom prst="straightConnector1">
                  <a:avLst/>
                </a:prstGeom>
                <a:noFill/>
                <a:ln w="50800" cap="flat">
                  <a:solidFill>
                    <a:srgbClr val="8881F0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87" name="直接箭头连接符 86"/>
                <p:cNvCxnSpPr/>
                <p:nvPr/>
              </p:nvCxnSpPr>
              <p:spPr>
                <a:xfrm flipH="1">
                  <a:off x="12391734" y="11189441"/>
                  <a:ext cx="1473076" cy="0"/>
                </a:xfrm>
                <a:prstGeom prst="straightConnector1">
                  <a:avLst/>
                </a:prstGeom>
                <a:noFill/>
                <a:ln w="50800" cap="flat">
                  <a:solidFill>
                    <a:srgbClr val="8881F0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88" name="TextBox 87"/>
                <p:cNvSpPr txBox="1"/>
                <p:nvPr/>
              </p:nvSpPr>
              <p:spPr>
                <a:xfrm>
                  <a:off x="13858317" y="10725118"/>
                  <a:ext cx="1445343" cy="830997"/>
                </a:xfrm>
                <a:prstGeom prst="rect">
                  <a:avLst/>
                </a:prstGeom>
                <a:ln w="50800">
                  <a:solidFill>
                    <a:srgbClr val="8881F0"/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4800" dirty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5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  <p:cxnSp>
              <p:nvCxnSpPr>
                <p:cNvPr id="89" name="直接箭头连接符 88"/>
                <p:cNvCxnSpPr/>
                <p:nvPr/>
              </p:nvCxnSpPr>
              <p:spPr>
                <a:xfrm flipH="1">
                  <a:off x="15301463" y="11189437"/>
                  <a:ext cx="1491786" cy="0"/>
                </a:xfrm>
                <a:prstGeom prst="straightConnector1">
                  <a:avLst/>
                </a:prstGeom>
                <a:noFill/>
                <a:ln w="50800" cap="flat">
                  <a:solidFill>
                    <a:srgbClr val="8881F0"/>
                  </a:solidFill>
                  <a:prstDash val="solid"/>
                  <a:miter lim="400000"/>
                  <a:tailEnd type="arrow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16793249" y="10725117"/>
                  <a:ext cx="1445343" cy="830997"/>
                </a:xfrm>
                <a:prstGeom prst="rect">
                  <a:avLst/>
                </a:prstGeom>
                <a:ln w="50800">
                  <a:solidFill>
                    <a:srgbClr val="8881F0"/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4800" dirty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6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  <p:sp>
              <p:nvSpPr>
                <p:cNvPr id="92" name="TextBox 91"/>
                <p:cNvSpPr txBox="1"/>
                <p:nvPr/>
              </p:nvSpPr>
              <p:spPr>
                <a:xfrm>
                  <a:off x="19728181" y="10725116"/>
                  <a:ext cx="1688667" cy="830997"/>
                </a:xfrm>
                <a:prstGeom prst="rect">
                  <a:avLst/>
                </a:prstGeom>
                <a:ln w="50800">
                  <a:solidFill>
                    <a:srgbClr val="8881F0"/>
                  </a:solidFill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altLang="zh-CN" sz="4800" dirty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7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  <p:grpSp>
              <p:nvGrpSpPr>
                <p:cNvPr id="111" name="组合 110"/>
                <p:cNvGrpSpPr/>
                <p:nvPr/>
              </p:nvGrpSpPr>
              <p:grpSpPr>
                <a:xfrm>
                  <a:off x="5835625" y="11591693"/>
                  <a:ext cx="11708028" cy="825909"/>
                  <a:chOff x="14654730" y="9409451"/>
                  <a:chExt cx="11708028" cy="825909"/>
                </a:xfrm>
              </p:grpSpPr>
              <p:cxnSp>
                <p:nvCxnSpPr>
                  <p:cNvPr id="100" name="直接连接符 99"/>
                  <p:cNvCxnSpPr/>
                  <p:nvPr/>
                </p:nvCxnSpPr>
                <p:spPr>
                  <a:xfrm flipV="1">
                    <a:off x="14654730" y="10235358"/>
                    <a:ext cx="11708028" cy="2"/>
                  </a:xfrm>
                  <a:prstGeom prst="line">
                    <a:avLst/>
                  </a:prstGeom>
                  <a:noFill/>
                  <a:ln w="63500" cap="flat">
                    <a:solidFill>
                      <a:srgbClr val="FF5C00"/>
                    </a:solidFill>
                    <a:prstDash val="solid"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2" name="直接连接符 101"/>
                  <p:cNvCxnSpPr/>
                  <p:nvPr/>
                </p:nvCxnSpPr>
                <p:spPr>
                  <a:xfrm flipH="1">
                    <a:off x="14676405" y="9438949"/>
                    <a:ext cx="6494" cy="767454"/>
                  </a:xfrm>
                  <a:prstGeom prst="line">
                    <a:avLst/>
                  </a:prstGeom>
                  <a:noFill/>
                  <a:ln w="63500" cap="flat">
                    <a:solidFill>
                      <a:srgbClr val="FF5C00"/>
                    </a:solidFill>
                    <a:prstDash val="solid"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7" name="直接箭头连接符 106"/>
                  <p:cNvCxnSpPr/>
                  <p:nvPr/>
                </p:nvCxnSpPr>
                <p:spPr>
                  <a:xfrm flipH="1" flipV="1">
                    <a:off x="26341083" y="9409451"/>
                    <a:ext cx="2" cy="796952"/>
                  </a:xfrm>
                  <a:prstGeom prst="straightConnector1">
                    <a:avLst/>
                  </a:prstGeom>
                  <a:noFill/>
                  <a:ln w="63500" cap="flat">
                    <a:solidFill>
                      <a:srgbClr val="FF5C00"/>
                    </a:solidFill>
                    <a:prstDash val="solid"/>
                    <a:miter lim="400000"/>
                    <a:tailEnd type="arrow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29" name="组合 128"/>
                <p:cNvGrpSpPr/>
                <p:nvPr/>
              </p:nvGrpSpPr>
              <p:grpSpPr>
                <a:xfrm>
                  <a:off x="8882053" y="9822678"/>
                  <a:ext cx="11708028" cy="875215"/>
                  <a:chOff x="14654730" y="9379955"/>
                  <a:chExt cx="11708028" cy="875215"/>
                </a:xfrm>
              </p:grpSpPr>
              <p:cxnSp>
                <p:nvCxnSpPr>
                  <p:cNvPr id="130" name="直接连接符 129"/>
                  <p:cNvCxnSpPr/>
                  <p:nvPr/>
                </p:nvCxnSpPr>
                <p:spPr>
                  <a:xfrm flipV="1">
                    <a:off x="14654730" y="9409442"/>
                    <a:ext cx="11708028" cy="2"/>
                  </a:xfrm>
                  <a:prstGeom prst="line">
                    <a:avLst/>
                  </a:prstGeom>
                  <a:noFill/>
                  <a:ln w="63500" cap="flat">
                    <a:solidFill>
                      <a:srgbClr val="FF5C00"/>
                    </a:solidFill>
                    <a:prstDash val="solid"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31" name="直接连接符 130"/>
                  <p:cNvCxnSpPr/>
                  <p:nvPr/>
                </p:nvCxnSpPr>
                <p:spPr>
                  <a:xfrm flipH="1">
                    <a:off x="14676405" y="9379955"/>
                    <a:ext cx="6494" cy="767454"/>
                  </a:xfrm>
                  <a:prstGeom prst="line">
                    <a:avLst/>
                  </a:prstGeom>
                  <a:noFill/>
                  <a:ln w="63500" cap="flat">
                    <a:solidFill>
                      <a:srgbClr val="FF5C00"/>
                    </a:solidFill>
                    <a:prstDash val="solid"/>
                    <a:miter lim="400000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32" name="直接箭头连接符 131"/>
                  <p:cNvCxnSpPr/>
                  <p:nvPr/>
                </p:nvCxnSpPr>
                <p:spPr>
                  <a:xfrm>
                    <a:off x="26330636" y="9379955"/>
                    <a:ext cx="0" cy="875215"/>
                  </a:xfrm>
                  <a:prstGeom prst="straightConnector1">
                    <a:avLst/>
                  </a:prstGeom>
                  <a:noFill/>
                  <a:ln w="63500" cap="flat">
                    <a:solidFill>
                      <a:srgbClr val="FF5C00"/>
                    </a:solidFill>
                    <a:prstDash val="solid"/>
                    <a:miter lim="400000"/>
                    <a:tailEnd type="arrow"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</p:grpSp>
        <p:sp>
          <p:nvSpPr>
            <p:cNvPr id="19" name="下箭头 18"/>
            <p:cNvSpPr/>
            <p:nvPr/>
          </p:nvSpPr>
          <p:spPr>
            <a:xfrm>
              <a:off x="5583573" y="9173736"/>
              <a:ext cx="501445" cy="737965"/>
            </a:xfrm>
            <a:prstGeom prst="down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8371449" y="9173736"/>
              <a:ext cx="484991" cy="73796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0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反转链表的指定部分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48406"/>
              </p:ext>
            </p:extLst>
          </p:nvPr>
        </p:nvGraphicFramePr>
        <p:xfrm>
          <a:off x="5820083" y="4956363"/>
          <a:ext cx="12674395" cy="52852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867389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_092ReverseLinkedListII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reverseBetween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77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反转链表的指定部分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829324"/>
              </p:ext>
            </p:extLst>
          </p:nvPr>
        </p:nvGraphicFramePr>
        <p:xfrm>
          <a:off x="4699200" y="4513219"/>
          <a:ext cx="15004641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11004141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_092ReverseLinkedListII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234567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m = 3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n = 6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265437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234567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m = 1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n = 3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3214567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95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名企数据结构面试题之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中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了名企数据结构面试之</a:t>
            </a:r>
            <a:r>
              <a:rPr lang="zh-CN" altLang="en-US" dirty="0"/>
              <a:t>链表</a:t>
            </a:r>
            <a:r>
              <a:rPr lang="zh-CN" altLang="en-US" dirty="0" smtClean="0"/>
              <a:t>（</a:t>
            </a:r>
            <a:r>
              <a:rPr lang="zh-CN" altLang="en-US" dirty="0"/>
              <a:t>中</a:t>
            </a:r>
            <a:r>
              <a:rPr lang="zh-CN" altLang="en-US" dirty="0" smtClean="0"/>
              <a:t>）。</a:t>
            </a:r>
            <a:r>
              <a:rPr lang="zh-CN" altLang="en-US" dirty="0"/>
              <a:t>你</a:t>
            </a:r>
            <a:r>
              <a:rPr lang="zh-CN" altLang="en-US" dirty="0" smtClean="0"/>
              <a:t>应当</a:t>
            </a:r>
            <a:r>
              <a:rPr lang="zh-CN" altLang="en-US" dirty="0"/>
              <a:t>掌握</a:t>
            </a:r>
            <a:r>
              <a:rPr lang="zh-CN" altLang="en-US" dirty="0" smtClean="0"/>
              <a:t>了</a:t>
            </a:r>
            <a:r>
              <a:rPr lang="zh-CN" altLang="en-US" dirty="0"/>
              <a:t>以下知识：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寻找</a:t>
            </a:r>
            <a:r>
              <a:rPr lang="zh-CN" altLang="en-US" dirty="0" smtClean="0"/>
              <a:t>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删除链表的倒数第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查询节点并删除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删除排序链表的重复节点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删除排序链表的所有重复节点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反转链表的指定部分</a:t>
            </a:r>
            <a:endParaRPr lang="en-US" altLang="zh-CN" dirty="0" smtClean="0"/>
          </a:p>
          <a:p>
            <a:pPr lvl="0">
              <a:buClr>
                <a:srgbClr val="35B558"/>
              </a:buClr>
            </a:pPr>
            <a:r>
              <a:rPr lang="zh-CN" altLang="en-US" dirty="0" smtClean="0"/>
              <a:t>你可以使用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验证程序是否正确，还可以在白纸上书写代码；</a:t>
            </a:r>
            <a:r>
              <a:rPr lang="zh-CN" altLang="en-US" dirty="0"/>
              <a:t>如果想进一步提高，你可以继续在极客学院</a:t>
            </a:r>
            <a:r>
              <a:rPr lang="zh-CN" altLang="en-US" dirty="0" smtClean="0"/>
              <a:t>学习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名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企数据结构面试题之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链表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（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下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）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寻找一个单链表的倒数第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</a:t>
            </a:r>
            <a:r>
              <a:rPr lang="zh-CN" altLang="en-US" dirty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开始计数。</a:t>
            </a:r>
            <a:endParaRPr lang="en-US" altLang="zh-CN" dirty="0" smtClean="0"/>
          </a:p>
          <a:p>
            <a:r>
              <a:rPr lang="zh-CN" altLang="en-US" dirty="0"/>
              <a:t>样例输入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23456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N = 4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样例</a:t>
            </a:r>
            <a:r>
              <a:rPr lang="zh-CN" altLang="en-US" dirty="0" smtClean="0">
                <a:sym typeface="Wingdings" pitchFamily="2" charset="2"/>
              </a:rPr>
              <a:t>输出：值为</a:t>
            </a:r>
            <a:r>
              <a:rPr lang="en-US" altLang="zh-CN" dirty="0" smtClean="0">
                <a:sym typeface="Wingdings" pitchFamily="2" charset="2"/>
              </a:rPr>
              <a:t>3</a:t>
            </a:r>
            <a:r>
              <a:rPr lang="zh-CN" altLang="en-US" dirty="0" smtClean="0">
                <a:sym typeface="Wingdings" pitchFamily="2" charset="2"/>
              </a:rPr>
              <a:t>的节点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假设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不会越界。</a:t>
            </a:r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31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普通算法的思路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思路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en-US" altLang="zh-CN" dirty="0" smtClean="0">
              <a:sym typeface="Wingdings" pitchFamily="2" charset="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将指针移动到链表尾部</a:t>
            </a:r>
            <a:r>
              <a:rPr lang="en-US" altLang="zh-CN" dirty="0"/>
              <a:t>null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将指针往前回退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lvl="0"/>
            <a:r>
              <a:rPr lang="zh-CN" altLang="en-US" dirty="0"/>
              <a:t>单链表没有</a:t>
            </a:r>
            <a:r>
              <a:rPr lang="en-US" altLang="zh-CN" dirty="0"/>
              <a:t>pre</a:t>
            </a:r>
            <a:r>
              <a:rPr lang="zh-CN" altLang="en-US" dirty="0"/>
              <a:t>指针！</a:t>
            </a:r>
            <a:endParaRPr lang="en-US" altLang="zh-CN" dirty="0"/>
          </a:p>
          <a:p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pSp>
        <p:nvGrpSpPr>
          <p:cNvPr id="64" name="组合 63"/>
          <p:cNvGrpSpPr/>
          <p:nvPr/>
        </p:nvGrpSpPr>
        <p:grpSpPr>
          <a:xfrm>
            <a:off x="1629727" y="8359255"/>
            <a:ext cx="19246648" cy="850327"/>
            <a:chOff x="1696062" y="8515407"/>
            <a:chExt cx="19246648" cy="850327"/>
          </a:xfrm>
        </p:grpSpPr>
        <p:sp>
          <p:nvSpPr>
            <p:cNvPr id="4" name="TextBox 3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V="1">
              <a:off x="3141405" y="8930909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TextBox 45"/>
            <p:cNvSpPr txBox="1"/>
            <p:nvPr/>
          </p:nvSpPr>
          <p:spPr>
            <a:xfrm>
              <a:off x="4630994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flipV="1">
              <a:off x="6076337" y="893090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" name="TextBox 48"/>
            <p:cNvSpPr txBox="1"/>
            <p:nvPr/>
          </p:nvSpPr>
          <p:spPr>
            <a:xfrm>
              <a:off x="7565926" y="8534737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flipV="1">
              <a:off x="9011269" y="8950235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TextBox 51"/>
            <p:cNvSpPr txBox="1"/>
            <p:nvPr/>
          </p:nvSpPr>
          <p:spPr>
            <a:xfrm>
              <a:off x="10500858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11946201" y="8930907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TextBox 54"/>
            <p:cNvSpPr txBox="1"/>
            <p:nvPr/>
          </p:nvSpPr>
          <p:spPr>
            <a:xfrm>
              <a:off x="13384179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 flipV="1">
              <a:off x="14829522" y="8930907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8" name="TextBox 57"/>
            <p:cNvSpPr txBox="1"/>
            <p:nvPr/>
          </p:nvSpPr>
          <p:spPr>
            <a:xfrm>
              <a:off x="16319111" y="8515408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 flipV="1">
              <a:off x="17764454" y="8930906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TextBox 60"/>
            <p:cNvSpPr txBox="1"/>
            <p:nvPr/>
          </p:nvSpPr>
          <p:spPr>
            <a:xfrm>
              <a:off x="19254043" y="8515407"/>
              <a:ext cx="168866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null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65" name="下箭头 64"/>
          <p:cNvSpPr/>
          <p:nvPr/>
        </p:nvSpPr>
        <p:spPr>
          <a:xfrm>
            <a:off x="2072178" y="7020231"/>
            <a:ext cx="560439" cy="943897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78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2176E-6 -5.55556E-7 L 0.72225 -5.55556E-7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2225 -5.55556E-7 L 0.60497 -5.55556E-7 " pathEditMode="relative" rAng="0" ptsTypes="AA">
                                      <p:cBhvr>
                                        <p:cTn id="33" dur="19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0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497 -5.55556E-7 L 0.4756 -5.55556E-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900"/>
                            </p:stCondLst>
                            <p:childTnLst>
                              <p:par>
                                <p:cTn id="38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6 -5.55556E-7 L 0.35585 -5.55556E-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900"/>
                            </p:stCondLst>
                            <p:childTnLst>
                              <p:par>
                                <p:cTn id="41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85 -5.55556E-7 L 0.23734 -5.55556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5" grpId="2" animBg="1"/>
      <p:bldP spid="65" grpId="3" animBg="1"/>
      <p:bldP spid="65" grpId="4" animBg="1"/>
      <p:bldP spid="65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普通算法的思路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思路</a:t>
            </a:r>
            <a:r>
              <a:rPr lang="en-US" altLang="zh-CN" dirty="0" smtClean="0">
                <a:sym typeface="Wingdings" pitchFamily="2" charset="2"/>
              </a:rPr>
              <a:t>2</a:t>
            </a:r>
            <a:r>
              <a:rPr lang="zh-CN" altLang="en-US" dirty="0">
                <a:sym typeface="Wingdings" pitchFamily="2" charset="2"/>
              </a:rPr>
              <a:t>：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zh-CN" altLang="en-US" dirty="0" smtClean="0">
                <a:sym typeface="Wingdings" pitchFamily="2" charset="2"/>
              </a:rPr>
              <a:t>假设链表的长度为</a:t>
            </a:r>
            <a:r>
              <a:rPr lang="en-US" altLang="zh-CN" dirty="0" smtClean="0">
                <a:sym typeface="Wingdings" pitchFamily="2" charset="2"/>
              </a:rPr>
              <a:t>M</a:t>
            </a:r>
            <a:r>
              <a:rPr lang="zh-CN" altLang="en-US" dirty="0" smtClean="0">
                <a:sym typeface="Wingdings" pitchFamily="2" charset="2"/>
              </a:rPr>
              <a:t>，寻找倒数第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个节点，相当于寻找链表的第</a:t>
            </a:r>
            <a:r>
              <a:rPr lang="en-US" altLang="zh-CN" dirty="0" smtClean="0">
                <a:sym typeface="Wingdings" pitchFamily="2" charset="2"/>
              </a:rPr>
              <a:t>M-N+1</a:t>
            </a:r>
            <a:r>
              <a:rPr lang="zh-CN" altLang="en-US" dirty="0" smtClean="0">
                <a:sym typeface="Wingdings" pitchFamily="2" charset="2"/>
              </a:rPr>
              <a:t>个节点。</a:t>
            </a:r>
            <a:endParaRPr lang="en-US" altLang="zh-CN" dirty="0" smtClean="0">
              <a:sym typeface="Wingdings" pitchFamily="2" charset="2"/>
            </a:endParaRPr>
          </a:p>
          <a:p>
            <a:r>
              <a:rPr lang="en-US" altLang="zh-CN" dirty="0" smtClean="0">
                <a:sym typeface="Wingdings" pitchFamily="2" charset="2"/>
              </a:rPr>
              <a:t>M = 6</a:t>
            </a:r>
            <a:r>
              <a:rPr lang="zh-CN" altLang="en-US" dirty="0" smtClean="0">
                <a:sym typeface="Wingdings" pitchFamily="2" charset="2"/>
              </a:rPr>
              <a:t>，</a:t>
            </a:r>
            <a:r>
              <a:rPr lang="en-US" altLang="zh-CN" dirty="0" smtClean="0">
                <a:sym typeface="Wingdings" pitchFamily="2" charset="2"/>
              </a:rPr>
              <a:t>N = 4</a:t>
            </a:r>
            <a:r>
              <a:rPr lang="zh-CN" altLang="en-US" dirty="0" smtClean="0">
                <a:sym typeface="Wingdings" pitchFamily="2" charset="2"/>
              </a:rPr>
              <a:t>，那么</a:t>
            </a:r>
            <a:r>
              <a:rPr lang="en-US" altLang="zh-CN" dirty="0" smtClean="0">
                <a:sym typeface="Wingdings" pitchFamily="2" charset="2"/>
              </a:rPr>
              <a:t>M-N+1 = 3</a:t>
            </a:r>
            <a:r>
              <a:rPr lang="zh-CN" altLang="en-US" dirty="0" smtClean="0">
                <a:sym typeface="Wingdings" pitchFamily="2" charset="2"/>
              </a:rPr>
              <a:t>。</a:t>
            </a:r>
            <a:endParaRPr lang="en-US" altLang="zh-CN" dirty="0" smtClean="0">
              <a:sym typeface="Wingdings" pitchFamily="2" charset="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遍历链表，取得链表的长度</a:t>
            </a:r>
            <a:r>
              <a:rPr lang="en-US" altLang="zh-CN" dirty="0" smtClean="0"/>
              <a:t>M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再次遍历链表，找到第</a:t>
            </a:r>
            <a:r>
              <a:rPr lang="en-US" altLang="zh-CN" dirty="0" smtClean="0"/>
              <a:t>M-N+1</a:t>
            </a:r>
            <a:r>
              <a:rPr lang="zh-CN" altLang="en-US" dirty="0" smtClean="0"/>
              <a:t>个节点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r>
              <a:rPr lang="zh-CN" altLang="en-US" dirty="0"/>
              <a:t>注意：第二次遍历，指针向后移动</a:t>
            </a:r>
            <a:r>
              <a:rPr lang="en-US" altLang="zh-CN" dirty="0"/>
              <a:t>M-N</a:t>
            </a:r>
            <a:r>
              <a:rPr lang="zh-CN" altLang="en-US" dirty="0"/>
              <a:t>次。</a:t>
            </a:r>
            <a:endParaRPr lang="en-US" altLang="zh-CN" dirty="0"/>
          </a:p>
          <a:p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782991" y="9860429"/>
            <a:ext cx="16068392" cy="850326"/>
            <a:chOff x="1696062" y="8515408"/>
            <a:chExt cx="16068392" cy="850326"/>
          </a:xfrm>
        </p:grpSpPr>
        <p:sp>
          <p:nvSpPr>
            <p:cNvPr id="20" name="TextBox 19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3141405" y="8930909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" name="TextBox 21"/>
            <p:cNvSpPr txBox="1"/>
            <p:nvPr/>
          </p:nvSpPr>
          <p:spPr>
            <a:xfrm>
              <a:off x="4630994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V="1">
              <a:off x="6076337" y="893090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" name="TextBox 24"/>
            <p:cNvSpPr txBox="1"/>
            <p:nvPr/>
          </p:nvSpPr>
          <p:spPr>
            <a:xfrm>
              <a:off x="7565926" y="8534737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V="1">
              <a:off x="9011269" y="8950235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7" name="TextBox 26"/>
            <p:cNvSpPr txBox="1"/>
            <p:nvPr/>
          </p:nvSpPr>
          <p:spPr>
            <a:xfrm>
              <a:off x="10500858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V="1">
              <a:off x="11946201" y="8930907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/>
            <p:cNvSpPr txBox="1"/>
            <p:nvPr/>
          </p:nvSpPr>
          <p:spPr>
            <a:xfrm>
              <a:off x="13384179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14829522" y="8930907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1" name="TextBox 30"/>
            <p:cNvSpPr txBox="1"/>
            <p:nvPr/>
          </p:nvSpPr>
          <p:spPr>
            <a:xfrm>
              <a:off x="16319111" y="8515408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34" name="下箭头 33"/>
          <p:cNvSpPr/>
          <p:nvPr/>
        </p:nvSpPr>
        <p:spPr>
          <a:xfrm>
            <a:off x="4225442" y="8540733"/>
            <a:ext cx="560439" cy="943897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411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47911E-6 2.22222E-6 L 0.60615 2.22222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83E-6 2.22222E-6 L 0.24339 2.22222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普通算法的实现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79330"/>
              </p:ext>
            </p:extLst>
          </p:nvPr>
        </p:nvGraphicFramePr>
        <p:xfrm>
          <a:off x="5643101" y="4107482"/>
          <a:ext cx="13028356" cy="751636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902785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8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NthNodeFromEndOfList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find01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O(M)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表示链表长度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23456</a:t>
                      </a: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，</a:t>
                      </a: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Wingdings" pitchFamily="2" charset="2"/>
                        </a:rPr>
                        <a:t>N = 4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4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寻找链表的倒数第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个节点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OnePass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算法的思路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sym typeface="Wingdings" pitchFamily="2" charset="2"/>
              </a:rPr>
              <a:t>额外要求：</a:t>
            </a:r>
            <a:endParaRPr lang="en-US" altLang="zh-CN" dirty="0" smtClean="0">
              <a:sym typeface="Wingdings" pitchFamily="2" charset="2"/>
            </a:endParaRPr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itchFamily="2" charset="2"/>
              </a:rPr>
              <a:t>只允许遍历一次链表，也就是</a:t>
            </a:r>
            <a:r>
              <a:rPr lang="en-US" altLang="zh-CN" dirty="0" smtClean="0">
                <a:sym typeface="Wingdings" pitchFamily="2" charset="2"/>
              </a:rPr>
              <a:t>OnePass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Wingdings" pitchFamily="2" charset="2"/>
              </a:rPr>
              <a:t>允许</a:t>
            </a:r>
            <a:r>
              <a:rPr lang="zh-CN" altLang="en-US" dirty="0">
                <a:sym typeface="Wingdings" pitchFamily="2" charset="2"/>
              </a:rPr>
              <a:t>存在</a:t>
            </a:r>
            <a:r>
              <a:rPr lang="zh-CN" altLang="en-US" dirty="0" smtClean="0">
                <a:sym typeface="Wingdings" pitchFamily="2" charset="2"/>
              </a:rPr>
              <a:t>多</a:t>
            </a:r>
            <a:r>
              <a:rPr lang="zh-CN" altLang="en-US" dirty="0">
                <a:sym typeface="Wingdings" pitchFamily="2" charset="2"/>
              </a:rPr>
              <a:t>个</a:t>
            </a:r>
            <a:r>
              <a:rPr lang="zh-CN" altLang="en-US" dirty="0" smtClean="0">
                <a:sym typeface="Wingdings" pitchFamily="2" charset="2"/>
              </a:rPr>
              <a:t>指针</a:t>
            </a:r>
            <a:endParaRPr lang="en-US" altLang="zh-CN" dirty="0"/>
          </a:p>
          <a:p>
            <a:endParaRPr lang="en-US" altLang="zh-CN" dirty="0" smtClean="0">
              <a:sym typeface="Wingdings" pitchFamily="2" charset="2"/>
            </a:endParaRPr>
          </a:p>
          <a:p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</p:txBody>
      </p:sp>
      <p:grpSp>
        <p:nvGrpSpPr>
          <p:cNvPr id="64" name="组合 63"/>
          <p:cNvGrpSpPr/>
          <p:nvPr/>
        </p:nvGrpSpPr>
        <p:grpSpPr>
          <a:xfrm>
            <a:off x="7521771" y="7447978"/>
            <a:ext cx="2190137" cy="1927394"/>
            <a:chOff x="8919203" y="7521685"/>
            <a:chExt cx="2190137" cy="1927394"/>
          </a:xfrm>
        </p:grpSpPr>
        <p:sp>
          <p:nvSpPr>
            <p:cNvPr id="17" name="下箭头 16"/>
            <p:cNvSpPr/>
            <p:nvPr/>
          </p:nvSpPr>
          <p:spPr>
            <a:xfrm>
              <a:off x="9698155" y="8470671"/>
              <a:ext cx="484632" cy="978408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19203" y="7521685"/>
              <a:ext cx="2190137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M-N+1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9418962" y="7610339"/>
            <a:ext cx="1703351" cy="1927309"/>
            <a:chOff x="17930471" y="7551267"/>
            <a:chExt cx="1703351" cy="1927309"/>
          </a:xfrm>
        </p:grpSpPr>
        <p:sp>
          <p:nvSpPr>
            <p:cNvPr id="16" name="下箭头 15"/>
            <p:cNvSpPr/>
            <p:nvPr/>
          </p:nvSpPr>
          <p:spPr>
            <a:xfrm>
              <a:off x="18451340" y="8500168"/>
              <a:ext cx="484632" cy="978408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930471" y="7551267"/>
              <a:ext cx="1703351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M+1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746620" y="10648333"/>
            <a:ext cx="11727598" cy="1351745"/>
            <a:chOff x="8543039" y="10648333"/>
            <a:chExt cx="11727598" cy="1351745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8543039" y="10677830"/>
              <a:ext cx="0" cy="1238865"/>
            </a:xfrm>
            <a:prstGeom prst="line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20256107" y="10648333"/>
              <a:ext cx="14530" cy="1238865"/>
            </a:xfrm>
            <a:prstGeom prst="line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8616839" y="10972792"/>
              <a:ext cx="11565308" cy="0"/>
            </a:xfrm>
            <a:prstGeom prst="straightConnector1">
              <a:avLst/>
            </a:prstGeom>
            <a:noFill/>
            <a:ln w="63500" cap="flat">
              <a:solidFill>
                <a:srgbClr val="8881F0"/>
              </a:solidFill>
              <a:prstDash val="solid"/>
              <a:miter lim="400000"/>
              <a:headEnd type="arrow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TextBox 45"/>
            <p:cNvSpPr txBox="1"/>
            <p:nvPr/>
          </p:nvSpPr>
          <p:spPr>
            <a:xfrm>
              <a:off x="12478535" y="11169081"/>
              <a:ext cx="384191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相差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</a:t>
              </a: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个节点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895198" y="9653071"/>
            <a:ext cx="19246648" cy="850327"/>
            <a:chOff x="1696062" y="8515407"/>
            <a:chExt cx="19246648" cy="850327"/>
          </a:xfrm>
        </p:grpSpPr>
        <p:sp>
          <p:nvSpPr>
            <p:cNvPr id="51" name="TextBox 50"/>
            <p:cNvSpPr txBox="1"/>
            <p:nvPr/>
          </p:nvSpPr>
          <p:spPr>
            <a:xfrm>
              <a:off x="1696062" y="8515411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V="1">
              <a:off x="3141405" y="8930909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3" name="TextBox 52"/>
            <p:cNvSpPr txBox="1"/>
            <p:nvPr/>
          </p:nvSpPr>
          <p:spPr>
            <a:xfrm>
              <a:off x="4630994" y="8515410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4" name="直接箭头连接符 53"/>
            <p:cNvCxnSpPr/>
            <p:nvPr/>
          </p:nvCxnSpPr>
          <p:spPr>
            <a:xfrm flipV="1">
              <a:off x="6076337" y="8930908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TextBox 54"/>
            <p:cNvSpPr txBox="1"/>
            <p:nvPr/>
          </p:nvSpPr>
          <p:spPr>
            <a:xfrm>
              <a:off x="7565926" y="8534737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6" name="直接箭头连接符 55"/>
            <p:cNvCxnSpPr/>
            <p:nvPr/>
          </p:nvCxnSpPr>
          <p:spPr>
            <a:xfrm flipV="1">
              <a:off x="9011269" y="8950235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TextBox 56"/>
            <p:cNvSpPr txBox="1"/>
            <p:nvPr/>
          </p:nvSpPr>
          <p:spPr>
            <a:xfrm>
              <a:off x="10500858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 flipV="1">
              <a:off x="11946201" y="8930907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TextBox 58"/>
            <p:cNvSpPr txBox="1"/>
            <p:nvPr/>
          </p:nvSpPr>
          <p:spPr>
            <a:xfrm>
              <a:off x="13384179" y="8515409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 flipV="1">
              <a:off x="14829522" y="8930907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1" name="TextBox 60"/>
            <p:cNvSpPr txBox="1"/>
            <p:nvPr/>
          </p:nvSpPr>
          <p:spPr>
            <a:xfrm>
              <a:off x="16319111" y="8515408"/>
              <a:ext cx="1445343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V="1">
              <a:off x="17764454" y="8930906"/>
              <a:ext cx="1489589" cy="19327"/>
            </a:xfrm>
            <a:prstGeom prst="straightConnector1">
              <a:avLst/>
            </a:prstGeom>
            <a:noFill/>
            <a:ln w="50800" cap="flat">
              <a:solidFill>
                <a:srgbClr val="8881F0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TextBox 62"/>
            <p:cNvSpPr txBox="1"/>
            <p:nvPr/>
          </p:nvSpPr>
          <p:spPr>
            <a:xfrm>
              <a:off x="19254043" y="8515407"/>
              <a:ext cx="1688667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null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245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20938</TotalTime>
  <Words>1968</Words>
  <Application>Microsoft Macintosh PowerPoint</Application>
  <PresentationFormat>自定义</PresentationFormat>
  <Paragraphs>444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Avenir Roman</vt:lpstr>
      <vt:lpstr>Calibri</vt:lpstr>
      <vt:lpstr>Helvetica Light</vt:lpstr>
      <vt:lpstr>Noto Sans CJK SC Black</vt:lpstr>
      <vt:lpstr>Noto Sans CJK SC Bold</vt:lpstr>
      <vt:lpstr>Noto Sans CJK SC Light</vt:lpstr>
      <vt:lpstr>Noto Sans CJK SC Regular</vt:lpstr>
      <vt:lpstr>Wingdings</vt:lpstr>
      <vt:lpstr>宋体</vt:lpstr>
      <vt:lpstr>Arial</vt:lpstr>
      <vt:lpstr>Black</vt:lpstr>
      <vt:lpstr>名企数据结构面试题之链表（中）</vt:lpstr>
      <vt:lpstr>名企数据结构面试题之链表（中） — 课程概要</vt:lpstr>
      <vt:lpstr>名企数据结构面试题之链表（中）</vt:lpstr>
      <vt:lpstr>寻找链表的倒数第N个节点</vt:lpstr>
      <vt:lpstr>寻找链表的倒数第N个节点 — 问题描述</vt:lpstr>
      <vt:lpstr>寻找链表的倒数第N个节点 — 普通算法的思路</vt:lpstr>
      <vt:lpstr>寻找链表的倒数第N个节点 — 普通算法的思路</vt:lpstr>
      <vt:lpstr>寻找链表的倒数第N个节点 — 普通算法的实现</vt:lpstr>
      <vt:lpstr>寻找链表的倒数第N个节点 — OnePass算法的思路</vt:lpstr>
      <vt:lpstr>寻找链表的倒数第N个节点 — OnePass算法的思路</vt:lpstr>
      <vt:lpstr>寻找链表的倒数第N个节点 — OnePass算法的实现</vt:lpstr>
      <vt:lpstr>名企数据结构面试题之链表（中）</vt:lpstr>
      <vt:lpstr>删除链表的倒数第N个节点</vt:lpstr>
      <vt:lpstr>删除链表的倒数第N个节点 — 问题描述</vt:lpstr>
      <vt:lpstr>删除链表的倒数第N个节点 — 思路分析</vt:lpstr>
      <vt:lpstr>删除链表的倒数第N个节点 — 代码实现</vt:lpstr>
      <vt:lpstr>删除链表的倒数第N个节点 — 测试与提交</vt:lpstr>
      <vt:lpstr>名企数据结构面试题之链表（中）</vt:lpstr>
      <vt:lpstr>查询节点并删除</vt:lpstr>
      <vt:lpstr>查询节点并删除 — 问题描述</vt:lpstr>
      <vt:lpstr>查询节点并删除 — 思路分析</vt:lpstr>
      <vt:lpstr>查询节点并删除 — 代码实现</vt:lpstr>
      <vt:lpstr>查询节点并删除 — 测试与提交</vt:lpstr>
      <vt:lpstr>名企数据结构面试题之链表（中）</vt:lpstr>
      <vt:lpstr>删除排序链表的重复节点</vt:lpstr>
      <vt:lpstr>删除排序链表的重复节点 — 问题描述</vt:lpstr>
      <vt:lpstr>删除排序链表的重复节点 — 思路分析</vt:lpstr>
      <vt:lpstr>删除排序链表的重复节点 — 代码实现</vt:lpstr>
      <vt:lpstr>删除排序链表的重复节点 — 测试与提交</vt:lpstr>
      <vt:lpstr>名企数据结构面试题之链表（中）</vt:lpstr>
      <vt:lpstr>删除排序链表的所有重复节点</vt:lpstr>
      <vt:lpstr>删除排序链表的所有重复节点 — 问题描述</vt:lpstr>
      <vt:lpstr>删除排序链表的所有重复节点 — 思路分析</vt:lpstr>
      <vt:lpstr>删除排序链表的所有重复节点 — 代码实现</vt:lpstr>
      <vt:lpstr>删除排序链表的所有重复节点 — 测试与提交</vt:lpstr>
      <vt:lpstr>删除排序链表的所有重复节点 — 解题技巧总结</vt:lpstr>
      <vt:lpstr>名企数据结构面试题之链表（中）</vt:lpstr>
      <vt:lpstr>反转链表的指定部分</vt:lpstr>
      <vt:lpstr>反转链表的指定部分 — 问题描述</vt:lpstr>
      <vt:lpstr>反转链表的指定部分 — 思路分析</vt:lpstr>
      <vt:lpstr>反转链表的指定部分 — 代码实现</vt:lpstr>
      <vt:lpstr>反转链表的指定部分 — 测试与提交</vt:lpstr>
      <vt:lpstr>名企数据结构面试题之链表（中）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spring0315@163.com</cp:lastModifiedBy>
  <cp:revision>1930</cp:revision>
  <dcterms:created xsi:type="dcterms:W3CDTF">2015-03-23T11:35:35Z</dcterms:created>
  <dcterms:modified xsi:type="dcterms:W3CDTF">2015-10-26T07:39:11Z</dcterms:modified>
</cp:coreProperties>
</file>