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3"/>
  </p:notesMasterIdLst>
  <p:handoutMasterIdLst>
    <p:handoutMasterId r:id="rId44"/>
  </p:handoutMasterIdLst>
  <p:sldIdLst>
    <p:sldId id="327" r:id="rId2"/>
    <p:sldId id="306" r:id="rId3"/>
    <p:sldId id="316" r:id="rId4"/>
    <p:sldId id="318" r:id="rId5"/>
    <p:sldId id="326" r:id="rId6"/>
    <p:sldId id="328" r:id="rId7"/>
    <p:sldId id="330" r:id="rId8"/>
    <p:sldId id="329" r:id="rId9"/>
    <p:sldId id="332" r:id="rId10"/>
    <p:sldId id="331" r:id="rId11"/>
    <p:sldId id="333" r:id="rId12"/>
    <p:sldId id="334" r:id="rId13"/>
    <p:sldId id="335" r:id="rId14"/>
    <p:sldId id="336" r:id="rId15"/>
    <p:sldId id="338" r:id="rId16"/>
    <p:sldId id="337" r:id="rId17"/>
    <p:sldId id="340" r:id="rId18"/>
    <p:sldId id="341" r:id="rId19"/>
    <p:sldId id="339" r:id="rId20"/>
    <p:sldId id="343" r:id="rId21"/>
    <p:sldId id="342" r:id="rId22"/>
    <p:sldId id="344" r:id="rId23"/>
    <p:sldId id="345" r:id="rId24"/>
    <p:sldId id="346" r:id="rId25"/>
    <p:sldId id="359" r:id="rId26"/>
    <p:sldId id="360" r:id="rId27"/>
    <p:sldId id="358" r:id="rId28"/>
    <p:sldId id="347" r:id="rId29"/>
    <p:sldId id="348" r:id="rId30"/>
    <p:sldId id="349" r:id="rId31"/>
    <p:sldId id="350" r:id="rId32"/>
    <p:sldId id="351" r:id="rId33"/>
    <p:sldId id="352" r:id="rId34"/>
    <p:sldId id="356" r:id="rId35"/>
    <p:sldId id="355" r:id="rId36"/>
    <p:sldId id="353" r:id="rId37"/>
    <p:sldId id="357" r:id="rId38"/>
    <p:sldId id="361" r:id="rId39"/>
    <p:sldId id="362" r:id="rId40"/>
    <p:sldId id="363" r:id="rId41"/>
    <p:sldId id="321" r:id="rId42"/>
  </p:sldIdLst>
  <p:sldSz cx="24384000" cy="13716000"/>
  <p:notesSz cx="6858000" cy="9144000"/>
  <p:defaultTextStyle>
    <a:lvl1pPr algn="ctr" defTabSz="825500">
      <a:defRPr sz="5000">
        <a:solidFill>
          <a:srgbClr val="FFFFFF"/>
        </a:solidFill>
        <a:latin typeface="+mn-lt"/>
        <a:ea typeface="+mn-ea"/>
        <a:cs typeface="+mn-cs"/>
        <a:sym typeface="Helvetica Light"/>
      </a:defRPr>
    </a:lvl1pPr>
    <a:lvl2pPr indent="228600" algn="ctr" defTabSz="825500">
      <a:defRPr sz="5000">
        <a:solidFill>
          <a:srgbClr val="FFFFFF"/>
        </a:solidFill>
        <a:latin typeface="+mn-lt"/>
        <a:ea typeface="+mn-ea"/>
        <a:cs typeface="+mn-cs"/>
        <a:sym typeface="Helvetica Light"/>
      </a:defRPr>
    </a:lvl2pPr>
    <a:lvl3pPr indent="457200" algn="ctr" defTabSz="825500">
      <a:defRPr sz="5000">
        <a:solidFill>
          <a:srgbClr val="FFFFFF"/>
        </a:solidFill>
        <a:latin typeface="+mn-lt"/>
        <a:ea typeface="+mn-ea"/>
        <a:cs typeface="+mn-cs"/>
        <a:sym typeface="Helvetica Light"/>
      </a:defRPr>
    </a:lvl3pPr>
    <a:lvl4pPr indent="685800" algn="ctr" defTabSz="825500">
      <a:defRPr sz="5000">
        <a:solidFill>
          <a:srgbClr val="FFFFFF"/>
        </a:solidFill>
        <a:latin typeface="+mn-lt"/>
        <a:ea typeface="+mn-ea"/>
        <a:cs typeface="+mn-cs"/>
        <a:sym typeface="Helvetica Light"/>
      </a:defRPr>
    </a:lvl4pPr>
    <a:lvl5pPr indent="914400" algn="ctr" defTabSz="825500">
      <a:defRPr sz="5000">
        <a:solidFill>
          <a:srgbClr val="FFFFFF"/>
        </a:solidFill>
        <a:latin typeface="+mn-lt"/>
        <a:ea typeface="+mn-ea"/>
        <a:cs typeface="+mn-cs"/>
        <a:sym typeface="Helvetica Light"/>
      </a:defRPr>
    </a:lvl5pPr>
    <a:lvl6pPr indent="1143000" algn="ctr" defTabSz="825500">
      <a:defRPr sz="5000">
        <a:solidFill>
          <a:srgbClr val="FFFFFF"/>
        </a:solidFill>
        <a:latin typeface="+mn-lt"/>
        <a:ea typeface="+mn-ea"/>
        <a:cs typeface="+mn-cs"/>
        <a:sym typeface="Helvetica Light"/>
      </a:defRPr>
    </a:lvl6pPr>
    <a:lvl7pPr indent="1371600" algn="ctr" defTabSz="825500">
      <a:defRPr sz="5000">
        <a:solidFill>
          <a:srgbClr val="FFFFFF"/>
        </a:solidFill>
        <a:latin typeface="+mn-lt"/>
        <a:ea typeface="+mn-ea"/>
        <a:cs typeface="+mn-cs"/>
        <a:sym typeface="Helvetica Light"/>
      </a:defRPr>
    </a:lvl7pPr>
    <a:lvl8pPr indent="1600200" algn="ctr" defTabSz="825500">
      <a:defRPr sz="5000">
        <a:solidFill>
          <a:srgbClr val="FFFFFF"/>
        </a:solidFill>
        <a:latin typeface="+mn-lt"/>
        <a:ea typeface="+mn-ea"/>
        <a:cs typeface="+mn-cs"/>
        <a:sym typeface="Helvetica Light"/>
      </a:defRPr>
    </a:lvl8pPr>
    <a:lvl9pPr indent="1828800" algn="ctr" defTabSz="825500">
      <a:defRPr sz="5000">
        <a:solidFill>
          <a:srgbClr val="FFFFFF"/>
        </a:solidFill>
        <a:latin typeface="+mn-lt"/>
        <a:ea typeface="+mn-ea"/>
        <a:cs typeface="+mn-cs"/>
        <a:sym typeface="Helvetica Light"/>
      </a:defRPr>
    </a:lvl9pPr>
  </p:defaultTextStyle>
  <p:extLst>
    <p:ext uri="{EFAFB233-063F-42B5-8137-9DF3F51BA10A}">
      <p15:sldGuideLst xmlns:p15="http://schemas.microsoft.com/office/powerpoint/2012/main">
        <p15:guide id="1" orient="horz" pos="4320" userDrawn="1">
          <p15:clr>
            <a:srgbClr val="A4A3A4"/>
          </p15:clr>
        </p15:guide>
        <p15:guide id="2" pos="768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5B558"/>
    <a:srgbClr val="FF5C00"/>
    <a:srgbClr val="2EAA46"/>
    <a:srgbClr val="666666"/>
    <a:srgbClr val="F9F9F9"/>
    <a:srgbClr val="F4F4F4"/>
    <a:srgbClr val="8881F0"/>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3C0FC">
              <a:alpha val="26000"/>
            </a:srgbClr>
          </a:solidFill>
        </a:fill>
      </a:tcStyle>
    </a:band2H>
    <a:firstCol>
      <a:tcTxStyle b="off" i="off">
        <a:fontRef idx="minor">
          <a:srgbClr val="FFFFFF"/>
        </a:fontRef>
        <a:srgbClr val="FFFFFF"/>
      </a:tcTxStyle>
      <a:tcStyle>
        <a:tcBdr>
          <a:left>
            <a:ln w="12700" cap="flat">
              <a:solidFill>
                <a:srgbClr val="D6D6D6"/>
              </a:solidFill>
              <a:prstDash val="solid"/>
              <a:miter lim="400000"/>
            </a:ln>
          </a:left>
          <a:right>
            <a:ln w="254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1497FC"/>
          </a:solidFill>
        </a:fill>
      </a:tcStyle>
    </a:firstCol>
    <a:la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25400" cap="flat">
              <a:solidFill>
                <a:srgbClr val="D6D7D6"/>
              </a:solidFill>
              <a:prstDash val="solid"/>
              <a:miter lim="400000"/>
            </a:ln>
          </a:top>
          <a:bottom>
            <a:ln w="12700" cap="flat">
              <a:solidFill>
                <a:srgbClr val="D6D6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lastRow>
    <a:firstRow>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6D6"/>
              </a:solidFill>
              <a:prstDash val="solid"/>
              <a:miter lim="400000"/>
            </a:ln>
          </a:top>
          <a:bottom>
            <a:ln w="254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solidFill>
            <a:srgbClr val="0065C1"/>
          </a:solidFill>
        </a:fill>
      </a:tcStyle>
    </a:firstRow>
  </a:tblStyle>
  <a:tblStyle styleId="{C7B018BB-80A7-4F77-B60F-C8B233D01FF8}" styleName="">
    <a:tblBg/>
    <a:wholeTbl>
      <a:tcTxStyle b="off" i="off">
        <a:fontRef idx="minor">
          <a:srgbClr val="FFFFFF"/>
        </a:fontRef>
        <a:srgbClr val="FFFFFF"/>
      </a:tcTxStyle>
      <a:tcStyle>
        <a:tcBdr>
          <a:left>
            <a:ln w="12700" cap="flat">
              <a:solidFill>
                <a:srgbClr val="929292"/>
              </a:solidFill>
              <a:prstDash val="solid"/>
              <a:miter lim="400000"/>
            </a:ln>
          </a:left>
          <a:right>
            <a:ln w="12700" cap="flat">
              <a:solidFill>
                <a:srgbClr val="929292"/>
              </a:solidFill>
              <a:prstDash val="solid"/>
              <a:miter lim="400000"/>
            </a:ln>
          </a:right>
          <a:top>
            <a:ln w="12700" cap="flat">
              <a:solidFill>
                <a:srgbClr val="929292"/>
              </a:solidFill>
              <a:prstDash val="solid"/>
              <a:miter lim="400000"/>
            </a:ln>
          </a:top>
          <a:bottom>
            <a:ln w="12700" cap="flat">
              <a:solidFill>
                <a:srgbClr val="929292"/>
              </a:solidFill>
              <a:prstDash val="solid"/>
              <a:miter lim="400000"/>
            </a:ln>
          </a:bottom>
          <a:insideH>
            <a:ln w="12700" cap="flat">
              <a:solidFill>
                <a:srgbClr val="929292"/>
              </a:solidFill>
              <a:prstDash val="solid"/>
              <a:miter lim="400000"/>
            </a:ln>
          </a:insideH>
          <a:insideV>
            <a:ln w="12700" cap="flat">
              <a:solidFill>
                <a:srgbClr val="929292"/>
              </a:solidFill>
              <a:prstDash val="solid"/>
              <a:miter lim="400000"/>
            </a:ln>
          </a:insideV>
        </a:tcBdr>
        <a:fill>
          <a:noFill/>
        </a:fill>
      </a:tcStyle>
    </a:wholeTbl>
    <a:band2H>
      <a:tcTxStyle/>
      <a:tcStyle>
        <a:tcBdr/>
        <a:fill>
          <a:solidFill>
            <a:srgbClr val="8EA5CB">
              <a:alpha val="25000"/>
            </a:srgbClr>
          </a:solidFill>
        </a:fill>
      </a:tcStyle>
    </a:band2H>
    <a:firstCol>
      <a:tcTxStyle b="off"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solidFill>
            <a:srgbClr val="53585F"/>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929292"/>
              </a:solidFill>
              <a:prstDash val="solid"/>
              <a:miter lim="400000"/>
            </a:ln>
          </a:insideH>
          <a:insideV>
            <a:ln w="12700" cap="flat">
              <a:noFill/>
              <a:miter lim="400000"/>
            </a:ln>
          </a:insideV>
        </a:tcBdr>
        <a:fill>
          <a:solidFill>
            <a:srgbClr val="004CB9"/>
          </a:solidFill>
        </a:fill>
      </a:tcStyle>
    </a:firstRow>
  </a:tblStyle>
  <a:tblStyle styleId="{EEE7283C-3CF3-47DC-8721-378D4A62B228}" styleName="">
    <a:tblBg/>
    <a:wholeTbl>
      <a:tcTxStyle b="off" i="off">
        <a:fontRef idx="minor">
          <a:srgbClr val="FFFFFF"/>
        </a:fontRef>
        <a:srgbClr val="FFFFFF"/>
      </a:tcTxStyle>
      <a:tcStyle>
        <a:tcBdr>
          <a:left>
            <a:ln w="12700" cap="flat">
              <a:solidFill>
                <a:srgbClr val="AAAAAA"/>
              </a:solidFill>
              <a:prstDash val="solid"/>
              <a:miter lim="400000"/>
            </a:ln>
          </a:left>
          <a:right>
            <a:ln w="12700" cap="flat">
              <a:solidFill>
                <a:srgbClr val="AAAAAA"/>
              </a:solidFill>
              <a:prstDash val="solid"/>
              <a:miter lim="400000"/>
            </a:ln>
          </a:right>
          <a:top>
            <a:ln w="12700" cap="flat">
              <a:solidFill>
                <a:srgbClr val="AAAAAA"/>
              </a:solidFill>
              <a:prstDash val="solid"/>
              <a:miter lim="400000"/>
            </a:ln>
          </a:top>
          <a:bottom>
            <a:ln w="12700" cap="flat">
              <a:solidFill>
                <a:srgbClr val="AAAAAA"/>
              </a:solidFill>
              <a:prstDash val="solid"/>
              <a:miter lim="400000"/>
            </a:ln>
          </a:bottom>
          <a:insideH>
            <a:ln w="12700" cap="flat">
              <a:solidFill>
                <a:srgbClr val="AAAAAA"/>
              </a:solidFill>
              <a:prstDash val="solid"/>
              <a:miter lim="400000"/>
            </a:ln>
          </a:insideH>
          <a:insideV>
            <a:ln w="12700" cap="flat">
              <a:solidFill>
                <a:srgbClr val="AAAAAA"/>
              </a:solidFill>
              <a:prstDash val="solid"/>
              <a:miter lim="400000"/>
            </a:ln>
          </a:insideV>
        </a:tcBdr>
        <a:fill>
          <a:noFill/>
        </a:fill>
      </a:tcStyle>
    </a:wholeTbl>
    <a:band2H>
      <a:tcTxStyle/>
      <a:tcStyle>
        <a:tcBdr/>
        <a:fill>
          <a:solidFill>
            <a:srgbClr val="308B16">
              <a:alpha val="35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CBCBCB"/>
              </a:solidFill>
              <a:prstDash val="solid"/>
              <a:miter lim="400000"/>
            </a:ln>
          </a:insideV>
        </a:tcBdr>
        <a:fill>
          <a:solidFill>
            <a:srgbClr val="2D7132"/>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25400" cap="flat">
              <a:noFill/>
              <a:miter lim="400000"/>
            </a:ln>
          </a:bottom>
          <a:insideH>
            <a:ln w="25400" cap="flat">
              <a:solidFill>
                <a:srgbClr val="CBCBCB"/>
              </a:solidFill>
              <a:prstDash val="solid"/>
              <a:miter lim="400000"/>
            </a:ln>
          </a:insideH>
          <a:insideV>
            <a:ln w="12700" cap="flat">
              <a:noFill/>
              <a:miter lim="400000"/>
            </a:ln>
          </a:insideV>
        </a:tcBdr>
        <a:fill>
          <a:solidFill>
            <a:srgbClr val="308B16"/>
          </a:solidFill>
        </a:fill>
      </a:tcStyle>
    </a:firstRow>
  </a:tblStyle>
  <a:tblStyle styleId="{CF821DB8-F4EB-4A41-A1BA-3FCAFE7338EE}" styleName="">
    <a:tblBg/>
    <a:wholeTbl>
      <a:tcTxStyle b="off" i="off">
        <a:fontRef idx="minor">
          <a:srgbClr val="FFFFFF"/>
        </a:fontRef>
        <a:srgbClr val="FFFFFF"/>
      </a:tcTxStyle>
      <a:tcStyle>
        <a:tcBdr>
          <a:left>
            <a:ln w="12700" cap="flat">
              <a:solidFill>
                <a:srgbClr val="D6D7D6"/>
              </a:solidFill>
              <a:prstDash val="solid"/>
              <a:miter lim="400000"/>
            </a:ln>
          </a:left>
          <a:right>
            <a:ln w="12700" cap="flat">
              <a:solidFill>
                <a:srgbClr val="D6D7D6"/>
              </a:solidFill>
              <a:prstDash val="solid"/>
              <a:miter lim="400000"/>
            </a:ln>
          </a:right>
          <a:top>
            <a:ln w="12700" cap="flat">
              <a:solidFill>
                <a:srgbClr val="D6D7D6"/>
              </a:solidFill>
              <a:prstDash val="solid"/>
              <a:miter lim="400000"/>
            </a:ln>
          </a:top>
          <a:bottom>
            <a:ln w="12700" cap="flat">
              <a:solidFill>
                <a:srgbClr val="D6D7D6"/>
              </a:solidFill>
              <a:prstDash val="solid"/>
              <a:miter lim="400000"/>
            </a:ln>
          </a:bottom>
          <a:insideH>
            <a:ln w="12700" cap="flat">
              <a:solidFill>
                <a:srgbClr val="D6D7D6"/>
              </a:solidFill>
              <a:prstDash val="solid"/>
              <a:miter lim="400000"/>
            </a:ln>
          </a:insideH>
          <a:insideV>
            <a:ln w="12700" cap="flat">
              <a:solidFill>
                <a:srgbClr val="D6D7D6"/>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BF630E"/>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9B4407"/>
          </a:solidFill>
        </a:fill>
      </a:tcStyle>
    </a:firstRow>
  </a:tblStyle>
  <a:tblStyle styleId="{33BA23B1-9221-436E-865A-0063620EA4FD}" styleName="">
    <a:tblBg/>
    <a:wholeTbl>
      <a:tcTxStyle b="off" i="off">
        <a:fontRef idx="minor">
          <a:srgbClr val="FFFFFF"/>
        </a:fontRef>
        <a:srgbClr val="FFFFFF"/>
      </a:tcTxStyle>
      <a:tcStyle>
        <a:tcBdr>
          <a:left>
            <a:ln w="12700" cap="flat">
              <a:solidFill>
                <a:srgbClr val="909090"/>
              </a:solidFill>
              <a:prstDash val="solid"/>
              <a:miter lim="400000"/>
            </a:ln>
          </a:left>
          <a:right>
            <a:ln w="12700" cap="flat">
              <a:solidFill>
                <a:srgbClr val="909090"/>
              </a:solidFill>
              <a:prstDash val="solid"/>
              <a:miter lim="400000"/>
            </a:ln>
          </a:right>
          <a:top>
            <a:ln w="12700" cap="flat">
              <a:solidFill>
                <a:srgbClr val="909090"/>
              </a:solidFill>
              <a:prstDash val="solid"/>
              <a:miter lim="400000"/>
            </a:ln>
          </a:top>
          <a:bottom>
            <a:ln w="12700" cap="flat">
              <a:solidFill>
                <a:srgbClr val="909090"/>
              </a:solidFill>
              <a:prstDash val="solid"/>
              <a:miter lim="400000"/>
            </a:ln>
          </a:bottom>
          <a:insideH>
            <a:ln w="12700" cap="flat">
              <a:solidFill>
                <a:srgbClr val="909090"/>
              </a:solidFill>
              <a:prstDash val="solid"/>
              <a:miter lim="400000"/>
            </a:ln>
          </a:insideH>
          <a:insideV>
            <a:ln w="12700" cap="flat">
              <a:solidFill>
                <a:srgbClr val="909090"/>
              </a:solidFill>
              <a:prstDash val="solid"/>
              <a:miter lim="400000"/>
            </a:ln>
          </a:insideV>
        </a:tcBdr>
        <a:fill>
          <a:noFill/>
        </a:fill>
      </a:tcStyle>
    </a:wholeTbl>
    <a:band2H>
      <a:tcTxStyle/>
      <a:tcStyle>
        <a:tcBdr/>
        <a:fill>
          <a:solidFill>
            <a:srgbClr val="797A7B">
              <a:alpha val="30000"/>
            </a:srgbClr>
          </a:solidFill>
        </a:fill>
      </a:tcStyle>
    </a:band2H>
    <a:firstCol>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25400" cap="flat">
              <a:solidFill>
                <a:srgbClr val="D6D7D6"/>
              </a:solidFill>
              <a:prstDash val="solid"/>
              <a:miter lim="400000"/>
            </a:ln>
          </a:insideV>
        </a:tcBdr>
        <a:fill>
          <a:solidFill>
            <a:srgbClr val="1F2428"/>
          </a:solidFill>
        </a:fill>
      </a:tcStyle>
    </a:firstCol>
    <a:la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lastRow>
    <a:firstRow>
      <a:tcTxStyle b="off"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25400" cap="flat">
              <a:solidFill>
                <a:srgbClr val="D6D7D6"/>
              </a:solidFill>
              <a:prstDash val="solid"/>
              <a:miter lim="400000"/>
            </a:ln>
          </a:insideH>
          <a:insideV>
            <a:ln w="12700" cap="flat">
              <a:noFill/>
              <a:miter lim="400000"/>
            </a:ln>
          </a:insideV>
        </a:tcBdr>
        <a:fill>
          <a:solidFill>
            <a:srgbClr val="484B4C"/>
          </a:solidFill>
        </a:fill>
      </a:tcStyle>
    </a:firstRow>
  </a:tblStyle>
  <a:tblStyle styleId="{2708684C-4D16-4618-839F-0558EEFCDFE6}" styleName="">
    <a:tblBg/>
    <a:wholeTbl>
      <a:tcTxStyle b="off" i="off">
        <a:fontRef idx="minor">
          <a:srgbClr val="FFFFFF"/>
        </a:fontRef>
        <a:srgbClr val="FFFFFF"/>
      </a:tcTxStyle>
      <a:tcStyle>
        <a:tcBdr>
          <a:left>
            <a:ln w="12700" cap="flat">
              <a:solidFill>
                <a:srgbClr val="929292"/>
              </a:solidFill>
              <a:custDash>
                <a:ds d="200000" sp="200000"/>
              </a:custDash>
              <a:miter lim="400000"/>
            </a:ln>
          </a:left>
          <a:right>
            <a:ln w="12700" cap="flat">
              <a:solidFill>
                <a:srgbClr val="929292"/>
              </a:solidFill>
              <a:custDash>
                <a:ds d="200000" sp="200000"/>
              </a:custDash>
              <a:miter lim="400000"/>
            </a:ln>
          </a:right>
          <a:top>
            <a:ln w="12700" cap="flat">
              <a:solidFill>
                <a:srgbClr val="929292"/>
              </a:solidFill>
              <a:custDash>
                <a:ds d="200000" sp="200000"/>
              </a:custDash>
              <a:miter lim="400000"/>
            </a:ln>
          </a:top>
          <a:bottom>
            <a:ln w="12700" cap="flat">
              <a:solidFill>
                <a:srgbClr val="929292"/>
              </a:solidFill>
              <a:custDash>
                <a:ds d="200000" sp="200000"/>
              </a:custDash>
              <a:miter lim="400000"/>
            </a:ln>
          </a:bottom>
          <a:insideH>
            <a:ln w="12700" cap="flat">
              <a:solidFill>
                <a:srgbClr val="929292"/>
              </a:solidFill>
              <a:custDash>
                <a:ds d="200000" sp="200000"/>
              </a:custDash>
              <a:miter lim="400000"/>
            </a:ln>
          </a:insideH>
          <a:insideV>
            <a:ln w="12700" cap="flat">
              <a:solidFill>
                <a:srgbClr val="929292"/>
              </a:solidFill>
              <a:custDash>
                <a:ds d="200000" sp="200000"/>
              </a:custDash>
              <a:miter lim="400000"/>
            </a:ln>
          </a:insideV>
        </a:tcBdr>
        <a:fill>
          <a:noFill/>
        </a:fill>
      </a:tcStyle>
    </a:wholeTbl>
    <a:band2H>
      <a:tcTxStyle/>
      <a:tcStyle>
        <a:tcBdr/>
        <a:fill>
          <a:solidFill>
            <a:srgbClr val="797A7B">
              <a:alpha val="30000"/>
            </a:srgbClr>
          </a:solidFill>
        </a:fill>
      </a:tcStyle>
    </a:band2H>
    <a:firstCol>
      <a:tcTxStyle b="on" i="off">
        <a:fontRef idx="minor">
          <a:srgbClr val="FFFFFF"/>
        </a:fontRef>
        <a:srgbClr val="FFFFFF"/>
      </a:tcTxStyle>
      <a:tcStyle>
        <a:tcBdr>
          <a:left>
            <a:ln w="12700" cap="flat">
              <a:noFill/>
              <a:miter lim="400000"/>
            </a:ln>
          </a:left>
          <a:right>
            <a:ln w="25400" cap="flat">
              <a:solidFill>
                <a:srgbClr val="929292"/>
              </a:solidFill>
              <a:prstDash val="solid"/>
              <a:miter lim="400000"/>
            </a:ln>
          </a:right>
          <a:top>
            <a:ln w="25400" cap="flat">
              <a:solidFill>
                <a:srgbClr val="929292"/>
              </a:solidFill>
              <a:prstDash val="solid"/>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Col>
    <a:la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25400" cap="flat">
              <a:solidFill>
                <a:srgbClr val="929292"/>
              </a:solidFill>
              <a:prstDash val="solid"/>
              <a:miter lim="400000"/>
            </a:ln>
          </a:top>
          <a:bottom>
            <a:ln w="12700" cap="flat">
              <a:noFill/>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lastRow>
    <a:firstRow>
      <a:tcTxStyle b="on" i="off">
        <a:fontRef idx="minor">
          <a:srgbClr val="FFFFFF"/>
        </a:fontRef>
        <a:srgbClr val="FFFFFF"/>
      </a:tcTxStyle>
      <a:tcStyle>
        <a:tcBdr>
          <a:left>
            <a:ln w="25400" cap="flat">
              <a:solidFill>
                <a:srgbClr val="929292"/>
              </a:solidFill>
              <a:prstDash val="solid"/>
              <a:miter lim="400000"/>
            </a:ln>
          </a:left>
          <a:right>
            <a:ln w="25400" cap="flat">
              <a:solidFill>
                <a:srgbClr val="929292"/>
              </a:solidFill>
              <a:prstDash val="solid"/>
              <a:miter lim="400000"/>
            </a:ln>
          </a:right>
          <a:top>
            <a:ln w="12700" cap="flat">
              <a:noFill/>
              <a:miter lim="400000"/>
            </a:ln>
          </a:top>
          <a:bottom>
            <a:ln w="25400" cap="flat">
              <a:solidFill>
                <a:srgbClr val="929292"/>
              </a:solidFill>
              <a:prstDash val="solid"/>
              <a:miter lim="400000"/>
            </a:ln>
          </a:bottom>
          <a:insideH>
            <a:ln w="25400" cap="flat">
              <a:solidFill>
                <a:srgbClr val="929292"/>
              </a:solidFill>
              <a:prstDash val="solid"/>
              <a:miter lim="400000"/>
            </a:ln>
          </a:insideH>
          <a:insideV>
            <a:ln w="25400" cap="flat">
              <a:solidFill>
                <a:srgbClr val="929292"/>
              </a:solidFill>
              <a:prstDash val="solid"/>
              <a:miter lim="400000"/>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588" autoAdjust="0"/>
    <p:restoredTop sz="81991" autoAdjust="0"/>
  </p:normalViewPr>
  <p:slideViewPr>
    <p:cSldViewPr snapToGrid="0" snapToObjects="1">
      <p:cViewPr varScale="1">
        <p:scale>
          <a:sx n="29" d="100"/>
          <a:sy n="29" d="100"/>
        </p:scale>
        <p:origin x="748" y="24"/>
      </p:cViewPr>
      <p:guideLst>
        <p:guide orient="horz" pos="4320"/>
        <p:guide pos="7680"/>
      </p:guideLst>
    </p:cSldViewPr>
  </p:slideViewPr>
  <p:outlineViewPr>
    <p:cViewPr>
      <p:scale>
        <a:sx n="33" d="100"/>
        <a:sy n="33" d="100"/>
      </p:scale>
      <p:origin x="0" y="-2200"/>
    </p:cViewPr>
  </p:outlineViewPr>
  <p:notesTextViewPr>
    <p:cViewPr>
      <p:scale>
        <a:sx n="100" d="100"/>
        <a:sy n="100" d="100"/>
      </p:scale>
      <p:origin x="0" y="0"/>
    </p:cViewPr>
  </p:notesTextViewPr>
  <p:sorterViewPr>
    <p:cViewPr>
      <p:scale>
        <a:sx n="20" d="100"/>
        <a:sy n="20" d="100"/>
      </p:scale>
      <p:origin x="0" y="0"/>
    </p:cViewPr>
  </p:sorterViewPr>
  <p:notesViewPr>
    <p:cSldViewPr snapToGrid="0" snapToObjects="1">
      <p:cViewPr varScale="1">
        <p:scale>
          <a:sx n="53" d="100"/>
          <a:sy n="53" d="100"/>
        </p:scale>
        <p:origin x="2648" y="56"/>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724B203-4CDB-4C76-B92E-144974F5477A}" type="datetimeFigureOut">
              <a:rPr lang="zh-CN" altLang="en-US" smtClean="0"/>
              <a:t>2015/7/24</a:t>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AE4A21C-9427-4822-82A8-5167E7208651}" type="slidenum">
              <a:rPr lang="zh-CN" altLang="en-US" smtClean="0"/>
              <a:t>‹#›</a:t>
            </a:fld>
            <a:endParaRPr lang="zh-CN" altLang="en-US"/>
          </a:p>
        </p:txBody>
      </p:sp>
    </p:spTree>
    <p:extLst>
      <p:ext uri="{BB962C8B-B14F-4D97-AF65-F5344CB8AC3E}">
        <p14:creationId xmlns:p14="http://schemas.microsoft.com/office/powerpoint/2010/main" val="19805292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9" name="Shape 29"/>
          <p:cNvSpPr>
            <a:spLocks noGrp="1" noRot="1" noChangeAspect="1"/>
          </p:cNvSpPr>
          <p:nvPr>
            <p:ph type="sldImg"/>
          </p:nvPr>
        </p:nvSpPr>
        <p:spPr>
          <a:xfrm>
            <a:off x="381000" y="685800"/>
            <a:ext cx="6096000" cy="3429000"/>
          </a:xfrm>
          <a:prstGeom prst="rect">
            <a:avLst/>
          </a:prstGeom>
        </p:spPr>
        <p:txBody>
          <a:bodyPr/>
          <a:lstStyle/>
          <a:p>
            <a:pPr lvl="0"/>
            <a:endParaRPr/>
          </a:p>
        </p:txBody>
      </p:sp>
      <p:sp>
        <p:nvSpPr>
          <p:cNvPr id="30" name="Shape 30"/>
          <p:cNvSpPr>
            <a:spLocks noGrp="1"/>
          </p:cNvSpPr>
          <p:nvPr>
            <p:ph type="body" sz="quarter" idx="1"/>
          </p:nvPr>
        </p:nvSpPr>
        <p:spPr>
          <a:xfrm>
            <a:off x="914400" y="4343400"/>
            <a:ext cx="5029200" cy="4114800"/>
          </a:xfrm>
          <a:prstGeom prst="rect">
            <a:avLst/>
          </a:prstGeom>
        </p:spPr>
        <p:txBody>
          <a:bodyPr/>
          <a:lstStyle/>
          <a:p>
            <a:pPr lvl="0"/>
            <a:endParaRPr/>
          </a:p>
        </p:txBody>
      </p:sp>
    </p:spTree>
    <p:extLst>
      <p:ext uri="{BB962C8B-B14F-4D97-AF65-F5344CB8AC3E}">
        <p14:creationId xmlns:p14="http://schemas.microsoft.com/office/powerpoint/2010/main" val="2143395810"/>
      </p:ext>
    </p:extLst>
  </p:cSld>
  <p:clrMap bg1="lt1" tx1="dk1" bg2="lt2" tx2="dk2" accent1="accent1" accent2="accent2" accent3="accent3" accent4="accent4" accent5="accent5" accent6="accent6" hlink="hlink" folHlink="folHlink"/>
  <p:notesStyle>
    <a:lvl1pPr defTabSz="457200">
      <a:lnSpc>
        <a:spcPct val="125000"/>
      </a:lnSpc>
      <a:defRPr sz="2400">
        <a:latin typeface="Avenir Roman"/>
        <a:ea typeface="Avenir Roman"/>
        <a:cs typeface="Avenir Roman"/>
        <a:sym typeface="Avenir Roman"/>
      </a:defRPr>
    </a:lvl1pPr>
    <a:lvl2pPr indent="228600" defTabSz="457200">
      <a:lnSpc>
        <a:spcPct val="125000"/>
      </a:lnSpc>
      <a:defRPr sz="2400">
        <a:latin typeface="Avenir Roman"/>
        <a:ea typeface="Avenir Roman"/>
        <a:cs typeface="Avenir Roman"/>
        <a:sym typeface="Avenir Roman"/>
      </a:defRPr>
    </a:lvl2pPr>
    <a:lvl3pPr indent="457200" defTabSz="457200">
      <a:lnSpc>
        <a:spcPct val="125000"/>
      </a:lnSpc>
      <a:defRPr sz="2400">
        <a:latin typeface="Avenir Roman"/>
        <a:ea typeface="Avenir Roman"/>
        <a:cs typeface="Avenir Roman"/>
        <a:sym typeface="Avenir Roman"/>
      </a:defRPr>
    </a:lvl3pPr>
    <a:lvl4pPr indent="685800" defTabSz="457200">
      <a:lnSpc>
        <a:spcPct val="125000"/>
      </a:lnSpc>
      <a:defRPr sz="2400">
        <a:latin typeface="Avenir Roman"/>
        <a:ea typeface="Avenir Roman"/>
        <a:cs typeface="Avenir Roman"/>
        <a:sym typeface="Avenir Roman"/>
      </a:defRPr>
    </a:lvl4pPr>
    <a:lvl5pPr indent="914400" defTabSz="457200">
      <a:lnSpc>
        <a:spcPct val="125000"/>
      </a:lnSpc>
      <a:defRPr sz="2400">
        <a:latin typeface="Avenir Roman"/>
        <a:ea typeface="Avenir Roman"/>
        <a:cs typeface="Avenir Roman"/>
        <a:sym typeface="Avenir Roman"/>
      </a:defRPr>
    </a:lvl5pPr>
    <a:lvl6pPr indent="1143000" defTabSz="457200">
      <a:lnSpc>
        <a:spcPct val="125000"/>
      </a:lnSpc>
      <a:defRPr sz="2400">
        <a:latin typeface="Avenir Roman"/>
        <a:ea typeface="Avenir Roman"/>
        <a:cs typeface="Avenir Roman"/>
        <a:sym typeface="Avenir Roman"/>
      </a:defRPr>
    </a:lvl6pPr>
    <a:lvl7pPr indent="1371600" defTabSz="457200">
      <a:lnSpc>
        <a:spcPct val="125000"/>
      </a:lnSpc>
      <a:defRPr sz="2400">
        <a:latin typeface="Avenir Roman"/>
        <a:ea typeface="Avenir Roman"/>
        <a:cs typeface="Avenir Roman"/>
        <a:sym typeface="Avenir Roman"/>
      </a:defRPr>
    </a:lvl7pPr>
    <a:lvl8pPr indent="1600200" defTabSz="457200">
      <a:lnSpc>
        <a:spcPct val="125000"/>
      </a:lnSpc>
      <a:defRPr sz="2400">
        <a:latin typeface="Avenir Roman"/>
        <a:ea typeface="Avenir Roman"/>
        <a:cs typeface="Avenir Roman"/>
        <a:sym typeface="Avenir Roman"/>
      </a:defRPr>
    </a:lvl8pPr>
    <a:lvl9pPr indent="1828800" defTabSz="457200">
      <a:lnSpc>
        <a:spcPct val="125000"/>
      </a:lnSpc>
      <a:defRPr sz="2400">
        <a:latin typeface="Avenir Roman"/>
        <a:ea typeface="Avenir Roman"/>
        <a:cs typeface="Avenir Roman"/>
        <a:sym typeface="Avenir Roman"/>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P-Code:</a:t>
            </a:r>
            <a:r>
              <a:rPr lang="zh-CN" altLang="zh-CN" sz="2400" dirty="0" smtClean="0">
                <a:effectLst/>
                <a:latin typeface="Avenir Roman"/>
                <a:ea typeface="Avenir Roman"/>
                <a:cs typeface="Avenir Roman"/>
                <a:sym typeface="Avenir Roman"/>
              </a:rPr>
              <a:t>由加州大学圣地亚哥分校（</a:t>
            </a:r>
            <a:r>
              <a:rPr lang="en-US" altLang="zh-CN" sz="2400" dirty="0" smtClean="0">
                <a:effectLst/>
                <a:latin typeface="Avenir Roman"/>
                <a:ea typeface="Avenir Roman"/>
                <a:cs typeface="Avenir Roman"/>
                <a:sym typeface="Avenir Roman"/>
              </a:rPr>
              <a:t>University of California, San Diego</a:t>
            </a:r>
            <a:r>
              <a:rPr lang="zh-CN" altLang="zh-CN" sz="2400" dirty="0" smtClean="0">
                <a:effectLst/>
                <a:latin typeface="Avenir Roman"/>
                <a:ea typeface="Avenir Roman"/>
                <a:cs typeface="Avenir Roman"/>
                <a:sym typeface="Avenir Roman"/>
              </a:rPr>
              <a:t>，</a:t>
            </a:r>
            <a:r>
              <a:rPr lang="en-US" altLang="zh-CN" sz="2400" dirty="0" smtClean="0">
                <a:effectLst/>
                <a:latin typeface="Avenir Roman"/>
                <a:ea typeface="Avenir Roman"/>
                <a:cs typeface="Avenir Roman"/>
                <a:sym typeface="Avenir Roman"/>
              </a:rPr>
              <a:t>UCSD</a:t>
            </a:r>
            <a:r>
              <a:rPr lang="zh-CN" altLang="zh-CN" sz="2400" dirty="0" smtClean="0">
                <a:effectLst/>
                <a:latin typeface="Avenir Roman"/>
                <a:ea typeface="Avenir Roman"/>
                <a:cs typeface="Avenir Roman"/>
                <a:sym typeface="Avenir Roman"/>
              </a:rPr>
              <a:t>）于</a:t>
            </a:r>
            <a:r>
              <a:rPr lang="en-US" altLang="zh-CN" sz="2400" dirty="0" smtClean="0">
                <a:effectLst/>
                <a:latin typeface="Avenir Roman"/>
                <a:ea typeface="Avenir Roman"/>
                <a:cs typeface="Avenir Roman"/>
                <a:sym typeface="Avenir Roman"/>
              </a:rPr>
              <a:t>1978</a:t>
            </a:r>
            <a:r>
              <a:rPr lang="zh-CN" altLang="zh-CN" sz="2400" dirty="0" smtClean="0">
                <a:effectLst/>
                <a:latin typeface="Avenir Roman"/>
                <a:ea typeface="Avenir Roman"/>
                <a:cs typeface="Avenir Roman"/>
                <a:sym typeface="Avenir Roman"/>
              </a:rPr>
              <a:t>年发布的高度可移植、机器无关的、运行</a:t>
            </a:r>
            <a:r>
              <a:rPr lang="en-US" altLang="zh-CN" sz="2400" dirty="0" smtClean="0">
                <a:effectLst/>
                <a:latin typeface="Avenir Roman"/>
                <a:ea typeface="Avenir Roman"/>
                <a:cs typeface="Avenir Roman"/>
                <a:sym typeface="Avenir Roman"/>
              </a:rPr>
              <a:t>Pascal</a:t>
            </a:r>
            <a:r>
              <a:rPr lang="zh-CN" altLang="zh-CN" sz="2400" dirty="0" smtClean="0">
                <a:effectLst/>
                <a:latin typeface="Avenir Roman"/>
                <a:ea typeface="Avenir Roman"/>
                <a:cs typeface="Avenir Roman"/>
                <a:sym typeface="Avenir Roman"/>
              </a:rPr>
              <a:t>语言的虚拟机</a:t>
            </a:r>
            <a:endParaRPr lang="zh-CN" altLang="en-US" dirty="0"/>
          </a:p>
        </p:txBody>
      </p:sp>
    </p:spTree>
    <p:extLst>
      <p:ext uri="{BB962C8B-B14F-4D97-AF65-F5344CB8AC3E}">
        <p14:creationId xmlns:p14="http://schemas.microsoft.com/office/powerpoint/2010/main" val="306295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z="2400" b="0" i="0" dirty="0" smtClean="0">
                <a:effectLst/>
                <a:latin typeface="Avenir Roman"/>
                <a:ea typeface="Avenir Roman"/>
                <a:cs typeface="Avenir Roman"/>
                <a:sym typeface="Avenir Roman"/>
              </a:rPr>
              <a:t>一些不准确的误导说法：栈的优势是，存取速度比堆要快，仅次于直接位于</a:t>
            </a:r>
            <a:r>
              <a:rPr lang="en-US" altLang="zh-CN" sz="2400" b="0" i="0" dirty="0" smtClean="0">
                <a:effectLst/>
                <a:latin typeface="Avenir Roman"/>
                <a:ea typeface="Avenir Roman"/>
                <a:cs typeface="Avenir Roman"/>
                <a:sym typeface="Avenir Roman"/>
              </a:rPr>
              <a:t>CPU</a:t>
            </a:r>
            <a:r>
              <a:rPr lang="zh-CN" altLang="en-US" sz="2400" b="0" i="0" dirty="0" smtClean="0">
                <a:effectLst/>
                <a:latin typeface="Avenir Roman"/>
                <a:ea typeface="Avenir Roman"/>
                <a:cs typeface="Avenir Roman"/>
                <a:sym typeface="Avenir Roman"/>
              </a:rPr>
              <a:t>中的寄存器。但缺点是，存在栈中的数据大小与生存期必须是确定的，缺乏灵活性。另外，栈数据可以共享，详见第</a:t>
            </a:r>
            <a:r>
              <a:rPr lang="en-US" altLang="zh-CN" sz="2400" b="0" i="0" dirty="0" smtClean="0">
                <a:effectLst/>
                <a:latin typeface="Avenir Roman"/>
                <a:ea typeface="Avenir Roman"/>
                <a:cs typeface="Avenir Roman"/>
                <a:sym typeface="Avenir Roman"/>
              </a:rPr>
              <a:t>3</a:t>
            </a:r>
            <a:r>
              <a:rPr lang="zh-CN" altLang="en-US" sz="2400" b="0" i="0" dirty="0" smtClean="0">
                <a:effectLst/>
                <a:latin typeface="Avenir Roman"/>
                <a:ea typeface="Avenir Roman"/>
                <a:cs typeface="Avenir Roman"/>
                <a:sym typeface="Avenir Roman"/>
              </a:rPr>
              <a:t>点。堆的优势是可以动态地分配内存大小，生存期也不必事先告诉编译器，</a:t>
            </a:r>
            <a:r>
              <a:rPr lang="en-US" altLang="zh-CN" sz="2400" b="0" i="0" dirty="0" smtClean="0">
                <a:effectLst/>
                <a:latin typeface="Avenir Roman"/>
                <a:ea typeface="Avenir Roman"/>
                <a:cs typeface="Avenir Roman"/>
                <a:sym typeface="Avenir Roman"/>
              </a:rPr>
              <a:t>Java</a:t>
            </a:r>
            <a:r>
              <a:rPr lang="zh-CN" altLang="en-US" sz="2400" b="0" i="0" dirty="0" smtClean="0">
                <a:effectLst/>
                <a:latin typeface="Avenir Roman"/>
                <a:ea typeface="Avenir Roman"/>
                <a:cs typeface="Avenir Roman"/>
                <a:sym typeface="Avenir Roman"/>
              </a:rPr>
              <a:t>的垃圾收集器会自动收走这些不再使用的数据。但缺点是，由于要在运行时动态分配内存，存取速度较慢。 </a:t>
            </a:r>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dirty="0" smtClean="0">
                <a:effectLst/>
                <a:latin typeface="Avenir Roman"/>
                <a:ea typeface="Avenir Roman"/>
                <a:cs typeface="Avenir Roman"/>
                <a:sym typeface="Avenir Roman"/>
              </a:rPr>
              <a:t>Java</a:t>
            </a:r>
            <a:r>
              <a:rPr lang="zh-CN" altLang="zh-CN" sz="2400" b="1" dirty="0" smtClean="0">
                <a:effectLst/>
                <a:latin typeface="Avenir Roman"/>
                <a:ea typeface="Avenir Roman"/>
                <a:cs typeface="Avenir Roman"/>
                <a:sym typeface="Avenir Roman"/>
              </a:rPr>
              <a:t>虚拟机</a:t>
            </a:r>
          </a:p>
          <a:p>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虚拟机是整个</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平台的基石，是</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技术用以实现硬件无关与操作系统无关的关键部分，是</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语言生成出极小体积的编译代码的运行平台，是保障用户机器免于恶意代码损害的保护屏障。</a:t>
            </a:r>
          </a:p>
          <a:p>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虚拟机可以看作是一台抽象的计算机。如同真实的计算机那样，它有自己的指令集以及各种运行时内存区域。使用虚拟机来实现一门程序设计语言有许多合理的理由，业界中流传最为久远的虚拟机可能是</a:t>
            </a:r>
            <a:r>
              <a:rPr lang="en-US" altLang="zh-CN" sz="2400" dirty="0" smtClean="0">
                <a:effectLst/>
                <a:latin typeface="Avenir Roman"/>
                <a:ea typeface="Avenir Roman"/>
                <a:cs typeface="Avenir Roman"/>
                <a:sym typeface="Avenir Roman"/>
              </a:rPr>
              <a:t>UCSD Pascal</a:t>
            </a:r>
            <a:r>
              <a:rPr lang="zh-CN" altLang="zh-CN" sz="2400" dirty="0" smtClean="0">
                <a:effectLst/>
                <a:latin typeface="Avenir Roman"/>
                <a:ea typeface="Avenir Roman"/>
                <a:cs typeface="Avenir Roman"/>
                <a:sym typeface="Avenir Roman"/>
              </a:rPr>
              <a:t>的</a:t>
            </a:r>
            <a:r>
              <a:rPr lang="en-US" altLang="zh-CN" sz="2400" dirty="0" smtClean="0">
                <a:effectLst/>
                <a:latin typeface="Avenir Roman"/>
                <a:ea typeface="Avenir Roman"/>
                <a:cs typeface="Avenir Roman"/>
                <a:sym typeface="Avenir Roman"/>
              </a:rPr>
              <a:t>P-Code</a:t>
            </a:r>
            <a:r>
              <a:rPr lang="zh-CN" altLang="zh-CN" sz="2400" dirty="0" smtClean="0">
                <a:effectLst/>
                <a:latin typeface="Avenir Roman"/>
                <a:ea typeface="Avenir Roman"/>
                <a:cs typeface="Avenir Roman"/>
                <a:sym typeface="Avenir Roman"/>
              </a:rPr>
              <a:t>虚拟机。</a:t>
            </a:r>
          </a:p>
          <a:p>
            <a:r>
              <a:rPr lang="zh-CN" altLang="zh-CN" sz="2400" dirty="0" smtClean="0">
                <a:effectLst/>
                <a:latin typeface="Avenir Roman"/>
                <a:ea typeface="Avenir Roman"/>
                <a:cs typeface="Avenir Roman"/>
                <a:sym typeface="Avenir Roman"/>
              </a:rPr>
              <a:t>第一个</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虚拟机的原型机是由</a:t>
            </a:r>
            <a:r>
              <a:rPr lang="en-US" altLang="zh-CN" sz="2400" dirty="0" smtClean="0">
                <a:effectLst/>
                <a:latin typeface="Avenir Roman"/>
                <a:ea typeface="Avenir Roman"/>
                <a:cs typeface="Avenir Roman"/>
                <a:sym typeface="Avenir Roman"/>
              </a:rPr>
              <a:t>Sun Microsystems</a:t>
            </a:r>
            <a:r>
              <a:rPr lang="zh-CN" altLang="zh-CN" sz="2400" dirty="0" smtClean="0">
                <a:effectLst/>
                <a:latin typeface="Avenir Roman"/>
                <a:ea typeface="Avenir Roman"/>
                <a:cs typeface="Avenir Roman"/>
                <a:sym typeface="Avenir Roman"/>
              </a:rPr>
              <a:t>公司实现的，它被用在一种类似</a:t>
            </a:r>
            <a:r>
              <a:rPr lang="en-US" altLang="zh-CN" sz="2400" dirty="0" smtClean="0">
                <a:effectLst/>
                <a:latin typeface="Avenir Roman"/>
                <a:ea typeface="Avenir Roman"/>
                <a:cs typeface="Avenir Roman"/>
                <a:sym typeface="Avenir Roman"/>
              </a:rPr>
              <a:t>PDA</a:t>
            </a:r>
            <a:r>
              <a:rPr lang="zh-CN" altLang="zh-CN" sz="2400" dirty="0" smtClean="0">
                <a:effectLst/>
                <a:latin typeface="Avenir Roman"/>
                <a:ea typeface="Avenir Roman"/>
                <a:cs typeface="Avenir Roman"/>
                <a:sym typeface="Avenir Roman"/>
              </a:rPr>
              <a:t>（</a:t>
            </a:r>
            <a:r>
              <a:rPr lang="en-US" altLang="zh-CN" sz="2400" dirty="0" smtClean="0">
                <a:effectLst/>
                <a:latin typeface="Avenir Roman"/>
                <a:ea typeface="Avenir Roman"/>
                <a:cs typeface="Avenir Roman"/>
                <a:sym typeface="Avenir Roman"/>
              </a:rPr>
              <a:t>Personal Digital Assistant</a:t>
            </a:r>
            <a:r>
              <a:rPr lang="zh-CN" altLang="zh-CN" sz="2400" dirty="0" smtClean="0">
                <a:effectLst/>
                <a:latin typeface="Avenir Roman"/>
                <a:ea typeface="Avenir Roman"/>
                <a:cs typeface="Avenir Roman"/>
                <a:sym typeface="Avenir Roman"/>
              </a:rPr>
              <a:t>，俗称掌上电脑）的手持设备上仿真实现</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虚拟机指令集。时至今日，</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已有许多</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虚拟机实现应用于移动设备、桌面电脑、服务器等领域。</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虚拟机并不局限于特定的实现技术、主机硬件和操作系统，</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虚拟机也不局限于特定的代码执行方式，它不强求使用解释器来执行程序，也可以通过把自己的指令集编译为实际</a:t>
            </a:r>
            <a:r>
              <a:rPr lang="en-US" altLang="zh-CN" sz="2400" dirty="0" smtClean="0">
                <a:effectLst/>
                <a:latin typeface="Avenir Roman"/>
                <a:ea typeface="Avenir Roman"/>
                <a:cs typeface="Avenir Roman"/>
                <a:sym typeface="Avenir Roman"/>
              </a:rPr>
              <a:t>CPU</a:t>
            </a:r>
            <a:r>
              <a:rPr lang="zh-CN" altLang="zh-CN" sz="2400" dirty="0" smtClean="0">
                <a:effectLst/>
                <a:latin typeface="Avenir Roman"/>
                <a:ea typeface="Avenir Roman"/>
                <a:cs typeface="Avenir Roman"/>
                <a:sym typeface="Avenir Roman"/>
              </a:rPr>
              <a:t>的指令来实现，它可以通过微代码（</a:t>
            </a:r>
            <a:r>
              <a:rPr lang="en-US" altLang="zh-CN" sz="2400" dirty="0" smtClean="0">
                <a:effectLst/>
                <a:latin typeface="Avenir Roman"/>
                <a:ea typeface="Avenir Roman"/>
                <a:cs typeface="Avenir Roman"/>
                <a:sym typeface="Avenir Roman"/>
              </a:rPr>
              <a:t>Microcode</a:t>
            </a:r>
            <a:r>
              <a:rPr lang="zh-CN" altLang="zh-CN" sz="2400" dirty="0" smtClean="0">
                <a:effectLst/>
                <a:latin typeface="Avenir Roman"/>
                <a:ea typeface="Avenir Roman"/>
                <a:cs typeface="Avenir Roman"/>
                <a:sym typeface="Avenir Roman"/>
              </a:rPr>
              <a:t>）来实现，或者甚至直接实现在</a:t>
            </a:r>
            <a:r>
              <a:rPr lang="en-US" altLang="zh-CN" sz="2400" dirty="0" smtClean="0">
                <a:effectLst/>
                <a:latin typeface="Avenir Roman"/>
                <a:ea typeface="Avenir Roman"/>
                <a:cs typeface="Avenir Roman"/>
                <a:sym typeface="Avenir Roman"/>
              </a:rPr>
              <a:t>CPU</a:t>
            </a:r>
            <a:r>
              <a:rPr lang="zh-CN" altLang="zh-CN" sz="2400" dirty="0" smtClean="0">
                <a:effectLst/>
                <a:latin typeface="Avenir Roman"/>
                <a:ea typeface="Avenir Roman"/>
                <a:cs typeface="Avenir Roman"/>
                <a:sym typeface="Avenir Roman"/>
              </a:rPr>
              <a:t>中。</a:t>
            </a:r>
          </a:p>
          <a:p>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虚拟机与</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语言并没有必然的联系，它只与特定的二进制文件格式——</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文件格式所关联，</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文件中包含了</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虚拟机指令集（或者称为字节码、</a:t>
            </a:r>
            <a:r>
              <a:rPr lang="en-US" altLang="zh-CN" sz="2400" dirty="0" err="1" smtClean="0">
                <a:effectLst/>
                <a:latin typeface="Avenir Roman"/>
                <a:ea typeface="Avenir Roman"/>
                <a:cs typeface="Avenir Roman"/>
                <a:sym typeface="Avenir Roman"/>
              </a:rPr>
              <a:t>Bytecodes</a:t>
            </a:r>
            <a:r>
              <a:rPr lang="zh-CN" altLang="zh-CN" sz="2400" dirty="0" smtClean="0">
                <a:effectLst/>
                <a:latin typeface="Avenir Roman"/>
                <a:ea typeface="Avenir Roman"/>
                <a:cs typeface="Avenir Roman"/>
                <a:sym typeface="Avenir Roman"/>
              </a:rPr>
              <a:t>）和符号表，还有一些其他辅助信息。</a:t>
            </a:r>
          </a:p>
          <a:p>
            <a:r>
              <a:rPr lang="zh-CN" altLang="zh-CN" sz="2400" dirty="0" smtClean="0">
                <a:effectLst/>
                <a:latin typeface="Avenir Roman"/>
                <a:ea typeface="Avenir Roman"/>
                <a:cs typeface="Avenir Roman"/>
                <a:sym typeface="Avenir Roman"/>
              </a:rPr>
              <a:t>基于安全方面的考虑，</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虚拟机要求在</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文件中使用了许多强制性的语法和结构化约束，但任一门功能性语言都可以表示为一个能被</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虚拟机接收的有效的</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文件。作为一个通用的、机器无关的执行平台，任何其他语言的实现者都可以将</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虚拟机作为他们语言的产品交付媒介。</a:t>
            </a:r>
          </a:p>
          <a:p>
            <a:r>
              <a:rPr lang="zh-CN" altLang="zh-CN" sz="2400" dirty="0" smtClean="0">
                <a:effectLst/>
                <a:latin typeface="Avenir Roman"/>
                <a:ea typeface="Avenir Roman"/>
                <a:cs typeface="Avenir Roman"/>
                <a:sym typeface="Avenir Roman"/>
              </a:rPr>
              <a:t>译者注：由加州大学圣地亚哥分校（</a:t>
            </a:r>
            <a:r>
              <a:rPr lang="en-US" altLang="zh-CN" sz="2400" dirty="0" smtClean="0">
                <a:effectLst/>
                <a:latin typeface="Avenir Roman"/>
                <a:ea typeface="Avenir Roman"/>
                <a:cs typeface="Avenir Roman"/>
                <a:sym typeface="Avenir Roman"/>
              </a:rPr>
              <a:t>University of California, San Diego</a:t>
            </a:r>
            <a:r>
              <a:rPr lang="zh-CN" altLang="zh-CN" sz="2400" dirty="0" smtClean="0">
                <a:effectLst/>
                <a:latin typeface="Avenir Roman"/>
                <a:ea typeface="Avenir Roman"/>
                <a:cs typeface="Avenir Roman"/>
                <a:sym typeface="Avenir Roman"/>
              </a:rPr>
              <a:t>，</a:t>
            </a:r>
            <a:r>
              <a:rPr lang="en-US" altLang="zh-CN" sz="2400" dirty="0" smtClean="0">
                <a:effectLst/>
                <a:latin typeface="Avenir Roman"/>
                <a:ea typeface="Avenir Roman"/>
                <a:cs typeface="Avenir Roman"/>
                <a:sym typeface="Avenir Roman"/>
              </a:rPr>
              <a:t>UCSD</a:t>
            </a:r>
            <a:r>
              <a:rPr lang="zh-CN" altLang="zh-CN" sz="2400" dirty="0" smtClean="0">
                <a:effectLst/>
                <a:latin typeface="Avenir Roman"/>
                <a:ea typeface="Avenir Roman"/>
                <a:cs typeface="Avenir Roman"/>
                <a:sym typeface="Avenir Roman"/>
              </a:rPr>
              <a:t>）于</a:t>
            </a:r>
            <a:r>
              <a:rPr lang="en-US" altLang="zh-CN" sz="2400" dirty="0" smtClean="0">
                <a:effectLst/>
                <a:latin typeface="Avenir Roman"/>
                <a:ea typeface="Avenir Roman"/>
                <a:cs typeface="Avenir Roman"/>
                <a:sym typeface="Avenir Roman"/>
              </a:rPr>
              <a:t>1978</a:t>
            </a:r>
            <a:r>
              <a:rPr lang="zh-CN" altLang="zh-CN" sz="2400" dirty="0" smtClean="0">
                <a:effectLst/>
                <a:latin typeface="Avenir Roman"/>
                <a:ea typeface="Avenir Roman"/>
                <a:cs typeface="Avenir Roman"/>
                <a:sym typeface="Avenir Roman"/>
              </a:rPr>
              <a:t>年发布的高度可移植、机器无关的、运行</a:t>
            </a:r>
            <a:r>
              <a:rPr lang="en-US" altLang="zh-CN" sz="2400" dirty="0" smtClean="0">
                <a:effectLst/>
                <a:latin typeface="Avenir Roman"/>
                <a:ea typeface="Avenir Roman"/>
                <a:cs typeface="Avenir Roman"/>
                <a:sym typeface="Avenir Roman"/>
              </a:rPr>
              <a:t>Pascal</a:t>
            </a:r>
            <a:r>
              <a:rPr lang="zh-CN" altLang="zh-CN" sz="2400" dirty="0" smtClean="0">
                <a:effectLst/>
                <a:latin typeface="Avenir Roman"/>
                <a:ea typeface="Avenir Roman"/>
                <a:cs typeface="Avenir Roman"/>
                <a:sym typeface="Avenir Roman"/>
              </a:rPr>
              <a:t>语言的虚拟机。</a:t>
            </a:r>
          </a:p>
          <a:p>
            <a:endParaRPr lang="zh-CN" altLang="en-US" dirty="0"/>
          </a:p>
        </p:txBody>
      </p:sp>
    </p:spTree>
    <p:extLst>
      <p:ext uri="{BB962C8B-B14F-4D97-AF65-F5344CB8AC3E}">
        <p14:creationId xmlns:p14="http://schemas.microsoft.com/office/powerpoint/2010/main" val="3445447085"/>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dirty="0" smtClean="0">
                <a:effectLst/>
                <a:latin typeface="Avenir Roman"/>
                <a:ea typeface="Avenir Roman"/>
                <a:cs typeface="Avenir Roman"/>
                <a:sym typeface="Avenir Roman"/>
              </a:rPr>
              <a:t>1999</a:t>
            </a:r>
            <a:r>
              <a:rPr lang="zh-CN" altLang="zh-CN" sz="2400" dirty="0" smtClean="0">
                <a:effectLst/>
                <a:latin typeface="Avenir Roman"/>
                <a:ea typeface="Avenir Roman"/>
                <a:cs typeface="Avenir Roman"/>
                <a:sym typeface="Avenir Roman"/>
              </a:rPr>
              <a:t>年</a:t>
            </a:r>
            <a:r>
              <a:rPr lang="en-US" altLang="zh-CN" sz="2400" dirty="0" smtClean="0">
                <a:effectLst/>
                <a:latin typeface="Avenir Roman"/>
                <a:ea typeface="Avenir Roman"/>
                <a:cs typeface="Avenir Roman"/>
                <a:sym typeface="Avenir Roman"/>
              </a:rPr>
              <a:t>4</a:t>
            </a:r>
            <a:r>
              <a:rPr lang="zh-CN" altLang="zh-CN" sz="2400" dirty="0" smtClean="0">
                <a:effectLst/>
                <a:latin typeface="Avenir Roman"/>
                <a:ea typeface="Avenir Roman"/>
                <a:cs typeface="Avenir Roman"/>
                <a:sym typeface="Avenir Roman"/>
              </a:rPr>
              <a:t>月</a:t>
            </a:r>
            <a:r>
              <a:rPr lang="en-US" altLang="zh-CN" sz="2400" dirty="0" smtClean="0">
                <a:effectLst/>
                <a:latin typeface="Avenir Roman"/>
                <a:ea typeface="Avenir Roman"/>
                <a:cs typeface="Avenir Roman"/>
                <a:sym typeface="Avenir Roman"/>
              </a:rPr>
              <a:t>27</a:t>
            </a:r>
            <a:r>
              <a:rPr lang="zh-CN" altLang="zh-CN" sz="2400" dirty="0" smtClean="0">
                <a:effectLst/>
                <a:latin typeface="Avenir Roman"/>
                <a:ea typeface="Avenir Roman"/>
                <a:cs typeface="Avenir Roman"/>
                <a:sym typeface="Avenir Roman"/>
              </a:rPr>
              <a:t>日，</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虚拟机发布，</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最初由一家名为“</a:t>
            </a:r>
            <a:r>
              <a:rPr lang="en-US" altLang="zh-CN" sz="2400" dirty="0" smtClean="0">
                <a:effectLst/>
                <a:latin typeface="Avenir Roman"/>
                <a:ea typeface="Avenir Roman"/>
                <a:cs typeface="Avenir Roman"/>
                <a:sym typeface="Avenir Roman"/>
              </a:rPr>
              <a:t>Longview Technologies</a:t>
            </a:r>
            <a:r>
              <a:rPr lang="zh-CN" altLang="zh-CN" sz="2400" dirty="0" smtClean="0">
                <a:effectLst/>
                <a:latin typeface="Avenir Roman"/>
                <a:ea typeface="Avenir Roman"/>
                <a:cs typeface="Avenir Roman"/>
                <a:sym typeface="Avenir Roman"/>
              </a:rPr>
              <a:t>”的小公司开发，因为</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的优异表现，这间公司在</a:t>
            </a:r>
            <a:r>
              <a:rPr lang="en-US" altLang="zh-CN" sz="2400" dirty="0" smtClean="0">
                <a:effectLst/>
                <a:latin typeface="Avenir Roman"/>
                <a:ea typeface="Avenir Roman"/>
                <a:cs typeface="Avenir Roman"/>
                <a:sym typeface="Avenir Roman"/>
              </a:rPr>
              <a:t>1997</a:t>
            </a:r>
            <a:r>
              <a:rPr lang="zh-CN" altLang="zh-CN" sz="2400" dirty="0" smtClean="0">
                <a:effectLst/>
                <a:latin typeface="Avenir Roman"/>
                <a:ea typeface="Avenir Roman"/>
                <a:cs typeface="Avenir Roman"/>
                <a:sym typeface="Avenir Roman"/>
              </a:rPr>
              <a:t>年被</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公司收购了。</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虚拟机发布时是作为</a:t>
            </a:r>
            <a:r>
              <a:rPr lang="en-US" altLang="zh-CN" sz="2400" dirty="0" smtClean="0">
                <a:effectLst/>
                <a:latin typeface="Avenir Roman"/>
                <a:ea typeface="Avenir Roman"/>
                <a:cs typeface="Avenir Roman"/>
                <a:sym typeface="Avenir Roman"/>
              </a:rPr>
              <a:t>JDK 1.2</a:t>
            </a:r>
            <a:r>
              <a:rPr lang="zh-CN" altLang="zh-CN" sz="2400" dirty="0" smtClean="0">
                <a:effectLst/>
                <a:latin typeface="Avenir Roman"/>
                <a:ea typeface="Avenir Roman"/>
                <a:cs typeface="Avenir Roman"/>
                <a:sym typeface="Avenir Roman"/>
              </a:rPr>
              <a:t>的附加程序提供的，后来它成为了</a:t>
            </a:r>
            <a:r>
              <a:rPr lang="en-US" altLang="zh-CN" sz="2400" dirty="0" smtClean="0">
                <a:effectLst/>
                <a:latin typeface="Avenir Roman"/>
                <a:ea typeface="Avenir Roman"/>
                <a:cs typeface="Avenir Roman"/>
                <a:sym typeface="Avenir Roman"/>
              </a:rPr>
              <a:t>JDK 1.3</a:t>
            </a:r>
            <a:r>
              <a:rPr lang="zh-CN" altLang="zh-CN" sz="2400" dirty="0" smtClean="0">
                <a:effectLst/>
                <a:latin typeface="Avenir Roman"/>
                <a:ea typeface="Avenir Roman"/>
                <a:cs typeface="Avenir Roman"/>
                <a:sym typeface="Avenir Roman"/>
              </a:rPr>
              <a:t>及之后所有版本的</a:t>
            </a:r>
            <a:r>
              <a:rPr lang="en-US" altLang="zh-CN" sz="2400" dirty="0" smtClean="0">
                <a:effectLst/>
                <a:latin typeface="Avenir Roman"/>
                <a:ea typeface="Avenir Roman"/>
                <a:cs typeface="Avenir Roman"/>
                <a:sym typeface="Avenir Roman"/>
              </a:rPr>
              <a:t>Sun JDK</a:t>
            </a:r>
            <a:r>
              <a:rPr lang="zh-CN" altLang="zh-CN" sz="2400" dirty="0" smtClean="0">
                <a:effectLst/>
                <a:latin typeface="Avenir Roman"/>
                <a:ea typeface="Avenir Roman"/>
                <a:cs typeface="Avenir Roman"/>
                <a:sym typeface="Avenir Roman"/>
              </a:rPr>
              <a:t>的默认虚拟机。</a:t>
            </a:r>
            <a:endParaRPr lang="en-US" altLang="zh-CN" sz="2400" dirty="0" smtClean="0">
              <a:effectLst/>
              <a:latin typeface="Avenir Roman"/>
              <a:ea typeface="Avenir Roman"/>
              <a:cs typeface="Avenir Roman"/>
              <a:sym typeface="Avenir Roman"/>
            </a:endParaRPr>
          </a:p>
          <a:p>
            <a:endParaRPr lang="en-US" altLang="zh-CN" dirty="0" smtClean="0"/>
          </a:p>
          <a:p>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相信所有</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程序员都知道，它是</a:t>
            </a:r>
            <a:r>
              <a:rPr lang="en-US" altLang="zh-CN" sz="2400" dirty="0" smtClean="0">
                <a:effectLst/>
                <a:latin typeface="Avenir Roman"/>
                <a:ea typeface="Avenir Roman"/>
                <a:cs typeface="Avenir Roman"/>
                <a:sym typeface="Avenir Roman"/>
              </a:rPr>
              <a:t>Sun JDK</a:t>
            </a:r>
            <a:r>
              <a:rPr lang="zh-CN" altLang="zh-CN" sz="2400" dirty="0" smtClean="0">
                <a:effectLst/>
                <a:latin typeface="Avenir Roman"/>
                <a:ea typeface="Avenir Roman"/>
                <a:cs typeface="Avenir Roman"/>
                <a:sym typeface="Avenir Roman"/>
              </a:rPr>
              <a:t>和</a:t>
            </a:r>
            <a:r>
              <a:rPr lang="en-US" altLang="zh-CN" sz="2400" dirty="0" err="1" smtClean="0">
                <a:effectLst/>
                <a:latin typeface="Avenir Roman"/>
                <a:ea typeface="Avenir Roman"/>
                <a:cs typeface="Avenir Roman"/>
                <a:sym typeface="Avenir Roman"/>
              </a:rPr>
              <a:t>OpenJDK</a:t>
            </a:r>
            <a:r>
              <a:rPr lang="zh-CN" altLang="zh-CN" sz="2400" dirty="0" smtClean="0">
                <a:effectLst/>
                <a:latin typeface="Avenir Roman"/>
                <a:ea typeface="Avenir Roman"/>
                <a:cs typeface="Avenir Roman"/>
                <a:sym typeface="Avenir Roman"/>
              </a:rPr>
              <a:t>中所带的虚拟机，也是目前使用范围最广的</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虚拟机。但不一定所有人都知道的是，这个目前看起来“血统纯正”的虚拟机在最初并非由</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公司开发，而是由一家名为“</a:t>
            </a:r>
            <a:r>
              <a:rPr lang="en-US" altLang="zh-CN" sz="2400" dirty="0" smtClean="0">
                <a:effectLst/>
                <a:latin typeface="Avenir Roman"/>
                <a:ea typeface="Avenir Roman"/>
                <a:cs typeface="Avenir Roman"/>
                <a:sym typeface="Avenir Roman"/>
              </a:rPr>
              <a:t>Longview Technologies”</a:t>
            </a:r>
            <a:r>
              <a:rPr lang="zh-CN" altLang="zh-CN" sz="2400" dirty="0" smtClean="0">
                <a:effectLst/>
                <a:latin typeface="Avenir Roman"/>
                <a:ea typeface="Avenir Roman"/>
                <a:cs typeface="Avenir Roman"/>
                <a:sym typeface="Avenir Roman"/>
              </a:rPr>
              <a:t>的小公司设计的；甚至这个虚拟机最初并非是为</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语言而开发的，它来源于</a:t>
            </a:r>
            <a:r>
              <a:rPr lang="en-US" altLang="zh-CN" sz="2400" dirty="0" err="1" smtClean="0">
                <a:effectLst/>
                <a:latin typeface="Avenir Roman"/>
                <a:ea typeface="Avenir Roman"/>
                <a:cs typeface="Avenir Roman"/>
                <a:sym typeface="Avenir Roman"/>
              </a:rPr>
              <a:t>Strongtalk</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，而这款虚拟机中相当多的技术又是来源于一款支持</a:t>
            </a:r>
            <a:r>
              <a:rPr lang="en-US" altLang="zh-CN" sz="2400" dirty="0" smtClean="0">
                <a:effectLst/>
                <a:latin typeface="Avenir Roman"/>
                <a:ea typeface="Avenir Roman"/>
                <a:cs typeface="Avenir Roman"/>
                <a:sym typeface="Avenir Roman"/>
              </a:rPr>
              <a:t>Self</a:t>
            </a:r>
            <a:r>
              <a:rPr lang="zh-CN" altLang="zh-CN" sz="2400" dirty="0" smtClean="0">
                <a:effectLst/>
                <a:latin typeface="Avenir Roman"/>
                <a:ea typeface="Avenir Roman"/>
                <a:cs typeface="Avenir Roman"/>
                <a:sym typeface="Avenir Roman"/>
              </a:rPr>
              <a:t>语言实现“达到</a:t>
            </a:r>
            <a:r>
              <a:rPr lang="en-US" altLang="zh-CN" sz="2400" dirty="0" smtClean="0">
                <a:effectLst/>
                <a:latin typeface="Avenir Roman"/>
                <a:ea typeface="Avenir Roman"/>
                <a:cs typeface="Avenir Roman"/>
                <a:sym typeface="Avenir Roman"/>
              </a:rPr>
              <a:t>C</a:t>
            </a:r>
            <a:r>
              <a:rPr lang="zh-CN" altLang="zh-CN" sz="2400" dirty="0" smtClean="0">
                <a:effectLst/>
                <a:latin typeface="Avenir Roman"/>
                <a:ea typeface="Avenir Roman"/>
                <a:cs typeface="Avenir Roman"/>
                <a:sym typeface="Avenir Roman"/>
              </a:rPr>
              <a:t>语言</a:t>
            </a:r>
            <a:r>
              <a:rPr lang="en-US" altLang="zh-CN" sz="2400" dirty="0" smtClean="0">
                <a:effectLst/>
                <a:latin typeface="Avenir Roman"/>
                <a:ea typeface="Avenir Roman"/>
                <a:cs typeface="Avenir Roman"/>
                <a:sym typeface="Avenir Roman"/>
              </a:rPr>
              <a:t>50%</a:t>
            </a:r>
            <a:r>
              <a:rPr lang="zh-CN" altLang="zh-CN" sz="2400" dirty="0" smtClean="0">
                <a:effectLst/>
                <a:latin typeface="Avenir Roman"/>
                <a:ea typeface="Avenir Roman"/>
                <a:cs typeface="Avenir Roman"/>
                <a:sym typeface="Avenir Roman"/>
              </a:rPr>
              <a:t>以上的执行效率”的目标而设计的虚拟机，</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公司注意到了这款虚拟机在</a:t>
            </a:r>
            <a:r>
              <a:rPr lang="en-US" altLang="zh-CN" sz="2400" dirty="0" smtClean="0">
                <a:effectLst/>
                <a:latin typeface="Avenir Roman"/>
                <a:ea typeface="Avenir Roman"/>
                <a:cs typeface="Avenir Roman"/>
                <a:sym typeface="Avenir Roman"/>
              </a:rPr>
              <a:t>JIT</a:t>
            </a:r>
            <a:r>
              <a:rPr lang="zh-CN" altLang="zh-CN" sz="2400" dirty="0" smtClean="0">
                <a:effectLst/>
                <a:latin typeface="Avenir Roman"/>
                <a:ea typeface="Avenir Roman"/>
                <a:cs typeface="Avenir Roman"/>
                <a:sym typeface="Avenir Roman"/>
              </a:rPr>
              <a:t>编译上有许多优秀的理念和实际效果，在</a:t>
            </a:r>
            <a:r>
              <a:rPr lang="en-US" altLang="zh-CN" sz="2400" dirty="0" smtClean="0">
                <a:effectLst/>
                <a:latin typeface="Avenir Roman"/>
                <a:ea typeface="Avenir Roman"/>
                <a:cs typeface="Avenir Roman"/>
                <a:sym typeface="Avenir Roman"/>
              </a:rPr>
              <a:t>1997</a:t>
            </a:r>
            <a:r>
              <a:rPr lang="zh-CN" altLang="zh-CN" sz="2400" dirty="0" smtClean="0">
                <a:effectLst/>
                <a:latin typeface="Avenir Roman"/>
                <a:ea typeface="Avenir Roman"/>
                <a:cs typeface="Avenir Roman"/>
                <a:sym typeface="Avenir Roman"/>
              </a:rPr>
              <a:t>年收购了</a:t>
            </a:r>
            <a:r>
              <a:rPr lang="en-US" altLang="zh-CN" sz="2400" dirty="0" smtClean="0">
                <a:effectLst/>
                <a:latin typeface="Avenir Roman"/>
                <a:ea typeface="Avenir Roman"/>
                <a:cs typeface="Avenir Roman"/>
                <a:sym typeface="Avenir Roman"/>
              </a:rPr>
              <a:t>Longview Technologies</a:t>
            </a:r>
            <a:r>
              <a:rPr lang="zh-CN" altLang="zh-CN" sz="2400" dirty="0" smtClean="0">
                <a:effectLst/>
                <a:latin typeface="Avenir Roman"/>
                <a:ea typeface="Avenir Roman"/>
                <a:cs typeface="Avenir Roman"/>
                <a:sym typeface="Avenir Roman"/>
              </a:rPr>
              <a:t>公司，从而获得了</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a:t>
            </a:r>
          </a:p>
          <a:p>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既继承了</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之前两款商用虚拟机的优点（如前面提到的准确式内存管理），也有许多自己新的技术优势，如它名称中的</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指的就是它的热点代码探测技术（这里的描写带有“历史由胜利者书写”的味道，其实两个</a:t>
            </a:r>
            <a:r>
              <a:rPr lang="en-US" altLang="zh-CN" sz="2400" dirty="0" smtClean="0">
                <a:effectLst/>
                <a:latin typeface="Avenir Roman"/>
                <a:ea typeface="Avenir Roman"/>
                <a:cs typeface="Avenir Roman"/>
                <a:sym typeface="Avenir Roman"/>
              </a:rPr>
              <a:t>VM</a:t>
            </a:r>
            <a:r>
              <a:rPr lang="zh-CN" altLang="zh-CN" sz="2400" dirty="0" smtClean="0">
                <a:effectLst/>
                <a:latin typeface="Avenir Roman"/>
                <a:ea typeface="Avenir Roman"/>
                <a:cs typeface="Avenir Roman"/>
                <a:sym typeface="Avenir Roman"/>
              </a:rPr>
              <a:t>基本上是同时期的独立产品，</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还稍早一些，</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一开始就是准确式</a:t>
            </a:r>
            <a:r>
              <a:rPr lang="en-US" altLang="zh-CN" sz="2400" dirty="0" smtClean="0">
                <a:effectLst/>
                <a:latin typeface="Avenir Roman"/>
                <a:ea typeface="Avenir Roman"/>
                <a:cs typeface="Avenir Roman"/>
                <a:sym typeface="Avenir Roman"/>
              </a:rPr>
              <a:t>GC</a:t>
            </a:r>
            <a:r>
              <a:rPr lang="zh-CN" altLang="zh-CN" sz="2400" dirty="0" smtClean="0">
                <a:effectLst/>
                <a:latin typeface="Avenir Roman"/>
                <a:ea typeface="Avenir Roman"/>
                <a:cs typeface="Avenir Roman"/>
                <a:sym typeface="Avenir Roman"/>
              </a:rPr>
              <a:t>，而</a:t>
            </a:r>
            <a:r>
              <a:rPr lang="en-US" altLang="zh-CN" sz="2400" dirty="0" smtClean="0">
                <a:effectLst/>
                <a:latin typeface="Avenir Roman"/>
                <a:ea typeface="Avenir Roman"/>
                <a:cs typeface="Avenir Roman"/>
                <a:sym typeface="Avenir Roman"/>
              </a:rPr>
              <a:t>Exact VM</a:t>
            </a:r>
            <a:r>
              <a:rPr lang="zh-CN" altLang="zh-CN" sz="2400" dirty="0" smtClean="0">
                <a:effectLst/>
                <a:latin typeface="Avenir Roman"/>
                <a:ea typeface="Avenir Roman"/>
                <a:cs typeface="Avenir Roman"/>
                <a:sym typeface="Avenir Roman"/>
              </a:rPr>
              <a:t>之中也有与</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几乎一样的热点探测，为了</a:t>
            </a:r>
            <a:r>
              <a:rPr lang="en-US" altLang="zh-CN" sz="2400" dirty="0" smtClean="0">
                <a:effectLst/>
                <a:latin typeface="Avenir Roman"/>
                <a:ea typeface="Avenir Roman"/>
                <a:cs typeface="Avenir Roman"/>
                <a:sym typeface="Avenir Roman"/>
              </a:rPr>
              <a:t>Exact VM</a:t>
            </a:r>
            <a:r>
              <a:rPr lang="zh-CN" altLang="zh-CN" sz="2400" dirty="0" smtClean="0">
                <a:effectLst/>
                <a:latin typeface="Avenir Roman"/>
                <a:ea typeface="Avenir Roman"/>
                <a:cs typeface="Avenir Roman"/>
                <a:sym typeface="Avenir Roman"/>
              </a:rPr>
              <a:t>和</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哪个成为</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主要支持的产品</a:t>
            </a:r>
            <a:r>
              <a:rPr lang="en-US" altLang="zh-CN" sz="2400" dirty="0" smtClean="0">
                <a:effectLst/>
                <a:latin typeface="Avenir Roman"/>
                <a:ea typeface="Avenir Roman"/>
                <a:cs typeface="Avenir Roman"/>
                <a:sym typeface="Avenir Roman"/>
              </a:rPr>
              <a:t>VM</a:t>
            </a:r>
            <a:r>
              <a:rPr lang="zh-CN" altLang="zh-CN" sz="2400" dirty="0" smtClean="0">
                <a:effectLst/>
                <a:latin typeface="Avenir Roman"/>
                <a:ea typeface="Avenir Roman"/>
                <a:cs typeface="Avenir Roman"/>
                <a:sym typeface="Avenir Roman"/>
              </a:rPr>
              <a:t>，在</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公司内部还大吵过一场，</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打败</a:t>
            </a:r>
            <a:r>
              <a:rPr lang="en-US" altLang="zh-CN" sz="2400" dirty="0" smtClean="0">
                <a:effectLst/>
                <a:latin typeface="Avenir Roman"/>
                <a:ea typeface="Avenir Roman"/>
                <a:cs typeface="Avenir Roman"/>
                <a:sym typeface="Avenir Roman"/>
              </a:rPr>
              <a:t>Exact</a:t>
            </a:r>
            <a:r>
              <a:rPr lang="zh-CN" altLang="zh-CN" sz="2400" dirty="0" smtClean="0">
                <a:effectLst/>
                <a:latin typeface="Avenir Roman"/>
                <a:ea typeface="Avenir Roman"/>
                <a:cs typeface="Avenir Roman"/>
                <a:sym typeface="Avenir Roman"/>
              </a:rPr>
              <a:t>并不能算技术上的胜利），</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的热点代码探测能力可以通过执行计数器找出最具优编译价值的代码，然后通知</a:t>
            </a:r>
            <a:r>
              <a:rPr lang="en-US" altLang="zh-CN" sz="2400" dirty="0" smtClean="0">
                <a:effectLst/>
                <a:latin typeface="Avenir Roman"/>
                <a:ea typeface="Avenir Roman"/>
                <a:cs typeface="Avenir Roman"/>
                <a:sym typeface="Avenir Roman"/>
              </a:rPr>
              <a:t>JIT</a:t>
            </a:r>
            <a:r>
              <a:rPr lang="zh-CN" altLang="zh-CN" sz="2400" dirty="0" smtClean="0">
                <a:effectLst/>
                <a:latin typeface="Avenir Roman"/>
                <a:ea typeface="Avenir Roman"/>
                <a:cs typeface="Avenir Roman"/>
                <a:sym typeface="Avenir Roman"/>
              </a:rPr>
              <a:t>编译器以方法为单位进行编译。如果一个方法被频繁调用，或方法中有效循环次数很多，将会分别触发标准编译和</a:t>
            </a:r>
            <a:r>
              <a:rPr lang="en-US" altLang="zh-CN" sz="2400" dirty="0" smtClean="0">
                <a:effectLst/>
                <a:latin typeface="Avenir Roman"/>
                <a:ea typeface="Avenir Roman"/>
                <a:cs typeface="Avenir Roman"/>
                <a:sym typeface="Avenir Roman"/>
              </a:rPr>
              <a:t>OSR</a:t>
            </a:r>
            <a:r>
              <a:rPr lang="zh-CN" altLang="zh-CN" sz="2400" dirty="0" smtClean="0">
                <a:effectLst/>
                <a:latin typeface="Avenir Roman"/>
                <a:ea typeface="Avenir Roman"/>
                <a:cs typeface="Avenir Roman"/>
                <a:sym typeface="Avenir Roman"/>
              </a:rPr>
              <a:t>（栈上替换）编译动作。通过编译器与解释器恰当地协同工作，可以在最优化的程序响应时间与最佳执行性能中取得平衡，而且无需等待本地代码输出才能执行程序，即时编译的时间压力也相对减小，这样有助于引入更多的代码优化技术，输出质量更高的本地代码。</a:t>
            </a:r>
          </a:p>
          <a:p>
            <a:r>
              <a:rPr lang="en-US" altLang="zh-CN" sz="2400" dirty="0" smtClean="0">
                <a:effectLst/>
                <a:latin typeface="Avenir Roman"/>
                <a:ea typeface="Avenir Roman"/>
                <a:cs typeface="Avenir Roman"/>
                <a:sym typeface="Avenir Roman"/>
              </a:rPr>
              <a:t>2006</a:t>
            </a:r>
            <a:r>
              <a:rPr lang="zh-CN" altLang="zh-CN" sz="2400" dirty="0" smtClean="0">
                <a:effectLst/>
                <a:latin typeface="Avenir Roman"/>
                <a:ea typeface="Avenir Roman"/>
                <a:cs typeface="Avenir Roman"/>
                <a:sym typeface="Avenir Roman"/>
              </a:rPr>
              <a:t>年的</a:t>
            </a:r>
            <a:r>
              <a:rPr lang="en-US" altLang="zh-CN" sz="2400" dirty="0" err="1" smtClean="0">
                <a:effectLst/>
                <a:latin typeface="Avenir Roman"/>
                <a:ea typeface="Avenir Roman"/>
                <a:cs typeface="Avenir Roman"/>
                <a:sym typeface="Avenir Roman"/>
              </a:rPr>
              <a:t>JavaOne</a:t>
            </a:r>
            <a:r>
              <a:rPr lang="zh-CN" altLang="zh-CN" sz="2400" dirty="0" smtClean="0">
                <a:effectLst/>
                <a:latin typeface="Avenir Roman"/>
                <a:ea typeface="Avenir Roman"/>
                <a:cs typeface="Avenir Roman"/>
                <a:sym typeface="Avenir Roman"/>
              </a:rPr>
              <a:t>大会上，</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宣布最终会把</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开源，并在随后的一年，陆续地将</a:t>
            </a:r>
            <a:r>
              <a:rPr lang="en-US" altLang="zh-CN" sz="2400" dirty="0" smtClean="0">
                <a:effectLst/>
                <a:latin typeface="Avenir Roman"/>
                <a:ea typeface="Avenir Roman"/>
                <a:cs typeface="Avenir Roman"/>
                <a:sym typeface="Avenir Roman"/>
              </a:rPr>
              <a:t>JDK</a:t>
            </a:r>
            <a:r>
              <a:rPr lang="zh-CN" altLang="zh-CN" sz="2400" dirty="0" smtClean="0">
                <a:effectLst/>
                <a:latin typeface="Avenir Roman"/>
                <a:ea typeface="Avenir Roman"/>
                <a:cs typeface="Avenir Roman"/>
                <a:sym typeface="Avenir Roman"/>
              </a:rPr>
              <a:t>的各个部分（其中当然也包括了</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）在</a:t>
            </a:r>
            <a:r>
              <a:rPr lang="en-US" altLang="zh-CN" sz="2400" dirty="0" smtClean="0">
                <a:effectLst/>
                <a:latin typeface="Avenir Roman"/>
                <a:ea typeface="Avenir Roman"/>
                <a:cs typeface="Avenir Roman"/>
                <a:sym typeface="Avenir Roman"/>
              </a:rPr>
              <a:t>GPL</a:t>
            </a:r>
            <a:r>
              <a:rPr lang="zh-CN" altLang="zh-CN" sz="2400" dirty="0" smtClean="0">
                <a:effectLst/>
                <a:latin typeface="Avenir Roman"/>
                <a:ea typeface="Avenir Roman"/>
                <a:cs typeface="Avenir Roman"/>
                <a:sym typeface="Avenir Roman"/>
              </a:rPr>
              <a:t>协议下公开了源码，并在此基础上建立了</a:t>
            </a:r>
            <a:r>
              <a:rPr lang="en-US" altLang="zh-CN" sz="2400" dirty="0" err="1" smtClean="0">
                <a:effectLst/>
                <a:latin typeface="Avenir Roman"/>
                <a:ea typeface="Avenir Roman"/>
                <a:cs typeface="Avenir Roman"/>
                <a:sym typeface="Avenir Roman"/>
              </a:rPr>
              <a:t>OpenJDK</a:t>
            </a:r>
            <a:r>
              <a:rPr lang="zh-CN" altLang="zh-CN" sz="2400" dirty="0" smtClean="0">
                <a:effectLst/>
                <a:latin typeface="Avenir Roman"/>
                <a:ea typeface="Avenir Roman"/>
                <a:cs typeface="Avenir Roman"/>
                <a:sym typeface="Avenir Roman"/>
              </a:rPr>
              <a:t>。这样，</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便成为了</a:t>
            </a:r>
            <a:r>
              <a:rPr lang="en-US" altLang="zh-CN" sz="2400" dirty="0" smtClean="0">
                <a:effectLst/>
                <a:latin typeface="Avenir Roman"/>
                <a:ea typeface="Avenir Roman"/>
                <a:cs typeface="Avenir Roman"/>
                <a:sym typeface="Avenir Roman"/>
              </a:rPr>
              <a:t>Sun JDK</a:t>
            </a:r>
            <a:r>
              <a:rPr lang="zh-CN" altLang="zh-CN" sz="2400" dirty="0" smtClean="0">
                <a:effectLst/>
                <a:latin typeface="Avenir Roman"/>
                <a:ea typeface="Avenir Roman"/>
                <a:cs typeface="Avenir Roman"/>
                <a:sym typeface="Avenir Roman"/>
              </a:rPr>
              <a:t>和</a:t>
            </a:r>
            <a:r>
              <a:rPr lang="en-US" altLang="zh-CN" sz="2400" dirty="0" err="1" smtClean="0">
                <a:effectLst/>
                <a:latin typeface="Avenir Roman"/>
                <a:ea typeface="Avenir Roman"/>
                <a:cs typeface="Avenir Roman"/>
                <a:sym typeface="Avenir Roman"/>
              </a:rPr>
              <a:t>OpenJDK</a:t>
            </a:r>
            <a:r>
              <a:rPr lang="zh-CN" altLang="zh-CN" sz="2400" dirty="0" smtClean="0">
                <a:effectLst/>
                <a:latin typeface="Avenir Roman"/>
                <a:ea typeface="Avenir Roman"/>
                <a:cs typeface="Avenir Roman"/>
                <a:sym typeface="Avenir Roman"/>
              </a:rPr>
              <a:t>两个实现极度接近的</a:t>
            </a:r>
            <a:r>
              <a:rPr lang="en-US" altLang="zh-CN" sz="2400" dirty="0" smtClean="0">
                <a:effectLst/>
                <a:latin typeface="Avenir Roman"/>
                <a:ea typeface="Avenir Roman"/>
                <a:cs typeface="Avenir Roman"/>
                <a:sym typeface="Avenir Roman"/>
              </a:rPr>
              <a:t>JDK</a:t>
            </a:r>
            <a:r>
              <a:rPr lang="zh-CN" altLang="zh-CN" sz="2400" dirty="0" smtClean="0">
                <a:effectLst/>
                <a:latin typeface="Avenir Roman"/>
                <a:ea typeface="Avenir Roman"/>
                <a:cs typeface="Avenir Roman"/>
                <a:sym typeface="Avenir Roman"/>
              </a:rPr>
              <a:t>项目的共同虚拟机。</a:t>
            </a:r>
          </a:p>
          <a:p>
            <a:r>
              <a:rPr lang="zh-CN" altLang="zh-CN" sz="2400" dirty="0" smtClean="0">
                <a:effectLst/>
                <a:latin typeface="Avenir Roman"/>
                <a:ea typeface="Avenir Roman"/>
                <a:cs typeface="Avenir Roman"/>
                <a:sym typeface="Avenir Roman"/>
              </a:rPr>
              <a:t>在</a:t>
            </a:r>
            <a:r>
              <a:rPr lang="en-US" altLang="zh-CN" sz="2400" dirty="0" smtClean="0">
                <a:effectLst/>
                <a:latin typeface="Avenir Roman"/>
                <a:ea typeface="Avenir Roman"/>
                <a:cs typeface="Avenir Roman"/>
                <a:sym typeface="Avenir Roman"/>
              </a:rPr>
              <a:t>2008</a:t>
            </a:r>
            <a:r>
              <a:rPr lang="zh-CN" altLang="zh-CN" sz="2400" dirty="0" smtClean="0">
                <a:effectLst/>
                <a:latin typeface="Avenir Roman"/>
                <a:ea typeface="Avenir Roman"/>
                <a:cs typeface="Avenir Roman"/>
                <a:sym typeface="Avenir Roman"/>
              </a:rPr>
              <a:t>年和</a:t>
            </a:r>
            <a:r>
              <a:rPr lang="en-US" altLang="zh-CN" sz="2400" dirty="0" smtClean="0">
                <a:effectLst/>
                <a:latin typeface="Avenir Roman"/>
                <a:ea typeface="Avenir Roman"/>
                <a:cs typeface="Avenir Roman"/>
                <a:sym typeface="Avenir Roman"/>
              </a:rPr>
              <a:t>2010</a:t>
            </a:r>
            <a:r>
              <a:rPr lang="zh-CN" altLang="zh-CN" sz="2400" dirty="0" smtClean="0">
                <a:effectLst/>
                <a:latin typeface="Avenir Roman"/>
                <a:ea typeface="Avenir Roman"/>
                <a:cs typeface="Avenir Roman"/>
                <a:sym typeface="Avenir Roman"/>
              </a:rPr>
              <a:t>年，</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分别收购了</a:t>
            </a:r>
            <a:r>
              <a:rPr lang="en-US" altLang="zh-CN" sz="2400" dirty="0" smtClean="0">
                <a:effectLst/>
                <a:latin typeface="Avenir Roman"/>
                <a:ea typeface="Avenir Roman"/>
                <a:cs typeface="Avenir Roman"/>
                <a:sym typeface="Avenir Roman"/>
              </a:rPr>
              <a:t>BEA</a:t>
            </a:r>
            <a:r>
              <a:rPr lang="zh-CN" altLang="zh-CN" sz="2400" dirty="0" smtClean="0">
                <a:effectLst/>
                <a:latin typeface="Avenir Roman"/>
                <a:ea typeface="Avenir Roman"/>
                <a:cs typeface="Avenir Roman"/>
                <a:sym typeface="Avenir Roman"/>
              </a:rPr>
              <a:t>和</a:t>
            </a:r>
            <a:r>
              <a:rPr lang="en-US" altLang="zh-CN" sz="2400" dirty="0" smtClean="0">
                <a:effectLst/>
                <a:latin typeface="Avenir Roman"/>
                <a:ea typeface="Avenir Roman"/>
                <a:cs typeface="Avenir Roman"/>
                <a:sym typeface="Avenir Roman"/>
              </a:rPr>
              <a:t>Sun</a:t>
            </a:r>
            <a:r>
              <a:rPr lang="zh-CN" altLang="zh-CN" sz="2400" dirty="0" smtClean="0">
                <a:effectLst/>
                <a:latin typeface="Avenir Roman"/>
                <a:ea typeface="Avenir Roman"/>
                <a:cs typeface="Avenir Roman"/>
                <a:sym typeface="Avenir Roman"/>
              </a:rPr>
              <a:t>公司，这样</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就同时拥有了这个星球上最优秀的两款</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a:t>
            </a:r>
            <a:r>
              <a:rPr lang="en-US" altLang="zh-CN" sz="2400" dirty="0" err="1" smtClean="0">
                <a:effectLst/>
                <a:latin typeface="Avenir Roman"/>
                <a:ea typeface="Avenir Roman"/>
                <a:cs typeface="Avenir Roman"/>
                <a:sym typeface="Avenir Roman"/>
              </a:rPr>
              <a:t>JRockit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和</a:t>
            </a:r>
            <a:r>
              <a:rPr lang="en-US" altLang="zh-CN" sz="2400" dirty="0" err="1" smtClean="0">
                <a:effectLst/>
                <a:latin typeface="Avenir Roman"/>
                <a:ea typeface="Avenir Roman"/>
                <a:cs typeface="Avenir Roman"/>
                <a:sym typeface="Avenir Roman"/>
              </a:rPr>
              <a:t>HotSpot</a:t>
            </a:r>
            <a:r>
              <a:rPr lang="en-US" altLang="zh-CN" sz="2400" dirty="0" smtClean="0">
                <a:effectLst/>
                <a:latin typeface="Avenir Roman"/>
                <a:ea typeface="Avenir Roman"/>
                <a:cs typeface="Avenir Roman"/>
                <a:sym typeface="Avenir Roman"/>
              </a:rPr>
              <a:t> VM</a:t>
            </a:r>
            <a:r>
              <a:rPr lang="zh-CN" altLang="zh-CN" sz="2400" dirty="0" smtClean="0">
                <a:effectLst/>
                <a:latin typeface="Avenir Roman"/>
                <a:ea typeface="Avenir Roman"/>
                <a:cs typeface="Avenir Roman"/>
                <a:sym typeface="Avenir Roman"/>
              </a:rPr>
              <a:t>。</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宣布在不久的将来（大约应在</a:t>
            </a:r>
            <a:r>
              <a:rPr lang="en-US" altLang="zh-CN" sz="2400" dirty="0" smtClean="0">
                <a:effectLst/>
                <a:latin typeface="Avenir Roman"/>
                <a:ea typeface="Avenir Roman"/>
                <a:cs typeface="Avenir Roman"/>
                <a:sym typeface="Avenir Roman"/>
              </a:rPr>
              <a:t>JDK 8</a:t>
            </a:r>
            <a:r>
              <a:rPr lang="zh-CN" altLang="zh-CN" sz="2400" dirty="0" smtClean="0">
                <a:effectLst/>
                <a:latin typeface="Avenir Roman"/>
                <a:ea typeface="Avenir Roman"/>
                <a:cs typeface="Avenir Roman"/>
                <a:sym typeface="Avenir Roman"/>
              </a:rPr>
              <a:t>的时候）会完成这两款虚拟机的整合工作，使之优势互补。整合的方式大致上是在</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的基础上，移植</a:t>
            </a:r>
            <a:r>
              <a:rPr lang="en-US" altLang="zh-CN" sz="2400" dirty="0" err="1" smtClean="0">
                <a:effectLst/>
                <a:latin typeface="Avenir Roman"/>
                <a:ea typeface="Avenir Roman"/>
                <a:cs typeface="Avenir Roman"/>
                <a:sym typeface="Avenir Roman"/>
              </a:rPr>
              <a:t>JRockit</a:t>
            </a:r>
            <a:r>
              <a:rPr lang="zh-CN" altLang="zh-CN" sz="2400" dirty="0" smtClean="0">
                <a:effectLst/>
                <a:latin typeface="Avenir Roman"/>
                <a:ea typeface="Avenir Roman"/>
                <a:cs typeface="Avenir Roman"/>
                <a:sym typeface="Avenir Roman"/>
              </a:rPr>
              <a:t>的优秀特性，譬如使用</a:t>
            </a:r>
            <a:r>
              <a:rPr lang="en-US" altLang="zh-CN" sz="2400" dirty="0" err="1" smtClean="0">
                <a:effectLst/>
                <a:latin typeface="Avenir Roman"/>
                <a:ea typeface="Avenir Roman"/>
                <a:cs typeface="Avenir Roman"/>
                <a:sym typeface="Avenir Roman"/>
              </a:rPr>
              <a:t>JRockit</a:t>
            </a:r>
            <a:r>
              <a:rPr lang="zh-CN" altLang="zh-CN" sz="2400" dirty="0" smtClean="0">
                <a:effectLst/>
                <a:latin typeface="Avenir Roman"/>
                <a:ea typeface="Avenir Roman"/>
                <a:cs typeface="Avenir Roman"/>
                <a:sym typeface="Avenir Roman"/>
              </a:rPr>
              <a:t>的垃圾回收器与</a:t>
            </a:r>
            <a:r>
              <a:rPr lang="en-US" altLang="zh-CN" sz="2400" dirty="0" err="1" smtClean="0">
                <a:effectLst/>
                <a:latin typeface="Avenir Roman"/>
                <a:ea typeface="Avenir Roman"/>
                <a:cs typeface="Avenir Roman"/>
                <a:sym typeface="Avenir Roman"/>
              </a:rPr>
              <a:t>MissionControl</a:t>
            </a:r>
            <a:r>
              <a:rPr lang="zh-CN" altLang="zh-CN" sz="2400" dirty="0" smtClean="0">
                <a:effectLst/>
                <a:latin typeface="Avenir Roman"/>
                <a:ea typeface="Avenir Roman"/>
                <a:cs typeface="Avenir Roman"/>
                <a:sym typeface="Avenir Roman"/>
              </a:rPr>
              <a:t>服务，使用</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的</a:t>
            </a:r>
            <a:r>
              <a:rPr lang="en-US" altLang="zh-CN" sz="2400" dirty="0" smtClean="0">
                <a:effectLst/>
                <a:latin typeface="Avenir Roman"/>
                <a:ea typeface="Avenir Roman"/>
                <a:cs typeface="Avenir Roman"/>
                <a:sym typeface="Avenir Roman"/>
              </a:rPr>
              <a:t>JIT</a:t>
            </a:r>
            <a:r>
              <a:rPr lang="zh-CN" altLang="zh-CN" sz="2400" dirty="0" smtClean="0">
                <a:effectLst/>
                <a:latin typeface="Avenir Roman"/>
                <a:ea typeface="Avenir Roman"/>
                <a:cs typeface="Avenir Roman"/>
                <a:sym typeface="Avenir Roman"/>
              </a:rPr>
              <a:t>编译器与混合的运行时系统。当</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吸收了</a:t>
            </a:r>
            <a:r>
              <a:rPr lang="en-US" altLang="zh-CN" sz="2400" dirty="0" err="1" smtClean="0">
                <a:effectLst/>
                <a:latin typeface="Avenir Roman"/>
                <a:ea typeface="Avenir Roman"/>
                <a:cs typeface="Avenir Roman"/>
                <a:sym typeface="Avenir Roman"/>
              </a:rPr>
              <a:t>JRockit</a:t>
            </a:r>
            <a:r>
              <a:rPr lang="zh-CN" altLang="zh-CN" sz="2400" dirty="0" smtClean="0">
                <a:effectLst/>
                <a:latin typeface="Avenir Roman"/>
                <a:ea typeface="Avenir Roman"/>
                <a:cs typeface="Avenir Roman"/>
                <a:sym typeface="Avenir Roman"/>
              </a:rPr>
              <a:t>的全部功力之后，能否一统虚拟机的江湖，成为真正的武林盟主，我们拭目以待。</a:t>
            </a:r>
          </a:p>
          <a:p>
            <a:endParaRPr lang="zh-CN" altLang="en-US" dirty="0"/>
          </a:p>
        </p:txBody>
      </p:sp>
    </p:spTree>
    <p:extLst>
      <p:ext uri="{BB962C8B-B14F-4D97-AF65-F5344CB8AC3E}">
        <p14:creationId xmlns:p14="http://schemas.microsoft.com/office/powerpoint/2010/main" val="344544708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2400" b="1" dirty="0" smtClean="0">
                <a:effectLst/>
                <a:latin typeface="Avenir Roman"/>
                <a:ea typeface="Avenir Roman"/>
                <a:cs typeface="Avenir Roman"/>
                <a:sym typeface="Avenir Roman"/>
              </a:rPr>
              <a:t>Java</a:t>
            </a:r>
            <a:r>
              <a:rPr lang="zh-CN" altLang="zh-CN" sz="2400" b="1" dirty="0" smtClean="0">
                <a:effectLst/>
                <a:latin typeface="Avenir Roman"/>
                <a:ea typeface="Avenir Roman"/>
                <a:cs typeface="Avenir Roman"/>
                <a:sym typeface="Avenir Roman"/>
              </a:rPr>
              <a:t>虚拟机结构</a:t>
            </a:r>
          </a:p>
          <a:p>
            <a:r>
              <a:rPr lang="zh-CN" altLang="zh-CN" sz="2400" dirty="0" smtClean="0">
                <a:effectLst/>
                <a:latin typeface="Avenir Roman"/>
                <a:ea typeface="Avenir Roman"/>
                <a:cs typeface="Avenir Roman"/>
                <a:sym typeface="Avenir Roman"/>
              </a:rPr>
              <a:t>本规范描述的是一种抽象化的虚拟机的行为，而不是任何一种（译者注：包括</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公司自己的</a:t>
            </a:r>
            <a:r>
              <a:rPr lang="en-US" altLang="zh-CN" sz="2400" dirty="0" err="1" smtClean="0">
                <a:effectLst/>
                <a:latin typeface="Avenir Roman"/>
                <a:ea typeface="Avenir Roman"/>
                <a:cs typeface="Avenir Roman"/>
                <a:sym typeface="Avenir Roman"/>
              </a:rPr>
              <a:t>HotSpot</a:t>
            </a:r>
            <a:r>
              <a:rPr lang="zh-CN" altLang="zh-CN" sz="2400" dirty="0" smtClean="0">
                <a:effectLst/>
                <a:latin typeface="Avenir Roman"/>
                <a:ea typeface="Avenir Roman"/>
                <a:cs typeface="Avenir Roman"/>
                <a:sym typeface="Avenir Roman"/>
              </a:rPr>
              <a:t>和</a:t>
            </a:r>
            <a:r>
              <a:rPr lang="en-US" altLang="zh-CN" sz="2400" dirty="0" err="1" smtClean="0">
                <a:effectLst/>
                <a:latin typeface="Avenir Roman"/>
                <a:ea typeface="Avenir Roman"/>
                <a:cs typeface="Avenir Roman"/>
                <a:sym typeface="Avenir Roman"/>
              </a:rPr>
              <a:t>JRockit</a:t>
            </a:r>
            <a:r>
              <a:rPr lang="zh-CN" altLang="zh-CN" sz="2400" dirty="0" smtClean="0">
                <a:effectLst/>
                <a:latin typeface="Avenir Roman"/>
                <a:ea typeface="Avenir Roman"/>
                <a:cs typeface="Avenir Roman"/>
                <a:sym typeface="Avenir Roman"/>
              </a:rPr>
              <a:t>虚拟机）被广泛使用的虚拟机实现。</a:t>
            </a:r>
          </a:p>
          <a:p>
            <a:r>
              <a:rPr lang="zh-CN" altLang="zh-CN" sz="2400" dirty="0" smtClean="0">
                <a:effectLst/>
                <a:latin typeface="Avenir Roman"/>
                <a:ea typeface="Avenir Roman"/>
                <a:cs typeface="Avenir Roman"/>
                <a:sym typeface="Avenir Roman"/>
              </a:rPr>
              <a:t>如果只是要去“正确地”实现一台</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虚拟机，其实并不如大多数人所想的那样高深和困难——只需要正确读取</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之中每一条字节码指令，并且能正确执行这些指令所蕴含的操作即可。所有在虚拟机规范之中没有明确描述的实现细节，都不应成为虚拟机设计者发挥创造性的牵绊，设计者可以完全自主决定所有规范中不曾描述的虚拟机内部细节，例如：运行时数据区的内存如何布局、选用哪种垃圾收集的算法、是否要对虚拟机字节码指令进行一些内部优化操作（如使用即时编译器把字节码编译为机器码）。</a:t>
            </a:r>
            <a:endParaRPr lang="en-US" altLang="zh-CN" sz="2400" dirty="0" smtClean="0">
              <a:effectLst/>
              <a:latin typeface="Avenir Roman"/>
              <a:ea typeface="Avenir Roman"/>
              <a:cs typeface="Avenir Roman"/>
              <a:sym typeface="Avenir Roman"/>
            </a:endParaRPr>
          </a:p>
          <a:p>
            <a:endParaRPr lang="en-US" altLang="zh-CN" sz="2400" dirty="0" smtClean="0">
              <a:effectLst/>
              <a:latin typeface="Avenir Roman"/>
              <a:ea typeface="Avenir Roman"/>
              <a:cs typeface="Avenir Roman"/>
              <a:sym typeface="Avenir Roman"/>
            </a:endParaRPr>
          </a:p>
          <a:p>
            <a:endParaRPr lang="en-US" altLang="zh-CN" sz="2400" dirty="0" smtClean="0">
              <a:effectLst/>
              <a:latin typeface="Avenir Roman"/>
              <a:ea typeface="Avenir Roman"/>
              <a:cs typeface="Avenir Roman"/>
              <a:sym typeface="Avenir Roman"/>
            </a:endParaRPr>
          </a:p>
          <a:p>
            <a:r>
              <a:rPr lang="zh-CN" altLang="zh-CN" sz="2400" b="1" dirty="0" smtClean="0">
                <a:effectLst/>
                <a:latin typeface="Avenir Roman"/>
                <a:ea typeface="Avenir Roman"/>
                <a:cs typeface="Avenir Roman"/>
                <a:sym typeface="Avenir Roman"/>
              </a:rPr>
              <a:t>公有设计，私有实现</a:t>
            </a:r>
          </a:p>
          <a:p>
            <a:r>
              <a:rPr lang="zh-CN" altLang="zh-CN" sz="2400" dirty="0" smtClean="0">
                <a:effectLst/>
                <a:latin typeface="Avenir Roman"/>
                <a:ea typeface="Avenir Roman"/>
                <a:cs typeface="Avenir Roman"/>
                <a:sym typeface="Avenir Roman"/>
              </a:rPr>
              <a:t>到此为止，本书简单描绘了</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虚拟机应有的共同外观：</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文件格式以及字节码指令集等。这些内容与硬件、操作系统和</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虚拟机的独立实现都是密切相关的，虚拟机实现者可能更愿意把它们看做是程序在各种</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平台实现之间互相安全地交互的手段，而多于一张需要精确跟随的计划蓝图。</a:t>
            </a:r>
          </a:p>
          <a:p>
            <a:r>
              <a:rPr lang="zh-CN" altLang="zh-CN" sz="2400" dirty="0" smtClean="0">
                <a:effectLst/>
                <a:latin typeface="Avenir Roman"/>
                <a:ea typeface="Avenir Roman"/>
                <a:cs typeface="Avenir Roman"/>
                <a:sym typeface="Avenir Roman"/>
              </a:rPr>
              <a:t>理解公有设计与私有实现之间的分界线是非常有必要的，</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虚拟机实现必须能够读取</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文件并精确实现包含在其中的</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虚拟机代码的语义。拿着《</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虚拟机规范》一成不变地逐字实现其中要求的内容当然是一种可行的途径，但实现者在本规范约束下对具体实现做出修改和优化也是完全可行，并且也推荐这样做的。只要优化后</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文件依然可以被正确读取，并且包含在其中的语义能得到保持，那实现者就可以选择任何方式去实现这些语义，虚拟机后台如何处理</a:t>
            </a:r>
            <a:r>
              <a:rPr lang="en-US" altLang="zh-CN" sz="2400" dirty="0" smtClean="0">
                <a:effectLst/>
                <a:latin typeface="Avenir Roman"/>
                <a:ea typeface="Avenir Roman"/>
                <a:cs typeface="Avenir Roman"/>
                <a:sym typeface="Avenir Roman"/>
              </a:rPr>
              <a:t>Class</a:t>
            </a:r>
            <a:r>
              <a:rPr lang="zh-CN" altLang="zh-CN" sz="2400" dirty="0" smtClean="0">
                <a:effectLst/>
                <a:latin typeface="Avenir Roman"/>
                <a:ea typeface="Avenir Roman"/>
                <a:cs typeface="Avenir Roman"/>
                <a:sym typeface="Avenir Roman"/>
              </a:rPr>
              <a:t>文件完全是实现者自己的事情，只要它在外部接口上看起来与规范描述的一致即可。</a:t>
            </a:r>
          </a:p>
          <a:p>
            <a:r>
              <a:rPr lang="zh-CN" altLang="zh-CN" sz="2400" dirty="0" smtClean="0">
                <a:effectLst/>
                <a:latin typeface="Avenir Roman"/>
                <a:ea typeface="Avenir Roman"/>
                <a:cs typeface="Avenir Roman"/>
                <a:sym typeface="Avenir Roman"/>
              </a:rPr>
              <a:t>实现者可以使用这种伸缩性来让</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虚拟机获得更高的性能、更低的内存消耗或者更好的可移植性，选择哪种特性取决于</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虚拟机实现的目标和关注点是什么，虚拟机实现的方式主要有以下两种：</a:t>
            </a:r>
          </a:p>
          <a:p>
            <a:pPr lvl="0"/>
            <a:r>
              <a:rPr lang="zh-CN" altLang="zh-CN" sz="2400" dirty="0" smtClean="0">
                <a:effectLst/>
                <a:latin typeface="Avenir Roman"/>
                <a:ea typeface="Avenir Roman"/>
                <a:cs typeface="Avenir Roman"/>
                <a:sym typeface="Avenir Roman"/>
              </a:rPr>
              <a:t>将输入的</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虚拟机代码在加载时或执行时翻译成另外一种虚拟机的指令集</a:t>
            </a:r>
          </a:p>
          <a:p>
            <a:pPr lvl="0"/>
            <a:r>
              <a:rPr lang="zh-CN" altLang="zh-CN" sz="2400" dirty="0" smtClean="0">
                <a:effectLst/>
                <a:latin typeface="Avenir Roman"/>
                <a:ea typeface="Avenir Roman"/>
                <a:cs typeface="Avenir Roman"/>
                <a:sym typeface="Avenir Roman"/>
              </a:rPr>
              <a:t>将输入的</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虚拟机代码在加载时或执行时翻译成宿主机</a:t>
            </a:r>
            <a:r>
              <a:rPr lang="en-US" altLang="zh-CN" sz="2400" dirty="0" smtClean="0">
                <a:effectLst/>
                <a:latin typeface="Avenir Roman"/>
                <a:ea typeface="Avenir Roman"/>
                <a:cs typeface="Avenir Roman"/>
                <a:sym typeface="Avenir Roman"/>
              </a:rPr>
              <a:t>CPU</a:t>
            </a:r>
            <a:r>
              <a:rPr lang="zh-CN" altLang="zh-CN" sz="2400" dirty="0" smtClean="0">
                <a:effectLst/>
                <a:latin typeface="Avenir Roman"/>
                <a:ea typeface="Avenir Roman"/>
                <a:cs typeface="Avenir Roman"/>
                <a:sym typeface="Avenir Roman"/>
              </a:rPr>
              <a:t>的本地指令集（有时候被称</a:t>
            </a:r>
            <a:r>
              <a:rPr lang="en-US" altLang="zh-CN" sz="2400" dirty="0" smtClean="0">
                <a:effectLst/>
                <a:latin typeface="Avenir Roman"/>
                <a:ea typeface="Avenir Roman"/>
                <a:cs typeface="Avenir Roman"/>
                <a:sym typeface="Avenir Roman"/>
              </a:rPr>
              <a:t>Just-In-Time</a:t>
            </a:r>
            <a:r>
              <a:rPr lang="zh-CN" altLang="zh-CN" sz="2400" dirty="0" smtClean="0">
                <a:effectLst/>
                <a:latin typeface="Avenir Roman"/>
                <a:ea typeface="Avenir Roman"/>
                <a:cs typeface="Avenir Roman"/>
                <a:sym typeface="Avenir Roman"/>
              </a:rPr>
              <a:t>代码生成或</a:t>
            </a:r>
            <a:r>
              <a:rPr lang="en-US" altLang="zh-CN" sz="2400" dirty="0" smtClean="0">
                <a:effectLst/>
                <a:latin typeface="Avenir Roman"/>
                <a:ea typeface="Avenir Roman"/>
                <a:cs typeface="Avenir Roman"/>
                <a:sym typeface="Avenir Roman"/>
              </a:rPr>
              <a:t>JIT</a:t>
            </a:r>
            <a:r>
              <a:rPr lang="zh-CN" altLang="zh-CN" sz="2400" dirty="0" smtClean="0">
                <a:effectLst/>
                <a:latin typeface="Avenir Roman"/>
                <a:ea typeface="Avenir Roman"/>
                <a:cs typeface="Avenir Roman"/>
                <a:sym typeface="Avenir Roman"/>
              </a:rPr>
              <a:t>代码生成）</a:t>
            </a:r>
          </a:p>
          <a:p>
            <a:r>
              <a:rPr lang="zh-CN" altLang="zh-CN" sz="2400" dirty="0" smtClean="0">
                <a:effectLst/>
                <a:latin typeface="Avenir Roman"/>
                <a:ea typeface="Avenir Roman"/>
                <a:cs typeface="Avenir Roman"/>
                <a:sym typeface="Avenir Roman"/>
              </a:rPr>
              <a:t>精确定义的虚拟机和目标文件格式不应当对虚拟机实现者的创造性产生太多的限制，</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虚拟机是被设计成可以允许有众多不同的实现，并且各种实现可以在保持兼容性的同时提供不同的新的、有趣的解决方案。</a:t>
            </a:r>
          </a:p>
          <a:p>
            <a:r>
              <a:rPr lang="zh-CN" altLang="zh-CN" sz="2400" dirty="0" smtClean="0">
                <a:effectLst/>
                <a:latin typeface="Avenir Roman"/>
                <a:ea typeface="Avenir Roman"/>
                <a:cs typeface="Avenir Roman"/>
                <a:sym typeface="Avenir Roman"/>
              </a:rPr>
              <a:t>这里多少存在一些例外：譬如调试器（</a:t>
            </a:r>
            <a:r>
              <a:rPr lang="en-US" altLang="zh-CN" sz="2400" dirty="0" smtClean="0">
                <a:effectLst/>
                <a:latin typeface="Avenir Roman"/>
                <a:ea typeface="Avenir Roman"/>
                <a:cs typeface="Avenir Roman"/>
                <a:sym typeface="Avenir Roman"/>
              </a:rPr>
              <a:t>Debuggers</a:t>
            </a:r>
            <a:r>
              <a:rPr lang="zh-CN" altLang="zh-CN" sz="2400" dirty="0" smtClean="0">
                <a:effectLst/>
                <a:latin typeface="Avenir Roman"/>
                <a:ea typeface="Avenir Roman"/>
                <a:cs typeface="Avenir Roman"/>
                <a:sym typeface="Avenir Roman"/>
              </a:rPr>
              <a:t>）、性能监视器（</a:t>
            </a:r>
            <a:r>
              <a:rPr lang="en-US" altLang="zh-CN" sz="2400" dirty="0" smtClean="0">
                <a:effectLst/>
                <a:latin typeface="Avenir Roman"/>
                <a:ea typeface="Avenir Roman"/>
                <a:cs typeface="Avenir Roman"/>
                <a:sym typeface="Avenir Roman"/>
              </a:rPr>
              <a:t>Profilers</a:t>
            </a:r>
            <a:r>
              <a:rPr lang="zh-CN" altLang="zh-CN" sz="2400" dirty="0" smtClean="0">
                <a:effectLst/>
                <a:latin typeface="Avenir Roman"/>
                <a:ea typeface="Avenir Roman"/>
                <a:cs typeface="Avenir Roman"/>
                <a:sym typeface="Avenir Roman"/>
              </a:rPr>
              <a:t>）和即时代码生成器（</a:t>
            </a:r>
            <a:r>
              <a:rPr lang="en-US" altLang="zh-CN" sz="2400" dirty="0" smtClean="0">
                <a:effectLst/>
                <a:latin typeface="Avenir Roman"/>
                <a:ea typeface="Avenir Roman"/>
                <a:cs typeface="Avenir Roman"/>
                <a:sym typeface="Avenir Roman"/>
              </a:rPr>
              <a:t>Just-In-Time Code Generator</a:t>
            </a:r>
            <a:r>
              <a:rPr lang="zh-CN" altLang="zh-CN" sz="2400" dirty="0" smtClean="0">
                <a:effectLst/>
                <a:latin typeface="Avenir Roman"/>
                <a:ea typeface="Avenir Roman"/>
                <a:cs typeface="Avenir Roman"/>
                <a:sym typeface="Avenir Roman"/>
              </a:rPr>
              <a:t>）等都可能需要访问一些通常被认为是“虚拟机后台”的元素。</a:t>
            </a:r>
            <a:r>
              <a:rPr lang="en-US" altLang="zh-CN" sz="2400" dirty="0" smtClean="0">
                <a:effectLst/>
                <a:latin typeface="Avenir Roman"/>
                <a:ea typeface="Avenir Roman"/>
                <a:cs typeface="Avenir Roman"/>
                <a:sym typeface="Avenir Roman"/>
              </a:rPr>
              <a:t>Oracle</a:t>
            </a:r>
            <a:r>
              <a:rPr lang="zh-CN" altLang="zh-CN" sz="2400" dirty="0" smtClean="0">
                <a:effectLst/>
                <a:latin typeface="Avenir Roman"/>
                <a:ea typeface="Avenir Roman"/>
                <a:cs typeface="Avenir Roman"/>
                <a:sym typeface="Avenir Roman"/>
              </a:rPr>
              <a:t>与其他</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虚拟机实现者以及工具提供商一起开发这类</a:t>
            </a:r>
            <a:r>
              <a:rPr lang="en-US" altLang="zh-CN" sz="2400" dirty="0" smtClean="0">
                <a:effectLst/>
                <a:latin typeface="Avenir Roman"/>
                <a:ea typeface="Avenir Roman"/>
                <a:cs typeface="Avenir Roman"/>
                <a:sym typeface="Avenir Roman"/>
              </a:rPr>
              <a:t>Java</a:t>
            </a:r>
            <a:r>
              <a:rPr lang="zh-CN" altLang="zh-CN" sz="2400" dirty="0" smtClean="0">
                <a:effectLst/>
                <a:latin typeface="Avenir Roman"/>
                <a:ea typeface="Avenir Roman"/>
                <a:cs typeface="Avenir Roman"/>
                <a:sym typeface="Avenir Roman"/>
              </a:rPr>
              <a:t>虚拟机工具的通用接口，令这些接口可以在整个行业中通用。</a:t>
            </a:r>
          </a:p>
          <a:p>
            <a:r>
              <a:rPr lang="en-US" altLang="zh-CN" sz="2400" dirty="0" smtClean="0">
                <a:effectLst/>
                <a:latin typeface="Avenir Roman"/>
                <a:ea typeface="Avenir Roman"/>
                <a:cs typeface="Avenir Roman"/>
                <a:sym typeface="Avenir Roman"/>
              </a:rPr>
              <a:t>a</a:t>
            </a:r>
            <a:endParaRPr lang="zh-CN" altLang="zh-CN" sz="2400" dirty="0" smtClean="0">
              <a:effectLst/>
              <a:latin typeface="Avenir Roman"/>
              <a:ea typeface="Avenir Roman"/>
              <a:cs typeface="Avenir Roman"/>
              <a:sym typeface="Avenir Roman"/>
            </a:endParaRPr>
          </a:p>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zh-CN" dirty="0" smtClean="0"/>
              <a:t>在虚拟机的概念模型里，字节码解释器工作时就是通过在改变这个计数器的值来选取下一条需要执行的字节码指令，分支、循环、跳转、异常处理、线程恢复等基础功能都需要依赖这个计数器来完成。</a:t>
            </a:r>
            <a:endParaRPr lang="en-US" altLang="zh-CN" dirty="0" smtClean="0"/>
          </a:p>
          <a:p>
            <a:pPr marL="0" marR="0" indent="0" defTabSz="457200" eaLnBrk="1" fontAlgn="auto" latinLnBrk="0" hangingPunct="1">
              <a:lnSpc>
                <a:spcPct val="125000"/>
              </a:lnSpc>
              <a:spcBef>
                <a:spcPts val="0"/>
              </a:spcBef>
              <a:spcAft>
                <a:spcPts val="0"/>
              </a:spcAft>
              <a:buClrTx/>
              <a:buSzTx/>
              <a:buFontTx/>
              <a:buNone/>
              <a:tabLst/>
              <a:defRPr/>
            </a:pPr>
            <a:r>
              <a:rPr lang="zh-CN" altLang="zh-CN" dirty="0" smtClean="0"/>
              <a:t>由于</a:t>
            </a:r>
            <a:r>
              <a:rPr lang="en-US" altLang="zh-CN" dirty="0" smtClean="0"/>
              <a:t>Java</a:t>
            </a:r>
            <a:r>
              <a:rPr lang="zh-CN" altLang="zh-CN" dirty="0" smtClean="0"/>
              <a:t>虚拟机的多线程是通过线程轮流切换，分配处理器执行时间的方式来实现的，在任何一个确定的时刻，一个处理器都只会执行一条线程中的指令。因此为了线程切换后能恢复到正确的执行位置，每条线程都需要有一个独立的程序计数器，各条线程之间计数器互不影响，独立存储。</a:t>
            </a:r>
          </a:p>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26571321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单行课程主标题">
    <p:bg>
      <p:bgPr>
        <a:solidFill>
          <a:srgbClr val="35B558"/>
        </a:solidFill>
        <a:effectLst/>
      </p:bgPr>
    </p:bg>
    <p:spTree>
      <p:nvGrpSpPr>
        <p:cNvPr id="1" name=""/>
        <p:cNvGrpSpPr/>
        <p:nvPr/>
      </p:nvGrpSpPr>
      <p:grpSpPr>
        <a:xfrm>
          <a:off x="0" y="0"/>
          <a:ext cx="0" cy="0"/>
          <a:chOff x="0" y="0"/>
          <a:chExt cx="0" cy="0"/>
        </a:xfrm>
      </p:grpSpPr>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
        <p:nvSpPr>
          <p:cNvPr id="5" name="标题 1"/>
          <p:cNvSpPr>
            <a:spLocks noGrp="1"/>
          </p:cNvSpPr>
          <p:nvPr>
            <p:ph type="ctrTitle" hasCustomPrompt="1"/>
          </p:nvPr>
        </p:nvSpPr>
        <p:spPr>
          <a:xfrm>
            <a:off x="-7200" y="5641200"/>
            <a:ext cx="24393600" cy="1728000"/>
          </a:xfrm>
        </p:spPr>
        <p:txBody>
          <a:bodyPr anchor="ctr">
            <a:noAutofit/>
          </a:bodyPr>
          <a:lstStyle>
            <a:lvl1pPr algn="ctr">
              <a:defRPr sz="12800">
                <a:solidFill>
                  <a:schemeClr val="tx1"/>
                </a:solidFill>
                <a:latin typeface="Noto Sans CJK SC Black" panose="020B0A00000000000000" pitchFamily="34" charset="-122"/>
                <a:ea typeface="Noto Sans CJK SC Black" panose="020B0A00000000000000" pitchFamily="34" charset="-122"/>
              </a:defRPr>
            </a:lvl1pPr>
          </a:lstStyle>
          <a:p>
            <a:r>
              <a:rPr lang="zh-CN" altLang="en-US" dirty="0" smtClean="0"/>
              <a:t>课程主标题</a:t>
            </a:r>
            <a:r>
              <a:rPr lang="zh-CN" altLang="en-US" smtClean="0"/>
              <a:t>单行版</a:t>
            </a:r>
            <a:endParaRPr lang="zh-CN" altLang="en-US" dirty="0"/>
          </a:p>
        </p:txBody>
      </p:sp>
    </p:spTree>
    <p:extLst>
      <p:ext uri="{BB962C8B-B14F-4D97-AF65-F5344CB8AC3E}">
        <p14:creationId xmlns:p14="http://schemas.microsoft.com/office/powerpoint/2010/main" val="208560959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双行课程主标题">
    <p:bg>
      <p:bgPr>
        <a:solidFill>
          <a:srgbClr val="35B558"/>
        </a:solidFill>
        <a:effectLst/>
      </p:bgPr>
    </p:bg>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1889760" y="5842800"/>
            <a:ext cx="20871040" cy="2955760"/>
          </a:xfrm>
        </p:spPr>
        <p:txBody>
          <a:bodyPr anchor="t"/>
          <a:lstStyle>
            <a:lvl1pPr marL="0" marR="0" indent="0" algn="ctr" defTabSz="825458" eaLnBrk="1" fontAlgn="auto" latinLnBrk="0" hangingPunct="1">
              <a:lnSpc>
                <a:spcPct val="100000"/>
              </a:lnSpc>
              <a:spcBef>
                <a:spcPts val="0"/>
              </a:spcBef>
              <a:spcAft>
                <a:spcPts val="0"/>
              </a:spcAft>
              <a:buClrTx/>
              <a:buSzTx/>
              <a:buFontTx/>
              <a:buNone/>
              <a:tabLst/>
              <a:defRPr sz="9600" baseline="0">
                <a:solidFill>
                  <a:schemeClr val="tx1"/>
                </a:solidFill>
                <a:latin typeface="Noto Sans CJK SC Black" panose="020B0A00000000000000" pitchFamily="34" charset="-122"/>
                <a:ea typeface="Noto Sans CJK SC Black" panose="020B0A00000000000000" pitchFamily="34" charset="-122"/>
              </a:defRPr>
            </a:lvl1pPr>
          </a:lstStyle>
          <a:p>
            <a:pPr marL="0" marR="0" lvl="0" indent="0" algn="ctr" defTabSz="825458" eaLnBrk="1" fontAlgn="auto" latinLnBrk="0" hangingPunct="1">
              <a:lnSpc>
                <a:spcPct val="100000"/>
              </a:lnSpc>
              <a:spcBef>
                <a:spcPts val="0"/>
              </a:spcBef>
              <a:spcAft>
                <a:spcPts val="0"/>
              </a:spcAft>
              <a:buClrTx/>
              <a:buSzTx/>
              <a:buFontTx/>
              <a:buNone/>
              <a:tabLst/>
              <a:defRPr sz="1800">
                <a:solidFill>
                  <a:srgbClr val="000000"/>
                </a:solidFill>
              </a:defRPr>
            </a:pPr>
            <a:r>
              <a:rPr lang="zh-CN" altLang="en-US" sz="9600" dirty="0" smtClean="0">
                <a:solidFill>
                  <a:srgbClr val="FFFFFF"/>
                </a:solidFill>
              </a:rPr>
              <a:t>课程主标题两行版，课程主标题过长用此模板</a:t>
            </a:r>
            <a:br>
              <a:rPr lang="zh-CN" altLang="en-US" sz="9600" dirty="0" smtClean="0">
                <a:solidFill>
                  <a:srgbClr val="FFFFFF"/>
                </a:solidFill>
              </a:rPr>
            </a:br>
            <a:endParaRPr lang="zh-CN" altLang="en-US" sz="9600" dirty="0">
              <a:solidFill>
                <a:srgbClr val="FFFFFF"/>
              </a:solidFill>
            </a:endParaRPr>
          </a:p>
        </p:txBody>
      </p:sp>
      <p:pic>
        <p:nvPicPr>
          <p:cNvPr id="4" name="logo.png"/>
          <p:cNvPicPr/>
          <p:nvPr userDrawn="1"/>
        </p:nvPicPr>
        <p:blipFill>
          <a:blip r:embed="rId2">
            <a:extLst/>
          </a:blip>
          <a:stretch>
            <a:fillRect/>
          </a:stretch>
        </p:blipFill>
        <p:spPr>
          <a:xfrm>
            <a:off x="10566000" y="4075200"/>
            <a:ext cx="3251201" cy="1193801"/>
          </a:xfrm>
          <a:prstGeom prst="rect">
            <a:avLst/>
          </a:prstGeom>
          <a:ln w="12700">
            <a:miter lim="400000"/>
          </a:ln>
        </p:spPr>
      </p:pic>
    </p:spTree>
    <p:extLst>
      <p:ext uri="{BB962C8B-B14F-4D97-AF65-F5344CB8AC3E}">
        <p14:creationId xmlns:p14="http://schemas.microsoft.com/office/powerpoint/2010/main" val="36176911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课程概要">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课程主标题 </a:t>
            </a:r>
            <a:r>
              <a:rPr lang="en-US" altLang="zh-CN" sz="5400" dirty="0" smtClean="0">
                <a:solidFill>
                  <a:srgbClr val="666666"/>
                </a:solidFill>
              </a:rPr>
              <a:t>— </a:t>
            </a:r>
            <a:r>
              <a:rPr lang="zh-CN" altLang="en-US" sz="5400" dirty="0" smtClean="0">
                <a:solidFill>
                  <a:srgbClr val="666666"/>
                </a:solidFill>
              </a:rPr>
              <a:t>课程概要</a:t>
            </a:r>
            <a:endParaRPr lang="zh-CN" altLang="en-US" dirty="0"/>
          </a:p>
        </p:txBody>
      </p:sp>
      <p:sp>
        <p:nvSpPr>
          <p:cNvPr id="8" name="副标题 2"/>
          <p:cNvSpPr>
            <a:spLocks noGrp="1"/>
          </p:cNvSpPr>
          <p:nvPr>
            <p:ph type="subTitle" idx="1" hasCustomPrompt="1"/>
          </p:nvPr>
        </p:nvSpPr>
        <p:spPr>
          <a:xfrm>
            <a:off x="3517200" y="3531600"/>
            <a:ext cx="18273600" cy="9201600"/>
          </a:xfrm>
        </p:spPr>
        <p:txBody>
          <a:bodyPr anchor="t"/>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54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第一课时名称</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zh-CN" altLang="en-US" dirty="0" smtClean="0"/>
          </a:p>
          <a:p>
            <a:endParaRPr lang="en-US" altLang="zh-CN" dirty="0" smtClean="0"/>
          </a:p>
          <a:p>
            <a:endParaRPr lang="zh-CN" altLang="en-US" dirty="0"/>
          </a:p>
        </p:txBody>
      </p:sp>
    </p:spTree>
    <p:extLst>
      <p:ext uri="{BB962C8B-B14F-4D97-AF65-F5344CB8AC3E}">
        <p14:creationId xmlns:p14="http://schemas.microsoft.com/office/powerpoint/2010/main" val="271582613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课时标题">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11" name="标题 1"/>
          <p:cNvSpPr>
            <a:spLocks noGrp="1"/>
          </p:cNvSpPr>
          <p:nvPr>
            <p:ph type="title" hasCustomPrompt="1"/>
          </p:nvPr>
        </p:nvSpPr>
        <p:spPr>
          <a:xfrm>
            <a:off x="1033200" y="428400"/>
            <a:ext cx="23004000" cy="932400"/>
          </a:xfrm>
        </p:spPr>
        <p:txBody>
          <a:bodyPr anchor="ctr" anchorCtr="0">
            <a:norm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dirty="0" smtClean="0"/>
              <a:t>课程主标题</a:t>
            </a:r>
            <a:endParaRPr lang="zh-CN" altLang="en-US" dirty="0"/>
          </a:p>
        </p:txBody>
      </p:sp>
      <p:sp>
        <p:nvSpPr>
          <p:cNvPr id="15" name="文本占位符 2"/>
          <p:cNvSpPr>
            <a:spLocks noGrp="1"/>
          </p:cNvSpPr>
          <p:nvPr>
            <p:ph type="body" idx="1" hasCustomPrompt="1"/>
          </p:nvPr>
        </p:nvSpPr>
        <p:spPr>
          <a:xfrm>
            <a:off x="212400" y="4899600"/>
            <a:ext cx="23958000" cy="1580400"/>
          </a:xfrm>
        </p:spPr>
        <p:txBody>
          <a:bodyPr anchor="ctr">
            <a:noAutofit/>
          </a:bodyPr>
          <a:lstStyle>
            <a:lvl1pPr marL="190800" indent="0" algn="ctr">
              <a:lnSpc>
                <a:spcPct val="140000"/>
              </a:lnSpc>
              <a:spcBef>
                <a:spcPts val="0"/>
              </a:spcBef>
              <a:buClr>
                <a:srgbClr val="35B558"/>
              </a:buClr>
              <a:buSzPct val="105000"/>
              <a:buFontTx/>
              <a:buNone/>
              <a:defRPr sz="9600" baseline="0">
                <a:solidFill>
                  <a:srgbClr val="35B558"/>
                </a:solidFill>
                <a:latin typeface="Noto Sans CJK SC Bold" panose="020B0800000000000000" pitchFamily="34" charset="-122"/>
                <a:ea typeface="Noto Sans CJK SC Bold" panose="020B0800000000000000" pitchFamily="34" charset="-122"/>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smtClean="0"/>
              <a:t>课时标题</a:t>
            </a:r>
          </a:p>
        </p:txBody>
      </p:sp>
    </p:spTree>
    <p:extLst>
      <p:ext uri="{BB962C8B-B14F-4D97-AF65-F5344CB8AC3E}">
        <p14:creationId xmlns:p14="http://schemas.microsoft.com/office/powerpoint/2010/main" val="145602714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内容模板（一）">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0" marR="0" indent="0" algn="l" defTabSz="825458" eaLnBrk="1" fontAlgn="auto" latinLnBrk="0" hangingPunct="1">
              <a:lnSpc>
                <a:spcPct val="140000"/>
              </a:lnSpc>
              <a:spcBef>
                <a:spcPts val="0"/>
              </a:spcBef>
              <a:spcAft>
                <a:spcPts val="0"/>
              </a:spcAft>
              <a:buClrTx/>
              <a:buSzPct val="75000"/>
              <a:buFontTx/>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无项目符号课件正文</a:t>
            </a:r>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a:p>
            <a:endParaRPr lang="en-US" altLang="zh-CN" dirty="0" smtClean="0"/>
          </a:p>
        </p:txBody>
      </p:sp>
    </p:spTree>
    <p:extLst>
      <p:ext uri="{BB962C8B-B14F-4D97-AF65-F5344CB8AC3E}">
        <p14:creationId xmlns:p14="http://schemas.microsoft.com/office/powerpoint/2010/main" val="33860457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autoUpdateAnimBg="0">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内容模板（二）">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noChangeAspect="1"/>
          </p:cNvSpPr>
          <p:nvPr>
            <p:ph type="ctrTitle" hasCustomPrompt="1"/>
          </p:nvPr>
        </p:nvSpPr>
        <p:spPr>
          <a:xfrm>
            <a:off x="1033200" y="428400"/>
            <a:ext cx="23004000" cy="932400"/>
          </a:xfrm>
        </p:spPr>
        <p:txBody>
          <a:bodyPr anchor="ctr" anchorCtr="0">
            <a:normAutofit/>
          </a:bodyPr>
          <a:lstStyle>
            <a:lvl1pPr marL="0" marR="0" indent="0" algn="l" defTabSz="825458" eaLnBrk="1" fontAlgn="auto" latinLnBrk="0" hangingPunct="1">
              <a:lnSpc>
                <a:spcPct val="100000"/>
              </a:lnSpc>
              <a:spcBef>
                <a:spcPts val="0"/>
              </a:spcBef>
              <a:spcAft>
                <a:spcPts val="0"/>
              </a:spcAft>
              <a:buClrTx/>
              <a:buSzTx/>
              <a:buFontTx/>
              <a:buNone/>
              <a:tabLst/>
              <a:defRPr sz="540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a:t>
            </a:r>
            <a:endParaRPr lang="zh-CN" altLang="en-US" dirty="0"/>
          </a:p>
        </p:txBody>
      </p:sp>
      <p:sp>
        <p:nvSpPr>
          <p:cNvPr id="8" name="副标题 2"/>
          <p:cNvSpPr>
            <a:spLocks noGrp="1" noChangeAspect="1"/>
          </p:cNvSpPr>
          <p:nvPr>
            <p:ph type="subTitle" idx="1" hasCustomPrompt="1"/>
          </p:nvPr>
        </p:nvSpPr>
        <p:spPr>
          <a:xfrm>
            <a:off x="1090800" y="3193200"/>
            <a:ext cx="22201200" cy="10281600"/>
          </a:xfrm>
        </p:spPr>
        <p:txBody>
          <a:bodyPr anchor="t">
            <a:noAutofit/>
          </a:bodyPr>
          <a:lstStyle>
            <a:lvl1pPr marL="6984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Char char="•"/>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带项目符号内容</a:t>
            </a:r>
            <a:endParaRPr lang="en-US" altLang="zh-CN" dirty="0" smtClean="0"/>
          </a:p>
          <a:p>
            <a:endParaRPr lang="en-US" altLang="zh-CN" dirty="0" smtClean="0"/>
          </a:p>
          <a:p>
            <a:endParaRPr lang="zh-CN" altLang="en-US" dirty="0"/>
          </a:p>
        </p:txBody>
      </p:sp>
    </p:spTree>
    <p:extLst>
      <p:ext uri="{BB962C8B-B14F-4D97-AF65-F5344CB8AC3E}">
        <p14:creationId xmlns:p14="http://schemas.microsoft.com/office/powerpoint/2010/main" val="15513453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8">
                                            <p:bg/>
                                          </p:spTgt>
                                        </p:tgtEl>
                                        <p:attrNameLst>
                                          <p:attrName>style.visibility</p:attrName>
                                        </p:attrNameLst>
                                      </p:cBhvr>
                                      <p:to>
                                        <p:strVal val="visible"/>
                                      </p:to>
                                    </p:set>
                                    <p:animEffect transition="in" filter="fade">
                                      <p:cBhvr>
                                        <p:cTn id="7" dur="500"/>
                                        <p:tgtEl>
                                          <p:spTgt spid="8">
                                            <p:bg/>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nimBg="1">
        <p:tmplLst>
          <p:tmpl>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 lvl="1">
            <p:tnLst>
              <p:par>
                <p:cTn presetID="10" presetClass="entr" presetSubtype="0" fill="hold" nodeType="clickEffect">
                  <p:stCondLst>
                    <p:cond delay="0"/>
                  </p:stCondLst>
                  <p:childTnLst>
                    <p:set>
                      <p:cBhvr>
                        <p:cTn dur="1" fill="hold">
                          <p:stCondLst>
                            <p:cond delay="0"/>
                          </p:stCondLst>
                        </p:cTn>
                        <p:tgtEl>
                          <p:spTgt spid="8"/>
                        </p:tgtEl>
                        <p:attrNameLst>
                          <p:attrName>style.visibility</p:attrName>
                        </p:attrNameLst>
                      </p:cBhvr>
                      <p:to>
                        <p:strVal val="visible"/>
                      </p:to>
                    </p:set>
                    <p:animEffect transition="in" filter="fade">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自由发挥模板">
    <p:bg>
      <p:bgPr>
        <a:solidFill>
          <a:srgbClr val="F9F9F9"/>
        </a:solidFill>
        <a:effectLst/>
      </p:bgPr>
    </p:bg>
    <p:spTree>
      <p:nvGrpSpPr>
        <p:cNvPr id="1" name=""/>
        <p:cNvGrpSpPr/>
        <p:nvPr/>
      </p:nvGrpSpPr>
      <p:grpSpPr>
        <a:xfrm>
          <a:off x="0" y="0"/>
          <a:ext cx="0" cy="0"/>
          <a:chOff x="0" y="0"/>
          <a:chExt cx="0" cy="0"/>
        </a:xfrm>
      </p:grpSpPr>
      <p:sp>
        <p:nvSpPr>
          <p:cNvPr id="13" name="Shape 68"/>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7" name="标题 1"/>
          <p:cNvSpPr>
            <a:spLocks noGrp="1"/>
          </p:cNvSpPr>
          <p:nvPr>
            <p:ph type="ctrTitle" hasCustomPrompt="1"/>
          </p:nvPr>
        </p:nvSpPr>
        <p:spPr>
          <a:xfrm>
            <a:off x="1033200" y="428400"/>
            <a:ext cx="23004000" cy="932400"/>
          </a:xfrm>
        </p:spPr>
        <p:txBody>
          <a:bodyPr anchor="ctr" anchorCtr="0">
            <a:noAutofit/>
          </a:bodyPr>
          <a:lstStyle>
            <a:lvl1pPr marL="0" marR="0" indent="0" algn="l" defTabSz="825458" eaLnBrk="1" fontAlgn="auto" latinLnBrk="0" hangingPunct="1">
              <a:lnSpc>
                <a:spcPct val="100000"/>
              </a:lnSpc>
              <a:spcBef>
                <a:spcPts val="0"/>
              </a:spcBef>
              <a:spcAft>
                <a:spcPts val="0"/>
              </a:spcAft>
              <a:buClrTx/>
              <a:buSzTx/>
              <a:buFontTx/>
              <a:buNone/>
              <a:tabLst/>
              <a:defRPr sz="5400" baseline="0">
                <a:solidFill>
                  <a:srgbClr val="666666"/>
                </a:solidFill>
                <a:latin typeface="Noto Sans CJK SC Light" panose="020B0300000000000000" pitchFamily="34" charset="-122"/>
                <a:ea typeface="Noto Sans CJK SC Light" panose="020B0300000000000000" pitchFamily="34" charset="-122"/>
              </a:defRPr>
            </a:lvl1pPr>
          </a:lstStyle>
          <a:p>
            <a:pPr lvl="0">
              <a:defRPr sz="1800">
                <a:solidFill>
                  <a:srgbClr val="000000"/>
                </a:solidFill>
              </a:defRPr>
            </a:pPr>
            <a:r>
              <a:rPr lang="zh-CN" altLang="en-US" sz="5400" dirty="0" smtClean="0">
                <a:solidFill>
                  <a:srgbClr val="666666"/>
                </a:solidFill>
              </a:rPr>
              <a:t>课时名称 </a:t>
            </a:r>
            <a:r>
              <a:rPr lang="en-US" altLang="zh-CN" sz="5400" dirty="0" smtClean="0">
                <a:solidFill>
                  <a:srgbClr val="666666"/>
                </a:solidFill>
                <a:latin typeface="Noto Sans CJK SC Light"/>
                <a:ea typeface="Noto Sans CJK SC Light"/>
                <a:cs typeface="Noto Sans CJK SC Light"/>
                <a:sym typeface="Noto Sans CJK SC Light"/>
              </a:rPr>
              <a:t>— </a:t>
            </a:r>
            <a:r>
              <a:rPr lang="zh-CN" altLang="en-US" sz="5400" dirty="0" smtClean="0">
                <a:solidFill>
                  <a:srgbClr val="666666"/>
                </a:solidFill>
                <a:latin typeface="Noto Sans CJK SC Light"/>
                <a:ea typeface="Noto Sans CJK SC Light"/>
                <a:cs typeface="Noto Sans CJK SC Light"/>
                <a:sym typeface="Noto Sans CJK SC Light"/>
              </a:rPr>
              <a:t>第</a:t>
            </a:r>
            <a:r>
              <a:rPr lang="en-US" altLang="zh-CN" sz="5400" dirty="0" smtClean="0">
                <a:solidFill>
                  <a:srgbClr val="666666"/>
                </a:solidFill>
                <a:latin typeface="Noto Sans CJK SC Light"/>
                <a:ea typeface="Noto Sans CJK SC Light"/>
                <a:cs typeface="Noto Sans CJK SC Light"/>
                <a:sym typeface="Noto Sans CJK SC Light"/>
              </a:rPr>
              <a:t>N</a:t>
            </a:r>
            <a:r>
              <a:rPr lang="zh-CN" altLang="en-US" sz="5400" dirty="0" smtClean="0">
                <a:solidFill>
                  <a:srgbClr val="666666"/>
                </a:solidFill>
                <a:latin typeface="Noto Sans CJK SC Light"/>
                <a:ea typeface="Noto Sans CJK SC Light"/>
                <a:cs typeface="Noto Sans CJK SC Light"/>
                <a:sym typeface="Noto Sans CJK SC Light"/>
              </a:rPr>
              <a:t>个知识点</a:t>
            </a:r>
            <a:endParaRPr lang="zh-CN" altLang="en-US" dirty="0"/>
          </a:p>
        </p:txBody>
      </p:sp>
      <p:sp>
        <p:nvSpPr>
          <p:cNvPr id="8" name="副标题 2"/>
          <p:cNvSpPr>
            <a:spLocks noGrp="1"/>
          </p:cNvSpPr>
          <p:nvPr>
            <p:ph type="subTitle" idx="1" hasCustomPrompt="1"/>
          </p:nvPr>
        </p:nvSpPr>
        <p:spPr>
          <a:xfrm>
            <a:off x="1090800" y="2541600"/>
            <a:ext cx="22201200" cy="10119600"/>
          </a:xfrm>
        </p:spPr>
        <p:txBody>
          <a:bodyPr anchor="t">
            <a:noAutofit/>
          </a:bodyPr>
          <a:lstStyle>
            <a:lvl1pPr marL="687600" marR="0" indent="-507600" algn="l" defTabSz="825458" eaLnBrk="1" fontAlgn="auto" latinLnBrk="0" hangingPunct="1">
              <a:lnSpc>
                <a:spcPct val="140000"/>
              </a:lnSpc>
              <a:spcBef>
                <a:spcPts val="0"/>
              </a:spcBef>
              <a:spcAft>
                <a:spcPts val="0"/>
              </a:spcAft>
              <a:buClr>
                <a:srgbClr val="35B558"/>
              </a:buClr>
              <a:buSzPct val="105000"/>
              <a:buFont typeface="Arial" panose="020B0604020202020204" pitchFamily="34" charset="0"/>
              <a:buNone/>
              <a:tabLst/>
              <a:defRPr sz="4800" baseline="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自由发挥区域</a:t>
            </a:r>
            <a:endParaRPr lang="en-US" altLang="zh-CN" dirty="0" smtClean="0"/>
          </a:p>
          <a:p>
            <a:endParaRPr lang="zh-CN" altLang="en-US" dirty="0"/>
          </a:p>
        </p:txBody>
      </p:sp>
    </p:spTree>
    <p:extLst>
      <p:ext uri="{BB962C8B-B14F-4D97-AF65-F5344CB8AC3E}">
        <p14:creationId xmlns:p14="http://schemas.microsoft.com/office/powerpoint/2010/main" val="32736248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课程总结模板">
    <p:bg>
      <p:bgPr>
        <a:solidFill>
          <a:srgbClr val="F9F9F9"/>
        </a:solidFill>
        <a:effectLst/>
      </p:bgPr>
    </p:bg>
    <p:spTree>
      <p:nvGrpSpPr>
        <p:cNvPr id="1" name=""/>
        <p:cNvGrpSpPr/>
        <p:nvPr/>
      </p:nvGrpSpPr>
      <p:grpSpPr>
        <a:xfrm>
          <a:off x="0" y="0"/>
          <a:ext cx="0" cy="0"/>
          <a:chOff x="0" y="0"/>
          <a:chExt cx="0" cy="0"/>
        </a:xfrm>
      </p:grpSpPr>
      <p:sp>
        <p:nvSpPr>
          <p:cNvPr id="3" name="Shape 154"/>
          <p:cNvSpPr/>
          <p:nvPr userDrawn="1"/>
        </p:nvSpPr>
        <p:spPr>
          <a:xfrm>
            <a:off x="-405493" y="501070"/>
            <a:ext cx="1270001" cy="787400"/>
          </a:xfrm>
          <a:prstGeom prst="rect">
            <a:avLst/>
          </a:prstGeom>
          <a:blipFill>
            <a:blip r:embed="rId2"/>
          </a:blipFill>
          <a:ln w="12700">
            <a:miter lim="400000"/>
          </a:ln>
        </p:spPr>
        <p:txBody>
          <a:bodyPr lIns="0" tIns="0" rIns="0" bIns="0" anchor="ctr"/>
          <a:lstStyle/>
          <a:p>
            <a:pPr lvl="0">
              <a:defRPr sz="3600"/>
            </a:pPr>
            <a:endParaRPr sz="3600"/>
          </a:p>
        </p:txBody>
      </p:sp>
      <p:sp>
        <p:nvSpPr>
          <p:cNvPr id="4" name="标题 1"/>
          <p:cNvSpPr>
            <a:spLocks noGrp="1"/>
          </p:cNvSpPr>
          <p:nvPr>
            <p:ph type="ctrTitle" hasCustomPrompt="1"/>
          </p:nvPr>
        </p:nvSpPr>
        <p:spPr>
          <a:xfrm>
            <a:off x="1033200" y="428400"/>
            <a:ext cx="23004000" cy="932400"/>
          </a:xfrm>
        </p:spPr>
        <p:txBody>
          <a:bodyPr anchor="ctr" anchorCtr="0">
            <a:noAutofit/>
          </a:bodyPr>
          <a:lstStyle>
            <a:lvl1pPr algn="l">
              <a:defRPr sz="5400" baseline="0">
                <a:solidFill>
                  <a:srgbClr val="666666"/>
                </a:solidFill>
                <a:latin typeface="Noto Sans CJK SC Light" panose="020B0300000000000000" pitchFamily="34" charset="-122"/>
                <a:ea typeface="Noto Sans CJK SC Light" panose="020B0300000000000000" pitchFamily="34" charset="-122"/>
              </a:defRPr>
            </a:lvl1pPr>
          </a:lstStyle>
          <a:p>
            <a:r>
              <a:rPr lang="zh-CN" altLang="en-US" sz="5400" dirty="0" smtClean="0">
                <a:solidFill>
                  <a:srgbClr val="666666"/>
                </a:solidFill>
              </a:rPr>
              <a:t>课程主标题</a:t>
            </a:r>
            <a:endParaRPr lang="zh-CN" altLang="en-US" dirty="0"/>
          </a:p>
        </p:txBody>
      </p:sp>
      <p:sp>
        <p:nvSpPr>
          <p:cNvPr id="6" name="副标题 2"/>
          <p:cNvSpPr>
            <a:spLocks noGrp="1"/>
          </p:cNvSpPr>
          <p:nvPr>
            <p:ph type="subTitle" idx="1" hasCustomPrompt="1"/>
          </p:nvPr>
        </p:nvSpPr>
        <p:spPr>
          <a:xfrm>
            <a:off x="1090800" y="3193200"/>
            <a:ext cx="22201200" cy="10281600"/>
          </a:xfrm>
        </p:spPr>
        <p:txBody>
          <a:bodyPr anchor="t">
            <a:noAutofit/>
          </a:bodyPr>
          <a:lstStyle>
            <a:lvl1pPr marL="0" indent="0" algn="l">
              <a:lnSpc>
                <a:spcPct val="140000"/>
              </a:lnSpc>
              <a:spcBef>
                <a:spcPts val="0"/>
              </a:spcBef>
              <a:buNone/>
              <a:defRPr sz="4800">
                <a:solidFill>
                  <a:srgbClr val="666666"/>
                </a:solidFill>
                <a:latin typeface="Noto Sans CJK SC Regular" panose="020B0500000000000000" pitchFamily="34" charset="-122"/>
                <a:ea typeface="Noto Sans CJK SC Regular" panose="020B0500000000000000" pitchFamily="34" charset="-122"/>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smtClean="0"/>
              <a:t>课程总结内容</a:t>
            </a:r>
            <a:endParaRPr lang="en-US" altLang="zh-CN" dirty="0" smtClean="0"/>
          </a:p>
          <a:p>
            <a:endParaRPr lang="en-US" altLang="zh-CN" dirty="0" smtClean="0"/>
          </a:p>
        </p:txBody>
      </p:sp>
    </p:spTree>
    <p:extLst>
      <p:ext uri="{BB962C8B-B14F-4D97-AF65-F5344CB8AC3E}">
        <p14:creationId xmlns:p14="http://schemas.microsoft.com/office/powerpoint/2010/main" val="30055094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fade">
                                      <p:cBhvr>
                                        <p:cTn id="7" dur="500"/>
                                        <p:tgtEl>
                                          <p:spTgt spid="6">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autoUpdateAnimBg="0">
        <p:tmplLst>
          <p:tmpl lvl="1">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
            <p:tnLst>
              <p:par>
                <p:cTn presetID="10" presetClass="entr" presetSubtype="0" fill="hold" nodeType="clickEffect">
                  <p:stCondLst>
                    <p:cond delay="0"/>
                  </p:stCondLst>
                  <p:childTnLst>
                    <p:set>
                      <p:cBhvr>
                        <p:cTn dur="1" fill="hold">
                          <p:stCondLst>
                            <p:cond delay="0"/>
                          </p:stCondLst>
                        </p:cTn>
                        <p:tgtEl>
                          <p:spTgt spid="6"/>
                        </p:tgtEl>
                        <p:attrNameLst>
                          <p:attrName>style.visibility</p:attrName>
                        </p:attrNameLst>
                      </p:cBhvr>
                      <p:to>
                        <p:strVal val="visible"/>
                      </p:to>
                    </p:set>
                    <p:animEffect transition="in" filter="fade">
                      <p:cBhvr>
                        <p:cTn dur="500"/>
                        <p:tgtEl>
                          <p:spTgt spid="6"/>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tx">
  <p:cSld name="尾页">
    <p:spTree>
      <p:nvGrpSpPr>
        <p:cNvPr id="1" name=""/>
        <p:cNvGrpSpPr/>
        <p:nvPr/>
      </p:nvGrpSpPr>
      <p:grpSpPr>
        <a:xfrm>
          <a:off x="0" y="0"/>
          <a:ext cx="0" cy="0"/>
          <a:chOff x="0" y="0"/>
          <a:chExt cx="0" cy="0"/>
        </a:xfrm>
      </p:grpSpPr>
      <p:pic>
        <p:nvPicPr>
          <p:cNvPr id="2" name="5.jpg"/>
          <p:cNvPicPr/>
          <p:nvPr userDrawn="1"/>
        </p:nvPicPr>
        <p:blipFill>
          <a:blip r:embed="rId2">
            <a:extLst/>
          </a:blip>
          <a:stretch>
            <a:fillRect/>
          </a:stretch>
        </p:blipFill>
        <p:spPr>
          <a:xfrm>
            <a:off x="0" y="0"/>
            <a:ext cx="24384000" cy="13716000"/>
          </a:xfrm>
          <a:prstGeom prst="rect">
            <a:avLst/>
          </a:prstGeom>
          <a:ln w="12700">
            <a:miter lim="400000"/>
          </a:ln>
        </p:spPr>
      </p:pic>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Shape 2"/>
          <p:cNvSpPr>
            <a:spLocks noGrp="1"/>
          </p:cNvSpPr>
          <p:nvPr>
            <p:ph type="title"/>
          </p:nvPr>
        </p:nvSpPr>
        <p:spPr>
          <a:xfrm>
            <a:off x="1689100" y="355600"/>
            <a:ext cx="21005800" cy="22860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11200" dirty="0" err="1">
                <a:solidFill>
                  <a:srgbClr val="FFFFFF"/>
                </a:solidFill>
              </a:rPr>
              <a:t>标题文本</a:t>
            </a:r>
            <a:endParaRPr sz="11200" dirty="0">
              <a:solidFill>
                <a:srgbClr val="FFFFFF"/>
              </a:solidFill>
            </a:endParaRPr>
          </a:p>
        </p:txBody>
      </p:sp>
      <p:sp>
        <p:nvSpPr>
          <p:cNvPr id="3" name="Shape 3"/>
          <p:cNvSpPr>
            <a:spLocks noGrp="1"/>
          </p:cNvSpPr>
          <p:nvPr>
            <p:ph type="body" idx="1"/>
          </p:nvPr>
        </p:nvSpPr>
        <p:spPr>
          <a:xfrm>
            <a:off x="1689100" y="3149600"/>
            <a:ext cx="21005800" cy="9296400"/>
          </a:xfrm>
          <a:prstGeom prst="rect">
            <a:avLst/>
          </a:prstGeom>
          <a:ln w="12700">
            <a:miter lim="400000"/>
          </a:ln>
          <a:extLst>
            <a:ext uri="{C572A759-6A51-4108-AA02-DFA0A04FC94B}">
              <ma14:wrappingTextBoxFlag xmlns:ma14="http://schemas.microsoft.com/office/mac/drawingml/2011/main" xmlns="" val="1"/>
            </a:ext>
          </a:extLst>
        </p:spPr>
        <p:txBody>
          <a:bodyPr lIns="0" tIns="0" rIns="0" bIns="0" anchor="ctr">
            <a:normAutofit/>
          </a:bodyPr>
          <a:lstStyle/>
          <a:p>
            <a:pPr lvl="0">
              <a:defRPr sz="1800">
                <a:solidFill>
                  <a:srgbClr val="000000"/>
                </a:solidFill>
              </a:defRPr>
            </a:pPr>
            <a:r>
              <a:rPr sz="5200" dirty="0" err="1">
                <a:solidFill>
                  <a:srgbClr val="FFFFFF"/>
                </a:solidFill>
              </a:rPr>
              <a:t>正文级别</a:t>
            </a:r>
            <a:r>
              <a:rPr sz="5200" dirty="0">
                <a:solidFill>
                  <a:srgbClr val="FFFFFF"/>
                </a:solidFill>
              </a:rPr>
              <a:t> 1</a:t>
            </a:r>
          </a:p>
          <a:p>
            <a:pPr lvl="1">
              <a:defRPr sz="1800">
                <a:solidFill>
                  <a:srgbClr val="000000"/>
                </a:solidFill>
              </a:defRPr>
            </a:pPr>
            <a:r>
              <a:rPr sz="5200" dirty="0" err="1">
                <a:solidFill>
                  <a:srgbClr val="FFFFFF"/>
                </a:solidFill>
              </a:rPr>
              <a:t>正文级别</a:t>
            </a:r>
            <a:r>
              <a:rPr sz="5200" dirty="0">
                <a:solidFill>
                  <a:srgbClr val="FFFFFF"/>
                </a:solidFill>
              </a:rPr>
              <a:t> 2</a:t>
            </a:r>
          </a:p>
          <a:p>
            <a:pPr lvl="2">
              <a:defRPr sz="1800">
                <a:solidFill>
                  <a:srgbClr val="000000"/>
                </a:solidFill>
              </a:defRPr>
            </a:pPr>
            <a:r>
              <a:rPr sz="5200" dirty="0" err="1">
                <a:solidFill>
                  <a:srgbClr val="FFFFFF"/>
                </a:solidFill>
              </a:rPr>
              <a:t>正文级别</a:t>
            </a:r>
            <a:r>
              <a:rPr sz="5200" dirty="0">
                <a:solidFill>
                  <a:srgbClr val="FFFFFF"/>
                </a:solidFill>
              </a:rPr>
              <a:t> 3</a:t>
            </a:r>
          </a:p>
          <a:p>
            <a:pPr lvl="3">
              <a:defRPr sz="1800">
                <a:solidFill>
                  <a:srgbClr val="000000"/>
                </a:solidFill>
              </a:defRPr>
            </a:pPr>
            <a:r>
              <a:rPr sz="5200" dirty="0" err="1">
                <a:solidFill>
                  <a:srgbClr val="FFFFFF"/>
                </a:solidFill>
              </a:rPr>
              <a:t>正文级别</a:t>
            </a:r>
            <a:r>
              <a:rPr sz="5200" dirty="0">
                <a:solidFill>
                  <a:srgbClr val="FFFFFF"/>
                </a:solidFill>
              </a:rPr>
              <a:t> 4</a:t>
            </a:r>
          </a:p>
          <a:p>
            <a:pPr lvl="4">
              <a:defRPr sz="1800">
                <a:solidFill>
                  <a:srgbClr val="000000"/>
                </a:solidFill>
              </a:defRPr>
            </a:pPr>
            <a:r>
              <a:rPr sz="5200" dirty="0" err="1">
                <a:solidFill>
                  <a:srgbClr val="FFFFFF"/>
                </a:solidFill>
              </a:rPr>
              <a:t>正文级别</a:t>
            </a:r>
            <a:r>
              <a:rPr sz="5200" dirty="0">
                <a:solidFill>
                  <a:srgbClr val="FFFFFF"/>
                </a:solidFill>
              </a:rPr>
              <a:t> 5</a:t>
            </a:r>
          </a:p>
        </p:txBody>
      </p:sp>
    </p:spTree>
  </p:cSld>
  <p:clrMap bg1="dk1" tx1="lt1" bg2="dk2" tx2="lt2" accent1="accent1" accent2="accent2" accent3="accent3" accent4="accent4" accent5="accent5" accent6="accent6" hlink="hlink" folHlink="folHlink"/>
  <p:sldLayoutIdLst>
    <p:sldLayoutId id="2147483661" r:id="rId1"/>
    <p:sldLayoutId id="2147483662" r:id="rId2"/>
    <p:sldLayoutId id="2147483686" r:id="rId3"/>
    <p:sldLayoutId id="2147483680" r:id="rId4"/>
    <p:sldLayoutId id="2147483676" r:id="rId5"/>
    <p:sldLayoutId id="2147483677" r:id="rId6"/>
    <p:sldLayoutId id="2147483678" r:id="rId7"/>
    <p:sldLayoutId id="2147483675" r:id="rId8"/>
    <p:sldLayoutId id="2147483660" r:id="rId9"/>
  </p:sldLayoutIdLst>
  <p:transition spd="med"/>
  <p:timing>
    <p:tnLst>
      <p:par>
        <p:cTn id="1" dur="indefinite" restart="never" nodeType="tmRoot"/>
      </p:par>
    </p:tnLst>
  </p:timing>
  <p:txStyles>
    <p:titleStyle>
      <a:lvl1pPr algn="ctr" defTabSz="825458" eaLnBrk="1" hangingPunct="1">
        <a:defRPr sz="11200">
          <a:solidFill>
            <a:srgbClr val="FFFFFF"/>
          </a:solidFill>
          <a:latin typeface="+mn-lt"/>
          <a:ea typeface="+mn-ea"/>
          <a:cs typeface="+mn-cs"/>
          <a:sym typeface="Helvetica Light"/>
        </a:defRPr>
      </a:lvl1pPr>
      <a:lvl2pPr indent="228589" algn="ctr" defTabSz="825458" eaLnBrk="1" hangingPunct="1">
        <a:defRPr sz="11200">
          <a:solidFill>
            <a:srgbClr val="FFFFFF"/>
          </a:solidFill>
          <a:latin typeface="+mn-lt"/>
          <a:ea typeface="+mn-ea"/>
          <a:cs typeface="+mn-cs"/>
          <a:sym typeface="Helvetica Light"/>
        </a:defRPr>
      </a:lvl2pPr>
      <a:lvl3pPr indent="457178" algn="ctr" defTabSz="825458" eaLnBrk="1" hangingPunct="1">
        <a:defRPr sz="11200">
          <a:solidFill>
            <a:srgbClr val="FFFFFF"/>
          </a:solidFill>
          <a:latin typeface="+mn-lt"/>
          <a:ea typeface="+mn-ea"/>
          <a:cs typeface="+mn-cs"/>
          <a:sym typeface="Helvetica Light"/>
        </a:defRPr>
      </a:lvl3pPr>
      <a:lvl4pPr indent="685766" algn="ctr" defTabSz="825458" eaLnBrk="1" hangingPunct="1">
        <a:defRPr sz="11200">
          <a:solidFill>
            <a:srgbClr val="FFFFFF"/>
          </a:solidFill>
          <a:latin typeface="+mn-lt"/>
          <a:ea typeface="+mn-ea"/>
          <a:cs typeface="+mn-cs"/>
          <a:sym typeface="Helvetica Light"/>
        </a:defRPr>
      </a:lvl4pPr>
      <a:lvl5pPr indent="914354" algn="ctr" defTabSz="825458" eaLnBrk="1" hangingPunct="1">
        <a:defRPr sz="11200">
          <a:solidFill>
            <a:srgbClr val="FFFFFF"/>
          </a:solidFill>
          <a:latin typeface="+mn-lt"/>
          <a:ea typeface="+mn-ea"/>
          <a:cs typeface="+mn-cs"/>
          <a:sym typeface="Helvetica Light"/>
        </a:defRPr>
      </a:lvl5pPr>
      <a:lvl6pPr indent="1142942" algn="ctr" defTabSz="825458" eaLnBrk="1" hangingPunct="1">
        <a:defRPr sz="11200">
          <a:solidFill>
            <a:srgbClr val="FFFFFF"/>
          </a:solidFill>
          <a:latin typeface="+mn-lt"/>
          <a:ea typeface="+mn-ea"/>
          <a:cs typeface="+mn-cs"/>
          <a:sym typeface="Helvetica Light"/>
        </a:defRPr>
      </a:lvl6pPr>
      <a:lvl7pPr indent="1371532" algn="ctr" defTabSz="825458" eaLnBrk="1" hangingPunct="1">
        <a:defRPr sz="11200">
          <a:solidFill>
            <a:srgbClr val="FFFFFF"/>
          </a:solidFill>
          <a:latin typeface="+mn-lt"/>
          <a:ea typeface="+mn-ea"/>
          <a:cs typeface="+mn-cs"/>
          <a:sym typeface="Helvetica Light"/>
        </a:defRPr>
      </a:lvl7pPr>
      <a:lvl8pPr indent="1600120" algn="ctr" defTabSz="825458" eaLnBrk="1" hangingPunct="1">
        <a:defRPr sz="11200">
          <a:solidFill>
            <a:srgbClr val="FFFFFF"/>
          </a:solidFill>
          <a:latin typeface="+mn-lt"/>
          <a:ea typeface="+mn-ea"/>
          <a:cs typeface="+mn-cs"/>
          <a:sym typeface="Helvetica Light"/>
        </a:defRPr>
      </a:lvl8pPr>
      <a:lvl9pPr indent="1828709" algn="ctr" defTabSz="825458" eaLnBrk="1" hangingPunct="1">
        <a:defRPr sz="11200">
          <a:solidFill>
            <a:srgbClr val="FFFFFF"/>
          </a:solidFill>
          <a:latin typeface="+mn-lt"/>
          <a:ea typeface="+mn-ea"/>
          <a:cs typeface="+mn-cs"/>
          <a:sym typeface="Helvetica Light"/>
        </a:defRPr>
      </a:lvl9pPr>
    </p:titleStyle>
    <p:bodyStyle>
      <a:lvl1pPr marL="634968" indent="-634968" defTabSz="825458" eaLnBrk="1" hangingPunct="1">
        <a:spcBef>
          <a:spcPts val="5900"/>
        </a:spcBef>
        <a:buSzPct val="75000"/>
        <a:buChar char="•"/>
        <a:defRPr sz="5200">
          <a:solidFill>
            <a:srgbClr val="FFFFFF"/>
          </a:solidFill>
          <a:latin typeface="+mn-lt"/>
          <a:ea typeface="+mn-ea"/>
          <a:cs typeface="+mn-cs"/>
          <a:sym typeface="Helvetica Light"/>
        </a:defRPr>
      </a:lvl1pPr>
      <a:lvl2pPr marL="1269936" indent="-634968" defTabSz="825458" eaLnBrk="1" hangingPunct="1">
        <a:spcBef>
          <a:spcPts val="5900"/>
        </a:spcBef>
        <a:buSzPct val="75000"/>
        <a:buChar char="•"/>
        <a:defRPr sz="5200">
          <a:solidFill>
            <a:srgbClr val="FFFFFF"/>
          </a:solidFill>
          <a:latin typeface="+mn-lt"/>
          <a:ea typeface="+mn-ea"/>
          <a:cs typeface="+mn-cs"/>
          <a:sym typeface="Helvetica Light"/>
        </a:defRPr>
      </a:lvl2pPr>
      <a:lvl3pPr marL="1904904" indent="-634968" defTabSz="825458" eaLnBrk="1" hangingPunct="1">
        <a:spcBef>
          <a:spcPts val="5900"/>
        </a:spcBef>
        <a:buSzPct val="75000"/>
        <a:buChar char="•"/>
        <a:defRPr sz="5200">
          <a:solidFill>
            <a:srgbClr val="FFFFFF"/>
          </a:solidFill>
          <a:latin typeface="+mn-lt"/>
          <a:ea typeface="+mn-ea"/>
          <a:cs typeface="+mn-cs"/>
          <a:sym typeface="Helvetica Light"/>
        </a:defRPr>
      </a:lvl3pPr>
      <a:lvl4pPr marL="2539874" indent="-634968" defTabSz="825458" eaLnBrk="1" hangingPunct="1">
        <a:spcBef>
          <a:spcPts val="5900"/>
        </a:spcBef>
        <a:buSzPct val="75000"/>
        <a:buChar char="•"/>
        <a:defRPr sz="5200">
          <a:solidFill>
            <a:srgbClr val="FFFFFF"/>
          </a:solidFill>
          <a:latin typeface="+mn-lt"/>
          <a:ea typeface="+mn-ea"/>
          <a:cs typeface="+mn-cs"/>
          <a:sym typeface="Helvetica Light"/>
        </a:defRPr>
      </a:lvl4pPr>
      <a:lvl5pPr marL="3174842" indent="-634968" defTabSz="825458" eaLnBrk="1" hangingPunct="1">
        <a:spcBef>
          <a:spcPts val="5900"/>
        </a:spcBef>
        <a:buSzPct val="75000"/>
        <a:buChar char="•"/>
        <a:defRPr sz="5200">
          <a:solidFill>
            <a:srgbClr val="FFFFFF"/>
          </a:solidFill>
          <a:latin typeface="+mn-lt"/>
          <a:ea typeface="+mn-ea"/>
          <a:cs typeface="+mn-cs"/>
          <a:sym typeface="Helvetica Light"/>
        </a:defRPr>
      </a:lvl5pPr>
      <a:lvl6pPr marL="3809810" indent="-634968" defTabSz="825458" eaLnBrk="1" hangingPunct="1">
        <a:spcBef>
          <a:spcPts val="5900"/>
        </a:spcBef>
        <a:buSzPct val="75000"/>
        <a:buChar char="•"/>
        <a:defRPr sz="5200">
          <a:solidFill>
            <a:srgbClr val="FFFFFF"/>
          </a:solidFill>
          <a:latin typeface="+mn-lt"/>
          <a:ea typeface="+mn-ea"/>
          <a:cs typeface="+mn-cs"/>
          <a:sym typeface="Helvetica Light"/>
        </a:defRPr>
      </a:lvl6pPr>
      <a:lvl7pPr marL="4444778" indent="-634968" defTabSz="825458" eaLnBrk="1" hangingPunct="1">
        <a:spcBef>
          <a:spcPts val="5900"/>
        </a:spcBef>
        <a:buSzPct val="75000"/>
        <a:buChar char="•"/>
        <a:defRPr sz="5200">
          <a:solidFill>
            <a:srgbClr val="FFFFFF"/>
          </a:solidFill>
          <a:latin typeface="+mn-lt"/>
          <a:ea typeface="+mn-ea"/>
          <a:cs typeface="+mn-cs"/>
          <a:sym typeface="Helvetica Light"/>
        </a:defRPr>
      </a:lvl7pPr>
      <a:lvl8pPr marL="5079746" indent="-634968" defTabSz="825458" eaLnBrk="1" hangingPunct="1">
        <a:spcBef>
          <a:spcPts val="5900"/>
        </a:spcBef>
        <a:buSzPct val="75000"/>
        <a:buChar char="•"/>
        <a:defRPr sz="5200">
          <a:solidFill>
            <a:srgbClr val="FFFFFF"/>
          </a:solidFill>
          <a:latin typeface="+mn-lt"/>
          <a:ea typeface="+mn-ea"/>
          <a:cs typeface="+mn-cs"/>
          <a:sym typeface="Helvetica Light"/>
        </a:defRPr>
      </a:lvl8pPr>
      <a:lvl9pPr marL="5714714" indent="-634968" defTabSz="825458" eaLnBrk="1" hangingPunct="1">
        <a:spcBef>
          <a:spcPts val="5900"/>
        </a:spcBef>
        <a:buSzPct val="75000"/>
        <a:buChar char="•"/>
        <a:defRPr sz="5200">
          <a:solidFill>
            <a:srgbClr val="FFFFFF"/>
          </a:solidFill>
          <a:latin typeface="+mn-lt"/>
          <a:ea typeface="+mn-ea"/>
          <a:cs typeface="+mn-cs"/>
          <a:sym typeface="Helvetica Light"/>
        </a:defRPr>
      </a:lvl9pPr>
    </p:bodyStyle>
    <p:otherStyle>
      <a:lvl1pPr algn="ctr" defTabSz="825458" eaLnBrk="1" hangingPunct="1">
        <a:defRPr sz="2400">
          <a:solidFill>
            <a:schemeClr val="tx1"/>
          </a:solidFill>
          <a:latin typeface="+mn-lt"/>
          <a:ea typeface="+mn-ea"/>
          <a:cs typeface="+mn-cs"/>
          <a:sym typeface="Helvetica Light"/>
        </a:defRPr>
      </a:lvl1pPr>
      <a:lvl2pPr indent="228589" algn="ctr" defTabSz="825458" eaLnBrk="1" hangingPunct="1">
        <a:defRPr sz="2400">
          <a:solidFill>
            <a:schemeClr val="tx1"/>
          </a:solidFill>
          <a:latin typeface="+mn-lt"/>
          <a:ea typeface="+mn-ea"/>
          <a:cs typeface="+mn-cs"/>
          <a:sym typeface="Helvetica Light"/>
        </a:defRPr>
      </a:lvl2pPr>
      <a:lvl3pPr indent="457178" algn="ctr" defTabSz="825458" eaLnBrk="1" hangingPunct="1">
        <a:defRPr sz="2400">
          <a:solidFill>
            <a:schemeClr val="tx1"/>
          </a:solidFill>
          <a:latin typeface="+mn-lt"/>
          <a:ea typeface="+mn-ea"/>
          <a:cs typeface="+mn-cs"/>
          <a:sym typeface="Helvetica Light"/>
        </a:defRPr>
      </a:lvl3pPr>
      <a:lvl4pPr indent="685766" algn="ctr" defTabSz="825458" eaLnBrk="1" hangingPunct="1">
        <a:defRPr sz="2400">
          <a:solidFill>
            <a:schemeClr val="tx1"/>
          </a:solidFill>
          <a:latin typeface="+mn-lt"/>
          <a:ea typeface="+mn-ea"/>
          <a:cs typeface="+mn-cs"/>
          <a:sym typeface="Helvetica Light"/>
        </a:defRPr>
      </a:lvl4pPr>
      <a:lvl5pPr indent="914354" algn="ctr" defTabSz="825458" eaLnBrk="1" hangingPunct="1">
        <a:defRPr sz="2400">
          <a:solidFill>
            <a:schemeClr val="tx1"/>
          </a:solidFill>
          <a:latin typeface="+mn-lt"/>
          <a:ea typeface="+mn-ea"/>
          <a:cs typeface="+mn-cs"/>
          <a:sym typeface="Helvetica Light"/>
        </a:defRPr>
      </a:lvl5pPr>
      <a:lvl6pPr indent="1142942" algn="ctr" defTabSz="825458" eaLnBrk="1" hangingPunct="1">
        <a:defRPr sz="2400">
          <a:solidFill>
            <a:schemeClr val="tx1"/>
          </a:solidFill>
          <a:latin typeface="+mn-lt"/>
          <a:ea typeface="+mn-ea"/>
          <a:cs typeface="+mn-cs"/>
          <a:sym typeface="Helvetica Light"/>
        </a:defRPr>
      </a:lvl6pPr>
      <a:lvl7pPr indent="1371532" algn="ctr" defTabSz="825458" eaLnBrk="1" hangingPunct="1">
        <a:defRPr sz="2400">
          <a:solidFill>
            <a:schemeClr val="tx1"/>
          </a:solidFill>
          <a:latin typeface="+mn-lt"/>
          <a:ea typeface="+mn-ea"/>
          <a:cs typeface="+mn-cs"/>
          <a:sym typeface="Helvetica Light"/>
        </a:defRPr>
      </a:lvl7pPr>
      <a:lvl8pPr indent="1600120" algn="ctr" defTabSz="825458" eaLnBrk="1" hangingPunct="1">
        <a:defRPr sz="2400">
          <a:solidFill>
            <a:schemeClr val="tx1"/>
          </a:solidFill>
          <a:latin typeface="+mn-lt"/>
          <a:ea typeface="+mn-ea"/>
          <a:cs typeface="+mn-cs"/>
          <a:sym typeface="Helvetica Light"/>
        </a:defRPr>
      </a:lvl8pPr>
      <a:lvl9pPr indent="1828709" algn="ctr" defTabSz="825458" eaLnBrk="1" hangingPunct="1">
        <a:defRPr sz="2400">
          <a:solidFill>
            <a:schemeClr val="tx1"/>
          </a:solidFill>
          <a:latin typeface="+mn-lt"/>
          <a:ea typeface="+mn-ea"/>
          <a:cs typeface="+mn-cs"/>
          <a:sym typeface="Helvetica Light"/>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9.png"/><Relationship Id="rId5" Type="http://schemas.openxmlformats.org/officeDocument/2006/relationships/image" Target="../media/image8.png"/><Relationship Id="rId4" Type="http://schemas.openxmlformats.org/officeDocument/2006/relationships/image" Target="../media/image7.png"/><Relationship Id="rId9"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7.xml"/><Relationship Id="rId4" Type="http://schemas.openxmlformats.org/officeDocument/2006/relationships/image" Target="../media/image15.png"/></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0" y="5842800"/>
            <a:ext cx="24384000" cy="2955760"/>
          </a:xfrm>
        </p:spPr>
        <p:txBody>
          <a:bodyPr>
            <a:normAutofit/>
          </a:bodyPr>
          <a:lstStyle/>
          <a:p>
            <a:r>
              <a:rPr lang="en-US" altLang="zh-CN" dirty="0" smtClean="0"/>
              <a:t>JVM </a:t>
            </a:r>
            <a:r>
              <a:rPr lang="zh-CN" altLang="en-US" dirty="0" smtClean="0"/>
              <a:t>自动</a:t>
            </a:r>
            <a:r>
              <a:rPr lang="zh-CN" altLang="en-US" dirty="0"/>
              <a:t>内存</a:t>
            </a:r>
            <a:r>
              <a:rPr lang="zh-CN" altLang="en-US" dirty="0" smtClean="0"/>
              <a:t>管理：内存区域基础</a:t>
            </a:r>
            <a:r>
              <a:rPr lang="zh-CN" altLang="en-US" dirty="0"/>
              <a:t>概念</a:t>
            </a:r>
          </a:p>
        </p:txBody>
      </p:sp>
    </p:spTree>
    <p:extLst>
      <p:ext uri="{BB962C8B-B14F-4D97-AF65-F5344CB8AC3E}">
        <p14:creationId xmlns:p14="http://schemas.microsoft.com/office/powerpoint/2010/main" val="77675562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en-US" altLang="zh-CN" dirty="0">
                <a:solidFill>
                  <a:srgbClr val="35B558"/>
                </a:solidFill>
                <a:latin typeface="Noto Sans CJK SC Bold" panose="020B0800000000000000" pitchFamily="34" charset="-122"/>
                <a:ea typeface="Noto Sans CJK SC Bold" panose="020B0800000000000000" pitchFamily="34" charset="-122"/>
              </a:rPr>
              <a:t>Java </a:t>
            </a:r>
            <a:r>
              <a:rPr lang="zh-CN" altLang="en-US" dirty="0">
                <a:solidFill>
                  <a:srgbClr val="35B558"/>
                </a:solidFill>
                <a:latin typeface="Noto Sans CJK SC Bold" panose="020B0800000000000000" pitchFamily="34" charset="-122"/>
                <a:ea typeface="Noto Sans CJK SC Bold" panose="020B0800000000000000" pitchFamily="34" charset="-122"/>
              </a:rPr>
              <a:t>虚拟机运行时数据</a:t>
            </a:r>
            <a:r>
              <a:rPr lang="zh-CN" altLang="en-US" dirty="0" smtClean="0">
                <a:solidFill>
                  <a:srgbClr val="35B558"/>
                </a:solidFill>
                <a:latin typeface="Noto Sans CJK SC Bold" panose="020B0800000000000000" pitchFamily="34" charset="-122"/>
                <a:ea typeface="Noto Sans CJK SC Bold" panose="020B0800000000000000" pitchFamily="34" charset="-122"/>
              </a:rPr>
              <a:t>区</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zh-CN" altLang="en-US" dirty="0"/>
              <a:t>运行时数据</a:t>
            </a:r>
            <a:r>
              <a:rPr lang="zh-CN" altLang="en-US" dirty="0" smtClean="0"/>
              <a:t>区</a:t>
            </a:r>
            <a:r>
              <a:rPr lang="zh-CN" altLang="en-US" dirty="0"/>
              <a:t>的</a:t>
            </a:r>
            <a:r>
              <a:rPr lang="zh-CN" altLang="en-US" dirty="0" smtClean="0"/>
              <a:t>划分</a:t>
            </a:r>
            <a:endParaRPr lang="en-US" altLang="zh-CN" dirty="0" smtClean="0"/>
          </a:p>
          <a:p>
            <a:pPr marL="865800" indent="-685800">
              <a:buFont typeface="Arial" pitchFamily="34" charset="0"/>
              <a:buChar char="•"/>
            </a:pPr>
            <a:r>
              <a:rPr lang="zh-CN" altLang="en-US" dirty="0" smtClean="0"/>
              <a:t>程序计数器</a:t>
            </a:r>
            <a:endParaRPr lang="en-US" altLang="zh-CN" dirty="0" smtClean="0"/>
          </a:p>
          <a:p>
            <a:pPr marL="865800" indent="-685800">
              <a:buFont typeface="Arial" pitchFamily="34" charset="0"/>
              <a:buChar char="•"/>
            </a:pPr>
            <a:r>
              <a:rPr lang="en-US" altLang="zh-CN" dirty="0" smtClean="0"/>
              <a:t>Java </a:t>
            </a:r>
            <a:r>
              <a:rPr lang="zh-CN" altLang="en-US" dirty="0" smtClean="0"/>
              <a:t>堆</a:t>
            </a:r>
            <a:endParaRPr lang="en-US" altLang="zh-CN" dirty="0" smtClean="0"/>
          </a:p>
          <a:p>
            <a:pPr marL="865800" indent="-685800">
              <a:buFont typeface="Arial" pitchFamily="34" charset="0"/>
              <a:buChar char="•"/>
            </a:pPr>
            <a:r>
              <a:rPr lang="en-US" altLang="zh-CN" dirty="0" smtClean="0"/>
              <a:t>Java </a:t>
            </a:r>
            <a:r>
              <a:rPr lang="zh-CN" altLang="en-US" dirty="0" smtClean="0"/>
              <a:t>虚拟机栈</a:t>
            </a:r>
            <a:endParaRPr lang="en-US" altLang="zh-CN" dirty="0" smtClean="0"/>
          </a:p>
          <a:p>
            <a:pPr marL="865800" indent="-685800">
              <a:buFont typeface="Arial" pitchFamily="34" charset="0"/>
              <a:buChar char="•"/>
            </a:pPr>
            <a:r>
              <a:rPr lang="zh-CN" altLang="en-US" dirty="0" smtClean="0"/>
              <a:t>本地方法栈</a:t>
            </a:r>
            <a:endParaRPr lang="en-US" altLang="zh-CN" dirty="0" smtClean="0"/>
          </a:p>
          <a:p>
            <a:pPr marL="865800" indent="-685800">
              <a:buFont typeface="Arial" pitchFamily="34" charset="0"/>
              <a:buChar char="•"/>
            </a:pPr>
            <a:r>
              <a:rPr lang="zh-CN" altLang="en-US" dirty="0" smtClean="0"/>
              <a:t>方法</a:t>
            </a:r>
            <a:r>
              <a:rPr lang="zh-CN" altLang="en-US" dirty="0"/>
              <a:t>区</a:t>
            </a:r>
            <a:endParaRPr lang="en-US" altLang="zh-CN" dirty="0"/>
          </a:p>
          <a:p>
            <a:pPr marL="865800" indent="-685800">
              <a:buFont typeface="Arial" pitchFamily="34" charset="0"/>
              <a:buChar char="•"/>
            </a:pPr>
            <a:endParaRPr lang="zh-CN" altLang="en-US" dirty="0"/>
          </a:p>
        </p:txBody>
      </p:sp>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058402" y="2933781"/>
            <a:ext cx="11582835" cy="85558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91007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4" end="4"/>
                                            </p:txEl>
                                          </p:spTgt>
                                        </p:tgtEl>
                                        <p:attrNameLst>
                                          <p:attrName>style.visibility</p:attrName>
                                        </p:attrNameLst>
                                      </p:cBhvr>
                                      <p:to>
                                        <p:strVal val="visible"/>
                                      </p:to>
                                    </p:set>
                                    <p:animEffect transition="in" filter="fade">
                                      <p:cBhvr>
                                        <p:cTn id="22" dur="500"/>
                                        <p:tgtEl>
                                          <p:spTgt spid="3">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animEffect transition="in" filter="fade">
                                      <p:cBhvr>
                                        <p:cTn id="27" dur="500"/>
                                        <p:tgtEl>
                                          <p:spTgt spid="3">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26"/>
                                        </p:tgtEl>
                                        <p:attrNameLst>
                                          <p:attrName>style.visibility</p:attrName>
                                        </p:attrNameLst>
                                      </p:cBhvr>
                                      <p:to>
                                        <p:strVal val="visible"/>
                                      </p:to>
                                    </p:set>
                                    <p:animEffect transition="in" filter="fade">
                                      <p:cBhvr>
                                        <p:cTn id="32"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程序计数器区域</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zh-CN" dirty="0"/>
              <a:t>程序计数器（</a:t>
            </a:r>
            <a:r>
              <a:rPr lang="en-US" altLang="zh-CN" dirty="0"/>
              <a:t>Program Counter Register</a:t>
            </a:r>
            <a:r>
              <a:rPr lang="zh-CN" altLang="zh-CN" dirty="0" smtClean="0"/>
              <a:t>）</a:t>
            </a:r>
            <a:endParaRPr lang="en-US" altLang="zh-CN" dirty="0" smtClean="0"/>
          </a:p>
          <a:p>
            <a:pPr marL="865800" indent="-685800">
              <a:buFont typeface="Arial" pitchFamily="34" charset="0"/>
              <a:buChar char="•"/>
            </a:pPr>
            <a:r>
              <a:rPr lang="zh-CN" altLang="zh-CN" dirty="0" smtClean="0"/>
              <a:t>一块</a:t>
            </a:r>
            <a:r>
              <a:rPr lang="zh-CN" altLang="zh-CN" dirty="0"/>
              <a:t>较小的的内存空间，它的作用可以看作是当前线程所执行的字节码的行号指示器</a:t>
            </a:r>
            <a:r>
              <a:rPr lang="zh-CN" altLang="zh-CN" dirty="0" smtClean="0"/>
              <a:t>。</a:t>
            </a:r>
            <a:endParaRPr lang="zh-CN" altLang="zh-CN" dirty="0"/>
          </a:p>
          <a:p>
            <a:pPr marL="865800" indent="-685800">
              <a:buFont typeface="Arial" pitchFamily="34" charset="0"/>
              <a:buChar char="•"/>
            </a:pPr>
            <a:r>
              <a:rPr lang="zh-CN" altLang="zh-CN" dirty="0" smtClean="0"/>
              <a:t>如果</a:t>
            </a:r>
            <a:r>
              <a:rPr lang="zh-CN" altLang="zh-CN" dirty="0"/>
              <a:t>线程正在执行的是一</a:t>
            </a:r>
            <a:r>
              <a:rPr lang="zh-CN" altLang="zh-CN" dirty="0" smtClean="0"/>
              <a:t>个</a:t>
            </a:r>
            <a:r>
              <a:rPr lang="en-US" altLang="zh-CN" dirty="0" smtClean="0"/>
              <a:t> Java </a:t>
            </a:r>
            <a:r>
              <a:rPr lang="zh-CN" altLang="zh-CN" dirty="0" smtClean="0"/>
              <a:t>方法</a:t>
            </a:r>
            <a:r>
              <a:rPr lang="zh-CN" altLang="zh-CN" dirty="0"/>
              <a:t>，这个计数器记录的是正在执行的虚拟机字节码指令的地址；如果正在执行的</a:t>
            </a:r>
            <a:r>
              <a:rPr lang="zh-CN" altLang="zh-CN" dirty="0" smtClean="0"/>
              <a:t>是</a:t>
            </a:r>
            <a:r>
              <a:rPr lang="en-US" altLang="zh-CN" dirty="0" smtClean="0"/>
              <a:t> Native </a:t>
            </a:r>
            <a:r>
              <a:rPr lang="zh-CN" altLang="zh-CN" dirty="0" smtClean="0"/>
              <a:t>方法</a:t>
            </a:r>
            <a:r>
              <a:rPr lang="zh-CN" altLang="zh-CN" dirty="0"/>
              <a:t>，这个计数器值则为</a:t>
            </a:r>
            <a:r>
              <a:rPr lang="zh-CN" altLang="zh-CN" dirty="0" smtClean="0"/>
              <a:t>空。</a:t>
            </a:r>
            <a:endParaRPr lang="en-US" altLang="zh-CN" dirty="0" smtClean="0"/>
          </a:p>
          <a:p>
            <a:pPr marL="865800" indent="-685800">
              <a:buFont typeface="Arial" pitchFamily="34" charset="0"/>
              <a:buChar char="•"/>
            </a:pPr>
            <a:r>
              <a:rPr lang="zh-CN" altLang="zh-CN" dirty="0" smtClean="0"/>
              <a:t>此</a:t>
            </a:r>
            <a:r>
              <a:rPr lang="zh-CN" altLang="zh-CN" dirty="0"/>
              <a:t>内存区域是唯一一个</a:t>
            </a:r>
            <a:r>
              <a:rPr lang="zh-CN" altLang="zh-CN" dirty="0" smtClean="0"/>
              <a:t>在</a:t>
            </a:r>
            <a:r>
              <a:rPr lang="en-US" altLang="zh-CN" dirty="0" smtClean="0"/>
              <a:t> Java </a:t>
            </a:r>
            <a:r>
              <a:rPr lang="zh-CN" altLang="zh-CN" dirty="0" smtClean="0"/>
              <a:t>虚拟机</a:t>
            </a:r>
            <a:r>
              <a:rPr lang="zh-CN" altLang="zh-CN" dirty="0"/>
              <a:t>规范中没有规定</a:t>
            </a:r>
            <a:r>
              <a:rPr lang="zh-CN" altLang="zh-CN" dirty="0" smtClean="0"/>
              <a:t>任何</a:t>
            </a:r>
            <a:r>
              <a:rPr lang="en-US" altLang="zh-CN" dirty="0" smtClean="0"/>
              <a:t> </a:t>
            </a:r>
            <a:r>
              <a:rPr lang="en-US" altLang="zh-CN" dirty="0" err="1" smtClean="0"/>
              <a:t>OutOfMemoryError</a:t>
            </a:r>
            <a:r>
              <a:rPr lang="zh-CN" altLang="zh-CN" dirty="0"/>
              <a:t>情况的区域</a:t>
            </a:r>
            <a:r>
              <a:rPr lang="zh-CN" altLang="zh-CN" dirty="0" smtClean="0"/>
              <a:t>。</a:t>
            </a:r>
            <a:endParaRPr lang="zh-CN" altLang="zh-CN" dirty="0"/>
          </a:p>
        </p:txBody>
      </p:sp>
    </p:spTree>
    <p:extLst>
      <p:ext uri="{BB962C8B-B14F-4D97-AF65-F5344CB8AC3E}">
        <p14:creationId xmlns:p14="http://schemas.microsoft.com/office/powerpoint/2010/main" val="4116372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JVM </a:t>
            </a:r>
            <a:r>
              <a:rPr lang="zh-CN" altLang="en-US" dirty="0"/>
              <a:t>自动内存管理</a:t>
            </a:r>
            <a:r>
              <a:rPr lang="zh-CN" altLang="en-US" dirty="0" smtClean="0"/>
              <a:t>：内存</a:t>
            </a:r>
            <a:r>
              <a:rPr lang="zh-CN" altLang="en-US" dirty="0"/>
              <a:t>区域基础概念</a:t>
            </a:r>
          </a:p>
        </p:txBody>
      </p:sp>
      <p:sp>
        <p:nvSpPr>
          <p:cNvPr id="7" name="文本占位符 6"/>
          <p:cNvSpPr>
            <a:spLocks noGrp="1"/>
          </p:cNvSpPr>
          <p:nvPr>
            <p:ph type="body" idx="1"/>
          </p:nvPr>
        </p:nvSpPr>
        <p:spPr/>
        <p:txBody>
          <a:bodyPr/>
          <a:lstStyle/>
          <a:p>
            <a:r>
              <a:rPr lang="en-US" altLang="zh-CN" dirty="0"/>
              <a:t>Java </a:t>
            </a:r>
            <a:r>
              <a:rPr lang="zh-CN" altLang="en-US" dirty="0"/>
              <a:t>虚拟机栈和本地方法栈</a:t>
            </a:r>
          </a:p>
        </p:txBody>
      </p:sp>
    </p:spTree>
    <p:extLst>
      <p:ext uri="{BB962C8B-B14F-4D97-AF65-F5344CB8AC3E}">
        <p14:creationId xmlns:p14="http://schemas.microsoft.com/office/powerpoint/2010/main" val="1486587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Java </a:t>
            </a:r>
            <a:r>
              <a:rPr lang="zh-CN" altLang="en-US" dirty="0"/>
              <a:t>虚拟机栈和本地方法栈</a:t>
            </a:r>
          </a:p>
        </p:txBody>
      </p:sp>
      <p:sp>
        <p:nvSpPr>
          <p:cNvPr id="3" name="副标题 2"/>
          <p:cNvSpPr>
            <a:spLocks noGrp="1"/>
          </p:cNvSpPr>
          <p:nvPr>
            <p:ph type="subTitle" idx="1"/>
          </p:nvPr>
        </p:nvSpPr>
        <p:spPr/>
        <p:txBody>
          <a:bodyPr/>
          <a:lstStyle/>
          <a:p>
            <a:r>
              <a:rPr lang="en-US" altLang="zh-CN" dirty="0" smtClean="0"/>
              <a:t>Java </a:t>
            </a:r>
            <a:r>
              <a:rPr lang="zh-CN" altLang="en-US" dirty="0" smtClean="0"/>
              <a:t>虚拟机栈的概念和特征</a:t>
            </a:r>
            <a:endParaRPr lang="en-US" altLang="zh-CN" dirty="0" smtClean="0"/>
          </a:p>
          <a:p>
            <a:r>
              <a:rPr lang="zh-CN" altLang="en-US" dirty="0" smtClean="0"/>
              <a:t>本地</a:t>
            </a:r>
            <a:r>
              <a:rPr lang="zh-CN" altLang="en-US" dirty="0"/>
              <a:t>方法</a:t>
            </a:r>
            <a:r>
              <a:rPr lang="zh-CN" altLang="en-US" dirty="0" smtClean="0"/>
              <a:t>栈的概念</a:t>
            </a:r>
            <a:r>
              <a:rPr lang="zh-CN" altLang="en-US" dirty="0"/>
              <a:t>和特征</a:t>
            </a:r>
            <a:endParaRPr lang="en-US" altLang="zh-CN" dirty="0"/>
          </a:p>
          <a:p>
            <a:r>
              <a:rPr lang="zh-CN" altLang="en-US" dirty="0" smtClean="0"/>
              <a:t>栈帧概念和特征</a:t>
            </a:r>
            <a:endParaRPr lang="en-US" altLang="zh-CN" dirty="0" smtClean="0"/>
          </a:p>
          <a:p>
            <a:r>
              <a:rPr lang="zh-CN" altLang="en-US" dirty="0" smtClean="0"/>
              <a:t>本地变量表和操作数栈实战</a:t>
            </a:r>
            <a:endParaRPr lang="en-US" altLang="zh-CN" dirty="0" smtClean="0"/>
          </a:p>
          <a:p>
            <a:r>
              <a:rPr lang="zh-CN" altLang="en-US" dirty="0" smtClean="0"/>
              <a:t>内存</a:t>
            </a:r>
            <a:r>
              <a:rPr lang="zh-CN" altLang="en-US" dirty="0"/>
              <a:t>异常实战</a:t>
            </a:r>
            <a:endParaRPr lang="en-US" altLang="zh-CN" dirty="0" smtClean="0"/>
          </a:p>
        </p:txBody>
      </p:sp>
    </p:spTree>
    <p:extLst>
      <p:ext uri="{BB962C8B-B14F-4D97-AF65-F5344CB8AC3E}">
        <p14:creationId xmlns:p14="http://schemas.microsoft.com/office/powerpoint/2010/main" val="7322915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虚拟机栈和本地方法</a:t>
            </a:r>
            <a:r>
              <a:rPr lang="zh-CN" altLang="en-US" dirty="0" smtClean="0"/>
              <a:t>栈 </a:t>
            </a:r>
            <a:r>
              <a:rPr lang="en-US" altLang="zh-CN" dirty="0" smtClean="0"/>
              <a:t>— </a:t>
            </a:r>
            <a:r>
              <a:rPr lang="en-US" altLang="zh-CN" dirty="0" smtClean="0">
                <a:solidFill>
                  <a:srgbClr val="35B558"/>
                </a:solidFill>
                <a:latin typeface="Noto Sans CJK SC Bold" panose="020B0800000000000000" pitchFamily="34" charset="-122"/>
                <a:ea typeface="Noto Sans CJK SC Bold" panose="020B0800000000000000" pitchFamily="34" charset="-122"/>
              </a:rPr>
              <a:t>Java </a:t>
            </a:r>
            <a:r>
              <a:rPr lang="zh-CN" altLang="en-US" dirty="0">
                <a:solidFill>
                  <a:srgbClr val="35B558"/>
                </a:solidFill>
                <a:latin typeface="Noto Sans CJK SC Bold" panose="020B0800000000000000" pitchFamily="34" charset="-122"/>
                <a:ea typeface="Noto Sans CJK SC Bold" panose="020B0800000000000000" pitchFamily="34" charset="-122"/>
              </a:rPr>
              <a:t>虚拟机栈的概念和特征</a:t>
            </a:r>
          </a:p>
        </p:txBody>
      </p:sp>
      <p:sp>
        <p:nvSpPr>
          <p:cNvPr id="4" name="副标题 3"/>
          <p:cNvSpPr>
            <a:spLocks noGrp="1"/>
          </p:cNvSpPr>
          <p:nvPr>
            <p:ph type="subTitle" idx="1"/>
          </p:nvPr>
        </p:nvSpPr>
        <p:spPr/>
        <p:txBody>
          <a:bodyPr/>
          <a:lstStyle/>
          <a:p>
            <a:r>
              <a:rPr lang="en-US" altLang="zh-CN" dirty="0"/>
              <a:t>Java </a:t>
            </a:r>
            <a:r>
              <a:rPr lang="zh-CN" altLang="en-US" dirty="0"/>
              <a:t>虚拟机</a:t>
            </a:r>
            <a:r>
              <a:rPr lang="zh-CN" altLang="en-US" dirty="0" smtClean="0"/>
              <a:t>栈的</a:t>
            </a:r>
            <a:r>
              <a:rPr lang="zh-CN" altLang="en-US" dirty="0"/>
              <a:t>特征</a:t>
            </a:r>
            <a:endParaRPr lang="en-US" altLang="zh-CN" dirty="0" smtClean="0"/>
          </a:p>
          <a:p>
            <a:pPr marL="865800" indent="-685800">
              <a:buFont typeface="Arial" pitchFamily="34" charset="0"/>
              <a:buChar char="•"/>
            </a:pPr>
            <a:r>
              <a:rPr lang="zh-CN" altLang="en-US" dirty="0" smtClean="0"/>
              <a:t>线程私有</a:t>
            </a:r>
            <a:endParaRPr lang="en-US" altLang="zh-CN" dirty="0" smtClean="0"/>
          </a:p>
          <a:p>
            <a:pPr marL="865800" indent="-685800">
              <a:buFont typeface="Arial" pitchFamily="34" charset="0"/>
              <a:buChar char="•"/>
            </a:pPr>
            <a:r>
              <a:rPr lang="zh-CN" altLang="en-US" dirty="0" smtClean="0"/>
              <a:t>后进先出（</a:t>
            </a:r>
            <a:r>
              <a:rPr lang="en-US" altLang="zh-CN" dirty="0" smtClean="0"/>
              <a:t>LIFO</a:t>
            </a:r>
            <a:r>
              <a:rPr lang="zh-CN" altLang="en-US" dirty="0" smtClean="0"/>
              <a:t>）栈</a:t>
            </a:r>
            <a:endParaRPr lang="en-US" altLang="zh-CN" dirty="0" smtClean="0"/>
          </a:p>
          <a:p>
            <a:pPr marL="865800" indent="-685800">
              <a:buFont typeface="Arial" pitchFamily="34" charset="0"/>
              <a:buChar char="•"/>
            </a:pPr>
            <a:r>
              <a:rPr lang="zh-CN" altLang="en-US" dirty="0" smtClean="0"/>
              <a:t>存储栈帧，支撑 </a:t>
            </a:r>
            <a:r>
              <a:rPr lang="en-US" altLang="zh-CN" dirty="0" smtClean="0"/>
              <a:t>Java </a:t>
            </a:r>
            <a:r>
              <a:rPr lang="zh-CN" altLang="en-US" dirty="0" smtClean="0"/>
              <a:t>方法的调用、执行和退出</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r>
              <a:rPr lang="zh-CN" altLang="en-US" dirty="0" smtClean="0"/>
              <a:t>和 </a:t>
            </a:r>
            <a:r>
              <a:rPr lang="en-US" altLang="zh-CN" dirty="0" err="1" smtClean="0"/>
              <a:t>StackOverflowError</a:t>
            </a:r>
            <a:r>
              <a:rPr lang="en-US" altLang="zh-CN" dirty="0" smtClean="0"/>
              <a:t> </a:t>
            </a:r>
            <a:r>
              <a:rPr lang="zh-CN" altLang="en-US" dirty="0" smtClean="0"/>
              <a:t>异常</a:t>
            </a:r>
            <a:endParaRPr lang="zh-CN" altLang="zh-CN" dirty="0"/>
          </a:p>
        </p:txBody>
      </p:sp>
    </p:spTree>
    <p:extLst>
      <p:ext uri="{BB962C8B-B14F-4D97-AF65-F5344CB8AC3E}">
        <p14:creationId xmlns:p14="http://schemas.microsoft.com/office/powerpoint/2010/main" val="23388611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虚拟机栈和本地方法</a:t>
            </a:r>
            <a:r>
              <a:rPr lang="zh-CN" altLang="en-US" dirty="0" smtClean="0"/>
              <a:t>栈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本地方法栈</a:t>
            </a:r>
            <a:r>
              <a:rPr lang="zh-CN" altLang="en-US" dirty="0">
                <a:solidFill>
                  <a:srgbClr val="35B558"/>
                </a:solidFill>
                <a:latin typeface="Noto Sans CJK SC Bold" panose="020B0800000000000000" pitchFamily="34" charset="-122"/>
                <a:ea typeface="Noto Sans CJK SC Bold" panose="020B0800000000000000" pitchFamily="34" charset="-122"/>
              </a:rPr>
              <a:t>的概念和特征</a:t>
            </a:r>
          </a:p>
        </p:txBody>
      </p:sp>
      <p:sp>
        <p:nvSpPr>
          <p:cNvPr id="4" name="副标题 3"/>
          <p:cNvSpPr>
            <a:spLocks noGrp="1"/>
          </p:cNvSpPr>
          <p:nvPr>
            <p:ph type="subTitle" idx="1"/>
          </p:nvPr>
        </p:nvSpPr>
        <p:spPr/>
        <p:txBody>
          <a:bodyPr/>
          <a:lstStyle/>
          <a:p>
            <a:r>
              <a:rPr lang="en-US" altLang="zh-CN" dirty="0"/>
              <a:t>Java </a:t>
            </a:r>
            <a:r>
              <a:rPr lang="zh-CN" altLang="en-US" dirty="0" smtClean="0"/>
              <a:t>本地方法栈的特征</a:t>
            </a:r>
            <a:endParaRPr lang="en-US" altLang="zh-CN" dirty="0" smtClean="0"/>
          </a:p>
          <a:p>
            <a:pPr marL="865800" indent="-685800">
              <a:buFont typeface="Arial" pitchFamily="34" charset="0"/>
              <a:buChar char="•"/>
            </a:pPr>
            <a:r>
              <a:rPr lang="zh-CN" altLang="en-US" dirty="0" smtClean="0"/>
              <a:t>线程私有</a:t>
            </a:r>
            <a:endParaRPr lang="en-US" altLang="zh-CN" dirty="0" smtClean="0"/>
          </a:p>
          <a:p>
            <a:pPr marL="865800" indent="-685800">
              <a:buFont typeface="Arial" pitchFamily="34" charset="0"/>
              <a:buChar char="•"/>
            </a:pPr>
            <a:r>
              <a:rPr lang="zh-CN" altLang="en-US" dirty="0"/>
              <a:t>后进先出（</a:t>
            </a:r>
            <a:r>
              <a:rPr lang="en-US" altLang="zh-CN" dirty="0"/>
              <a:t>LIFO</a:t>
            </a:r>
            <a:r>
              <a:rPr lang="zh-CN" altLang="en-US" dirty="0"/>
              <a:t>）栈</a:t>
            </a:r>
            <a:endParaRPr lang="en-US" altLang="zh-CN" dirty="0"/>
          </a:p>
          <a:p>
            <a:pPr marL="865800" indent="-685800">
              <a:buFont typeface="Arial" pitchFamily="34" charset="0"/>
              <a:buChar char="•"/>
            </a:pPr>
            <a:r>
              <a:rPr lang="zh-CN" altLang="en-US" dirty="0" smtClean="0"/>
              <a:t>作用是支撑</a:t>
            </a:r>
            <a:r>
              <a:rPr lang="en-US" altLang="zh-CN" dirty="0" smtClean="0"/>
              <a:t> Native </a:t>
            </a:r>
            <a:r>
              <a:rPr lang="zh-CN" altLang="en-US" dirty="0" smtClean="0"/>
              <a:t>方法的调用、执行和退出</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r>
              <a:rPr lang="zh-CN" altLang="en-US" dirty="0" smtClean="0"/>
              <a:t>和 </a:t>
            </a:r>
            <a:r>
              <a:rPr lang="en-US" altLang="zh-CN" dirty="0" err="1" smtClean="0"/>
              <a:t>StackOverflowError</a:t>
            </a:r>
            <a:r>
              <a:rPr lang="en-US" altLang="zh-CN" dirty="0" smtClean="0"/>
              <a:t> </a:t>
            </a:r>
            <a:r>
              <a:rPr lang="zh-CN" altLang="en-US" dirty="0" smtClean="0"/>
              <a:t>异常</a:t>
            </a:r>
            <a:endParaRPr lang="en-US" altLang="zh-CN" dirty="0" smtClean="0"/>
          </a:p>
          <a:p>
            <a:pPr marL="865800" indent="-685800">
              <a:buFont typeface="Arial" pitchFamily="34" charset="0"/>
              <a:buChar char="•"/>
            </a:pPr>
            <a:r>
              <a:rPr lang="zh-CN" altLang="en-US" dirty="0" smtClean="0"/>
              <a:t>有一些虚拟机（如 </a:t>
            </a:r>
            <a:r>
              <a:rPr lang="en-US" altLang="zh-CN" dirty="0" err="1" smtClean="0"/>
              <a:t>HotSpot</a:t>
            </a:r>
            <a:r>
              <a:rPr lang="zh-CN" altLang="en-US" dirty="0" smtClean="0"/>
              <a:t>）将 </a:t>
            </a:r>
            <a:r>
              <a:rPr lang="en-US" altLang="zh-CN" dirty="0" smtClean="0"/>
              <a:t>Java </a:t>
            </a:r>
            <a:r>
              <a:rPr lang="zh-CN" altLang="en-US" dirty="0" smtClean="0"/>
              <a:t>虚拟机栈和本地方法栈合并实现</a:t>
            </a:r>
            <a:endParaRPr lang="zh-CN" altLang="zh-CN" dirty="0"/>
          </a:p>
        </p:txBody>
      </p:sp>
    </p:spTree>
    <p:extLst>
      <p:ext uri="{BB962C8B-B14F-4D97-AF65-F5344CB8AC3E}">
        <p14:creationId xmlns:p14="http://schemas.microsoft.com/office/powerpoint/2010/main" val="270156569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a:t>
            </a:r>
            <a:r>
              <a:rPr lang="zh-CN" altLang="en-US" dirty="0">
                <a:solidFill>
                  <a:srgbClr val="35B558"/>
                </a:solidFill>
                <a:latin typeface="Noto Sans CJK SC Bold" panose="020B0800000000000000" pitchFamily="34" charset="-122"/>
                <a:ea typeface="Noto Sans CJK SC Bold" panose="020B0800000000000000" pitchFamily="34" charset="-122"/>
              </a:rPr>
              <a:t>帧</a:t>
            </a:r>
            <a:r>
              <a:rPr lang="zh-CN" altLang="en-US" dirty="0" smtClean="0">
                <a:solidFill>
                  <a:srgbClr val="35B558"/>
                </a:solidFill>
                <a:latin typeface="Noto Sans CJK SC Bold" panose="020B0800000000000000" pitchFamily="34" charset="-122"/>
                <a:ea typeface="Noto Sans CJK SC Bold" panose="020B0800000000000000" pitchFamily="34" charset="-122"/>
              </a:rPr>
              <a:t>概念和特征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栈帧的概念和特征</a:t>
            </a:r>
            <a:endParaRPr lang="en-US" altLang="zh-CN" dirty="0" smtClean="0"/>
          </a:p>
          <a:p>
            <a:pPr marL="865800" indent="-685800">
              <a:buFont typeface="Arial" pitchFamily="34" charset="0"/>
              <a:buChar char="•"/>
            </a:pPr>
            <a:r>
              <a:rPr lang="en-US" altLang="zh-CN" dirty="0" smtClean="0"/>
              <a:t>Java </a:t>
            </a:r>
            <a:r>
              <a:rPr lang="zh-CN" altLang="en-US" dirty="0" smtClean="0"/>
              <a:t>虚拟机栈中存储的内容，它被</a:t>
            </a:r>
            <a:r>
              <a:rPr lang="zh-CN" altLang="zh-CN" dirty="0" smtClean="0"/>
              <a:t>用</a:t>
            </a:r>
            <a:r>
              <a:rPr lang="zh-CN" altLang="en-US" dirty="0" smtClean="0"/>
              <a:t>于</a:t>
            </a:r>
            <a:r>
              <a:rPr lang="zh-CN" altLang="zh-CN" dirty="0" smtClean="0"/>
              <a:t>存储数据和部分过程结果的数据结构，同时也被用来处理动态链接、方法返回值和异常分派</a:t>
            </a:r>
            <a:endParaRPr lang="en-US" altLang="zh-CN" dirty="0" smtClean="0"/>
          </a:p>
          <a:p>
            <a:pPr marL="865800" indent="-685800">
              <a:buFont typeface="Arial" pitchFamily="34" charset="0"/>
              <a:buChar char="•"/>
            </a:pPr>
            <a:r>
              <a:rPr lang="zh-CN" altLang="en-US" dirty="0" smtClean="0"/>
              <a:t>一个完整的栈帧包含：局部变量表、操作数栈、动态连接信息、方法正常完成和异常完成信息</a:t>
            </a:r>
            <a:endParaRPr lang="zh-CN" altLang="zh-CN" dirty="0"/>
          </a:p>
        </p:txBody>
      </p:sp>
    </p:spTree>
    <p:extLst>
      <p:ext uri="{BB962C8B-B14F-4D97-AF65-F5344CB8AC3E}">
        <p14:creationId xmlns:p14="http://schemas.microsoft.com/office/powerpoint/2010/main" val="414178572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a:t>
            </a:r>
            <a:r>
              <a:rPr lang="zh-CN" altLang="en-US" dirty="0">
                <a:solidFill>
                  <a:srgbClr val="35B558"/>
                </a:solidFill>
                <a:latin typeface="Noto Sans CJK SC Bold" panose="020B0800000000000000" pitchFamily="34" charset="-122"/>
                <a:ea typeface="Noto Sans CJK SC Bold" panose="020B0800000000000000" pitchFamily="34" charset="-122"/>
              </a:rPr>
              <a:t>帧</a:t>
            </a:r>
            <a:r>
              <a:rPr lang="zh-CN" altLang="en-US" dirty="0" smtClean="0">
                <a:solidFill>
                  <a:srgbClr val="35B558"/>
                </a:solidFill>
                <a:latin typeface="Noto Sans CJK SC Bold" panose="020B0800000000000000" pitchFamily="34" charset="-122"/>
                <a:ea typeface="Noto Sans CJK SC Bold" panose="020B0800000000000000" pitchFamily="34" charset="-122"/>
              </a:rPr>
              <a:t>概念和特征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局部变量表概念和特征</a:t>
            </a:r>
            <a:endParaRPr lang="en-US" altLang="zh-CN" dirty="0" smtClean="0"/>
          </a:p>
          <a:p>
            <a:pPr marL="865800" indent="-685800">
              <a:buFont typeface="Arial" pitchFamily="34" charset="0"/>
              <a:buChar char="•"/>
            </a:pPr>
            <a:r>
              <a:rPr lang="zh-CN" altLang="en-US" dirty="0" smtClean="0"/>
              <a:t>由</a:t>
            </a:r>
            <a:r>
              <a:rPr lang="zh-CN" altLang="en-US" dirty="0"/>
              <a:t>若干</a:t>
            </a:r>
            <a:r>
              <a:rPr lang="zh-CN" altLang="en-US" dirty="0" smtClean="0"/>
              <a:t>个 </a:t>
            </a:r>
            <a:r>
              <a:rPr lang="en-US" altLang="zh-CN" dirty="0" smtClean="0"/>
              <a:t>Slot </a:t>
            </a:r>
            <a:r>
              <a:rPr lang="zh-CN" altLang="en-US" dirty="0" smtClean="0"/>
              <a:t>组成，长度由编译期决定</a:t>
            </a:r>
            <a:endParaRPr lang="en-US" altLang="zh-CN" dirty="0" smtClean="0"/>
          </a:p>
          <a:p>
            <a:pPr marL="865800" indent="-685800">
              <a:buFont typeface="Arial" pitchFamily="34" charset="0"/>
              <a:buChar char="•"/>
            </a:pPr>
            <a:r>
              <a:rPr lang="zh-CN" altLang="en-US" dirty="0" smtClean="0"/>
              <a:t>单个</a:t>
            </a:r>
            <a:r>
              <a:rPr lang="en-US" altLang="zh-CN" dirty="0"/>
              <a:t>Slot</a:t>
            </a:r>
            <a:r>
              <a:rPr lang="zh-CN" altLang="en-US" dirty="0" smtClean="0"/>
              <a:t>可以存储一个</a:t>
            </a:r>
            <a:r>
              <a:rPr lang="zh-CN" altLang="zh-CN" dirty="0" smtClean="0"/>
              <a:t>类型为</a:t>
            </a:r>
            <a:r>
              <a:rPr lang="en-US" altLang="zh-CN" dirty="0" smtClean="0"/>
              <a:t> </a:t>
            </a:r>
            <a:r>
              <a:rPr lang="en-US" altLang="zh-CN" dirty="0" err="1" smtClean="0"/>
              <a:t>boolean</a:t>
            </a:r>
            <a:r>
              <a:rPr lang="zh-CN" altLang="zh-CN" dirty="0"/>
              <a:t>、</a:t>
            </a:r>
            <a:r>
              <a:rPr lang="en-US" altLang="zh-CN" dirty="0"/>
              <a:t>byte</a:t>
            </a:r>
            <a:r>
              <a:rPr lang="zh-CN" altLang="zh-CN" dirty="0"/>
              <a:t>、</a:t>
            </a:r>
            <a:r>
              <a:rPr lang="en-US" altLang="zh-CN" dirty="0"/>
              <a:t>char</a:t>
            </a:r>
            <a:r>
              <a:rPr lang="zh-CN" altLang="zh-CN" dirty="0"/>
              <a:t>、</a:t>
            </a:r>
            <a:r>
              <a:rPr lang="en-US" altLang="zh-CN" dirty="0"/>
              <a:t>short</a:t>
            </a:r>
            <a:r>
              <a:rPr lang="zh-CN" altLang="zh-CN" dirty="0"/>
              <a:t>、</a:t>
            </a:r>
            <a:r>
              <a:rPr lang="en-US" altLang="zh-CN" dirty="0"/>
              <a:t>float</a:t>
            </a:r>
            <a:r>
              <a:rPr lang="zh-CN" altLang="zh-CN" dirty="0"/>
              <a:t>、</a:t>
            </a:r>
            <a:r>
              <a:rPr lang="en-US" altLang="zh-CN" dirty="0" smtClean="0"/>
              <a:t>reference </a:t>
            </a:r>
            <a:r>
              <a:rPr lang="zh-CN" altLang="zh-CN" dirty="0" smtClean="0"/>
              <a:t>和</a:t>
            </a:r>
            <a:r>
              <a:rPr lang="en-US" altLang="zh-CN" dirty="0" smtClean="0"/>
              <a:t> </a:t>
            </a:r>
            <a:r>
              <a:rPr lang="en-US" altLang="zh-CN" dirty="0" err="1" smtClean="0"/>
              <a:t>returnAddress</a:t>
            </a:r>
            <a:r>
              <a:rPr lang="en-US" altLang="zh-CN" dirty="0" smtClean="0"/>
              <a:t> </a:t>
            </a:r>
            <a:r>
              <a:rPr lang="zh-CN" altLang="zh-CN" dirty="0" smtClean="0"/>
              <a:t>的数据</a:t>
            </a:r>
            <a:r>
              <a:rPr lang="zh-CN" altLang="en-US" dirty="0" smtClean="0"/>
              <a:t>，两个</a:t>
            </a:r>
            <a:r>
              <a:rPr lang="en-US" altLang="zh-CN" dirty="0"/>
              <a:t>Slot</a:t>
            </a:r>
            <a:r>
              <a:rPr lang="zh-CN" altLang="en-US" dirty="0" smtClean="0"/>
              <a:t>可以存储一个类型为</a:t>
            </a:r>
            <a:r>
              <a:rPr lang="en-US" altLang="zh-CN" dirty="0" smtClean="0"/>
              <a:t>long</a:t>
            </a:r>
            <a:r>
              <a:rPr lang="zh-CN" altLang="en-US" dirty="0" smtClean="0"/>
              <a:t>或</a:t>
            </a:r>
            <a:r>
              <a:rPr lang="en-US" altLang="zh-CN" dirty="0" smtClean="0"/>
              <a:t>double</a:t>
            </a:r>
            <a:r>
              <a:rPr lang="zh-CN" altLang="en-US" dirty="0" smtClean="0"/>
              <a:t>的数据。</a:t>
            </a:r>
            <a:endParaRPr lang="en-US" altLang="zh-CN" dirty="0" smtClean="0"/>
          </a:p>
          <a:p>
            <a:pPr marL="865800" indent="-685800">
              <a:buFont typeface="Arial" pitchFamily="34" charset="0"/>
              <a:buChar char="•"/>
            </a:pPr>
            <a:r>
              <a:rPr lang="zh-CN" altLang="en-US" dirty="0"/>
              <a:t>局部变量表用于</a:t>
            </a:r>
            <a:r>
              <a:rPr lang="zh-CN" altLang="en-US" dirty="0" smtClean="0"/>
              <a:t>方法间参数传递，以及方法执行过程中存储基础数据类型的值和对象的引用</a:t>
            </a:r>
            <a:endParaRPr lang="zh-CN" altLang="zh-CN" dirty="0"/>
          </a:p>
        </p:txBody>
      </p:sp>
    </p:spTree>
    <p:extLst>
      <p:ext uri="{BB962C8B-B14F-4D97-AF65-F5344CB8AC3E}">
        <p14:creationId xmlns:p14="http://schemas.microsoft.com/office/powerpoint/2010/main" val="16051470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a:t>
            </a:r>
            <a:r>
              <a:rPr lang="zh-CN" altLang="en-US" dirty="0">
                <a:solidFill>
                  <a:srgbClr val="35B558"/>
                </a:solidFill>
                <a:latin typeface="Noto Sans CJK SC Bold" panose="020B0800000000000000" pitchFamily="34" charset="-122"/>
                <a:ea typeface="Noto Sans CJK SC Bold" panose="020B0800000000000000" pitchFamily="34" charset="-122"/>
              </a:rPr>
              <a:t>帧</a:t>
            </a:r>
            <a:r>
              <a:rPr lang="zh-CN" altLang="en-US" dirty="0" smtClean="0">
                <a:solidFill>
                  <a:srgbClr val="35B558"/>
                </a:solidFill>
                <a:latin typeface="Noto Sans CJK SC Bold" panose="020B0800000000000000" pitchFamily="34" charset="-122"/>
                <a:ea typeface="Noto Sans CJK SC Bold" panose="020B0800000000000000" pitchFamily="34" charset="-122"/>
              </a:rPr>
              <a:t>概念和特征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操作数栈的概念和特征</a:t>
            </a:r>
            <a:endParaRPr lang="en-US" altLang="zh-CN" dirty="0" smtClean="0"/>
          </a:p>
          <a:p>
            <a:pPr marL="865800" indent="-685800">
              <a:buFont typeface="Arial" pitchFamily="34" charset="0"/>
              <a:buChar char="•"/>
            </a:pPr>
            <a:r>
              <a:rPr lang="zh-CN" altLang="en-US" dirty="0" smtClean="0"/>
              <a:t>是一个后进先出栈，由</a:t>
            </a:r>
            <a:r>
              <a:rPr lang="zh-CN" altLang="en-US" dirty="0"/>
              <a:t>若干</a:t>
            </a:r>
            <a:r>
              <a:rPr lang="zh-CN" altLang="en-US" dirty="0" smtClean="0"/>
              <a:t>个 </a:t>
            </a:r>
            <a:r>
              <a:rPr lang="en-US" altLang="zh-CN" dirty="0" smtClean="0"/>
              <a:t>Entry </a:t>
            </a:r>
            <a:r>
              <a:rPr lang="zh-CN" altLang="en-US" dirty="0" smtClean="0"/>
              <a:t>组成，长度由编译期决定</a:t>
            </a:r>
            <a:endParaRPr lang="en-US" altLang="zh-CN" dirty="0" smtClean="0"/>
          </a:p>
          <a:p>
            <a:pPr marL="865800" indent="-685800">
              <a:buFont typeface="Arial" pitchFamily="34" charset="0"/>
              <a:buChar char="•"/>
            </a:pPr>
            <a:r>
              <a:rPr lang="zh-CN" altLang="en-US" dirty="0" smtClean="0"/>
              <a:t>单个 </a:t>
            </a:r>
            <a:r>
              <a:rPr lang="en-US" altLang="zh-CN" dirty="0" smtClean="0"/>
              <a:t>Entry </a:t>
            </a:r>
            <a:r>
              <a:rPr lang="zh-CN" altLang="en-US" dirty="0" smtClean="0"/>
              <a:t>即</a:t>
            </a:r>
            <a:r>
              <a:rPr lang="zh-CN" altLang="en-US" dirty="0"/>
              <a:t>可以</a:t>
            </a:r>
            <a:r>
              <a:rPr lang="zh-CN" altLang="en-US" dirty="0" smtClean="0"/>
              <a:t>存储一个 </a:t>
            </a:r>
            <a:r>
              <a:rPr lang="en-US" altLang="zh-CN" dirty="0" smtClean="0"/>
              <a:t>Java </a:t>
            </a:r>
            <a:r>
              <a:rPr lang="zh-CN" altLang="en-US" dirty="0" smtClean="0"/>
              <a:t>虚拟机</a:t>
            </a:r>
            <a:r>
              <a:rPr lang="zh-CN" altLang="en-US" dirty="0"/>
              <a:t>中定义的任意数据类型的值，</a:t>
            </a:r>
            <a:r>
              <a:rPr lang="zh-CN" altLang="en-US" dirty="0" smtClean="0"/>
              <a:t>包括 </a:t>
            </a:r>
            <a:r>
              <a:rPr lang="en-US" altLang="zh-CN" dirty="0" smtClean="0"/>
              <a:t>long</a:t>
            </a:r>
            <a:r>
              <a:rPr lang="zh-CN" altLang="en-US" dirty="0" smtClean="0"/>
              <a:t>和 </a:t>
            </a:r>
            <a:r>
              <a:rPr lang="en-US" altLang="zh-CN" dirty="0" smtClean="0"/>
              <a:t>double </a:t>
            </a:r>
            <a:r>
              <a:rPr lang="zh-CN" altLang="en-US" dirty="0" smtClean="0"/>
              <a:t>类型，但是存储 </a:t>
            </a:r>
            <a:r>
              <a:rPr lang="en-US" altLang="zh-CN" dirty="0" smtClean="0"/>
              <a:t>long </a:t>
            </a:r>
            <a:r>
              <a:rPr lang="zh-CN" altLang="en-US" dirty="0" smtClean="0"/>
              <a:t>和 </a:t>
            </a:r>
            <a:r>
              <a:rPr lang="en-US" altLang="zh-CN" dirty="0" smtClean="0"/>
              <a:t>double </a:t>
            </a:r>
            <a:r>
              <a:rPr lang="zh-CN" altLang="en-US" dirty="0" smtClean="0"/>
              <a:t>类型的 </a:t>
            </a:r>
            <a:r>
              <a:rPr lang="en-US" altLang="zh-CN" dirty="0" smtClean="0"/>
              <a:t>Entry </a:t>
            </a:r>
            <a:r>
              <a:rPr lang="zh-CN" altLang="en-US" dirty="0" smtClean="0"/>
              <a:t>深度为</a:t>
            </a:r>
            <a:r>
              <a:rPr lang="en-US" altLang="zh-CN" dirty="0" smtClean="0"/>
              <a:t>2</a:t>
            </a:r>
            <a:r>
              <a:rPr lang="zh-CN" altLang="en-US" dirty="0" smtClean="0"/>
              <a:t>，其他类型的深度为</a:t>
            </a:r>
            <a:r>
              <a:rPr lang="en-US" altLang="zh-CN" dirty="0" smtClean="0"/>
              <a:t>1</a:t>
            </a:r>
          </a:p>
          <a:p>
            <a:pPr marL="865800" indent="-685800">
              <a:buFont typeface="Arial" pitchFamily="34" charset="0"/>
              <a:buChar char="•"/>
            </a:pPr>
            <a:r>
              <a:rPr lang="zh-CN" altLang="en-US" dirty="0" smtClean="0"/>
              <a:t>在方法执行过程中，栈</a:t>
            </a:r>
            <a:r>
              <a:rPr lang="zh-CN" altLang="en-US" dirty="0"/>
              <a:t>帧</a:t>
            </a:r>
            <a:r>
              <a:rPr lang="zh-CN" altLang="en-US" dirty="0" smtClean="0"/>
              <a:t>用于存储计算参数和计算结果</a:t>
            </a:r>
            <a:r>
              <a:rPr lang="zh-CN" altLang="en-US" dirty="0"/>
              <a:t>；</a:t>
            </a:r>
            <a:r>
              <a:rPr lang="zh-CN" altLang="en-US" dirty="0" smtClean="0"/>
              <a:t>在方法调用时，操作数</a:t>
            </a:r>
            <a:r>
              <a:rPr lang="zh-CN" altLang="en-US" dirty="0"/>
              <a:t>栈也用来准备调用方法的参数以及接收方法返回</a:t>
            </a:r>
            <a:r>
              <a:rPr lang="zh-CN" altLang="en-US" dirty="0" smtClean="0"/>
              <a:t>结果</a:t>
            </a:r>
            <a:endParaRPr lang="en-US" altLang="zh-CN" dirty="0" smtClean="0"/>
          </a:p>
          <a:p>
            <a:pPr marL="865800" indent="-685800">
              <a:buFont typeface="Arial" pitchFamily="34" charset="0"/>
              <a:buChar char="•"/>
            </a:pPr>
            <a:endParaRPr lang="zh-CN" altLang="zh-CN" dirty="0"/>
          </a:p>
        </p:txBody>
      </p:sp>
    </p:spTree>
    <p:extLst>
      <p:ext uri="{BB962C8B-B14F-4D97-AF65-F5344CB8AC3E}">
        <p14:creationId xmlns:p14="http://schemas.microsoft.com/office/powerpoint/2010/main" val="110873256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虚拟机栈和本地方法</a:t>
            </a:r>
            <a:r>
              <a:rPr lang="zh-CN" altLang="en-US" dirty="0" smtClean="0"/>
              <a:t>栈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栈帧实战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通过一个具体例子来演示栈帧的局部变量表和操作数栈的工作方式</a:t>
            </a:r>
            <a:endParaRPr lang="en-US" altLang="zh-CN" dirty="0" smtClean="0"/>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755832" y="4079065"/>
            <a:ext cx="8658318" cy="8925183"/>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执行过程-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55831" y="4079065"/>
            <a:ext cx="8623725" cy="89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9" name="Picture 5" descr="执行过程-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7755832" y="4079066"/>
            <a:ext cx="8623724" cy="890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0" name="Picture 6" descr="执行过程-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55831" y="4079065"/>
            <a:ext cx="8623725" cy="89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1" name="Picture 7" descr="执行过程-13"/>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755832" y="4079066"/>
            <a:ext cx="8623724" cy="890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2" name="Picture 8" descr="执行过程-1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755831" y="4079065"/>
            <a:ext cx="8623725" cy="89004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33" name="Picture 9" descr="执行过程-16"/>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7755832" y="4079066"/>
            <a:ext cx="8623724" cy="89054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02508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500"/>
                                        <p:tgtEl>
                                          <p:spTgt spid="10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8"/>
                                        </p:tgtEl>
                                        <p:attrNameLst>
                                          <p:attrName>style.visibility</p:attrName>
                                        </p:attrNameLst>
                                      </p:cBhvr>
                                      <p:to>
                                        <p:strVal val="visible"/>
                                      </p:to>
                                    </p:set>
                                    <p:animEffect transition="in" filter="fade">
                                      <p:cBhvr>
                                        <p:cTn id="12" dur="500"/>
                                        <p:tgtEl>
                                          <p:spTgt spid="1028"/>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9"/>
                                        </p:tgtEl>
                                        <p:attrNameLst>
                                          <p:attrName>style.visibility</p:attrName>
                                        </p:attrNameLst>
                                      </p:cBhvr>
                                      <p:to>
                                        <p:strVal val="visible"/>
                                      </p:to>
                                    </p:set>
                                    <p:animEffect transition="in" filter="fade">
                                      <p:cBhvr>
                                        <p:cTn id="17" dur="500"/>
                                        <p:tgtEl>
                                          <p:spTgt spid="1029"/>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30"/>
                                        </p:tgtEl>
                                        <p:attrNameLst>
                                          <p:attrName>style.visibility</p:attrName>
                                        </p:attrNameLst>
                                      </p:cBhvr>
                                      <p:to>
                                        <p:strVal val="visible"/>
                                      </p:to>
                                    </p:set>
                                    <p:animEffect transition="in" filter="fade">
                                      <p:cBhvr>
                                        <p:cTn id="22" dur="500"/>
                                        <p:tgtEl>
                                          <p:spTgt spid="1030"/>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31"/>
                                        </p:tgtEl>
                                        <p:attrNameLst>
                                          <p:attrName>style.visibility</p:attrName>
                                        </p:attrNameLst>
                                      </p:cBhvr>
                                      <p:to>
                                        <p:strVal val="visible"/>
                                      </p:to>
                                    </p:set>
                                    <p:animEffect transition="in" filter="fade">
                                      <p:cBhvr>
                                        <p:cTn id="27" dur="500"/>
                                        <p:tgtEl>
                                          <p:spTgt spid="1031"/>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1032"/>
                                        </p:tgtEl>
                                        <p:attrNameLst>
                                          <p:attrName>style.visibility</p:attrName>
                                        </p:attrNameLst>
                                      </p:cBhvr>
                                      <p:to>
                                        <p:strVal val="visible"/>
                                      </p:to>
                                    </p:set>
                                    <p:animEffect transition="in" filter="fade">
                                      <p:cBhvr>
                                        <p:cTn id="32" dur="500"/>
                                        <p:tgtEl>
                                          <p:spTgt spid="1032"/>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1033"/>
                                        </p:tgtEl>
                                        <p:attrNameLst>
                                          <p:attrName>style.visibility</p:attrName>
                                        </p:attrNameLst>
                                      </p:cBhvr>
                                      <p:to>
                                        <p:strVal val="visible"/>
                                      </p:to>
                                    </p:set>
                                    <p:animEffect transition="in" filter="fade">
                                      <p:cBhvr>
                                        <p:cTn id="37" dur="500"/>
                                        <p:tgtEl>
                                          <p:spTgt spid="10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F9F9F9"/>
        </a:solidFill>
        <a:effectLst/>
      </p:bgPr>
    </p:bg>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JVM </a:t>
            </a:r>
            <a:r>
              <a:rPr lang="zh-CN" altLang="en-US" dirty="0"/>
              <a:t>自动内存管理</a:t>
            </a:r>
            <a:r>
              <a:rPr lang="zh-CN" altLang="en-US" dirty="0" smtClean="0"/>
              <a:t>：内存</a:t>
            </a:r>
            <a:r>
              <a:rPr lang="zh-CN" altLang="en-US" dirty="0"/>
              <a:t>区域基础</a:t>
            </a:r>
            <a:r>
              <a:rPr lang="zh-CN" altLang="en-US" dirty="0" smtClean="0"/>
              <a:t>概念 </a:t>
            </a:r>
            <a:r>
              <a:rPr lang="en-US" altLang="zh-CN" dirty="0" smtClean="0"/>
              <a:t>— </a:t>
            </a:r>
            <a:r>
              <a:rPr lang="zh-CN" altLang="en-US" dirty="0">
                <a:solidFill>
                  <a:srgbClr val="35B558"/>
                </a:solidFill>
                <a:latin typeface="Noto Sans CJK SC Bold" panose="020B0800000000000000" pitchFamily="34" charset="-122"/>
                <a:ea typeface="Noto Sans CJK SC Bold" panose="020B0800000000000000" pitchFamily="34" charset="-122"/>
              </a:rPr>
              <a:t>课程</a:t>
            </a:r>
            <a:r>
              <a:rPr lang="zh-CN" altLang="en-US" dirty="0" smtClean="0">
                <a:solidFill>
                  <a:srgbClr val="35B558"/>
                </a:solidFill>
                <a:latin typeface="Noto Sans CJK SC Bold" panose="020B0800000000000000" pitchFamily="34" charset="-122"/>
                <a:ea typeface="Noto Sans CJK SC Bold" panose="020B0800000000000000" pitchFamily="34" charset="-122"/>
              </a:rPr>
              <a:t>概要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r>
              <a:rPr lang="en-US" altLang="zh-CN" dirty="0" smtClean="0"/>
              <a:t>Java </a:t>
            </a:r>
            <a:r>
              <a:rPr lang="zh-CN" altLang="en-US" dirty="0" smtClean="0"/>
              <a:t>虚拟机和 </a:t>
            </a:r>
            <a:r>
              <a:rPr lang="en-US" altLang="zh-CN" dirty="0" smtClean="0"/>
              <a:t>Java </a:t>
            </a:r>
            <a:r>
              <a:rPr lang="zh-CN" altLang="en-US" dirty="0" smtClean="0"/>
              <a:t>内存</a:t>
            </a:r>
            <a:r>
              <a:rPr lang="zh-CN" altLang="en-US" dirty="0"/>
              <a:t>区域概述</a:t>
            </a:r>
            <a:endParaRPr lang="en-US" altLang="zh-CN" dirty="0"/>
          </a:p>
          <a:p>
            <a:r>
              <a:rPr lang="en-US" altLang="zh-CN" dirty="0" smtClean="0"/>
              <a:t>Java </a:t>
            </a:r>
            <a:r>
              <a:rPr lang="zh-CN" altLang="en-US" dirty="0"/>
              <a:t>虚拟机栈和本地方法</a:t>
            </a:r>
            <a:r>
              <a:rPr lang="zh-CN" altLang="en-US" dirty="0" smtClean="0"/>
              <a:t>栈</a:t>
            </a:r>
            <a:endParaRPr lang="en-US" altLang="zh-CN" dirty="0" smtClean="0"/>
          </a:p>
          <a:p>
            <a:r>
              <a:rPr lang="en-US" altLang="zh-CN" dirty="0"/>
              <a:t>Java </a:t>
            </a:r>
            <a:r>
              <a:rPr lang="zh-CN" altLang="en-US" dirty="0" smtClean="0"/>
              <a:t>堆</a:t>
            </a:r>
            <a:endParaRPr lang="en-US" altLang="zh-CN" dirty="0" smtClean="0"/>
          </a:p>
          <a:p>
            <a:r>
              <a:rPr lang="zh-CN" altLang="en-US" dirty="0"/>
              <a:t>方法</a:t>
            </a:r>
            <a:r>
              <a:rPr lang="zh-CN" altLang="en-US" dirty="0" smtClean="0"/>
              <a:t>区和运行时常量池</a:t>
            </a:r>
            <a:endParaRPr lang="en-US" altLang="zh-CN" dirty="0" smtClean="0"/>
          </a:p>
          <a:p>
            <a:r>
              <a:rPr lang="zh-CN" altLang="en-US" dirty="0"/>
              <a:t>直接内存</a:t>
            </a:r>
            <a:endParaRPr lang="en-US" altLang="zh-CN" dirty="0" smtClean="0"/>
          </a:p>
        </p:txBody>
      </p:sp>
    </p:spTree>
    <p:extLst>
      <p:ext uri="{BB962C8B-B14F-4D97-AF65-F5344CB8AC3E}">
        <p14:creationId xmlns:p14="http://schemas.microsoft.com/office/powerpoint/2010/main" val="28266682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虚拟机栈和本地方法</a:t>
            </a:r>
            <a:r>
              <a:rPr lang="zh-CN" altLang="en-US" dirty="0" smtClean="0"/>
              <a:t>栈 </a:t>
            </a:r>
            <a:r>
              <a:rPr lang="en-US" altLang="zh-CN" dirty="0" smtClean="0"/>
              <a:t>— </a:t>
            </a:r>
            <a:r>
              <a:rPr lang="zh-CN" altLang="en-US" dirty="0">
                <a:solidFill>
                  <a:srgbClr val="35B558"/>
                </a:solidFill>
                <a:latin typeface="Noto Sans CJK SC Bold" panose="020B0800000000000000" pitchFamily="34" charset="-122"/>
                <a:ea typeface="Noto Sans CJK SC Bold" panose="020B0800000000000000" pitchFamily="34" charset="-122"/>
              </a:rPr>
              <a:t>内存异常实战</a:t>
            </a:r>
          </a:p>
        </p:txBody>
      </p:sp>
      <p:sp>
        <p:nvSpPr>
          <p:cNvPr id="4" name="副标题 3"/>
          <p:cNvSpPr>
            <a:spLocks noGrp="1"/>
          </p:cNvSpPr>
          <p:nvPr>
            <p:ph type="subTitle" idx="1"/>
          </p:nvPr>
        </p:nvSpPr>
        <p:spPr/>
        <p:txBody>
          <a:bodyPr/>
          <a:lstStyle/>
          <a:p>
            <a:r>
              <a:rPr lang="en-US" altLang="zh-CN" dirty="0"/>
              <a:t>Java </a:t>
            </a:r>
            <a:r>
              <a:rPr lang="zh-CN" altLang="en-US" dirty="0"/>
              <a:t>虚拟机栈和本地方法栈</a:t>
            </a:r>
            <a:r>
              <a:rPr lang="zh-CN" altLang="en-US" dirty="0" smtClean="0"/>
              <a:t>可能</a:t>
            </a:r>
            <a:r>
              <a:rPr lang="zh-CN" altLang="en-US" dirty="0"/>
              <a:t>发生如下异常情况：</a:t>
            </a:r>
          </a:p>
          <a:p>
            <a:pPr marL="865800" indent="-685800">
              <a:buFont typeface="Arial" pitchFamily="34" charset="0"/>
              <a:buChar char="•"/>
            </a:pPr>
            <a:r>
              <a:rPr lang="zh-CN" altLang="en-US" dirty="0" smtClean="0"/>
              <a:t>如果</a:t>
            </a:r>
            <a:r>
              <a:rPr lang="zh-CN" altLang="en-US" dirty="0"/>
              <a:t>线程请求分配的栈容量</a:t>
            </a:r>
            <a:r>
              <a:rPr lang="zh-CN" altLang="en-US" dirty="0" smtClean="0"/>
              <a:t>超过 </a:t>
            </a:r>
            <a:r>
              <a:rPr lang="en-US" altLang="zh-CN" dirty="0" smtClean="0"/>
              <a:t>Java </a:t>
            </a:r>
            <a:r>
              <a:rPr lang="zh-CN" altLang="en-US" dirty="0" smtClean="0"/>
              <a:t>虚拟机</a:t>
            </a:r>
            <a:r>
              <a:rPr lang="zh-CN" altLang="en-US" dirty="0"/>
              <a:t>栈允许的最大容量时，</a:t>
            </a:r>
            <a:r>
              <a:rPr lang="en-US" altLang="zh-CN" dirty="0" smtClean="0"/>
              <a:t>Java </a:t>
            </a:r>
            <a:r>
              <a:rPr lang="zh-CN" altLang="en-US" dirty="0" smtClean="0"/>
              <a:t>虚拟机</a:t>
            </a:r>
            <a:r>
              <a:rPr lang="zh-CN" altLang="en-US" dirty="0"/>
              <a:t>将会抛出一</a:t>
            </a:r>
            <a:r>
              <a:rPr lang="zh-CN" altLang="en-US" dirty="0" smtClean="0"/>
              <a:t>个 </a:t>
            </a:r>
            <a:r>
              <a:rPr lang="en-US" altLang="zh-CN" dirty="0" err="1" smtClean="0"/>
              <a:t>StackOverflowError</a:t>
            </a:r>
            <a:r>
              <a:rPr lang="en-US" altLang="zh-CN" dirty="0" smtClean="0"/>
              <a:t> </a:t>
            </a:r>
            <a:r>
              <a:rPr lang="zh-CN" altLang="en-US" dirty="0" smtClean="0"/>
              <a:t>异常</a:t>
            </a:r>
            <a:r>
              <a:rPr lang="zh-CN" altLang="en-US" dirty="0"/>
              <a:t>。</a:t>
            </a:r>
          </a:p>
          <a:p>
            <a:pPr marL="865800" indent="-685800">
              <a:buFont typeface="Arial" pitchFamily="34" charset="0"/>
              <a:buChar char="•"/>
            </a:pPr>
            <a:r>
              <a:rPr lang="zh-CN" altLang="en-US" dirty="0" smtClean="0"/>
              <a:t>如果 </a:t>
            </a:r>
            <a:r>
              <a:rPr lang="en-US" altLang="zh-CN" dirty="0" smtClean="0"/>
              <a:t>Java </a:t>
            </a:r>
            <a:r>
              <a:rPr lang="zh-CN" altLang="en-US" dirty="0" smtClean="0"/>
              <a:t>虚拟机</a:t>
            </a:r>
            <a:r>
              <a:rPr lang="zh-CN" altLang="en-US" dirty="0"/>
              <a:t>栈可以动态扩展，并且扩展的动作已经尝试过，但是目前无法申请到足够的内存去完成扩展，或者在建立新的线程时没有足够的内存去创建对应的虚拟机栈，</a:t>
            </a:r>
            <a:r>
              <a:rPr lang="zh-CN" altLang="en-US" dirty="0" smtClean="0"/>
              <a:t>那 </a:t>
            </a:r>
            <a:r>
              <a:rPr lang="en-US" altLang="zh-CN" dirty="0" smtClean="0"/>
              <a:t>Java </a:t>
            </a:r>
            <a:r>
              <a:rPr lang="zh-CN" altLang="en-US" dirty="0" smtClean="0"/>
              <a:t>虚拟机</a:t>
            </a:r>
            <a:r>
              <a:rPr lang="zh-CN" altLang="en-US" dirty="0"/>
              <a:t>将会抛出一</a:t>
            </a:r>
            <a:r>
              <a:rPr lang="zh-CN" altLang="en-US" dirty="0" smtClean="0"/>
              <a:t>个 </a:t>
            </a:r>
            <a:r>
              <a:rPr lang="en-US" altLang="zh-CN" dirty="0" err="1" smtClean="0"/>
              <a:t>OutOfMemoryError</a:t>
            </a:r>
            <a:r>
              <a:rPr lang="en-US" altLang="zh-CN" dirty="0" smtClean="0"/>
              <a:t> </a:t>
            </a:r>
            <a:r>
              <a:rPr lang="zh-CN" altLang="en-US" dirty="0" smtClean="0"/>
              <a:t>异常</a:t>
            </a:r>
            <a:r>
              <a:rPr lang="zh-CN" altLang="en-US" dirty="0"/>
              <a:t>。</a:t>
            </a:r>
          </a:p>
        </p:txBody>
      </p:sp>
    </p:spTree>
    <p:extLst>
      <p:ext uri="{BB962C8B-B14F-4D97-AF65-F5344CB8AC3E}">
        <p14:creationId xmlns:p14="http://schemas.microsoft.com/office/powerpoint/2010/main" val="39569231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虚拟机栈和本地方法</a:t>
            </a:r>
            <a:r>
              <a:rPr lang="zh-CN" altLang="en-US" dirty="0" smtClean="0"/>
              <a:t>栈 </a:t>
            </a:r>
            <a:r>
              <a:rPr lang="en-US" altLang="zh-CN" dirty="0" smtClean="0"/>
              <a:t>— </a:t>
            </a:r>
            <a:r>
              <a:rPr lang="zh-CN" altLang="en-US" dirty="0">
                <a:solidFill>
                  <a:srgbClr val="35B558"/>
                </a:solidFill>
                <a:latin typeface="Noto Sans CJK SC Bold" panose="020B0800000000000000" pitchFamily="34" charset="-122"/>
                <a:ea typeface="Noto Sans CJK SC Bold" panose="020B0800000000000000" pitchFamily="34" charset="-122"/>
              </a:rPr>
              <a:t>内存异常实战</a:t>
            </a:r>
          </a:p>
        </p:txBody>
      </p:sp>
      <p:sp>
        <p:nvSpPr>
          <p:cNvPr id="4" name="副标题 3"/>
          <p:cNvSpPr>
            <a:spLocks noGrp="1"/>
          </p:cNvSpPr>
          <p:nvPr>
            <p:ph type="subTitle" idx="1"/>
          </p:nvPr>
        </p:nvSpPr>
        <p:spPr/>
        <p:txBody>
          <a:bodyPr/>
          <a:lstStyle/>
          <a:p>
            <a:r>
              <a:rPr lang="zh-CN" altLang="en-US" dirty="0"/>
              <a:t>虚拟机</a:t>
            </a:r>
            <a:r>
              <a:rPr lang="zh-CN" altLang="en-US" dirty="0" smtClean="0"/>
              <a:t>栈栈溢出的实例演示</a:t>
            </a:r>
            <a:endParaRPr lang="zh-CN" altLang="zh-CN" dirty="0"/>
          </a:p>
        </p:txBody>
      </p:sp>
    </p:spTree>
    <p:extLst>
      <p:ext uri="{BB962C8B-B14F-4D97-AF65-F5344CB8AC3E}">
        <p14:creationId xmlns:p14="http://schemas.microsoft.com/office/powerpoint/2010/main" val="21450833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JVM </a:t>
            </a:r>
            <a:r>
              <a:rPr lang="zh-CN" altLang="en-US" dirty="0"/>
              <a:t>自动内存管理</a:t>
            </a:r>
            <a:r>
              <a:rPr lang="zh-CN" altLang="en-US" dirty="0" smtClean="0"/>
              <a:t>：内存</a:t>
            </a:r>
            <a:r>
              <a:rPr lang="zh-CN" altLang="en-US" dirty="0"/>
              <a:t>区域基础概念</a:t>
            </a:r>
          </a:p>
        </p:txBody>
      </p:sp>
      <p:sp>
        <p:nvSpPr>
          <p:cNvPr id="7" name="文本占位符 6"/>
          <p:cNvSpPr>
            <a:spLocks noGrp="1"/>
          </p:cNvSpPr>
          <p:nvPr>
            <p:ph type="body" idx="1"/>
          </p:nvPr>
        </p:nvSpPr>
        <p:spPr/>
        <p:txBody>
          <a:bodyPr/>
          <a:lstStyle/>
          <a:p>
            <a:r>
              <a:rPr lang="en-US" altLang="zh-CN" dirty="0"/>
              <a:t>Java </a:t>
            </a:r>
            <a:r>
              <a:rPr lang="zh-CN" altLang="en-US" dirty="0" smtClean="0"/>
              <a:t>堆</a:t>
            </a:r>
            <a:endParaRPr lang="zh-CN" altLang="en-US" dirty="0"/>
          </a:p>
        </p:txBody>
      </p:sp>
    </p:spTree>
    <p:extLst>
      <p:ext uri="{BB962C8B-B14F-4D97-AF65-F5344CB8AC3E}">
        <p14:creationId xmlns:p14="http://schemas.microsoft.com/office/powerpoint/2010/main" val="42278612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Java </a:t>
            </a:r>
            <a:r>
              <a:rPr lang="zh-CN" altLang="en-US" dirty="0"/>
              <a:t>堆</a:t>
            </a:r>
          </a:p>
        </p:txBody>
      </p:sp>
      <p:sp>
        <p:nvSpPr>
          <p:cNvPr id="3" name="副标题 2"/>
          <p:cNvSpPr>
            <a:spLocks noGrp="1"/>
          </p:cNvSpPr>
          <p:nvPr>
            <p:ph type="subTitle" idx="1"/>
          </p:nvPr>
        </p:nvSpPr>
        <p:spPr/>
        <p:txBody>
          <a:bodyPr/>
          <a:lstStyle/>
          <a:p>
            <a:r>
              <a:rPr lang="en-US" altLang="zh-CN" dirty="0" smtClean="0"/>
              <a:t>Java </a:t>
            </a:r>
            <a:r>
              <a:rPr lang="zh-CN" altLang="en-US" dirty="0" smtClean="0"/>
              <a:t>堆的概念</a:t>
            </a:r>
            <a:endParaRPr lang="en-US" altLang="zh-CN" dirty="0" smtClean="0"/>
          </a:p>
          <a:p>
            <a:r>
              <a:rPr lang="zh-CN" altLang="en-US" dirty="0" smtClean="0"/>
              <a:t>栈</a:t>
            </a:r>
            <a:r>
              <a:rPr lang="zh-CN" altLang="en-US" dirty="0"/>
              <a:t>与</a:t>
            </a:r>
            <a:r>
              <a:rPr lang="zh-CN" altLang="en-US" dirty="0" smtClean="0"/>
              <a:t>堆</a:t>
            </a:r>
            <a:endParaRPr lang="en-US" altLang="zh-CN" dirty="0" smtClean="0"/>
          </a:p>
          <a:p>
            <a:r>
              <a:rPr lang="en-US" altLang="zh-CN" dirty="0"/>
              <a:t>Java </a:t>
            </a:r>
            <a:r>
              <a:rPr lang="zh-CN" altLang="en-US" dirty="0" smtClean="0"/>
              <a:t>堆内存异常实战</a:t>
            </a:r>
            <a:endParaRPr lang="en-US" altLang="zh-CN" dirty="0" smtClean="0"/>
          </a:p>
        </p:txBody>
      </p:sp>
    </p:spTree>
    <p:extLst>
      <p:ext uri="{BB962C8B-B14F-4D97-AF65-F5344CB8AC3E}">
        <p14:creationId xmlns:p14="http://schemas.microsoft.com/office/powerpoint/2010/main" val="5973035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smtClean="0"/>
              <a:t>堆 </a:t>
            </a:r>
            <a:r>
              <a:rPr lang="en-US" altLang="zh-CN" dirty="0" smtClean="0"/>
              <a:t>— </a:t>
            </a:r>
            <a:r>
              <a:rPr lang="en-US" altLang="zh-CN" dirty="0" smtClean="0">
                <a:solidFill>
                  <a:srgbClr val="35B558"/>
                </a:solidFill>
                <a:latin typeface="Noto Sans CJK SC Bold" panose="020B0800000000000000" pitchFamily="34" charset="-122"/>
                <a:ea typeface="Noto Sans CJK SC Bold" panose="020B0800000000000000" pitchFamily="34" charset="-122"/>
              </a:rPr>
              <a:t>Java </a:t>
            </a:r>
            <a:r>
              <a:rPr lang="zh-CN" altLang="en-US" dirty="0">
                <a:solidFill>
                  <a:srgbClr val="35B558"/>
                </a:solidFill>
                <a:latin typeface="Noto Sans CJK SC Bold" panose="020B0800000000000000" pitchFamily="34" charset="-122"/>
                <a:ea typeface="Noto Sans CJK SC Bold" panose="020B0800000000000000" pitchFamily="34" charset="-122"/>
              </a:rPr>
              <a:t>堆</a:t>
            </a:r>
            <a:r>
              <a:rPr lang="zh-CN" altLang="en-US" dirty="0" smtClean="0">
                <a:solidFill>
                  <a:srgbClr val="35B558"/>
                </a:solidFill>
                <a:latin typeface="Noto Sans CJK SC Bold" panose="020B0800000000000000" pitchFamily="34" charset="-122"/>
                <a:ea typeface="Noto Sans CJK SC Bold" panose="020B0800000000000000" pitchFamily="34" charset="-122"/>
              </a:rPr>
              <a:t>的概念</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en-US" altLang="zh-CN" dirty="0"/>
              <a:t>Java </a:t>
            </a:r>
            <a:r>
              <a:rPr lang="zh-CN" altLang="en-US" dirty="0" smtClean="0"/>
              <a:t>堆的</a:t>
            </a:r>
            <a:r>
              <a:rPr lang="zh-CN" altLang="en-US" dirty="0"/>
              <a:t>特征</a:t>
            </a:r>
            <a:endParaRPr lang="en-US" altLang="zh-CN" dirty="0" smtClean="0"/>
          </a:p>
          <a:p>
            <a:pPr marL="865800" indent="-685800">
              <a:buFont typeface="Arial" pitchFamily="34" charset="0"/>
              <a:buChar char="•"/>
            </a:pPr>
            <a:r>
              <a:rPr lang="zh-CN" altLang="en-US" dirty="0" smtClean="0"/>
              <a:t>全局共享</a:t>
            </a:r>
            <a:endParaRPr lang="en-US" altLang="zh-CN" dirty="0" smtClean="0"/>
          </a:p>
          <a:p>
            <a:pPr marL="865800" indent="-685800">
              <a:buFont typeface="Arial" pitchFamily="34" charset="0"/>
              <a:buChar char="•"/>
            </a:pPr>
            <a:r>
              <a:rPr lang="zh-CN" altLang="en-US" dirty="0" smtClean="0"/>
              <a:t>通常是 </a:t>
            </a:r>
            <a:r>
              <a:rPr lang="en-US" altLang="zh-CN" dirty="0" smtClean="0"/>
              <a:t>Java </a:t>
            </a:r>
            <a:r>
              <a:rPr lang="zh-CN" altLang="en-US" dirty="0" smtClean="0"/>
              <a:t>虚拟机中最大的一块内存区域</a:t>
            </a:r>
            <a:endParaRPr lang="en-US" altLang="zh-CN" dirty="0" smtClean="0"/>
          </a:p>
          <a:p>
            <a:pPr marL="865800" indent="-685800">
              <a:buFont typeface="Arial" pitchFamily="34" charset="0"/>
              <a:buChar char="•"/>
            </a:pPr>
            <a:r>
              <a:rPr lang="zh-CN" altLang="en-US" dirty="0" smtClean="0"/>
              <a:t>作用是做为 </a:t>
            </a:r>
            <a:r>
              <a:rPr lang="en-US" altLang="zh-CN" dirty="0" smtClean="0"/>
              <a:t>Java </a:t>
            </a:r>
            <a:r>
              <a:rPr lang="zh-CN" altLang="en-US" dirty="0" smtClean="0"/>
              <a:t>对象的主要存储区域</a:t>
            </a:r>
            <a:endParaRPr lang="en-US" altLang="zh-CN" dirty="0" smtClean="0"/>
          </a:p>
          <a:p>
            <a:pPr marL="865800" indent="-685800">
              <a:buFont typeface="Arial" pitchFamily="34" charset="0"/>
              <a:buChar char="•"/>
            </a:pPr>
            <a:r>
              <a:rPr lang="en-US" altLang="zh-CN" dirty="0" smtClean="0"/>
              <a:t>JVMS </a:t>
            </a:r>
            <a:r>
              <a:rPr lang="zh-CN" altLang="en-US" dirty="0" smtClean="0"/>
              <a:t>明确要求该区域需要实现自动内存管理，即常说的 </a:t>
            </a:r>
            <a:r>
              <a:rPr lang="en-US" altLang="zh-CN" dirty="0" smtClean="0"/>
              <a:t>GC</a:t>
            </a:r>
            <a:r>
              <a:rPr lang="zh-CN" altLang="en-US" dirty="0" smtClean="0"/>
              <a:t>，但并不限制采用哪种算法和技术去实现</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endParaRPr lang="zh-CN" altLang="zh-CN" dirty="0"/>
          </a:p>
        </p:txBody>
      </p:sp>
    </p:spTree>
    <p:extLst>
      <p:ext uri="{BB962C8B-B14F-4D97-AF65-F5344CB8AC3E}">
        <p14:creationId xmlns:p14="http://schemas.microsoft.com/office/powerpoint/2010/main" val="29904601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smtClean="0"/>
              <a:t>堆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a:t>
            </a:r>
            <a:r>
              <a:rPr lang="zh-CN" altLang="en-US" dirty="0">
                <a:solidFill>
                  <a:srgbClr val="35B558"/>
                </a:solidFill>
                <a:latin typeface="Noto Sans CJK SC Bold" panose="020B0800000000000000" pitchFamily="34" charset="-122"/>
                <a:ea typeface="Noto Sans CJK SC Bold" panose="020B0800000000000000" pitchFamily="34" charset="-122"/>
              </a:rPr>
              <a:t>与堆</a:t>
            </a:r>
          </a:p>
        </p:txBody>
      </p:sp>
      <p:sp>
        <p:nvSpPr>
          <p:cNvPr id="4" name="副标题 3"/>
          <p:cNvSpPr>
            <a:spLocks noGrp="1"/>
          </p:cNvSpPr>
          <p:nvPr>
            <p:ph type="subTitle" idx="1"/>
          </p:nvPr>
        </p:nvSpPr>
        <p:spPr/>
        <p:txBody>
          <a:bodyPr/>
          <a:lstStyle/>
          <a:p>
            <a:r>
              <a:rPr lang="zh-CN" altLang="en-US" dirty="0" smtClean="0"/>
              <a:t>栈</a:t>
            </a:r>
            <a:r>
              <a:rPr lang="zh-CN" altLang="en-US" dirty="0"/>
              <a:t>与</a:t>
            </a:r>
            <a:r>
              <a:rPr lang="zh-CN" altLang="en-US" dirty="0" smtClean="0"/>
              <a:t>堆</a:t>
            </a:r>
            <a:r>
              <a:rPr lang="zh-CN" altLang="en-US" dirty="0"/>
              <a:t>，</a:t>
            </a:r>
            <a:r>
              <a:rPr lang="zh-CN" altLang="en-US" dirty="0" smtClean="0"/>
              <a:t>从</a:t>
            </a:r>
            <a:r>
              <a:rPr lang="en-US" altLang="zh-CN" dirty="0" smtClean="0"/>
              <a:t>C/C++</a:t>
            </a:r>
            <a:r>
              <a:rPr lang="zh-CN" altLang="en-US" dirty="0" smtClean="0"/>
              <a:t>延伸而来的讨论</a:t>
            </a:r>
            <a:endParaRPr lang="en-US" altLang="zh-CN" dirty="0" smtClean="0"/>
          </a:p>
        </p:txBody>
      </p:sp>
      <p:pic>
        <p:nvPicPr>
          <p:cNvPr id="3" name="图片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03666" y="3880449"/>
            <a:ext cx="13038783" cy="9020542"/>
          </a:xfrm>
          <a:prstGeom prst="rect">
            <a:avLst/>
          </a:prstGeom>
        </p:spPr>
      </p:pic>
    </p:spTree>
    <p:extLst>
      <p:ext uri="{BB962C8B-B14F-4D97-AF65-F5344CB8AC3E}">
        <p14:creationId xmlns:p14="http://schemas.microsoft.com/office/powerpoint/2010/main" val="26372152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descr="对象查找方式_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9926" y="5963471"/>
            <a:ext cx="15067402" cy="679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p:cNvSpPr>
            <a:spLocks noGrp="1"/>
          </p:cNvSpPr>
          <p:nvPr>
            <p:ph type="ctrTitle"/>
          </p:nvPr>
        </p:nvSpPr>
        <p:spPr/>
        <p:txBody>
          <a:bodyPr/>
          <a:lstStyle/>
          <a:p>
            <a:r>
              <a:rPr lang="en-US" altLang="zh-CN" dirty="0" smtClean="0"/>
              <a:t>Java </a:t>
            </a:r>
            <a:r>
              <a:rPr lang="zh-CN" altLang="en-US" dirty="0" smtClean="0"/>
              <a:t>堆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栈</a:t>
            </a:r>
            <a:r>
              <a:rPr lang="zh-CN" altLang="en-US" dirty="0">
                <a:solidFill>
                  <a:srgbClr val="35B558"/>
                </a:solidFill>
                <a:latin typeface="Noto Sans CJK SC Bold" panose="020B0800000000000000" pitchFamily="34" charset="-122"/>
                <a:ea typeface="Noto Sans CJK SC Bold" panose="020B0800000000000000" pitchFamily="34" charset="-122"/>
              </a:rPr>
              <a:t>与</a:t>
            </a:r>
            <a:r>
              <a:rPr lang="zh-CN" altLang="en-US" dirty="0" smtClean="0">
                <a:solidFill>
                  <a:srgbClr val="35B558"/>
                </a:solidFill>
                <a:latin typeface="Noto Sans CJK SC Bold" panose="020B0800000000000000" pitchFamily="34" charset="-122"/>
                <a:ea typeface="Noto Sans CJK SC Bold" panose="020B0800000000000000" pitchFamily="34" charset="-122"/>
              </a:rPr>
              <a:t>堆</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a:t>从</a:t>
            </a:r>
            <a:r>
              <a:rPr lang="zh-CN" altLang="en-US" dirty="0" smtClean="0"/>
              <a:t>栈到堆的关联过程：</a:t>
            </a:r>
            <a:endParaRPr lang="en-US" altLang="zh-CN" dirty="0" smtClean="0"/>
          </a:p>
        </p:txBody>
      </p:sp>
      <p:sp>
        <p:nvSpPr>
          <p:cNvPr id="5" name="TextBox 4"/>
          <p:cNvSpPr txBox="1"/>
          <p:nvPr/>
        </p:nvSpPr>
        <p:spPr>
          <a:xfrm>
            <a:off x="7832033" y="3772983"/>
            <a:ext cx="8249479" cy="830997"/>
          </a:xfrm>
          <a:prstGeom prst="rect">
            <a:avLst/>
          </a:prstGeom>
          <a:ln w="50800">
            <a:noFill/>
            <a:miter lim="800000"/>
          </a:ln>
        </p:spPr>
        <p:txBody>
          <a:bodyPr wrap="square" rtlCol="0">
            <a:spAutoFit/>
          </a:bodyPr>
          <a:lstStyle/>
          <a:p>
            <a:pPr marL="0" indent="0" algn="l">
              <a:buNone/>
            </a:pP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Object </a:t>
            </a:r>
            <a:r>
              <a:rPr lang="en-US" altLang="zh-CN" sz="4800" dirty="0" err="1" smtClean="0">
                <a:solidFill>
                  <a:srgbClr val="666666"/>
                </a:solidFill>
                <a:latin typeface="Noto Sans CJK SC Regular" panose="020B0500000000000000" pitchFamily="34" charset="-122"/>
                <a:ea typeface="Noto Sans CJK SC Regular" panose="020B0500000000000000" pitchFamily="34" charset="-122"/>
              </a:rPr>
              <a:t>obj</a:t>
            </a:r>
            <a:r>
              <a:rPr lang="en-US" altLang="zh-CN" sz="4800" dirty="0" smtClean="0">
                <a:solidFill>
                  <a:srgbClr val="666666"/>
                </a:solidFill>
                <a:latin typeface="Noto Sans CJK SC Regular" panose="020B0500000000000000" pitchFamily="34" charset="-122"/>
                <a:ea typeface="Noto Sans CJK SC Regular" panose="020B0500000000000000" pitchFamily="34" charset="-122"/>
              </a:rPr>
              <a:t> = new Object()</a:t>
            </a:r>
            <a:endParaRPr lang="zh-CN" altLang="en-US" sz="4800" dirty="0" smtClean="0">
              <a:solidFill>
                <a:srgbClr val="666666"/>
              </a:solidFill>
              <a:latin typeface="Noto Sans CJK SC Regular" panose="020B0500000000000000" pitchFamily="34" charset="-122"/>
              <a:ea typeface="Noto Sans CJK SC Regular" panose="020B0500000000000000" pitchFamily="34" charset="-122"/>
            </a:endParaRPr>
          </a:p>
        </p:txBody>
      </p:sp>
      <p:pic>
        <p:nvPicPr>
          <p:cNvPr id="1026" name="Picture 2" descr="对象查找方式"/>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569926" y="5963471"/>
            <a:ext cx="15072024" cy="67983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直接箭头连接符 6"/>
          <p:cNvCxnSpPr/>
          <p:nvPr/>
        </p:nvCxnSpPr>
        <p:spPr>
          <a:xfrm flipH="1">
            <a:off x="6778486" y="4603980"/>
            <a:ext cx="3399184" cy="1299857"/>
          </a:xfrm>
          <a:prstGeom prst="straightConnector1">
            <a:avLst/>
          </a:prstGeom>
          <a:noFill/>
          <a:ln w="38100" cap="flat">
            <a:solidFill>
              <a:schemeClr val="bg1">
                <a:lumMod val="75000"/>
                <a:lumOff val="25000"/>
              </a:schemeClr>
            </a:solidFill>
            <a:prstDash val="solid"/>
            <a:miter lim="400000"/>
            <a:headEnd type="none"/>
            <a:tailEnd type="arrow"/>
          </a:ln>
          <a:effectLst/>
        </p:spPr>
        <p:style>
          <a:lnRef idx="0">
            <a:scrgbClr r="0" g="0" b="0"/>
          </a:lnRef>
          <a:fillRef idx="0">
            <a:scrgbClr r="0" g="0" b="0"/>
          </a:fillRef>
          <a:effectRef idx="0">
            <a:scrgbClr r="0" g="0" b="0"/>
          </a:effectRef>
          <a:fontRef idx="none"/>
        </p:style>
      </p:cxnSp>
      <p:cxnSp>
        <p:nvCxnSpPr>
          <p:cNvPr id="13" name="直接箭头连接符 12"/>
          <p:cNvCxnSpPr/>
          <p:nvPr/>
        </p:nvCxnSpPr>
        <p:spPr>
          <a:xfrm>
            <a:off x="13912708" y="4603980"/>
            <a:ext cx="1950840" cy="1359491"/>
          </a:xfrm>
          <a:prstGeom prst="straightConnector1">
            <a:avLst/>
          </a:prstGeom>
          <a:noFill/>
          <a:ln w="38100" cap="flat">
            <a:solidFill>
              <a:schemeClr val="bg1">
                <a:lumMod val="75000"/>
                <a:lumOff val="25000"/>
              </a:schemeClr>
            </a:solidFill>
            <a:prstDash val="solid"/>
            <a:miter lim="400000"/>
            <a:headEnd type="none"/>
            <a:tailEnd type="arrow"/>
          </a:ln>
          <a:effectLst/>
        </p:spPr>
        <p:style>
          <a:lnRef idx="0">
            <a:scrgbClr r="0" g="0" b="0"/>
          </a:lnRef>
          <a:fillRef idx="0">
            <a:scrgbClr r="0" g="0" b="0"/>
          </a:fillRef>
          <a:effectRef idx="0">
            <a:scrgbClr r="0" g="0" b="0"/>
          </a:effectRef>
          <a:fontRef idx="none"/>
        </p:style>
      </p:cxnSp>
    </p:spTree>
    <p:extLst>
      <p:ext uri="{BB962C8B-B14F-4D97-AF65-F5344CB8AC3E}">
        <p14:creationId xmlns:p14="http://schemas.microsoft.com/office/powerpoint/2010/main" val="19433503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fade">
                                      <p:cBhvr>
                                        <p:cTn id="12" dur="500"/>
                                        <p:tgtEl>
                                          <p:spTgt spid="13"/>
                                        </p:tgtEl>
                                      </p:cBhvr>
                                    </p:animEffect>
                                  </p:childTnLst>
                                </p:cTn>
                              </p:par>
                              <p:par>
                                <p:cTn id="13" presetID="10" presetClass="entr" presetSubtype="0" fill="hold"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fade">
                                      <p:cBhvr>
                                        <p:cTn id="15" dur="500"/>
                                        <p:tgtEl>
                                          <p:spTgt spid="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fade">
                                      <p:cBhvr>
                                        <p:cTn id="18" dur="500"/>
                                        <p:tgtEl>
                                          <p:spTgt spid="5"/>
                                        </p:tgtEl>
                                      </p:cBhvr>
                                    </p:animEffect>
                                  </p:childTnLst>
                                </p:cTn>
                              </p:par>
                              <p:par>
                                <p:cTn id="19" presetID="10" presetClass="entr" presetSubtype="0" fill="hold" nodeType="withEffect">
                                  <p:stCondLst>
                                    <p:cond delay="0"/>
                                  </p:stCondLst>
                                  <p:childTnLst>
                                    <p:set>
                                      <p:cBhvr>
                                        <p:cTn id="20" dur="1" fill="hold">
                                          <p:stCondLst>
                                            <p:cond delay="0"/>
                                          </p:stCondLst>
                                        </p:cTn>
                                        <p:tgtEl>
                                          <p:spTgt spid="1027"/>
                                        </p:tgtEl>
                                        <p:attrNameLst>
                                          <p:attrName>style.visibility</p:attrName>
                                        </p:attrNameLst>
                                      </p:cBhvr>
                                      <p:to>
                                        <p:strVal val="visible"/>
                                      </p:to>
                                    </p:set>
                                    <p:animEffect transition="in" filter="fade">
                                      <p:cBhvr>
                                        <p:cTn id="21" dur="500"/>
                                        <p:tgtEl>
                                          <p:spTgt spid="102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026"/>
                                        </p:tgtEl>
                                        <p:attrNameLst>
                                          <p:attrName>style.visibility</p:attrName>
                                        </p:attrNameLst>
                                      </p:cBhvr>
                                      <p:to>
                                        <p:strVal val="visible"/>
                                      </p:to>
                                    </p:set>
                                    <p:animEffect transition="in" filter="fade">
                                      <p:cBhvr>
                                        <p:cTn id="26" dur="500"/>
                                        <p:tgtEl>
                                          <p:spTgt spid="10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smtClean="0"/>
              <a:t>堆 </a:t>
            </a:r>
            <a:r>
              <a:rPr lang="en-US" altLang="zh-CN" dirty="0" smtClean="0"/>
              <a:t>— </a:t>
            </a:r>
            <a:r>
              <a:rPr lang="en-US" altLang="zh-CN" dirty="0" smtClean="0">
                <a:solidFill>
                  <a:srgbClr val="35B558"/>
                </a:solidFill>
                <a:latin typeface="Noto Sans CJK SC Bold" panose="020B0800000000000000" pitchFamily="34" charset="-122"/>
                <a:ea typeface="Noto Sans CJK SC Bold" panose="020B0800000000000000" pitchFamily="34" charset="-122"/>
              </a:rPr>
              <a:t>Java </a:t>
            </a:r>
            <a:r>
              <a:rPr lang="zh-CN" altLang="en-US" dirty="0" smtClean="0">
                <a:solidFill>
                  <a:srgbClr val="35B558"/>
                </a:solidFill>
                <a:latin typeface="Noto Sans CJK SC Bold" panose="020B0800000000000000" pitchFamily="34" charset="-122"/>
                <a:ea typeface="Noto Sans CJK SC Bold" panose="020B0800000000000000" pitchFamily="34" charset="-122"/>
              </a:rPr>
              <a:t>堆内存异常实战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en-US" altLang="zh-CN" dirty="0" smtClean="0"/>
              <a:t>Java </a:t>
            </a:r>
            <a:r>
              <a:rPr lang="zh-CN" altLang="en-US" dirty="0" smtClean="0"/>
              <a:t>堆</a:t>
            </a:r>
            <a:r>
              <a:rPr lang="zh-CN" altLang="en-US" dirty="0"/>
              <a:t>可能发生如下异常情况：</a:t>
            </a:r>
          </a:p>
          <a:p>
            <a:pPr marL="865800" indent="-685800">
              <a:buFont typeface="Arial" pitchFamily="34" charset="0"/>
              <a:buChar char="•"/>
            </a:pPr>
            <a:r>
              <a:rPr lang="zh-CN" altLang="en-US" dirty="0" smtClean="0"/>
              <a:t>如果</a:t>
            </a:r>
            <a:r>
              <a:rPr lang="zh-CN" altLang="en-US" dirty="0"/>
              <a:t>实际所需的堆超过了自动内存管理系统能提供的最大容量，</a:t>
            </a:r>
            <a:r>
              <a:rPr lang="zh-CN" altLang="en-US" dirty="0" smtClean="0"/>
              <a:t>那 </a:t>
            </a:r>
            <a:r>
              <a:rPr lang="en-US" altLang="zh-CN" dirty="0" smtClean="0"/>
              <a:t>Java </a:t>
            </a:r>
            <a:r>
              <a:rPr lang="zh-CN" altLang="en-US" dirty="0" smtClean="0"/>
              <a:t>虚拟机</a:t>
            </a:r>
            <a:r>
              <a:rPr lang="zh-CN" altLang="en-US" dirty="0"/>
              <a:t>将会抛出一</a:t>
            </a:r>
            <a:r>
              <a:rPr lang="zh-CN" altLang="en-US" dirty="0" smtClean="0"/>
              <a:t>个 </a:t>
            </a:r>
            <a:r>
              <a:rPr lang="en-US" altLang="zh-CN" dirty="0" err="1" smtClean="0"/>
              <a:t>OutOfMemoryError</a:t>
            </a:r>
            <a:r>
              <a:rPr lang="en-US" altLang="zh-CN" dirty="0" smtClean="0"/>
              <a:t> </a:t>
            </a:r>
            <a:r>
              <a:rPr lang="zh-CN" altLang="en-US" dirty="0" smtClean="0"/>
              <a:t>异常</a:t>
            </a:r>
            <a:r>
              <a:rPr lang="zh-CN" altLang="en-US" dirty="0"/>
              <a:t>。</a:t>
            </a:r>
          </a:p>
        </p:txBody>
      </p:sp>
    </p:spTree>
    <p:extLst>
      <p:ext uri="{BB962C8B-B14F-4D97-AF65-F5344CB8AC3E}">
        <p14:creationId xmlns:p14="http://schemas.microsoft.com/office/powerpoint/2010/main" val="228994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smtClean="0"/>
              <a:t>堆 </a:t>
            </a:r>
            <a:r>
              <a:rPr lang="en-US" altLang="zh-CN" dirty="0" smtClean="0"/>
              <a:t>— </a:t>
            </a:r>
            <a:r>
              <a:rPr lang="en-US" altLang="zh-CN" dirty="0" smtClean="0">
                <a:solidFill>
                  <a:srgbClr val="35B558"/>
                </a:solidFill>
                <a:latin typeface="Noto Sans CJK SC Bold" panose="020B0800000000000000" pitchFamily="34" charset="-122"/>
                <a:ea typeface="Noto Sans CJK SC Bold" panose="020B0800000000000000" pitchFamily="34" charset="-122"/>
              </a:rPr>
              <a:t>Java </a:t>
            </a:r>
            <a:r>
              <a:rPr lang="zh-CN" altLang="en-US" dirty="0" smtClean="0">
                <a:solidFill>
                  <a:srgbClr val="35B558"/>
                </a:solidFill>
                <a:latin typeface="Noto Sans CJK SC Bold" panose="020B0800000000000000" pitchFamily="34" charset="-122"/>
                <a:ea typeface="Noto Sans CJK SC Bold" panose="020B0800000000000000" pitchFamily="34" charset="-122"/>
              </a:rPr>
              <a:t>堆内存异常实战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en-US" altLang="zh-CN" dirty="0"/>
              <a:t>Java </a:t>
            </a:r>
            <a:r>
              <a:rPr lang="zh-CN" altLang="en-US" dirty="0" smtClean="0"/>
              <a:t>堆是出现内存异常概率最大的区域，演示一个简单的溢出异常</a:t>
            </a:r>
            <a:endParaRPr lang="zh-CN" altLang="zh-CN" dirty="0"/>
          </a:p>
        </p:txBody>
      </p:sp>
    </p:spTree>
    <p:extLst>
      <p:ext uri="{BB962C8B-B14F-4D97-AF65-F5344CB8AC3E}">
        <p14:creationId xmlns:p14="http://schemas.microsoft.com/office/powerpoint/2010/main" val="356243137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JVM </a:t>
            </a:r>
            <a:r>
              <a:rPr lang="zh-CN" altLang="en-US" dirty="0"/>
              <a:t>自动内存管理</a:t>
            </a:r>
            <a:r>
              <a:rPr lang="zh-CN" altLang="en-US" dirty="0" smtClean="0"/>
              <a:t>：内存</a:t>
            </a:r>
            <a:r>
              <a:rPr lang="zh-CN" altLang="en-US" dirty="0"/>
              <a:t>区域基础概念</a:t>
            </a:r>
          </a:p>
        </p:txBody>
      </p:sp>
      <p:sp>
        <p:nvSpPr>
          <p:cNvPr id="7" name="文本占位符 6"/>
          <p:cNvSpPr>
            <a:spLocks noGrp="1"/>
          </p:cNvSpPr>
          <p:nvPr>
            <p:ph type="body" idx="1"/>
          </p:nvPr>
        </p:nvSpPr>
        <p:spPr/>
        <p:txBody>
          <a:bodyPr/>
          <a:lstStyle/>
          <a:p>
            <a:r>
              <a:rPr lang="zh-CN" altLang="en-US" dirty="0" smtClean="0"/>
              <a:t>方法</a:t>
            </a:r>
            <a:r>
              <a:rPr lang="zh-CN" altLang="en-US" dirty="0"/>
              <a:t>区和运行时常量</a:t>
            </a:r>
            <a:r>
              <a:rPr lang="zh-CN" altLang="en-US" dirty="0" smtClean="0"/>
              <a:t>池</a:t>
            </a:r>
            <a:endParaRPr lang="en-US" altLang="zh-CN" dirty="0"/>
          </a:p>
        </p:txBody>
      </p:sp>
    </p:spTree>
    <p:extLst>
      <p:ext uri="{BB962C8B-B14F-4D97-AF65-F5344CB8AC3E}">
        <p14:creationId xmlns:p14="http://schemas.microsoft.com/office/powerpoint/2010/main" val="1240353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a:t>JVM </a:t>
            </a:r>
            <a:r>
              <a:rPr lang="zh-CN" altLang="en-US" dirty="0"/>
              <a:t>自动内存管理</a:t>
            </a:r>
            <a:r>
              <a:rPr lang="zh-CN" altLang="en-US" dirty="0" smtClean="0"/>
              <a:t>：内存</a:t>
            </a:r>
            <a:r>
              <a:rPr lang="zh-CN" altLang="en-US" dirty="0"/>
              <a:t>区域基础概念</a:t>
            </a:r>
          </a:p>
        </p:txBody>
      </p:sp>
      <p:sp>
        <p:nvSpPr>
          <p:cNvPr id="7" name="文本占位符 6"/>
          <p:cNvSpPr>
            <a:spLocks noGrp="1"/>
          </p:cNvSpPr>
          <p:nvPr>
            <p:ph type="body" idx="1"/>
          </p:nvPr>
        </p:nvSpPr>
        <p:spPr/>
        <p:txBody>
          <a:bodyPr/>
          <a:lstStyle/>
          <a:p>
            <a:r>
              <a:rPr lang="en-US" altLang="zh-CN" dirty="0"/>
              <a:t>Java </a:t>
            </a:r>
            <a:r>
              <a:rPr lang="zh-CN" altLang="en-US" dirty="0"/>
              <a:t>虚拟机</a:t>
            </a:r>
            <a:r>
              <a:rPr lang="zh-CN" altLang="en-US" dirty="0" smtClean="0"/>
              <a:t>和 </a:t>
            </a:r>
            <a:r>
              <a:rPr lang="en-US" altLang="zh-CN" dirty="0" smtClean="0"/>
              <a:t>Java </a:t>
            </a:r>
            <a:r>
              <a:rPr lang="zh-CN" altLang="en-US" dirty="0"/>
              <a:t>内存区域概述</a:t>
            </a:r>
            <a:endParaRPr lang="en-US" altLang="zh-CN" dirty="0"/>
          </a:p>
        </p:txBody>
      </p:sp>
    </p:spTree>
    <p:extLst>
      <p:ext uri="{BB962C8B-B14F-4D97-AF65-F5344CB8AC3E}">
        <p14:creationId xmlns:p14="http://schemas.microsoft.com/office/powerpoint/2010/main" val="162158173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方法区和运行时常量池</a:t>
            </a:r>
            <a:endParaRPr lang="en-US" altLang="zh-CN" dirty="0"/>
          </a:p>
        </p:txBody>
      </p:sp>
      <p:sp>
        <p:nvSpPr>
          <p:cNvPr id="3" name="副标题 2"/>
          <p:cNvSpPr>
            <a:spLocks noGrp="1"/>
          </p:cNvSpPr>
          <p:nvPr>
            <p:ph type="subTitle" idx="1"/>
          </p:nvPr>
        </p:nvSpPr>
        <p:spPr/>
        <p:txBody>
          <a:bodyPr/>
          <a:lstStyle/>
          <a:p>
            <a:r>
              <a:rPr lang="zh-CN" altLang="en-US" dirty="0" smtClean="0"/>
              <a:t>方法区的概念</a:t>
            </a:r>
            <a:endParaRPr lang="en-US" altLang="zh-CN" dirty="0" smtClean="0"/>
          </a:p>
          <a:p>
            <a:r>
              <a:rPr lang="zh-CN" altLang="en-US" dirty="0" smtClean="0"/>
              <a:t>运行时常量池的概念</a:t>
            </a:r>
            <a:endParaRPr lang="en-US" altLang="zh-CN" dirty="0" smtClean="0"/>
          </a:p>
          <a:p>
            <a:r>
              <a:rPr lang="en-US" altLang="zh-CN" dirty="0" err="1" smtClean="0"/>
              <a:t>HotSpot</a:t>
            </a:r>
            <a:r>
              <a:rPr lang="en-US" altLang="zh-CN" dirty="0" smtClean="0"/>
              <a:t> </a:t>
            </a:r>
            <a:r>
              <a:rPr lang="zh-CN" altLang="en-US" dirty="0" smtClean="0"/>
              <a:t>方法</a:t>
            </a:r>
            <a:r>
              <a:rPr lang="zh-CN" altLang="en-US" dirty="0"/>
              <a:t>区实现</a:t>
            </a:r>
            <a:r>
              <a:rPr lang="zh-CN" altLang="en-US" dirty="0" smtClean="0"/>
              <a:t>的变迁</a:t>
            </a:r>
            <a:endParaRPr lang="en-US" altLang="zh-CN" dirty="0" smtClean="0"/>
          </a:p>
          <a:p>
            <a:r>
              <a:rPr lang="zh-CN" altLang="en-US" dirty="0"/>
              <a:t>方法</a:t>
            </a:r>
            <a:r>
              <a:rPr lang="zh-CN" altLang="en-US" dirty="0" smtClean="0"/>
              <a:t>区内存异常实战</a:t>
            </a:r>
            <a:endParaRPr lang="en-US" altLang="zh-CN" dirty="0" smtClean="0"/>
          </a:p>
        </p:txBody>
      </p:sp>
    </p:spTree>
    <p:extLst>
      <p:ext uri="{BB962C8B-B14F-4D97-AF65-F5344CB8AC3E}">
        <p14:creationId xmlns:p14="http://schemas.microsoft.com/office/powerpoint/2010/main" val="27971734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方法区和运行时常量</a:t>
            </a:r>
            <a:r>
              <a:rPr lang="zh-CN" altLang="en-US" dirty="0" smtClean="0"/>
              <a:t>池</a:t>
            </a:r>
            <a:r>
              <a:rPr lang="en-US" altLang="zh-CN" dirty="0" smtClean="0"/>
              <a:t> — </a:t>
            </a:r>
            <a:r>
              <a:rPr lang="zh-CN" altLang="en-US" dirty="0" smtClean="0">
                <a:solidFill>
                  <a:srgbClr val="35B558"/>
                </a:solidFill>
                <a:latin typeface="Noto Sans CJK SC Bold" panose="020B0800000000000000" pitchFamily="34" charset="-122"/>
                <a:ea typeface="Noto Sans CJK SC Bold" panose="020B0800000000000000" pitchFamily="34" charset="-122"/>
              </a:rPr>
              <a:t>方法区的概念</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a:t>方法区的特征</a:t>
            </a:r>
            <a:endParaRPr lang="en-US" altLang="zh-CN" dirty="0" smtClean="0"/>
          </a:p>
          <a:p>
            <a:pPr marL="865800" indent="-685800">
              <a:buFont typeface="Arial" pitchFamily="34" charset="0"/>
              <a:buChar char="•"/>
            </a:pPr>
            <a:r>
              <a:rPr lang="zh-CN" altLang="en-US" dirty="0" smtClean="0"/>
              <a:t>全局共享</a:t>
            </a:r>
            <a:endParaRPr lang="en-US" altLang="zh-CN" dirty="0" smtClean="0"/>
          </a:p>
          <a:p>
            <a:pPr marL="865800" indent="-685800">
              <a:buFont typeface="Arial" pitchFamily="34" charset="0"/>
              <a:buChar char="•"/>
            </a:pPr>
            <a:r>
              <a:rPr lang="zh-CN" altLang="en-US" dirty="0" smtClean="0"/>
              <a:t>作用是存储 </a:t>
            </a:r>
            <a:r>
              <a:rPr lang="en-US" altLang="zh-CN" dirty="0" smtClean="0"/>
              <a:t>Java </a:t>
            </a:r>
            <a:r>
              <a:rPr lang="zh-CN" altLang="en-US" dirty="0" smtClean="0"/>
              <a:t>类的结构信息</a:t>
            </a:r>
            <a:endParaRPr lang="en-US" altLang="zh-CN" dirty="0" smtClean="0"/>
          </a:p>
          <a:p>
            <a:pPr marL="865800" indent="-685800">
              <a:buFont typeface="Arial" pitchFamily="34" charset="0"/>
              <a:buChar char="•"/>
            </a:pPr>
            <a:r>
              <a:rPr lang="en-US" altLang="zh-CN" dirty="0" smtClean="0"/>
              <a:t>JVMS </a:t>
            </a:r>
            <a:r>
              <a:rPr lang="zh-CN" altLang="en-US" dirty="0" smtClean="0"/>
              <a:t>不要求该区域实现自动内存管理，但是商用 </a:t>
            </a:r>
            <a:r>
              <a:rPr lang="en-US" altLang="zh-CN" dirty="0" smtClean="0"/>
              <a:t>Java </a:t>
            </a:r>
            <a:r>
              <a:rPr lang="zh-CN" altLang="en-US" dirty="0" smtClean="0"/>
              <a:t>虚拟机都能够自动管理该区域的内存</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endParaRPr lang="zh-CN" altLang="zh-CN" dirty="0"/>
          </a:p>
        </p:txBody>
      </p:sp>
    </p:spTree>
    <p:extLst>
      <p:ext uri="{BB962C8B-B14F-4D97-AF65-F5344CB8AC3E}">
        <p14:creationId xmlns:p14="http://schemas.microsoft.com/office/powerpoint/2010/main" val="7616083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方法区和运行时常量</a:t>
            </a:r>
            <a:r>
              <a:rPr lang="zh-CN" altLang="en-US" dirty="0" smtClean="0"/>
              <a:t>池</a:t>
            </a:r>
            <a:r>
              <a:rPr lang="en-US" altLang="zh-CN" dirty="0" smtClean="0"/>
              <a:t> — </a:t>
            </a:r>
            <a:r>
              <a:rPr lang="zh-CN" altLang="en-US" dirty="0">
                <a:solidFill>
                  <a:srgbClr val="35B558"/>
                </a:solidFill>
                <a:latin typeface="Noto Sans CJK SC Bold" panose="020B0800000000000000" pitchFamily="34" charset="-122"/>
                <a:ea typeface="Noto Sans CJK SC Bold" panose="020B0800000000000000" pitchFamily="34" charset="-122"/>
              </a:rPr>
              <a:t>运行时常量池</a:t>
            </a:r>
            <a:r>
              <a:rPr lang="zh-CN" altLang="en-US" dirty="0" smtClean="0">
                <a:solidFill>
                  <a:srgbClr val="35B558"/>
                </a:solidFill>
                <a:latin typeface="Noto Sans CJK SC Bold" panose="020B0800000000000000" pitchFamily="34" charset="-122"/>
                <a:ea typeface="Noto Sans CJK SC Bold" panose="020B0800000000000000" pitchFamily="34" charset="-122"/>
              </a:rPr>
              <a:t>的概念</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a:t>运行时常量池的特征</a:t>
            </a:r>
            <a:endParaRPr lang="en-US" altLang="zh-CN" dirty="0" smtClean="0"/>
          </a:p>
          <a:p>
            <a:pPr marL="865800" indent="-685800">
              <a:buFont typeface="Arial" pitchFamily="34" charset="0"/>
              <a:buChar char="•"/>
            </a:pPr>
            <a:r>
              <a:rPr lang="zh-CN" altLang="en-US" dirty="0" smtClean="0"/>
              <a:t>全局共享</a:t>
            </a:r>
            <a:endParaRPr lang="en-US" altLang="zh-CN" dirty="0" smtClean="0"/>
          </a:p>
          <a:p>
            <a:pPr marL="865800" indent="-685800">
              <a:buFont typeface="Arial" pitchFamily="34" charset="0"/>
              <a:buChar char="•"/>
            </a:pPr>
            <a:r>
              <a:rPr lang="zh-CN" altLang="en-US" dirty="0" smtClean="0"/>
              <a:t>是方法区的一部分</a:t>
            </a:r>
            <a:endParaRPr lang="en-US" altLang="zh-CN" dirty="0" smtClean="0"/>
          </a:p>
          <a:p>
            <a:pPr marL="865800" indent="-685800">
              <a:buFont typeface="Arial" pitchFamily="34" charset="0"/>
              <a:buChar char="•"/>
            </a:pPr>
            <a:r>
              <a:rPr lang="zh-CN" altLang="en-US" dirty="0" smtClean="0"/>
              <a:t>作用是存储 </a:t>
            </a:r>
            <a:r>
              <a:rPr lang="en-US" altLang="zh-CN" dirty="0" smtClean="0"/>
              <a:t>Java </a:t>
            </a:r>
            <a:r>
              <a:rPr lang="zh-CN" altLang="en-US" dirty="0" smtClean="0"/>
              <a:t>类文件常量池中的</a:t>
            </a:r>
            <a:r>
              <a:rPr lang="zh-CN" altLang="en-US" dirty="0"/>
              <a:t>符号</a:t>
            </a:r>
            <a:r>
              <a:rPr lang="zh-CN" altLang="en-US" dirty="0" smtClean="0"/>
              <a:t>信息</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endParaRPr lang="zh-CN" altLang="zh-CN" dirty="0"/>
          </a:p>
        </p:txBody>
      </p:sp>
    </p:spTree>
    <p:extLst>
      <p:ext uri="{BB962C8B-B14F-4D97-AF65-F5344CB8AC3E}">
        <p14:creationId xmlns:p14="http://schemas.microsoft.com/office/powerpoint/2010/main" val="394969226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方法区和运行时常量</a:t>
            </a:r>
            <a:r>
              <a:rPr lang="zh-CN" altLang="en-US" dirty="0" smtClean="0"/>
              <a:t>池</a:t>
            </a:r>
            <a:r>
              <a:rPr lang="en-US" altLang="zh-CN" dirty="0" smtClean="0"/>
              <a:t> — </a:t>
            </a:r>
            <a:r>
              <a:rPr lang="en-US" altLang="zh-CN" dirty="0" err="1" smtClean="0">
                <a:solidFill>
                  <a:srgbClr val="35B558"/>
                </a:solidFill>
                <a:latin typeface="Noto Sans CJK SC Bold" panose="020B0800000000000000" pitchFamily="34" charset="-122"/>
                <a:ea typeface="Noto Sans CJK SC Bold" panose="020B0800000000000000" pitchFamily="34" charset="-122"/>
              </a:rPr>
              <a:t>HotSpot</a:t>
            </a:r>
            <a:r>
              <a:rPr lang="en-US" altLang="zh-CN" dirty="0" smtClean="0">
                <a:solidFill>
                  <a:srgbClr val="35B558"/>
                </a:solidFill>
                <a:latin typeface="Noto Sans CJK SC Bold" panose="020B0800000000000000" pitchFamily="34" charset="-122"/>
                <a:ea typeface="Noto Sans CJK SC Bold" panose="020B0800000000000000" pitchFamily="34" charset="-122"/>
              </a:rPr>
              <a:t> </a:t>
            </a:r>
            <a:r>
              <a:rPr lang="zh-CN" altLang="en-US" dirty="0">
                <a:solidFill>
                  <a:srgbClr val="35B558"/>
                </a:solidFill>
                <a:latin typeface="Noto Sans CJK SC Bold" panose="020B0800000000000000" pitchFamily="34" charset="-122"/>
                <a:ea typeface="Noto Sans CJK SC Bold" panose="020B0800000000000000" pitchFamily="34" charset="-122"/>
              </a:rPr>
              <a:t>方法区实现的变迁</a:t>
            </a:r>
          </a:p>
        </p:txBody>
      </p:sp>
      <p:sp>
        <p:nvSpPr>
          <p:cNvPr id="4" name="副标题 3"/>
          <p:cNvSpPr>
            <a:spLocks noGrp="1"/>
          </p:cNvSpPr>
          <p:nvPr>
            <p:ph type="subTitle" idx="1"/>
          </p:nvPr>
        </p:nvSpPr>
        <p:spPr/>
        <p:txBody>
          <a:bodyPr/>
          <a:lstStyle/>
          <a:p>
            <a:r>
              <a:rPr lang="zh-CN" altLang="en-US" dirty="0" smtClean="0"/>
              <a:t>永久代与方法区</a:t>
            </a:r>
            <a:endParaRPr lang="en-US" altLang="zh-CN" dirty="0" smtClean="0"/>
          </a:p>
          <a:p>
            <a:pPr marL="865800" indent="-685800">
              <a:buFont typeface="Arial" pitchFamily="34" charset="0"/>
              <a:buChar char="•"/>
            </a:pPr>
            <a:r>
              <a:rPr lang="zh-CN" altLang="en-US" dirty="0" smtClean="0"/>
              <a:t>在 </a:t>
            </a:r>
            <a:r>
              <a:rPr lang="en-US" altLang="zh-CN" dirty="0" smtClean="0"/>
              <a:t>JDK 1.2 ~ JDK 6</a:t>
            </a:r>
            <a:r>
              <a:rPr lang="zh-CN" altLang="en-US" dirty="0" smtClean="0"/>
              <a:t>，</a:t>
            </a:r>
            <a:r>
              <a:rPr lang="en-US" altLang="zh-CN" dirty="0" err="1" smtClean="0"/>
              <a:t>HotSpot</a:t>
            </a:r>
            <a:r>
              <a:rPr lang="en-US" altLang="zh-CN" dirty="0" smtClean="0"/>
              <a:t> </a:t>
            </a:r>
            <a:r>
              <a:rPr lang="zh-CN" altLang="en-US" dirty="0" smtClean="0"/>
              <a:t>使用永久代实现方法区</a:t>
            </a:r>
            <a:endParaRPr lang="en-US" altLang="zh-CN" dirty="0" smtClean="0"/>
          </a:p>
          <a:p>
            <a:pPr marL="865800" indent="-685800">
              <a:buFont typeface="Arial" pitchFamily="34" charset="0"/>
              <a:buChar char="•"/>
            </a:pPr>
            <a:r>
              <a:rPr lang="zh-CN" altLang="en-US" dirty="0" smtClean="0"/>
              <a:t>在 </a:t>
            </a:r>
            <a:r>
              <a:rPr lang="en-US" altLang="zh-CN" dirty="0" smtClean="0"/>
              <a:t>JDK 7 </a:t>
            </a:r>
            <a:r>
              <a:rPr lang="zh-CN" altLang="en-US" dirty="0" smtClean="0"/>
              <a:t>开始，</a:t>
            </a:r>
            <a:r>
              <a:rPr lang="en-US" altLang="zh-CN" dirty="0" err="1" smtClean="0"/>
              <a:t>HotSpot</a:t>
            </a:r>
            <a:r>
              <a:rPr lang="en-US" altLang="zh-CN" dirty="0" smtClean="0"/>
              <a:t> </a:t>
            </a:r>
            <a:r>
              <a:rPr lang="zh-CN" altLang="en-US" dirty="0"/>
              <a:t>开始了移除</a:t>
            </a:r>
            <a:r>
              <a:rPr lang="zh-CN" altLang="en-US" dirty="0" smtClean="0"/>
              <a:t>永久的代</a:t>
            </a:r>
            <a:r>
              <a:rPr lang="zh-CN" altLang="en-US" dirty="0"/>
              <a:t>计划</a:t>
            </a:r>
            <a:r>
              <a:rPr lang="en-US" altLang="zh-CN" dirty="0" smtClean="0"/>
              <a:t/>
            </a:r>
            <a:br>
              <a:rPr lang="en-US" altLang="zh-CN" dirty="0" smtClean="0"/>
            </a:br>
            <a:r>
              <a:rPr lang="en-US" altLang="zh-CN" dirty="0" smtClean="0"/>
              <a:t> - </a:t>
            </a:r>
            <a:r>
              <a:rPr lang="zh-CN" altLang="en-US" dirty="0"/>
              <a:t>符号</a:t>
            </a:r>
            <a:r>
              <a:rPr lang="zh-CN" altLang="en-US" dirty="0" smtClean="0"/>
              <a:t>表被移到 </a:t>
            </a:r>
            <a:r>
              <a:rPr lang="en-US" altLang="zh-CN" dirty="0" smtClean="0"/>
              <a:t>Native Heap </a:t>
            </a:r>
            <a:r>
              <a:rPr lang="zh-CN" altLang="en-US" dirty="0" smtClean="0"/>
              <a:t>中</a:t>
            </a:r>
            <a:r>
              <a:rPr lang="en-US" altLang="zh-CN" dirty="0" smtClean="0"/>
              <a:t/>
            </a:r>
            <a:br>
              <a:rPr lang="en-US" altLang="zh-CN" dirty="0" smtClean="0"/>
            </a:br>
            <a:r>
              <a:rPr lang="en-US" altLang="zh-CN" dirty="0" smtClean="0"/>
              <a:t> - </a:t>
            </a:r>
            <a:r>
              <a:rPr lang="zh-CN" altLang="en-US" dirty="0" smtClean="0"/>
              <a:t>字符串常量和类的静态引用被移到 </a:t>
            </a:r>
            <a:r>
              <a:rPr lang="en-US" altLang="zh-CN" dirty="0" smtClean="0"/>
              <a:t>Java Heap </a:t>
            </a:r>
            <a:r>
              <a:rPr lang="zh-CN" altLang="en-US" dirty="0" smtClean="0"/>
              <a:t>中</a:t>
            </a:r>
            <a:endParaRPr lang="en-US" altLang="zh-CN" dirty="0" smtClean="0"/>
          </a:p>
          <a:p>
            <a:pPr marL="865800" indent="-685800">
              <a:buFont typeface="Arial" pitchFamily="34" charset="0"/>
              <a:buChar char="•"/>
            </a:pPr>
            <a:r>
              <a:rPr lang="zh-CN" altLang="en-US" dirty="0" smtClean="0"/>
              <a:t>在 </a:t>
            </a:r>
            <a:r>
              <a:rPr lang="en-US" altLang="zh-CN" dirty="0" smtClean="0"/>
              <a:t>JDK 8 </a:t>
            </a:r>
            <a:r>
              <a:rPr lang="zh-CN" altLang="en-US" dirty="0" smtClean="0"/>
              <a:t>开始，永久代已被元空间（</a:t>
            </a:r>
            <a:r>
              <a:rPr lang="en-US" altLang="zh-CN" dirty="0" err="1" smtClean="0"/>
              <a:t>Metaspace</a:t>
            </a:r>
            <a:r>
              <a:rPr lang="zh-CN" altLang="en-US" dirty="0" smtClean="0"/>
              <a:t>）所代替</a:t>
            </a:r>
            <a:endParaRPr lang="zh-CN" altLang="zh-CN" dirty="0"/>
          </a:p>
        </p:txBody>
      </p:sp>
    </p:spTree>
    <p:extLst>
      <p:ext uri="{BB962C8B-B14F-4D97-AF65-F5344CB8AC3E}">
        <p14:creationId xmlns:p14="http://schemas.microsoft.com/office/powerpoint/2010/main" val="37743961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方法区和运行时常量</a:t>
            </a:r>
            <a:r>
              <a:rPr lang="zh-CN" altLang="en-US" dirty="0" smtClean="0"/>
              <a:t>池</a:t>
            </a:r>
            <a:r>
              <a:rPr lang="en-US" altLang="zh-CN" dirty="0" smtClean="0"/>
              <a:t> — </a:t>
            </a:r>
            <a:r>
              <a:rPr lang="zh-CN" altLang="en-US" dirty="0" smtClean="0">
                <a:solidFill>
                  <a:srgbClr val="35B558"/>
                </a:solidFill>
                <a:latin typeface="Noto Sans CJK SC Bold" panose="020B0800000000000000" pitchFamily="34" charset="-122"/>
                <a:ea typeface="Noto Sans CJK SC Bold" panose="020B0800000000000000" pitchFamily="34" charset="-122"/>
              </a:rPr>
              <a:t>方法</a:t>
            </a:r>
            <a:r>
              <a:rPr lang="zh-CN" altLang="en-US" dirty="0">
                <a:solidFill>
                  <a:srgbClr val="35B558"/>
                </a:solidFill>
                <a:latin typeface="Noto Sans CJK SC Bold" panose="020B0800000000000000" pitchFamily="34" charset="-122"/>
                <a:ea typeface="Noto Sans CJK SC Bold" panose="020B0800000000000000" pitchFamily="34" charset="-122"/>
              </a:rPr>
              <a:t>区内存异常</a:t>
            </a:r>
            <a:r>
              <a:rPr lang="zh-CN" altLang="en-US" dirty="0" smtClean="0">
                <a:solidFill>
                  <a:srgbClr val="35B558"/>
                </a:solidFill>
                <a:latin typeface="Noto Sans CJK SC Bold" panose="020B0800000000000000" pitchFamily="34" charset="-122"/>
                <a:ea typeface="Noto Sans CJK SC Bold" panose="020B0800000000000000" pitchFamily="34" charset="-122"/>
              </a:rPr>
              <a:t>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演示</a:t>
            </a:r>
            <a:r>
              <a:rPr lang="zh-CN" altLang="en-US" dirty="0"/>
              <a:t>永久</a:t>
            </a:r>
            <a:r>
              <a:rPr lang="zh-CN" altLang="en-US" dirty="0" smtClean="0"/>
              <a:t>代变迁过程导致的异常差异</a:t>
            </a:r>
            <a:endParaRPr lang="zh-CN" altLang="zh-CN" dirty="0"/>
          </a:p>
        </p:txBody>
      </p:sp>
    </p:spTree>
    <p:extLst>
      <p:ext uri="{BB962C8B-B14F-4D97-AF65-F5344CB8AC3E}">
        <p14:creationId xmlns:p14="http://schemas.microsoft.com/office/powerpoint/2010/main" val="154070176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方法区和运行时常量</a:t>
            </a:r>
            <a:r>
              <a:rPr lang="zh-CN" altLang="en-US" dirty="0" smtClean="0"/>
              <a:t>池</a:t>
            </a:r>
            <a:r>
              <a:rPr lang="en-US" altLang="zh-CN" dirty="0" smtClean="0"/>
              <a:t> — </a:t>
            </a:r>
            <a:r>
              <a:rPr lang="zh-CN" altLang="en-US" dirty="0" smtClean="0">
                <a:solidFill>
                  <a:srgbClr val="35B558"/>
                </a:solidFill>
                <a:latin typeface="Noto Sans CJK SC Bold" panose="020B0800000000000000" pitchFamily="34" charset="-122"/>
                <a:ea typeface="Noto Sans CJK SC Bold" panose="020B0800000000000000" pitchFamily="34" charset="-122"/>
              </a:rPr>
              <a:t>方法</a:t>
            </a:r>
            <a:r>
              <a:rPr lang="zh-CN" altLang="en-US" dirty="0">
                <a:solidFill>
                  <a:srgbClr val="35B558"/>
                </a:solidFill>
                <a:latin typeface="Noto Sans CJK SC Bold" panose="020B0800000000000000" pitchFamily="34" charset="-122"/>
                <a:ea typeface="Noto Sans CJK SC Bold" panose="020B0800000000000000" pitchFamily="34" charset="-122"/>
              </a:rPr>
              <a:t>区内存异常</a:t>
            </a:r>
            <a:r>
              <a:rPr lang="zh-CN" altLang="en-US" dirty="0" smtClean="0">
                <a:solidFill>
                  <a:srgbClr val="35B558"/>
                </a:solidFill>
                <a:latin typeface="Noto Sans CJK SC Bold" panose="020B0800000000000000" pitchFamily="34" charset="-122"/>
                <a:ea typeface="Noto Sans CJK SC Bold" panose="020B0800000000000000" pitchFamily="34" charset="-122"/>
              </a:rPr>
              <a:t>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演示</a:t>
            </a:r>
            <a:r>
              <a:rPr lang="zh-CN" altLang="en-US" dirty="0"/>
              <a:t>一个</a:t>
            </a:r>
            <a:r>
              <a:rPr lang="zh-CN" altLang="en-US" dirty="0" smtClean="0"/>
              <a:t>简单</a:t>
            </a:r>
            <a:r>
              <a:rPr lang="zh-CN" altLang="en-US" dirty="0"/>
              <a:t>的</a:t>
            </a:r>
            <a:r>
              <a:rPr lang="zh-CN" altLang="en-US" dirty="0" smtClean="0"/>
              <a:t>方法区溢出异常</a:t>
            </a:r>
            <a:endParaRPr lang="zh-CN" altLang="zh-CN" dirty="0"/>
          </a:p>
        </p:txBody>
      </p:sp>
    </p:spTree>
    <p:extLst>
      <p:ext uri="{BB962C8B-B14F-4D97-AF65-F5344CB8AC3E}">
        <p14:creationId xmlns:p14="http://schemas.microsoft.com/office/powerpoint/2010/main" val="4687570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标题 5"/>
          <p:cNvSpPr>
            <a:spLocks noGrp="1"/>
          </p:cNvSpPr>
          <p:nvPr>
            <p:ph type="title"/>
          </p:nvPr>
        </p:nvSpPr>
        <p:spPr/>
        <p:txBody>
          <a:bodyPr/>
          <a:lstStyle/>
          <a:p>
            <a:r>
              <a:rPr lang="en-US" altLang="zh-CN" dirty="0" smtClean="0"/>
              <a:t>JVM </a:t>
            </a:r>
            <a:r>
              <a:rPr lang="zh-CN" altLang="en-US" dirty="0"/>
              <a:t>自动内存管理</a:t>
            </a:r>
            <a:r>
              <a:rPr lang="zh-CN" altLang="en-US" dirty="0" smtClean="0"/>
              <a:t>：</a:t>
            </a:r>
            <a:r>
              <a:rPr lang="zh-CN" altLang="en-US" dirty="0"/>
              <a:t>内存</a:t>
            </a:r>
            <a:r>
              <a:rPr lang="zh-CN" altLang="en-US" dirty="0" smtClean="0"/>
              <a:t>区域基础概念</a:t>
            </a:r>
            <a:endParaRPr lang="zh-CN" altLang="en-US" dirty="0"/>
          </a:p>
        </p:txBody>
      </p:sp>
      <p:sp>
        <p:nvSpPr>
          <p:cNvPr id="7" name="文本占位符 6"/>
          <p:cNvSpPr>
            <a:spLocks noGrp="1"/>
          </p:cNvSpPr>
          <p:nvPr>
            <p:ph type="body" idx="1"/>
          </p:nvPr>
        </p:nvSpPr>
        <p:spPr/>
        <p:txBody>
          <a:bodyPr/>
          <a:lstStyle/>
          <a:p>
            <a:r>
              <a:rPr lang="zh-CN" altLang="en-US" dirty="0" smtClean="0"/>
              <a:t>直接内存</a:t>
            </a:r>
            <a:endParaRPr lang="zh-CN" altLang="en-US" dirty="0"/>
          </a:p>
        </p:txBody>
      </p:sp>
    </p:spTree>
    <p:extLst>
      <p:ext uri="{BB962C8B-B14F-4D97-AF65-F5344CB8AC3E}">
        <p14:creationId xmlns:p14="http://schemas.microsoft.com/office/powerpoint/2010/main" val="17490587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zh-CN" altLang="en-US" dirty="0"/>
              <a:t>直接内存</a:t>
            </a:r>
          </a:p>
        </p:txBody>
      </p:sp>
      <p:sp>
        <p:nvSpPr>
          <p:cNvPr id="3" name="副标题 2"/>
          <p:cNvSpPr>
            <a:spLocks noGrp="1"/>
          </p:cNvSpPr>
          <p:nvPr>
            <p:ph type="subTitle" idx="1"/>
          </p:nvPr>
        </p:nvSpPr>
        <p:spPr/>
        <p:txBody>
          <a:bodyPr/>
          <a:lstStyle/>
          <a:p>
            <a:r>
              <a:rPr lang="zh-CN" altLang="en-US" dirty="0" smtClean="0"/>
              <a:t>直接内存的概念和特征</a:t>
            </a:r>
            <a:endParaRPr lang="en-US" altLang="zh-CN" dirty="0" smtClean="0"/>
          </a:p>
          <a:p>
            <a:r>
              <a:rPr lang="zh-CN" altLang="en-US" dirty="0" smtClean="0"/>
              <a:t>直接</a:t>
            </a:r>
            <a:r>
              <a:rPr lang="zh-CN" altLang="en-US" dirty="0"/>
              <a:t>内存异常</a:t>
            </a:r>
            <a:r>
              <a:rPr lang="zh-CN" altLang="en-US" dirty="0" smtClean="0"/>
              <a:t>实战</a:t>
            </a:r>
            <a:endParaRPr lang="en-US" altLang="zh-CN" dirty="0" smtClean="0"/>
          </a:p>
        </p:txBody>
      </p:sp>
    </p:spTree>
    <p:extLst>
      <p:ext uri="{BB962C8B-B14F-4D97-AF65-F5344CB8AC3E}">
        <p14:creationId xmlns:p14="http://schemas.microsoft.com/office/powerpoint/2010/main" val="30218858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直接</a:t>
            </a:r>
            <a:r>
              <a:rPr lang="zh-CN" altLang="en-US" dirty="0" smtClean="0"/>
              <a:t>内存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直接</a:t>
            </a:r>
            <a:r>
              <a:rPr lang="zh-CN" altLang="en-US" dirty="0">
                <a:solidFill>
                  <a:srgbClr val="35B558"/>
                </a:solidFill>
                <a:latin typeface="Noto Sans CJK SC Bold" panose="020B0800000000000000" pitchFamily="34" charset="-122"/>
                <a:ea typeface="Noto Sans CJK SC Bold" panose="020B0800000000000000" pitchFamily="34" charset="-122"/>
              </a:rPr>
              <a:t>内存的</a:t>
            </a:r>
            <a:r>
              <a:rPr lang="zh-CN" altLang="en-US" dirty="0" smtClean="0">
                <a:solidFill>
                  <a:srgbClr val="35B558"/>
                </a:solidFill>
                <a:latin typeface="Noto Sans CJK SC Bold" panose="020B0800000000000000" pitchFamily="34" charset="-122"/>
                <a:ea typeface="Noto Sans CJK SC Bold" panose="020B0800000000000000" pitchFamily="34" charset="-122"/>
              </a:rPr>
              <a:t>概念和特征</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a:t>直接内存的特征</a:t>
            </a:r>
            <a:endParaRPr lang="en-US" altLang="zh-CN" dirty="0" smtClean="0"/>
          </a:p>
          <a:p>
            <a:pPr marL="865800" indent="-685800">
              <a:buFont typeface="Arial" pitchFamily="34" charset="0"/>
              <a:buChar char="•"/>
            </a:pPr>
            <a:r>
              <a:rPr lang="zh-CN" altLang="en-US" dirty="0" smtClean="0"/>
              <a:t>并非</a:t>
            </a:r>
            <a:r>
              <a:rPr lang="en-US" altLang="zh-CN" dirty="0" smtClean="0"/>
              <a:t> JVMS </a:t>
            </a:r>
            <a:r>
              <a:rPr lang="zh-CN" altLang="en-US" dirty="0" smtClean="0"/>
              <a:t>定义的标准 </a:t>
            </a:r>
            <a:r>
              <a:rPr lang="en-US" altLang="zh-CN" dirty="0" smtClean="0"/>
              <a:t>Java </a:t>
            </a:r>
            <a:r>
              <a:rPr lang="zh-CN" altLang="en-US" dirty="0" smtClean="0"/>
              <a:t>运行时内存区域</a:t>
            </a:r>
            <a:endParaRPr lang="en-US" altLang="zh-CN" dirty="0" smtClean="0"/>
          </a:p>
          <a:p>
            <a:pPr marL="865800" indent="-685800">
              <a:buFont typeface="Arial" pitchFamily="34" charset="0"/>
              <a:buChar char="•"/>
            </a:pPr>
            <a:r>
              <a:rPr lang="zh-CN" altLang="en-US" dirty="0" smtClean="0"/>
              <a:t>随 </a:t>
            </a:r>
            <a:r>
              <a:rPr lang="en-US" altLang="zh-CN" dirty="0" smtClean="0"/>
              <a:t>JDK 1.4 </a:t>
            </a:r>
            <a:r>
              <a:rPr lang="zh-CN" altLang="en-US" dirty="0" smtClean="0"/>
              <a:t>中加入的 </a:t>
            </a:r>
            <a:r>
              <a:rPr lang="en-US" altLang="zh-CN" dirty="0" smtClean="0"/>
              <a:t>NIO </a:t>
            </a:r>
            <a:r>
              <a:rPr lang="zh-CN" altLang="en-US" dirty="0" smtClean="0"/>
              <a:t>被引入，目的是避免在 </a:t>
            </a:r>
            <a:r>
              <a:rPr lang="en-US" altLang="zh-CN" dirty="0" smtClean="0"/>
              <a:t>Java </a:t>
            </a:r>
            <a:r>
              <a:rPr lang="zh-CN" altLang="en-US" dirty="0" smtClean="0"/>
              <a:t>堆和 </a:t>
            </a:r>
            <a:r>
              <a:rPr lang="en-US" altLang="zh-CN" dirty="0" smtClean="0"/>
              <a:t>Native </a:t>
            </a:r>
            <a:r>
              <a:rPr lang="zh-CN" altLang="en-US" dirty="0" smtClean="0"/>
              <a:t>堆中来回复制数据带来的性能损耗</a:t>
            </a:r>
            <a:endParaRPr lang="en-US" altLang="zh-CN" dirty="0" smtClean="0"/>
          </a:p>
          <a:p>
            <a:pPr marL="865800" indent="-685800">
              <a:buFont typeface="Arial" pitchFamily="34" charset="0"/>
              <a:buChar char="•"/>
            </a:pPr>
            <a:r>
              <a:rPr lang="zh-CN" altLang="en-US" dirty="0" smtClean="0"/>
              <a:t>全局共享</a:t>
            </a:r>
            <a:endParaRPr lang="en-US" altLang="zh-CN" dirty="0" smtClean="0"/>
          </a:p>
          <a:p>
            <a:pPr marL="865800" indent="-685800">
              <a:buFont typeface="Arial" pitchFamily="34" charset="0"/>
              <a:buChar char="•"/>
            </a:pPr>
            <a:r>
              <a:rPr lang="zh-CN" altLang="en-US" dirty="0" smtClean="0"/>
              <a:t>能被</a:t>
            </a:r>
            <a:r>
              <a:rPr lang="zh-CN" altLang="en-US" dirty="0"/>
              <a:t>自动</a:t>
            </a:r>
            <a:r>
              <a:rPr lang="zh-CN" altLang="en-US" dirty="0" smtClean="0"/>
              <a:t>管理，但是在检测手段上可能会有一些简陋</a:t>
            </a:r>
            <a:endParaRPr lang="en-US" altLang="zh-CN" dirty="0" smtClean="0"/>
          </a:p>
          <a:p>
            <a:pPr marL="865800" indent="-685800">
              <a:buFont typeface="Arial" pitchFamily="34" charset="0"/>
              <a:buChar char="•"/>
            </a:pPr>
            <a:r>
              <a:rPr lang="zh-CN" altLang="en-US" dirty="0" smtClean="0"/>
              <a:t>可能出现 </a:t>
            </a:r>
            <a:r>
              <a:rPr lang="en-US" altLang="zh-CN" dirty="0" err="1" smtClean="0"/>
              <a:t>OutOfMemoryError</a:t>
            </a:r>
            <a:r>
              <a:rPr lang="en-US" altLang="zh-CN" dirty="0" smtClean="0"/>
              <a:t> </a:t>
            </a:r>
            <a:r>
              <a:rPr lang="zh-CN" altLang="zh-CN" dirty="0" smtClean="0"/>
              <a:t>异常</a:t>
            </a:r>
            <a:endParaRPr lang="zh-CN" altLang="zh-CN" dirty="0"/>
          </a:p>
        </p:txBody>
      </p:sp>
    </p:spTree>
    <p:extLst>
      <p:ext uri="{BB962C8B-B14F-4D97-AF65-F5344CB8AC3E}">
        <p14:creationId xmlns:p14="http://schemas.microsoft.com/office/powerpoint/2010/main" val="182312698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fade">
                                      <p:cBhvr>
                                        <p:cTn id="7" dur="500"/>
                                        <p:tgtEl>
                                          <p:spTgt spid="4">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fade">
                                      <p:cBhvr>
                                        <p:cTn id="17" dur="500"/>
                                        <p:tgtEl>
                                          <p:spTgt spid="4">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4" end="4"/>
                                            </p:txEl>
                                          </p:spTgt>
                                        </p:tgtEl>
                                        <p:attrNameLst>
                                          <p:attrName>style.visibility</p:attrName>
                                        </p:attrNameLst>
                                      </p:cBhvr>
                                      <p:to>
                                        <p:strVal val="visible"/>
                                      </p:to>
                                    </p:set>
                                    <p:animEffect transition="in" filter="fade">
                                      <p:cBhvr>
                                        <p:cTn id="22" dur="500"/>
                                        <p:tgtEl>
                                          <p:spTgt spid="4">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5" end="5"/>
                                            </p:txEl>
                                          </p:spTgt>
                                        </p:tgtEl>
                                        <p:attrNameLst>
                                          <p:attrName>style.visibility</p:attrName>
                                        </p:attrNameLst>
                                      </p:cBhvr>
                                      <p:to>
                                        <p:strVal val="visible"/>
                                      </p:to>
                                    </p:set>
                                    <p:animEffect transition="in" filter="fade">
                                      <p:cBhvr>
                                        <p:cTn id="27"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zh-CN" altLang="en-US" dirty="0"/>
              <a:t>直接</a:t>
            </a:r>
            <a:r>
              <a:rPr lang="zh-CN" altLang="en-US" dirty="0" smtClean="0"/>
              <a:t>内存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直接内存异常实战</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4" name="副标题 3"/>
          <p:cNvSpPr>
            <a:spLocks noGrp="1"/>
          </p:cNvSpPr>
          <p:nvPr>
            <p:ph type="subTitle" idx="1"/>
          </p:nvPr>
        </p:nvSpPr>
        <p:spPr/>
        <p:txBody>
          <a:bodyPr/>
          <a:lstStyle/>
          <a:p>
            <a:r>
              <a:rPr lang="zh-CN" altLang="en-US" dirty="0" smtClean="0"/>
              <a:t>演示直接内存所导致的内存溢出异常</a:t>
            </a:r>
            <a:endParaRPr lang="zh-CN" altLang="zh-CN" dirty="0"/>
          </a:p>
        </p:txBody>
      </p:sp>
    </p:spTree>
    <p:extLst>
      <p:ext uri="{BB962C8B-B14F-4D97-AF65-F5344CB8AC3E}">
        <p14:creationId xmlns:p14="http://schemas.microsoft.com/office/powerpoint/2010/main" val="40271499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Java </a:t>
            </a:r>
            <a:r>
              <a:rPr lang="zh-CN" altLang="en-US" dirty="0"/>
              <a:t>虚拟机和 </a:t>
            </a:r>
            <a:r>
              <a:rPr lang="en-US" altLang="zh-CN" dirty="0"/>
              <a:t>Java </a:t>
            </a:r>
            <a:r>
              <a:rPr lang="zh-CN" altLang="en-US" dirty="0"/>
              <a:t>内存区域概述</a:t>
            </a:r>
            <a:endParaRPr lang="en-US" altLang="zh-CN" dirty="0"/>
          </a:p>
        </p:txBody>
      </p:sp>
      <p:sp>
        <p:nvSpPr>
          <p:cNvPr id="3" name="副标题 2"/>
          <p:cNvSpPr>
            <a:spLocks noGrp="1"/>
          </p:cNvSpPr>
          <p:nvPr>
            <p:ph type="subTitle" idx="1"/>
          </p:nvPr>
        </p:nvSpPr>
        <p:spPr/>
        <p:txBody>
          <a:bodyPr/>
          <a:lstStyle/>
          <a:p>
            <a:r>
              <a:rPr lang="zh-CN" altLang="en-US" dirty="0" smtClean="0"/>
              <a:t>什么是虚拟机，什么是 </a:t>
            </a:r>
            <a:r>
              <a:rPr lang="en-US" altLang="zh-CN" dirty="0" smtClean="0"/>
              <a:t>Java </a:t>
            </a:r>
            <a:r>
              <a:rPr lang="zh-CN" altLang="en-US" dirty="0" smtClean="0"/>
              <a:t>虚拟机</a:t>
            </a:r>
            <a:endParaRPr lang="en-US" altLang="zh-CN" dirty="0" smtClean="0"/>
          </a:p>
          <a:p>
            <a:r>
              <a:rPr lang="zh-CN" altLang="en-US" dirty="0" smtClean="0"/>
              <a:t>概念模型与具体实现</a:t>
            </a:r>
            <a:endParaRPr lang="en-US" altLang="zh-CN" dirty="0" smtClean="0"/>
          </a:p>
          <a:p>
            <a:r>
              <a:rPr lang="en-US" altLang="zh-CN" dirty="0" smtClean="0"/>
              <a:t>Java </a:t>
            </a:r>
            <a:r>
              <a:rPr lang="zh-CN" altLang="en-US" dirty="0" smtClean="0"/>
              <a:t>虚拟机运行时数据区</a:t>
            </a:r>
            <a:endParaRPr lang="en-US" altLang="zh-CN" dirty="0" smtClean="0"/>
          </a:p>
          <a:p>
            <a:r>
              <a:rPr lang="zh-CN" altLang="en-US" dirty="0" smtClean="0"/>
              <a:t>程序计数器区域</a:t>
            </a:r>
            <a:endParaRPr lang="en-US" altLang="zh-CN" dirty="0" smtClean="0"/>
          </a:p>
        </p:txBody>
      </p:sp>
    </p:spTree>
    <p:extLst>
      <p:ext uri="{BB962C8B-B14F-4D97-AF65-F5344CB8AC3E}">
        <p14:creationId xmlns:p14="http://schemas.microsoft.com/office/powerpoint/2010/main" val="210340510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rmAutofit/>
          </a:bodyPr>
          <a:lstStyle/>
          <a:p>
            <a:r>
              <a:rPr lang="en-US" altLang="zh-CN" dirty="0"/>
              <a:t>JVM </a:t>
            </a:r>
            <a:r>
              <a:rPr lang="zh-CN" altLang="en-US" dirty="0"/>
              <a:t>自动内存管理：内存区域基础概念</a:t>
            </a:r>
          </a:p>
        </p:txBody>
      </p:sp>
      <p:sp>
        <p:nvSpPr>
          <p:cNvPr id="3" name="副标题 2"/>
          <p:cNvSpPr>
            <a:spLocks noGrp="1"/>
          </p:cNvSpPr>
          <p:nvPr>
            <p:ph type="subTitle" idx="1"/>
          </p:nvPr>
        </p:nvSpPr>
        <p:spPr/>
        <p:txBody>
          <a:bodyPr/>
          <a:lstStyle/>
          <a:p>
            <a:r>
              <a:rPr lang="en-US" altLang="zh-CN" dirty="0" smtClean="0"/>
              <a:t>         </a:t>
            </a:r>
            <a:r>
              <a:rPr lang="zh-CN" altLang="en-US" dirty="0" smtClean="0"/>
              <a:t>在本课程中，我们学习了 </a:t>
            </a:r>
            <a:r>
              <a:rPr lang="en-US" altLang="zh-CN" dirty="0" smtClean="0"/>
              <a:t>Java </a:t>
            </a:r>
            <a:r>
              <a:rPr lang="zh-CN" altLang="en-US" dirty="0" smtClean="0"/>
              <a:t>虚拟机内存方面的一些基础概念，大家应该掌握以下内容：</a:t>
            </a:r>
            <a:endParaRPr lang="en-US" altLang="zh-CN" dirty="0" smtClean="0"/>
          </a:p>
          <a:p>
            <a:pPr marL="865800" indent="-685800">
              <a:buClr>
                <a:srgbClr val="35B558"/>
              </a:buClr>
              <a:buSzPct val="105000"/>
              <a:buFont typeface="Arial" panose="020B0604020202020204" pitchFamily="34" charset="0"/>
              <a:buChar char="•"/>
            </a:pPr>
            <a:r>
              <a:rPr lang="en-US" altLang="zh-CN" dirty="0"/>
              <a:t>JVM </a:t>
            </a:r>
            <a:r>
              <a:rPr lang="zh-CN" altLang="en-US" dirty="0"/>
              <a:t>内存是如何划分的</a:t>
            </a:r>
            <a:endParaRPr lang="en-US" altLang="zh-CN" dirty="0"/>
          </a:p>
          <a:p>
            <a:pPr marL="865800" indent="-685800">
              <a:buClr>
                <a:srgbClr val="35B558"/>
              </a:buClr>
              <a:buSzPct val="105000"/>
              <a:buFont typeface="Arial" panose="020B0604020202020204" pitchFamily="34" charset="0"/>
              <a:buChar char="•"/>
            </a:pPr>
            <a:r>
              <a:rPr lang="en-US" altLang="zh-CN" dirty="0"/>
              <a:t>JVM </a:t>
            </a:r>
            <a:r>
              <a:rPr lang="zh-CN" altLang="en-US" dirty="0"/>
              <a:t>内存各区域的用途</a:t>
            </a:r>
            <a:endParaRPr lang="en-US" altLang="zh-CN" dirty="0"/>
          </a:p>
          <a:p>
            <a:pPr marL="865800" indent="-685800">
              <a:buClr>
                <a:srgbClr val="35B558"/>
              </a:buClr>
              <a:buSzPct val="105000"/>
              <a:buFont typeface="Arial" panose="020B0604020202020204" pitchFamily="34" charset="0"/>
              <a:buChar char="•"/>
            </a:pPr>
            <a:r>
              <a:rPr lang="zh-CN" altLang="en-US" dirty="0"/>
              <a:t>什么样的代码和操作可能导致内存溢出异常</a:t>
            </a:r>
            <a:endParaRPr lang="en-US" altLang="zh-CN" dirty="0"/>
          </a:p>
          <a:p>
            <a:r>
              <a:rPr lang="zh-CN" altLang="en-US" dirty="0" smtClean="0"/>
              <a:t>         虽然</a:t>
            </a:r>
            <a:r>
              <a:rPr lang="en-US" altLang="zh-CN" dirty="0"/>
              <a:t>Java</a:t>
            </a:r>
            <a:r>
              <a:rPr lang="zh-CN" altLang="en-US" dirty="0"/>
              <a:t>有垃圾收集机制，但内存溢出异常离我们仍然并不遥远，本章只是讲解了各个区域出现内存溢出异常的原因，下</a:t>
            </a:r>
            <a:r>
              <a:rPr lang="zh-CN" altLang="en-US" dirty="0" smtClean="0"/>
              <a:t>一节课程中将</a:t>
            </a:r>
            <a:r>
              <a:rPr lang="zh-CN" altLang="en-US" dirty="0"/>
              <a:t>详细讲解</a:t>
            </a:r>
            <a:r>
              <a:rPr lang="en-US" altLang="zh-CN" dirty="0"/>
              <a:t>Java</a:t>
            </a:r>
            <a:r>
              <a:rPr lang="zh-CN" altLang="en-US" dirty="0"/>
              <a:t>垃圾收集机制为了避免内存溢出异常出现都做了哪些努力。</a:t>
            </a:r>
          </a:p>
        </p:txBody>
      </p:sp>
    </p:spTree>
    <p:extLst>
      <p:ext uri="{BB962C8B-B14F-4D97-AF65-F5344CB8AC3E}">
        <p14:creationId xmlns:p14="http://schemas.microsoft.com/office/powerpoint/2010/main" val="265903692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73679004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a:t>Java </a:t>
            </a:r>
            <a:r>
              <a:rPr lang="zh-CN" altLang="en-US" dirty="0"/>
              <a:t>虚拟机和 </a:t>
            </a:r>
            <a:r>
              <a:rPr lang="en-US" altLang="zh-CN" dirty="0"/>
              <a:t>Java </a:t>
            </a:r>
            <a:r>
              <a:rPr lang="zh-CN" altLang="en-US" dirty="0"/>
              <a:t>内存区域</a:t>
            </a:r>
            <a:r>
              <a:rPr lang="zh-CN" altLang="en-US" dirty="0" smtClean="0"/>
              <a:t>概述</a:t>
            </a:r>
            <a:r>
              <a:rPr lang="en-US" altLang="zh-CN" dirty="0" smtClean="0"/>
              <a:t> — </a:t>
            </a:r>
            <a:r>
              <a:rPr lang="zh-CN" altLang="en-US" dirty="0" smtClean="0">
                <a:solidFill>
                  <a:srgbClr val="35B558"/>
                </a:solidFill>
                <a:latin typeface="Noto Sans CJK SC Bold" panose="020B0800000000000000" pitchFamily="34" charset="-122"/>
                <a:ea typeface="Noto Sans CJK SC Bold" panose="020B0800000000000000" pitchFamily="34" charset="-122"/>
              </a:rPr>
              <a:t>什么</a:t>
            </a:r>
            <a:r>
              <a:rPr lang="zh-CN" altLang="en-US" dirty="0">
                <a:solidFill>
                  <a:srgbClr val="35B558"/>
                </a:solidFill>
                <a:latin typeface="Noto Sans CJK SC Bold" panose="020B0800000000000000" pitchFamily="34" charset="-122"/>
                <a:ea typeface="Noto Sans CJK SC Bold" panose="020B0800000000000000" pitchFamily="34" charset="-122"/>
              </a:rPr>
              <a:t>是虚拟机，什么是 </a:t>
            </a:r>
            <a:r>
              <a:rPr lang="en-US" altLang="zh-CN" dirty="0">
                <a:solidFill>
                  <a:srgbClr val="35B558"/>
                </a:solidFill>
                <a:latin typeface="Noto Sans CJK SC Bold" panose="020B0800000000000000" pitchFamily="34" charset="-122"/>
                <a:ea typeface="Noto Sans CJK SC Bold" panose="020B0800000000000000" pitchFamily="34" charset="-122"/>
              </a:rPr>
              <a:t>Java </a:t>
            </a:r>
            <a:r>
              <a:rPr lang="zh-CN" altLang="en-US" dirty="0" smtClean="0">
                <a:solidFill>
                  <a:srgbClr val="35B558"/>
                </a:solidFill>
                <a:latin typeface="Noto Sans CJK SC Bold" panose="020B0800000000000000" pitchFamily="34" charset="-122"/>
                <a:ea typeface="Noto Sans CJK SC Bold" panose="020B0800000000000000" pitchFamily="34" charset="-122"/>
              </a:rPr>
              <a:t>虚拟机</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zh-CN" altLang="en-US" dirty="0">
                <a:solidFill>
                  <a:srgbClr val="FF5C00"/>
                </a:solidFill>
                <a:latin typeface="Noto Sans CJK SC Bold" panose="020B0800000000000000" pitchFamily="34" charset="-122"/>
                <a:ea typeface="Noto Sans CJK SC Bold" panose="020B0800000000000000" pitchFamily="34" charset="-122"/>
              </a:rPr>
              <a:t>虚拟机</a:t>
            </a:r>
            <a:endParaRPr lang="en-US" altLang="zh-CN" dirty="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zh-CN" altLang="en-US" dirty="0" smtClean="0"/>
              <a:t>定义</a:t>
            </a:r>
            <a:r>
              <a:rPr lang="zh-CN" altLang="en-US" dirty="0"/>
              <a:t>：模拟某种</a:t>
            </a:r>
            <a:r>
              <a:rPr lang="zh-CN" altLang="en-US" dirty="0" smtClean="0"/>
              <a:t>计算机体系结构，</a:t>
            </a:r>
            <a:r>
              <a:rPr lang="zh-CN" altLang="en-US" dirty="0"/>
              <a:t>执行特定</a:t>
            </a:r>
            <a:r>
              <a:rPr lang="zh-CN" altLang="en-US" dirty="0" smtClean="0"/>
              <a:t>指令集的软件</a:t>
            </a:r>
            <a:endParaRPr lang="en-US" altLang="zh-CN" dirty="0" smtClean="0"/>
          </a:p>
          <a:p>
            <a:pPr marL="865800" indent="-685800">
              <a:buFont typeface="Arial" pitchFamily="34" charset="0"/>
              <a:buChar char="•"/>
            </a:pPr>
            <a:r>
              <a:rPr lang="zh-CN" altLang="en-US" dirty="0" smtClean="0"/>
              <a:t>系统虚拟机（</a:t>
            </a:r>
            <a:r>
              <a:rPr lang="en-US" altLang="zh-CN" dirty="0"/>
              <a:t> </a:t>
            </a:r>
            <a:r>
              <a:rPr lang="en-US" altLang="zh-CN" dirty="0" smtClean="0"/>
              <a:t>Virtual Box</a:t>
            </a:r>
            <a:r>
              <a:rPr lang="zh-CN" altLang="en-US" dirty="0"/>
              <a:t>、</a:t>
            </a:r>
            <a:r>
              <a:rPr lang="en-US" altLang="zh-CN" dirty="0" smtClean="0"/>
              <a:t>VMware</a:t>
            </a:r>
            <a:r>
              <a:rPr lang="zh-CN" altLang="en-US" dirty="0" smtClean="0"/>
              <a:t>），进程虚拟机</a:t>
            </a:r>
            <a:endParaRPr lang="en-US" altLang="zh-CN" dirty="0" smtClean="0"/>
          </a:p>
          <a:p>
            <a:pPr marL="180000" indent="0"/>
            <a:r>
              <a:rPr lang="zh-CN" altLang="en-US" dirty="0" smtClean="0">
                <a:solidFill>
                  <a:srgbClr val="FF5C00"/>
                </a:solidFill>
                <a:latin typeface="Noto Sans CJK SC Bold" panose="020B0800000000000000" pitchFamily="34" charset="-122"/>
                <a:ea typeface="Noto Sans CJK SC Bold" panose="020B0800000000000000" pitchFamily="34" charset="-122"/>
              </a:rPr>
              <a:t>进程</a:t>
            </a:r>
            <a:r>
              <a:rPr lang="zh-CN" altLang="en-US" dirty="0">
                <a:solidFill>
                  <a:srgbClr val="FF5C00"/>
                </a:solidFill>
                <a:latin typeface="Noto Sans CJK SC Bold" panose="020B0800000000000000" pitchFamily="34" charset="-122"/>
                <a:ea typeface="Noto Sans CJK SC Bold" panose="020B0800000000000000" pitchFamily="34" charset="-122"/>
              </a:rPr>
              <a:t>虚拟机</a:t>
            </a:r>
            <a:endParaRPr lang="en-US" altLang="zh-CN" dirty="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en-US" altLang="zh-CN" dirty="0" smtClean="0"/>
              <a:t>JVM</a:t>
            </a:r>
            <a:r>
              <a:rPr lang="zh-CN" altLang="en-US" dirty="0" smtClean="0"/>
              <a:t>、</a:t>
            </a:r>
            <a:r>
              <a:rPr lang="en-US" altLang="zh-CN" dirty="0" smtClean="0"/>
              <a:t>Adobe Flash Player</a:t>
            </a:r>
            <a:r>
              <a:rPr lang="zh-CN" altLang="en-US" dirty="0" smtClean="0"/>
              <a:t>、</a:t>
            </a:r>
            <a:r>
              <a:rPr lang="en-US" altLang="zh-CN" dirty="0" smtClean="0"/>
              <a:t>FC</a:t>
            </a:r>
            <a:r>
              <a:rPr lang="zh-CN" altLang="en-US" dirty="0" smtClean="0"/>
              <a:t>模拟器</a:t>
            </a:r>
            <a:endParaRPr lang="en-US" altLang="zh-CN" dirty="0" smtClean="0"/>
          </a:p>
          <a:p>
            <a:pPr marL="180000" indent="0"/>
            <a:r>
              <a:rPr lang="zh-CN" altLang="en-US" dirty="0" smtClean="0">
                <a:solidFill>
                  <a:srgbClr val="FF5C00"/>
                </a:solidFill>
                <a:latin typeface="Noto Sans CJK SC Bold" panose="020B0800000000000000" pitchFamily="34" charset="-122"/>
                <a:ea typeface="Noto Sans CJK SC Bold" panose="020B0800000000000000" pitchFamily="34" charset="-122"/>
              </a:rPr>
              <a:t>高级语言虚拟机</a:t>
            </a:r>
            <a:endParaRPr lang="en-US" altLang="zh-CN" dirty="0" smtClean="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en-US" altLang="zh-CN" dirty="0" smtClean="0"/>
              <a:t>JVM</a:t>
            </a:r>
            <a:r>
              <a:rPr lang="zh-CN" altLang="en-US" dirty="0" smtClean="0"/>
              <a:t>、</a:t>
            </a:r>
            <a:r>
              <a:rPr lang="en-US" altLang="zh-CN" dirty="0" smtClean="0"/>
              <a:t>.NET CLR</a:t>
            </a:r>
            <a:r>
              <a:rPr lang="zh-CN" altLang="en-US" dirty="0" smtClean="0"/>
              <a:t>、</a:t>
            </a:r>
            <a:r>
              <a:rPr lang="en-US" altLang="zh-CN" dirty="0" smtClean="0"/>
              <a:t>P-Code</a:t>
            </a:r>
          </a:p>
        </p:txBody>
      </p:sp>
    </p:spTree>
    <p:extLst>
      <p:ext uri="{BB962C8B-B14F-4D97-AF65-F5344CB8AC3E}">
        <p14:creationId xmlns:p14="http://schemas.microsoft.com/office/powerpoint/2010/main" val="155289436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par>
                                <p:cTn id="11" presetID="10"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animEffect transition="in" filter="fade">
                                      <p:cBhvr>
                                        <p:cTn id="13" dur="500"/>
                                        <p:tgtEl>
                                          <p:spTgt spid="3">
                                            <p:txEl>
                                              <p:pRg st="2" end="2"/>
                                            </p:txEl>
                                          </p:spTgt>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3">
                                            <p:txEl>
                                              <p:pRg st="5" end="5"/>
                                            </p:txEl>
                                          </p:spTgt>
                                        </p:tgtEl>
                                        <p:attrNameLst>
                                          <p:attrName>style.visibility</p:attrName>
                                        </p:attrNameLst>
                                      </p:cBhvr>
                                      <p:to>
                                        <p:strVal val="visible"/>
                                      </p:to>
                                    </p:set>
                                    <p:animEffect transition="in" filter="fade">
                                      <p:cBhvr>
                                        <p:cTn id="26" dur="500"/>
                                        <p:tgtEl>
                                          <p:spTgt spid="3">
                                            <p:txEl>
                                              <p:pRg st="5" end="5"/>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3">
                                            <p:txEl>
                                              <p:pRg st="6" end="6"/>
                                            </p:txEl>
                                          </p:spTgt>
                                        </p:tgtEl>
                                        <p:attrNameLst>
                                          <p:attrName>style.visibility</p:attrName>
                                        </p:attrNameLst>
                                      </p:cBhvr>
                                      <p:to>
                                        <p:strVal val="visible"/>
                                      </p:to>
                                    </p:set>
                                    <p:animEffect transition="in" filter="fade">
                                      <p:cBhvr>
                                        <p:cTn id="29"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 </a:t>
            </a:r>
            <a:r>
              <a:rPr lang="en-US" altLang="zh-CN" dirty="0" smtClean="0"/>
              <a:t>Java </a:t>
            </a:r>
            <a:r>
              <a:rPr lang="zh-CN" altLang="en-US" dirty="0" smtClean="0"/>
              <a:t>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什么</a:t>
            </a:r>
            <a:r>
              <a:rPr lang="zh-CN" altLang="en-US" dirty="0">
                <a:solidFill>
                  <a:srgbClr val="35B558"/>
                </a:solidFill>
                <a:latin typeface="Noto Sans CJK SC Bold" panose="020B0800000000000000" pitchFamily="34" charset="-122"/>
                <a:ea typeface="Noto Sans CJK SC Bold" panose="020B0800000000000000" pitchFamily="34" charset="-122"/>
              </a:rPr>
              <a:t>是虚拟机，什么是 </a:t>
            </a:r>
            <a:r>
              <a:rPr lang="en-US" altLang="zh-CN" dirty="0">
                <a:solidFill>
                  <a:srgbClr val="35B558"/>
                </a:solidFill>
                <a:latin typeface="Noto Sans CJK SC Bold" panose="020B0800000000000000" pitchFamily="34" charset="-122"/>
                <a:ea typeface="Noto Sans CJK SC Bold" panose="020B0800000000000000" pitchFamily="34" charset="-122"/>
              </a:rPr>
              <a:t>Java </a:t>
            </a:r>
            <a:r>
              <a:rPr lang="zh-CN" altLang="en-US" dirty="0" smtClean="0">
                <a:solidFill>
                  <a:srgbClr val="35B558"/>
                </a:solidFill>
                <a:latin typeface="Noto Sans CJK SC Bold" panose="020B0800000000000000" pitchFamily="34" charset="-122"/>
                <a:ea typeface="Noto Sans CJK SC Bold" panose="020B0800000000000000" pitchFamily="34" charset="-122"/>
              </a:rPr>
              <a:t>虚拟机</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Java </a:t>
            </a:r>
            <a:r>
              <a:rPr lang="zh-CN" altLang="en-US" dirty="0">
                <a:solidFill>
                  <a:srgbClr val="FF5C00"/>
                </a:solidFill>
                <a:latin typeface="Noto Sans CJK SC Bold" panose="020B0800000000000000" pitchFamily="34" charset="-122"/>
                <a:ea typeface="Noto Sans CJK SC Bold" panose="020B0800000000000000" pitchFamily="34" charset="-122"/>
              </a:rPr>
              <a:t>语言虚拟机</a:t>
            </a:r>
            <a:endParaRPr lang="en-US" altLang="zh-CN" dirty="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zh-CN" altLang="en-US" dirty="0" smtClean="0"/>
              <a:t>可以执行 </a:t>
            </a:r>
            <a:r>
              <a:rPr lang="en-US" altLang="zh-CN" dirty="0" smtClean="0"/>
              <a:t>Java </a:t>
            </a:r>
            <a:r>
              <a:rPr lang="zh-CN" altLang="en-US" dirty="0" smtClean="0"/>
              <a:t>语言的</a:t>
            </a:r>
            <a:r>
              <a:rPr lang="zh-CN" altLang="en-US" dirty="0"/>
              <a:t>高级语言</a:t>
            </a:r>
            <a:r>
              <a:rPr lang="zh-CN" altLang="en-US" dirty="0" smtClean="0"/>
              <a:t>虚拟机。</a:t>
            </a:r>
            <a:r>
              <a:rPr lang="en-US" altLang="zh-CN" dirty="0"/>
              <a:t> Java </a:t>
            </a:r>
            <a:r>
              <a:rPr lang="zh-CN" altLang="en-US" dirty="0"/>
              <a:t>语言</a:t>
            </a:r>
            <a:r>
              <a:rPr lang="zh-CN" altLang="en-US" dirty="0" smtClean="0"/>
              <a:t>虚拟机并不一定就可以称为 </a:t>
            </a:r>
            <a:r>
              <a:rPr lang="en-US" altLang="zh-CN" dirty="0" smtClean="0"/>
              <a:t>JVM</a:t>
            </a:r>
            <a:r>
              <a:rPr lang="zh-CN" altLang="en-US" dirty="0" smtClean="0"/>
              <a:t>，譬如：</a:t>
            </a:r>
            <a:r>
              <a:rPr lang="en-US" altLang="zh-CN" dirty="0" smtClean="0"/>
              <a:t>Apache Harmony</a:t>
            </a:r>
          </a:p>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Java™ </a:t>
            </a:r>
            <a:r>
              <a:rPr lang="zh-CN" altLang="en-US" dirty="0">
                <a:solidFill>
                  <a:srgbClr val="FF5C00"/>
                </a:solidFill>
                <a:latin typeface="Noto Sans CJK SC Bold" panose="020B0800000000000000" pitchFamily="34" charset="-122"/>
                <a:ea typeface="Noto Sans CJK SC Bold" panose="020B0800000000000000" pitchFamily="34" charset="-122"/>
              </a:rPr>
              <a:t>虚拟机</a:t>
            </a:r>
            <a:endParaRPr lang="en-US" altLang="zh-CN" dirty="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zh-CN" altLang="en-US" dirty="0" smtClean="0"/>
              <a:t>必须通过 </a:t>
            </a:r>
            <a:r>
              <a:rPr lang="en-US" altLang="zh-CN" dirty="0" smtClean="0"/>
              <a:t>Java TCK</a:t>
            </a:r>
            <a:r>
              <a:rPr lang="zh-CN" altLang="en-US" dirty="0"/>
              <a:t>（</a:t>
            </a:r>
            <a:r>
              <a:rPr lang="en-US" altLang="zh-CN" dirty="0"/>
              <a:t>Technology Compatibility Kit</a:t>
            </a:r>
            <a:r>
              <a:rPr lang="zh-CN" altLang="en-US" dirty="0"/>
              <a:t>）的兼容性</a:t>
            </a:r>
            <a:r>
              <a:rPr lang="zh-CN" altLang="en-US" dirty="0" smtClean="0"/>
              <a:t>测试的</a:t>
            </a:r>
            <a:r>
              <a:rPr lang="en-US" altLang="zh-CN" dirty="0"/>
              <a:t>Java</a:t>
            </a:r>
            <a:r>
              <a:rPr lang="zh-CN" altLang="en-US" dirty="0"/>
              <a:t>语言</a:t>
            </a:r>
            <a:r>
              <a:rPr lang="zh-CN" altLang="en-US" dirty="0" smtClean="0"/>
              <a:t>虚拟机才能称为“</a:t>
            </a:r>
            <a:r>
              <a:rPr lang="en-US" altLang="zh-CN" dirty="0"/>
              <a:t>Java™ </a:t>
            </a:r>
            <a:r>
              <a:rPr lang="zh-CN" altLang="en-US" dirty="0"/>
              <a:t>虚拟机</a:t>
            </a:r>
            <a:r>
              <a:rPr lang="zh-CN" altLang="en-US" dirty="0" smtClean="0"/>
              <a:t>”</a:t>
            </a:r>
            <a:endParaRPr lang="en-US" altLang="zh-CN" dirty="0" smtClean="0"/>
          </a:p>
          <a:p>
            <a:pPr marL="865800" indent="-685800">
              <a:buFont typeface="Arial" pitchFamily="34" charset="0"/>
              <a:buChar char="•"/>
            </a:pPr>
            <a:r>
              <a:rPr lang="en-US" altLang="zh-CN" dirty="0" smtClean="0"/>
              <a:t>Java</a:t>
            </a:r>
            <a:r>
              <a:rPr lang="en-US" altLang="zh-CN" dirty="0"/>
              <a:t>™ </a:t>
            </a:r>
            <a:r>
              <a:rPr lang="zh-CN" altLang="en-US" dirty="0" smtClean="0"/>
              <a:t>虚拟机并非一定要执行“</a:t>
            </a:r>
            <a:r>
              <a:rPr lang="en-US" altLang="zh-CN" dirty="0" smtClean="0"/>
              <a:t>Java</a:t>
            </a:r>
            <a:r>
              <a:rPr lang="zh-CN" altLang="en-US" dirty="0" smtClean="0"/>
              <a:t>”程序</a:t>
            </a:r>
            <a:endParaRPr lang="en-US" altLang="zh-CN" dirty="0" smtClean="0"/>
          </a:p>
          <a:p>
            <a:pPr marL="865800" indent="-685800">
              <a:buFont typeface="Arial" pitchFamily="34" charset="0"/>
              <a:buChar char="•"/>
            </a:pPr>
            <a:r>
              <a:rPr lang="zh-CN" altLang="en-US" dirty="0"/>
              <a:t>业界</a:t>
            </a:r>
            <a:r>
              <a:rPr lang="zh-CN" altLang="en-US" dirty="0" smtClean="0"/>
              <a:t>三大商用 </a:t>
            </a:r>
            <a:r>
              <a:rPr lang="en-US" altLang="zh-CN" dirty="0" smtClean="0"/>
              <a:t>JVM</a:t>
            </a:r>
            <a:r>
              <a:rPr lang="zh-CN" altLang="en-US" dirty="0" smtClean="0"/>
              <a:t>：</a:t>
            </a:r>
            <a:r>
              <a:rPr lang="en-US" altLang="zh-CN" dirty="0" smtClean="0"/>
              <a:t>Oracle </a:t>
            </a:r>
            <a:r>
              <a:rPr lang="en-US" altLang="zh-CN" dirty="0" err="1"/>
              <a:t>HotSpot</a:t>
            </a:r>
            <a:r>
              <a:rPr lang="en-US" altLang="zh-CN" dirty="0"/>
              <a:t> </a:t>
            </a:r>
            <a:r>
              <a:rPr lang="zh-CN" altLang="en-US" dirty="0" smtClean="0"/>
              <a:t>、</a:t>
            </a:r>
            <a:r>
              <a:rPr lang="en-US" altLang="zh-CN" dirty="0"/>
              <a:t> Oracle </a:t>
            </a:r>
            <a:r>
              <a:rPr lang="en-US" altLang="zh-CN" dirty="0" err="1"/>
              <a:t>JRockit</a:t>
            </a:r>
            <a:r>
              <a:rPr lang="en-US" altLang="zh-CN" dirty="0"/>
              <a:t> </a:t>
            </a:r>
            <a:r>
              <a:rPr lang="en-US" altLang="zh-CN" dirty="0" smtClean="0"/>
              <a:t>VM</a:t>
            </a:r>
            <a:r>
              <a:rPr lang="zh-CN" altLang="en-US" dirty="0" smtClean="0"/>
              <a:t>、</a:t>
            </a:r>
            <a:r>
              <a:rPr lang="en-US" altLang="zh-CN" dirty="0" smtClean="0"/>
              <a:t>IBM J9 VM</a:t>
            </a:r>
            <a:br>
              <a:rPr lang="en-US" altLang="zh-CN" dirty="0" smtClean="0"/>
            </a:b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36223219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par>
                                <p:cTn id="16" presetID="10" presetClass="entr" presetSubtype="0" fill="hold" nodeType="withEffect">
                                  <p:stCondLst>
                                    <p:cond delay="0"/>
                                  </p:stCondLst>
                                  <p:childTnLst>
                                    <p:set>
                                      <p:cBhvr>
                                        <p:cTn id="17" dur="1" fill="hold">
                                          <p:stCondLst>
                                            <p:cond delay="0"/>
                                          </p:stCondLst>
                                        </p:cTn>
                                        <p:tgtEl>
                                          <p:spTgt spid="3">
                                            <p:txEl>
                                              <p:pRg st="3" end="3"/>
                                            </p:txEl>
                                          </p:spTgt>
                                        </p:tgtEl>
                                        <p:attrNameLst>
                                          <p:attrName>style.visibility</p:attrName>
                                        </p:attrNameLst>
                                      </p:cBhvr>
                                      <p:to>
                                        <p:strVal val="visible"/>
                                      </p:to>
                                    </p:set>
                                    <p:animEffect transition="in" filter="fade">
                                      <p:cBhvr>
                                        <p:cTn id="18" dur="500"/>
                                        <p:tgtEl>
                                          <p:spTgt spid="3">
                                            <p:txEl>
                                              <p:pRg st="3" end="3"/>
                                            </p:txEl>
                                          </p:spTgt>
                                        </p:tgtEl>
                                      </p:cBhvr>
                                    </p:animEffect>
                                  </p:childTnLst>
                                </p:cTn>
                              </p:par>
                              <p:par>
                                <p:cTn id="19" presetID="10" presetClass="entr" presetSubtype="0" fill="hold"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animEffect transition="in" filter="fade">
                                      <p:cBhvr>
                                        <p:cTn id="21" dur="500"/>
                                        <p:tgtEl>
                                          <p:spTgt spid="3">
                                            <p:txEl>
                                              <p:pRg st="4" end="4"/>
                                            </p:txEl>
                                          </p:spTgt>
                                        </p:tgtEl>
                                      </p:cBhvr>
                                    </p:animEffect>
                                  </p:childTnLst>
                                </p:cTn>
                              </p:par>
                              <p:par>
                                <p:cTn id="22" presetID="10" presetClass="entr" presetSubtype="0" fill="hold" nodeType="withEffect">
                                  <p:stCondLst>
                                    <p:cond delay="0"/>
                                  </p:stCondLst>
                                  <p:childTnLst>
                                    <p:set>
                                      <p:cBhvr>
                                        <p:cTn id="23" dur="1" fill="hold">
                                          <p:stCondLst>
                                            <p:cond delay="0"/>
                                          </p:stCondLst>
                                        </p:cTn>
                                        <p:tgtEl>
                                          <p:spTgt spid="3">
                                            <p:txEl>
                                              <p:pRg st="5" end="5"/>
                                            </p:txEl>
                                          </p:spTgt>
                                        </p:tgtEl>
                                        <p:attrNameLst>
                                          <p:attrName>style.visibility</p:attrName>
                                        </p:attrNameLst>
                                      </p:cBhvr>
                                      <p:to>
                                        <p:strVal val="visible"/>
                                      </p:to>
                                    </p:set>
                                    <p:animEffect transition="in" filter="fade">
                                      <p:cBhvr>
                                        <p:cTn id="24"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 </a:t>
            </a:r>
            <a:r>
              <a:rPr lang="en-US" altLang="zh-CN" dirty="0" smtClean="0"/>
              <a:t>Java </a:t>
            </a:r>
            <a:r>
              <a:rPr lang="zh-CN" altLang="en-US" dirty="0" smtClean="0"/>
              <a:t>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什么</a:t>
            </a:r>
            <a:r>
              <a:rPr lang="zh-CN" altLang="en-US" dirty="0">
                <a:solidFill>
                  <a:srgbClr val="35B558"/>
                </a:solidFill>
                <a:latin typeface="Noto Sans CJK SC Bold" panose="020B0800000000000000" pitchFamily="34" charset="-122"/>
                <a:ea typeface="Noto Sans CJK SC Bold" panose="020B0800000000000000" pitchFamily="34" charset="-122"/>
              </a:rPr>
              <a:t>是虚拟机，什么是 </a:t>
            </a:r>
            <a:r>
              <a:rPr lang="en-US" altLang="zh-CN" dirty="0">
                <a:solidFill>
                  <a:srgbClr val="35B558"/>
                </a:solidFill>
                <a:latin typeface="Noto Sans CJK SC Bold" panose="020B0800000000000000" pitchFamily="34" charset="-122"/>
                <a:ea typeface="Noto Sans CJK SC Bold" panose="020B0800000000000000" pitchFamily="34" charset="-122"/>
              </a:rPr>
              <a:t>Java </a:t>
            </a:r>
            <a:r>
              <a:rPr lang="zh-CN" altLang="en-US" dirty="0" smtClean="0">
                <a:solidFill>
                  <a:srgbClr val="35B558"/>
                </a:solidFill>
                <a:latin typeface="Noto Sans CJK SC Bold" panose="020B0800000000000000" pitchFamily="34" charset="-122"/>
                <a:ea typeface="Noto Sans CJK SC Bold" panose="020B0800000000000000" pitchFamily="34" charset="-122"/>
              </a:rPr>
              <a:t>虚拟机</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en-US" altLang="zh-CN" dirty="0">
                <a:solidFill>
                  <a:srgbClr val="FF5C00"/>
                </a:solidFill>
                <a:latin typeface="Noto Sans CJK SC Bold" panose="020B0800000000000000" pitchFamily="34" charset="-122"/>
                <a:ea typeface="Noto Sans CJK SC Bold" panose="020B0800000000000000" pitchFamily="34" charset="-122"/>
              </a:rPr>
              <a:t>Oracle </a:t>
            </a:r>
            <a:r>
              <a:rPr lang="en-US" altLang="zh-CN" dirty="0" err="1">
                <a:solidFill>
                  <a:srgbClr val="FF5C00"/>
                </a:solidFill>
                <a:latin typeface="Noto Sans CJK SC Bold" panose="020B0800000000000000" pitchFamily="34" charset="-122"/>
                <a:ea typeface="Noto Sans CJK SC Bold" panose="020B0800000000000000" pitchFamily="34" charset="-122"/>
              </a:rPr>
              <a:t>HotSpot</a:t>
            </a:r>
            <a:r>
              <a:rPr lang="en-US" altLang="zh-CN" dirty="0">
                <a:solidFill>
                  <a:srgbClr val="FF5C00"/>
                </a:solidFill>
                <a:latin typeface="Noto Sans CJK SC Bold" panose="020B0800000000000000" pitchFamily="34" charset="-122"/>
                <a:ea typeface="Noto Sans CJK SC Bold" panose="020B0800000000000000" pitchFamily="34" charset="-122"/>
              </a:rPr>
              <a:t> </a:t>
            </a:r>
            <a:r>
              <a:rPr lang="zh-CN" altLang="en-US" dirty="0">
                <a:solidFill>
                  <a:srgbClr val="FF5C00"/>
                </a:solidFill>
                <a:latin typeface="Noto Sans CJK SC Bold" panose="020B0800000000000000" pitchFamily="34" charset="-122"/>
                <a:ea typeface="Noto Sans CJK SC Bold" panose="020B0800000000000000" pitchFamily="34" charset="-122"/>
              </a:rPr>
              <a:t>虚拟机</a:t>
            </a:r>
            <a:endParaRPr lang="en-US" altLang="zh-CN" dirty="0">
              <a:solidFill>
                <a:srgbClr val="FF5C00"/>
              </a:solidFill>
              <a:latin typeface="Noto Sans CJK SC Bold" panose="020B0800000000000000" pitchFamily="34" charset="-122"/>
              <a:ea typeface="Noto Sans CJK SC Bold" panose="020B0800000000000000" pitchFamily="34" charset="-122"/>
            </a:endParaRPr>
          </a:p>
          <a:p>
            <a:pPr marL="865800" indent="-685800">
              <a:buFont typeface="Arial" pitchFamily="34" charset="0"/>
              <a:buChar char="•"/>
            </a:pPr>
            <a:r>
              <a:rPr lang="zh-CN" altLang="en-US" dirty="0" smtClean="0"/>
              <a:t>最初由名为</a:t>
            </a:r>
            <a:r>
              <a:rPr lang="en-US" altLang="zh-CN" dirty="0"/>
              <a:t>“Longview Technologies”</a:t>
            </a:r>
            <a:r>
              <a:rPr lang="zh-CN" altLang="en-US" dirty="0"/>
              <a:t>的小公司</a:t>
            </a:r>
            <a:r>
              <a:rPr lang="zh-CN" altLang="en-US" dirty="0" smtClean="0"/>
              <a:t>开发，后被 </a:t>
            </a:r>
            <a:r>
              <a:rPr lang="en-US" altLang="zh-CN" dirty="0" smtClean="0"/>
              <a:t>Sun </a:t>
            </a:r>
            <a:r>
              <a:rPr lang="zh-CN" altLang="en-US" dirty="0" smtClean="0"/>
              <a:t>公司收购。</a:t>
            </a:r>
            <a:r>
              <a:rPr lang="en-US" altLang="zh-CN" dirty="0" smtClean="0"/>
              <a:t/>
            </a:r>
            <a:br>
              <a:rPr lang="en-US" altLang="zh-CN" dirty="0" smtClean="0"/>
            </a:br>
            <a:r>
              <a:rPr lang="zh-CN" altLang="en-US" dirty="0" smtClean="0"/>
              <a:t>最初并非面向 </a:t>
            </a:r>
            <a:r>
              <a:rPr lang="en-US" altLang="zh-CN" dirty="0" smtClean="0"/>
              <a:t>Java </a:t>
            </a:r>
            <a:r>
              <a:rPr lang="zh-CN" altLang="en-US" dirty="0" smtClean="0"/>
              <a:t>语言开发，而是面向 </a:t>
            </a:r>
            <a:r>
              <a:rPr lang="en-US" altLang="zh-CN" dirty="0" err="1" smtClean="0"/>
              <a:t>Strongtalk</a:t>
            </a:r>
            <a:r>
              <a:rPr lang="en-US" altLang="zh-CN" dirty="0" smtClean="0"/>
              <a:t> </a:t>
            </a:r>
            <a:r>
              <a:rPr lang="zh-CN" altLang="en-US" dirty="0" smtClean="0"/>
              <a:t>语言。</a:t>
            </a:r>
            <a:endParaRPr lang="en-US" altLang="zh-CN" dirty="0" smtClean="0"/>
          </a:p>
          <a:p>
            <a:pPr marL="865800" indent="-685800">
              <a:buFont typeface="Arial" pitchFamily="34" charset="0"/>
              <a:buChar char="•"/>
            </a:pPr>
            <a:r>
              <a:rPr lang="en-US" altLang="zh-CN" dirty="0" err="1" smtClean="0"/>
              <a:t>HotSpot</a:t>
            </a:r>
            <a:r>
              <a:rPr lang="en-US" altLang="zh-CN" dirty="0" smtClean="0"/>
              <a:t> </a:t>
            </a:r>
            <a:r>
              <a:rPr lang="zh-CN" altLang="en-US" dirty="0" smtClean="0"/>
              <a:t>命名来自它的“热点代码探测”技术。</a:t>
            </a:r>
            <a:endParaRPr lang="en-US" altLang="zh-CN" dirty="0" smtClean="0"/>
          </a:p>
          <a:p>
            <a:pPr marL="865800" indent="-685800">
              <a:buFont typeface="Arial" pitchFamily="34" charset="0"/>
              <a:buChar char="•"/>
            </a:pPr>
            <a:r>
              <a:rPr lang="zh-CN" altLang="en-US" dirty="0" smtClean="0"/>
              <a:t>从 </a:t>
            </a:r>
            <a:r>
              <a:rPr lang="en-US" altLang="zh-CN" dirty="0" smtClean="0"/>
              <a:t>JDK 1.2 </a:t>
            </a:r>
            <a:r>
              <a:rPr lang="zh-CN" altLang="en-US" dirty="0" smtClean="0"/>
              <a:t>开始加入 </a:t>
            </a:r>
            <a:r>
              <a:rPr lang="en-US" altLang="zh-CN" dirty="0" smtClean="0"/>
              <a:t>Sun</a:t>
            </a:r>
            <a:r>
              <a:rPr lang="zh-CN" altLang="en-US" dirty="0" smtClean="0"/>
              <a:t>（</a:t>
            </a:r>
            <a:r>
              <a:rPr lang="en-US" altLang="zh-CN" dirty="0" smtClean="0"/>
              <a:t>Oracle</a:t>
            </a:r>
            <a:r>
              <a:rPr lang="zh-CN" altLang="en-US" dirty="0" smtClean="0"/>
              <a:t>）</a:t>
            </a:r>
            <a:r>
              <a:rPr lang="en-US" altLang="zh-CN" dirty="0" smtClean="0"/>
              <a:t>JDK</a:t>
            </a:r>
            <a:r>
              <a:rPr lang="zh-CN" altLang="en-US" dirty="0" smtClean="0"/>
              <a:t>，在 </a:t>
            </a:r>
            <a:r>
              <a:rPr lang="en-US" altLang="zh-CN" dirty="0" smtClean="0"/>
              <a:t>JDK 1.3 </a:t>
            </a:r>
            <a:r>
              <a:rPr lang="zh-CN" altLang="en-US" dirty="0" smtClean="0"/>
              <a:t>开始成为 </a:t>
            </a:r>
            <a:r>
              <a:rPr lang="en-US" altLang="zh-CN" dirty="0" smtClean="0"/>
              <a:t>Sun</a:t>
            </a:r>
            <a:r>
              <a:rPr lang="zh-CN" altLang="en-US" dirty="0" smtClean="0"/>
              <a:t>（</a:t>
            </a:r>
            <a:r>
              <a:rPr lang="en-US" altLang="zh-CN" dirty="0" smtClean="0"/>
              <a:t>Oracle</a:t>
            </a:r>
            <a:r>
              <a:rPr lang="zh-CN" altLang="en-US" dirty="0" smtClean="0"/>
              <a:t>）</a:t>
            </a:r>
            <a:r>
              <a:rPr lang="en-US" altLang="zh-CN" dirty="0" smtClean="0"/>
              <a:t>JDK </a:t>
            </a:r>
            <a:r>
              <a:rPr lang="zh-CN" altLang="en-US" dirty="0" smtClean="0"/>
              <a:t>的默认实现，在</a:t>
            </a:r>
            <a:r>
              <a:rPr lang="en-US" altLang="zh-CN" dirty="0" smtClean="0"/>
              <a:t>1.4</a:t>
            </a:r>
            <a:r>
              <a:rPr lang="zh-CN" altLang="en-US" dirty="0" smtClean="0"/>
              <a:t>中成为唯一的虚拟机。</a:t>
            </a:r>
            <a:endParaRPr lang="en-US" altLang="zh-CN" dirty="0" smtClean="0"/>
          </a:p>
          <a:p>
            <a:pPr marL="865800" indent="-685800">
              <a:buFont typeface="Arial" pitchFamily="34" charset="0"/>
              <a:buChar char="•"/>
            </a:pPr>
            <a:r>
              <a:rPr lang="zh-CN" altLang="en-US" dirty="0" smtClean="0"/>
              <a:t>在</a:t>
            </a:r>
            <a:r>
              <a:rPr lang="en-US" altLang="zh-CN" dirty="0" smtClean="0"/>
              <a:t>2006</a:t>
            </a:r>
            <a:r>
              <a:rPr lang="zh-CN" altLang="en-US" dirty="0" smtClean="0"/>
              <a:t>年底开始开源，由此建立的 </a:t>
            </a:r>
            <a:r>
              <a:rPr lang="en-US" altLang="zh-CN" dirty="0" err="1" smtClean="0"/>
              <a:t>OpenJDK</a:t>
            </a:r>
            <a:r>
              <a:rPr lang="en-US" altLang="zh-CN" dirty="0" smtClean="0"/>
              <a:t> </a:t>
            </a:r>
            <a:r>
              <a:rPr lang="zh-CN" altLang="en-US" dirty="0" smtClean="0"/>
              <a:t>项目。</a:t>
            </a:r>
            <a:endParaRPr lang="en-US" altLang="zh-CN" dirty="0" smtClean="0"/>
          </a:p>
          <a:p>
            <a:pPr marL="865800" indent="-685800">
              <a:buFont typeface="Arial" pitchFamily="34" charset="0"/>
              <a:buChar char="•"/>
            </a:pPr>
            <a:r>
              <a:rPr lang="zh-CN" altLang="en-US" dirty="0" smtClean="0"/>
              <a:t>本系列课程中所有的虚拟机实现，所指的都是 </a:t>
            </a:r>
            <a:r>
              <a:rPr lang="en-US" altLang="zh-CN" dirty="0" smtClean="0"/>
              <a:t>Oracle </a:t>
            </a:r>
            <a:r>
              <a:rPr lang="en-US" altLang="zh-CN" dirty="0" err="1" smtClean="0"/>
              <a:t>HotSpot</a:t>
            </a:r>
            <a:r>
              <a:rPr lang="en-US" altLang="zh-CN" dirty="0" smtClean="0"/>
              <a:t> </a:t>
            </a:r>
            <a:r>
              <a:rPr lang="zh-CN" altLang="en-US" dirty="0" smtClean="0"/>
              <a:t>虚拟机。</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8502455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zh-CN" altLang="en-US" dirty="0" smtClean="0">
                <a:solidFill>
                  <a:srgbClr val="35B558"/>
                </a:solidFill>
                <a:latin typeface="Noto Sans CJK SC Bold" panose="020B0800000000000000" pitchFamily="34" charset="-122"/>
                <a:ea typeface="Noto Sans CJK SC Bold" panose="020B0800000000000000" pitchFamily="34" charset="-122"/>
              </a:rPr>
              <a:t>概念</a:t>
            </a:r>
            <a:r>
              <a:rPr lang="zh-CN" altLang="en-US" dirty="0">
                <a:solidFill>
                  <a:srgbClr val="35B558"/>
                </a:solidFill>
                <a:latin typeface="Noto Sans CJK SC Bold" panose="020B0800000000000000" pitchFamily="34" charset="-122"/>
                <a:ea typeface="Noto Sans CJK SC Bold" panose="020B0800000000000000" pitchFamily="34" charset="-122"/>
              </a:rPr>
              <a:t>模型与具体</a:t>
            </a:r>
            <a:r>
              <a:rPr lang="zh-CN" altLang="en-US" dirty="0" smtClean="0">
                <a:solidFill>
                  <a:srgbClr val="35B558"/>
                </a:solidFill>
                <a:latin typeface="Noto Sans CJK SC Bold" panose="020B0800000000000000" pitchFamily="34" charset="-122"/>
                <a:ea typeface="Noto Sans CJK SC Bold" panose="020B0800000000000000" pitchFamily="34" charset="-122"/>
              </a:rPr>
              <a:t>实现</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zh-CN" altLang="en-US" dirty="0" smtClean="0"/>
              <a:t>公有设计，私有实现</a:t>
            </a:r>
            <a:endParaRPr lang="en-US" altLang="zh-CN" dirty="0" smtClean="0"/>
          </a:p>
          <a:p>
            <a:pPr marL="865800" indent="-685800">
              <a:buFont typeface="Arial" pitchFamily="34" charset="0"/>
              <a:buChar char="•"/>
            </a:pPr>
            <a:r>
              <a:rPr lang="zh-CN" altLang="en-US" dirty="0" smtClean="0"/>
              <a:t>本课程中涉及到的内存区域是在</a:t>
            </a:r>
            <a:r>
              <a:rPr lang="en-US" altLang="zh-CN" dirty="0" smtClean="0"/>
              <a:t>《Java </a:t>
            </a:r>
            <a:r>
              <a:rPr lang="zh-CN" altLang="en-US" dirty="0" smtClean="0"/>
              <a:t>虚拟机规范</a:t>
            </a:r>
            <a:r>
              <a:rPr lang="en-US" altLang="zh-CN" dirty="0" smtClean="0"/>
              <a:t>》</a:t>
            </a:r>
            <a:r>
              <a:rPr lang="zh-CN" altLang="en-US" dirty="0" smtClean="0"/>
              <a:t>（</a:t>
            </a:r>
            <a:r>
              <a:rPr lang="en-US" altLang="zh-CN" dirty="0" smtClean="0"/>
              <a:t>JVMS</a:t>
            </a:r>
            <a:r>
              <a:rPr lang="zh-CN" altLang="en-US" dirty="0" smtClean="0"/>
              <a:t>）中定义的概念模型，但</a:t>
            </a:r>
            <a:r>
              <a:rPr lang="en-US" altLang="zh-CN" dirty="0" smtClean="0"/>
              <a:t> JVMS </a:t>
            </a:r>
            <a:r>
              <a:rPr lang="zh-CN" altLang="en-US" dirty="0" smtClean="0"/>
              <a:t>也同时声明了这些概念不约束虚拟机的</a:t>
            </a:r>
            <a:r>
              <a:rPr lang="zh-CN" altLang="en-US" dirty="0"/>
              <a:t>具体</a:t>
            </a:r>
            <a:r>
              <a:rPr lang="zh-CN" altLang="en-US" dirty="0" smtClean="0"/>
              <a:t>实现，只要求虚拟机实现的效果在</a:t>
            </a:r>
            <a:r>
              <a:rPr lang="zh-CN" altLang="zh-CN" dirty="0" smtClean="0"/>
              <a:t>外部看起来</a:t>
            </a:r>
            <a:r>
              <a:rPr lang="zh-CN" altLang="zh-CN" dirty="0"/>
              <a:t>与规范描述的一致即可</a:t>
            </a:r>
            <a:r>
              <a:rPr lang="zh-CN" altLang="en-US" dirty="0" smtClean="0"/>
              <a:t>。</a:t>
            </a:r>
            <a:endParaRPr lang="en-US" altLang="zh-CN" dirty="0" smtClean="0"/>
          </a:p>
          <a:p>
            <a:pPr marL="865800" indent="-685800">
              <a:buFont typeface="Arial" pitchFamily="34" charset="0"/>
              <a:buChar char="•"/>
            </a:pPr>
            <a:r>
              <a:rPr lang="zh-CN" altLang="en-US" dirty="0" smtClean="0"/>
              <a:t>举例，两者的联系和区别？</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25173571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lstStyle/>
          <a:p>
            <a:r>
              <a:rPr lang="en-US" altLang="zh-CN" dirty="0" smtClean="0"/>
              <a:t>Java </a:t>
            </a:r>
            <a:r>
              <a:rPr lang="zh-CN" altLang="en-US" dirty="0" smtClean="0"/>
              <a:t>虚拟机和内存区域概述 </a:t>
            </a:r>
            <a:r>
              <a:rPr lang="en-US" altLang="zh-CN" dirty="0" smtClean="0"/>
              <a:t>— </a:t>
            </a:r>
            <a:r>
              <a:rPr lang="en-US" altLang="zh-CN" dirty="0">
                <a:solidFill>
                  <a:srgbClr val="35B558"/>
                </a:solidFill>
                <a:latin typeface="Noto Sans CJK SC Bold" panose="020B0800000000000000" pitchFamily="34" charset="-122"/>
                <a:ea typeface="Noto Sans CJK SC Bold" panose="020B0800000000000000" pitchFamily="34" charset="-122"/>
              </a:rPr>
              <a:t>Java </a:t>
            </a:r>
            <a:r>
              <a:rPr lang="zh-CN" altLang="en-US" dirty="0">
                <a:solidFill>
                  <a:srgbClr val="35B558"/>
                </a:solidFill>
                <a:latin typeface="Noto Sans CJK SC Bold" panose="020B0800000000000000" pitchFamily="34" charset="-122"/>
                <a:ea typeface="Noto Sans CJK SC Bold" panose="020B0800000000000000" pitchFamily="34" charset="-122"/>
              </a:rPr>
              <a:t>虚拟机运行时数据</a:t>
            </a:r>
            <a:r>
              <a:rPr lang="zh-CN" altLang="en-US" dirty="0" smtClean="0">
                <a:solidFill>
                  <a:srgbClr val="35B558"/>
                </a:solidFill>
                <a:latin typeface="Noto Sans CJK SC Bold" panose="020B0800000000000000" pitchFamily="34" charset="-122"/>
                <a:ea typeface="Noto Sans CJK SC Bold" panose="020B0800000000000000" pitchFamily="34" charset="-122"/>
              </a:rPr>
              <a:t>区</a:t>
            </a:r>
            <a:endParaRPr lang="zh-CN" altLang="en-US" dirty="0">
              <a:solidFill>
                <a:srgbClr val="35B558"/>
              </a:solidFill>
              <a:latin typeface="Noto Sans CJK SC Bold" panose="020B0800000000000000" pitchFamily="34" charset="-122"/>
              <a:ea typeface="Noto Sans CJK SC Bold" panose="020B0800000000000000" pitchFamily="34" charset="-122"/>
            </a:endParaRPr>
          </a:p>
        </p:txBody>
      </p:sp>
      <p:sp>
        <p:nvSpPr>
          <p:cNvPr id="3" name="副标题 2"/>
          <p:cNvSpPr>
            <a:spLocks noGrp="1"/>
          </p:cNvSpPr>
          <p:nvPr>
            <p:ph type="subTitle" idx="1"/>
          </p:nvPr>
        </p:nvSpPr>
        <p:spPr/>
        <p:txBody>
          <a:bodyPr/>
          <a:lstStyle/>
          <a:p>
            <a:pPr marL="180000" indent="0"/>
            <a:r>
              <a:rPr lang="en-US" altLang="zh-CN" dirty="0"/>
              <a:t>Java </a:t>
            </a:r>
            <a:r>
              <a:rPr lang="zh-CN" altLang="en-US" dirty="0"/>
              <a:t>虚拟机运行时数据区</a:t>
            </a:r>
            <a:endParaRPr lang="en-US" altLang="zh-CN" dirty="0" smtClean="0"/>
          </a:p>
          <a:p>
            <a:pPr marL="865800" indent="-685800">
              <a:buFont typeface="Arial" pitchFamily="34" charset="0"/>
              <a:buChar char="•"/>
            </a:pPr>
            <a:r>
              <a:rPr lang="zh-CN" altLang="en-US" dirty="0" smtClean="0"/>
              <a:t>在</a:t>
            </a:r>
            <a:r>
              <a:rPr lang="en-US" altLang="zh-CN" dirty="0" smtClean="0"/>
              <a:t>《Java </a:t>
            </a:r>
            <a:r>
              <a:rPr lang="zh-CN" altLang="en-US" dirty="0" smtClean="0"/>
              <a:t>虚拟机规范</a:t>
            </a:r>
            <a:r>
              <a:rPr lang="en-US" altLang="zh-CN" dirty="0" smtClean="0"/>
              <a:t>》</a:t>
            </a:r>
            <a:r>
              <a:rPr lang="zh-CN" altLang="en-US" dirty="0"/>
              <a:t>中</a:t>
            </a:r>
            <a:r>
              <a:rPr lang="zh-CN" altLang="en-US" dirty="0" smtClean="0"/>
              <a:t>定义</a:t>
            </a:r>
            <a:r>
              <a:rPr lang="zh-CN" altLang="en-US" dirty="0"/>
              <a:t>了若干种程序运行期间会使用到</a:t>
            </a:r>
            <a:r>
              <a:rPr lang="zh-CN" altLang="en-US" dirty="0" smtClean="0"/>
              <a:t>的存储不同类型数据的区域。</a:t>
            </a:r>
            <a:endParaRPr lang="en-US" altLang="zh-CN" dirty="0" smtClean="0"/>
          </a:p>
          <a:p>
            <a:pPr marL="865800" indent="-685800">
              <a:buFont typeface="Arial" pitchFamily="34" charset="0"/>
              <a:buChar char="•"/>
            </a:pPr>
            <a:r>
              <a:rPr lang="zh-CN" altLang="en-US" dirty="0" smtClean="0"/>
              <a:t>有一些区域是全局共享的，随着虚拟机</a:t>
            </a:r>
            <a:r>
              <a:rPr lang="zh-CN" altLang="en-US" dirty="0"/>
              <a:t>启动而创建，随着虚拟机退出而</a:t>
            </a:r>
            <a:r>
              <a:rPr lang="zh-CN" altLang="en-US" dirty="0" smtClean="0"/>
              <a:t>销毁。有一些区域是线程私有的，</a:t>
            </a:r>
            <a:r>
              <a:rPr lang="zh-CN" altLang="zh-CN" dirty="0"/>
              <a:t>随着线程开始和结束而创建和</a:t>
            </a:r>
            <a:r>
              <a:rPr lang="zh-CN" altLang="zh-CN" dirty="0" smtClean="0"/>
              <a:t>销毁</a:t>
            </a:r>
            <a:r>
              <a:rPr lang="zh-CN" altLang="en-US" dirty="0" smtClean="0"/>
              <a:t>。</a:t>
            </a:r>
            <a:endParaRPr lang="en-US" altLang="zh-CN" dirty="0" smtClean="0"/>
          </a:p>
          <a:p>
            <a:pPr marL="865800" indent="-685800">
              <a:buFont typeface="Arial" pitchFamily="34" charset="0"/>
              <a:buChar char="•"/>
            </a:pPr>
            <a:r>
              <a:rPr lang="zh-CN" altLang="en-US" dirty="0" smtClean="0"/>
              <a:t>是所有 </a:t>
            </a:r>
            <a:r>
              <a:rPr lang="en-US" altLang="zh-CN" dirty="0" smtClean="0"/>
              <a:t>Java </a:t>
            </a:r>
            <a:r>
              <a:rPr lang="zh-CN" altLang="en-US" dirty="0" smtClean="0"/>
              <a:t>虚拟机</a:t>
            </a:r>
            <a:r>
              <a:rPr lang="zh-CN" altLang="en-US" dirty="0"/>
              <a:t>共同的</a:t>
            </a:r>
            <a:r>
              <a:rPr lang="zh-CN" altLang="en-US" dirty="0" smtClean="0"/>
              <a:t>内存区域概念模型</a:t>
            </a:r>
            <a:r>
              <a:rPr lang="en-US" altLang="zh-CN" dirty="0" smtClean="0"/>
              <a:t/>
            </a:r>
            <a:br>
              <a:rPr lang="en-US" altLang="zh-CN" dirty="0" smtClean="0"/>
            </a:br>
            <a:endParaRPr lang="zh-CN" altLang="en-US" dirty="0"/>
          </a:p>
        </p:txBody>
      </p:sp>
    </p:spTree>
    <p:extLst>
      <p:ext uri="{BB962C8B-B14F-4D97-AF65-F5344CB8AC3E}">
        <p14:creationId xmlns:p14="http://schemas.microsoft.com/office/powerpoint/2010/main" val="40068971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fade">
                                      <p:cBhvr>
                                        <p:cTn id="7" dur="500"/>
                                        <p:tgtEl>
                                          <p:spTgt spid="3">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animEffect transition="in" filter="fade">
                                      <p:cBhvr>
                                        <p:cTn id="17"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png"/></Relationships>
</file>

<file path=ppt/theme/_rels/theme2.xml.rels><?xml version="1.0" encoding="UTF-8" standalone="yes"?>
<Relationships xmlns="http://schemas.openxmlformats.org/package/2006/relationships"><Relationship Id="rId1" Type="http://schemas.openxmlformats.org/officeDocument/2006/relationships/image" Target="../media/image1.png"/></Relationships>
</file>

<file path=ppt/theme/theme1.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ln w="50800">
          <a:solidFill>
            <a:srgbClr val="8881F0"/>
          </a:solidFill>
          <a:miter lim="800000"/>
        </a:ln>
      </a:spPr>
      <a:bodyPr/>
      <a:lstStyle>
        <a:defPPr marL="0" indent="0" algn="l">
          <a:buNone/>
          <a:defRPr sz="4800" dirty="0" smtClean="0">
            <a:solidFill>
              <a:srgbClr val="666666"/>
            </a:solidFill>
            <a:latin typeface="Noto Sans CJK SC Regular" panose="020B0500000000000000" pitchFamily="34" charset="-122"/>
            <a:ea typeface="Noto Sans CJK SC Regular" panose="020B0500000000000000" pitchFamily="34" charset="-122"/>
          </a:defRPr>
        </a:defPPr>
      </a:lstStyle>
    </a:txDef>
  </a:objectDefaults>
  <a:extraClrSchemeLst/>
  <a:extLst>
    <a:ext uri="{05A4C25C-085E-4340-85A3-A5531E510DB2}">
      <thm15:themeFamily xmlns:thm15="http://schemas.microsoft.com/office/thememl/2012/main" name="PPT模板V2-Windows-PowerPoint-PPT.potx" id="{20762C19-B23E-4BEB-93D1-C3851CE18177}" vid="{DBA93716-93B0-4C40-BF2A-3EFAFA21AD83}"/>
    </a:ext>
  </a:extLst>
</a:theme>
</file>

<file path=ppt/theme/theme2.xml><?xml version="1.0" encoding="utf-8"?>
<a:theme xmlns:a="http://schemas.openxmlformats.org/drawingml/2006/main" name="Black">
  <a:themeElements>
    <a:clrScheme name="Black">
      <a:dk1>
        <a:srgbClr val="000000"/>
      </a:dk1>
      <a:lt1>
        <a:srgbClr val="FFFFFF"/>
      </a:lt1>
      <a:dk2>
        <a:srgbClr val="53585F"/>
      </a:dk2>
      <a:lt2>
        <a:srgbClr val="DCDEE0"/>
      </a:lt2>
      <a:accent1>
        <a:srgbClr val="0065C1"/>
      </a:accent1>
      <a:accent2>
        <a:srgbClr val="00A6AC"/>
      </a:accent2>
      <a:accent3>
        <a:srgbClr val="308B16"/>
      </a:accent3>
      <a:accent4>
        <a:srgbClr val="BC8027"/>
      </a:accent4>
      <a:accent5>
        <a:srgbClr val="971817"/>
      </a:accent5>
      <a:accent6>
        <a:srgbClr val="5747C1"/>
      </a:accent6>
      <a:hlink>
        <a:srgbClr val="0000FF"/>
      </a:hlink>
      <a:folHlink>
        <a:srgbClr val="FF00FF"/>
      </a:folHlink>
    </a:clrScheme>
    <a:fontScheme name="Black">
      <a:majorFont>
        <a:latin typeface="Helvetica Light"/>
        <a:ea typeface="Helvetica Light"/>
        <a:cs typeface="Helvetica Light"/>
      </a:majorFont>
      <a:minorFont>
        <a:latin typeface="Helvetica Light"/>
        <a:ea typeface="Helvetica Light"/>
        <a:cs typeface="Helvetica Light"/>
      </a:minorFont>
    </a:fontScheme>
    <a:fmtScheme name="Black">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lipFill rotWithShape="1">
          <a:blip xmlns:r="http://schemas.openxmlformats.org/officeDocument/2006/relationships" r:embed="rId1"/>
          <a:srcRect/>
          <a:tile tx="0" ty="0" sx="100000" sy="100000" flip="none" algn="tl"/>
        </a:blip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36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FFFFFF"/>
          </a:solidFill>
          <a:prstDash val="solid"/>
          <a:miter lim="400000"/>
        </a:ln>
        <a:effectLst/>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1" hangingPunct="0">
          <a:lnSpc>
            <a:spcPct val="100000"/>
          </a:lnSpc>
          <a:spcBef>
            <a:spcPts val="0"/>
          </a:spcBef>
          <a:spcAft>
            <a:spcPts val="0"/>
          </a:spcAft>
          <a:buClrTx/>
          <a:buSzTx/>
          <a:buFontTx/>
          <a:buNone/>
          <a:tabLst/>
          <a:defRPr kumimoji="0" sz="5000" b="0" i="0" u="none" strike="noStrike" cap="none" spc="0" normalizeH="0" baseline="0">
            <a:ln>
              <a:noFill/>
            </a:ln>
            <a:solidFill>
              <a:srgbClr val="FFFFFF"/>
            </a:solidFill>
            <a:effectLst/>
            <a:uFillTx/>
            <a:latin typeface="+mn-lt"/>
            <a:ea typeface="+mn-ea"/>
            <a:cs typeface="+mn-cs"/>
            <a:sym typeface="Helvetica Light"/>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PPT模板V2-Windows-PowerPoint-PPT</Template>
  <TotalTime>2755</TotalTime>
  <Words>3822</Words>
  <Application>Microsoft Office PowerPoint</Application>
  <PresentationFormat>自定义</PresentationFormat>
  <Paragraphs>202</Paragraphs>
  <Slides>41</Slides>
  <Notes>27</Notes>
  <HiddenSlides>0</HiddenSlides>
  <MMClips>0</MMClips>
  <ScaleCrop>false</ScaleCrop>
  <HeadingPairs>
    <vt:vector size="6" baseType="variant">
      <vt:variant>
        <vt:lpstr>已用的字体</vt:lpstr>
      </vt:variant>
      <vt:variant>
        <vt:i4>9</vt:i4>
      </vt:variant>
      <vt:variant>
        <vt:lpstr>主题</vt:lpstr>
      </vt:variant>
      <vt:variant>
        <vt:i4>1</vt:i4>
      </vt:variant>
      <vt:variant>
        <vt:lpstr>幻灯片标题</vt:lpstr>
      </vt:variant>
      <vt:variant>
        <vt:i4>41</vt:i4>
      </vt:variant>
    </vt:vector>
  </HeadingPairs>
  <TitlesOfParts>
    <vt:vector size="51" baseType="lpstr">
      <vt:lpstr>Avenir Roman</vt:lpstr>
      <vt:lpstr>Helvetica Light</vt:lpstr>
      <vt:lpstr>Noto Sans CJK SC Black</vt:lpstr>
      <vt:lpstr>Noto Sans CJK SC Bold</vt:lpstr>
      <vt:lpstr>Noto Sans CJK SC Light</vt:lpstr>
      <vt:lpstr>Noto Sans CJK SC Regular</vt:lpstr>
      <vt:lpstr>宋体</vt:lpstr>
      <vt:lpstr>Arial</vt:lpstr>
      <vt:lpstr>Calibri</vt:lpstr>
      <vt:lpstr>Black</vt:lpstr>
      <vt:lpstr>JVM 自动内存管理：内存区域基础概念</vt:lpstr>
      <vt:lpstr>JVM 自动内存管理：内存区域基础概念 — 课程概要</vt:lpstr>
      <vt:lpstr>JVM 自动内存管理：内存区域基础概念</vt:lpstr>
      <vt:lpstr>Java 虚拟机和 Java 内存区域概述</vt:lpstr>
      <vt:lpstr>Java 虚拟机和 Java 内存区域概述 — 什么是虚拟机，什么是 Java 虚拟机</vt:lpstr>
      <vt:lpstr>Java 虚拟机和 Java 内存区域概述 — 什么是虚拟机，什么是 Java 虚拟机</vt:lpstr>
      <vt:lpstr>Java 虚拟机和 Java 内存区域概述 — 什么是虚拟机，什么是 Java 虚拟机</vt:lpstr>
      <vt:lpstr>Java 虚拟机和内存区域概述 — 概念模型与具体实现</vt:lpstr>
      <vt:lpstr>Java 虚拟机和内存区域概述 — Java 虚拟机运行时数据区</vt:lpstr>
      <vt:lpstr>Java 虚拟机和内存区域概述 — Java 虚拟机运行时数据区</vt:lpstr>
      <vt:lpstr>Java 虚拟机和内存区域概述 — 程序计数器区域</vt:lpstr>
      <vt:lpstr>JVM 自动内存管理：内存区域基础概念</vt:lpstr>
      <vt:lpstr>Java 虚拟机栈和本地方法栈</vt:lpstr>
      <vt:lpstr>Java 虚拟机栈和本地方法栈 — Java 虚拟机栈的概念和特征</vt:lpstr>
      <vt:lpstr>Java 虚拟机栈和本地方法栈 — 本地方法栈的概念和特征</vt:lpstr>
      <vt:lpstr>Java 虚拟机和内存区域概述 — 栈帧概念和特征</vt:lpstr>
      <vt:lpstr>Java 虚拟机和内存区域概述 — 栈帧概念和特征</vt:lpstr>
      <vt:lpstr>Java 虚拟机和内存区域概述 — 栈帧概念和特征</vt:lpstr>
      <vt:lpstr>Java 虚拟机栈和本地方法栈 — 栈帧实战</vt:lpstr>
      <vt:lpstr>Java 虚拟机栈和本地方法栈 — 内存异常实战</vt:lpstr>
      <vt:lpstr>Java 虚拟机栈和本地方法栈 — 内存异常实战</vt:lpstr>
      <vt:lpstr>JVM 自动内存管理：内存区域基础概念</vt:lpstr>
      <vt:lpstr>Java 堆</vt:lpstr>
      <vt:lpstr>Java 堆 — Java 堆的概念</vt:lpstr>
      <vt:lpstr>Java 堆 — 栈与堆</vt:lpstr>
      <vt:lpstr>Java 堆 — 栈与堆</vt:lpstr>
      <vt:lpstr>Java 堆 — Java 堆内存异常实战</vt:lpstr>
      <vt:lpstr>Java 堆 — Java 堆内存异常实战</vt:lpstr>
      <vt:lpstr>JVM 自动内存管理：内存区域基础概念</vt:lpstr>
      <vt:lpstr>方法区和运行时常量池</vt:lpstr>
      <vt:lpstr>方法区和运行时常量池 — 方法区的概念</vt:lpstr>
      <vt:lpstr>方法区和运行时常量池 — 运行时常量池的概念</vt:lpstr>
      <vt:lpstr>方法区和运行时常量池 — HotSpot 方法区实现的变迁</vt:lpstr>
      <vt:lpstr>方法区和运行时常量池 — 方法区内存异常实战</vt:lpstr>
      <vt:lpstr>方法区和运行时常量池 — 方法区内存异常实战</vt:lpstr>
      <vt:lpstr>JVM 自动内存管理：内存区域基础概念</vt:lpstr>
      <vt:lpstr>直接内存</vt:lpstr>
      <vt:lpstr>直接内存 — 直接内存的概念和特征</vt:lpstr>
      <vt:lpstr>直接内存 — 直接内存异常实战</vt:lpstr>
      <vt:lpstr>JVM 自动内存管理：内存区域基础概念</vt:lpstr>
      <vt:lpstr>PowerPoint 演示文稿</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模板使用说明</dc:title>
  <dc:creator>张久</dc:creator>
  <cp:lastModifiedBy>AriesZJT</cp:lastModifiedBy>
  <cp:revision>624</cp:revision>
  <dcterms:created xsi:type="dcterms:W3CDTF">2015-03-23T11:35:35Z</dcterms:created>
  <dcterms:modified xsi:type="dcterms:W3CDTF">2015-07-24T01:33:20Z</dcterms:modified>
</cp:coreProperties>
</file>