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1" r:id="rId2"/>
    <p:sldId id="306" r:id="rId3"/>
    <p:sldId id="316" r:id="rId4"/>
    <p:sldId id="386" r:id="rId5"/>
    <p:sldId id="542" r:id="rId6"/>
    <p:sldId id="598" r:id="rId7"/>
    <p:sldId id="626" r:id="rId8"/>
    <p:sldId id="627" r:id="rId9"/>
    <p:sldId id="600" r:id="rId10"/>
    <p:sldId id="603" r:id="rId11"/>
    <p:sldId id="628" r:id="rId12"/>
    <p:sldId id="402" r:id="rId13"/>
    <p:sldId id="403" r:id="rId14"/>
    <p:sldId id="502" r:id="rId15"/>
    <p:sldId id="629" r:id="rId16"/>
    <p:sldId id="630" r:id="rId17"/>
    <p:sldId id="631" r:id="rId18"/>
    <p:sldId id="605" r:id="rId19"/>
    <p:sldId id="606" r:id="rId20"/>
    <p:sldId id="632" r:id="rId21"/>
    <p:sldId id="410" r:id="rId22"/>
    <p:sldId id="556" r:id="rId23"/>
    <p:sldId id="557" r:id="rId24"/>
    <p:sldId id="634" r:id="rId25"/>
    <p:sldId id="633" r:id="rId26"/>
    <p:sldId id="635" r:id="rId27"/>
    <p:sldId id="535" r:id="rId28"/>
    <p:sldId id="536" r:id="rId29"/>
    <p:sldId id="566" r:id="rId30"/>
    <p:sldId id="636" r:id="rId31"/>
    <p:sldId id="638" r:id="rId32"/>
    <p:sldId id="637" r:id="rId33"/>
    <p:sldId id="639" r:id="rId34"/>
    <p:sldId id="611" r:id="rId35"/>
    <p:sldId id="612" r:id="rId36"/>
    <p:sldId id="640" r:id="rId37"/>
    <p:sldId id="647" r:id="rId38"/>
    <p:sldId id="613" r:id="rId39"/>
    <p:sldId id="614" r:id="rId40"/>
    <p:sldId id="615" r:id="rId41"/>
    <p:sldId id="641" r:id="rId42"/>
    <p:sldId id="642" r:id="rId43"/>
    <p:sldId id="643" r:id="rId44"/>
    <p:sldId id="644" r:id="rId45"/>
    <p:sldId id="645" r:id="rId46"/>
    <p:sldId id="646" r:id="rId47"/>
    <p:sldId id="320" r:id="rId48"/>
    <p:sldId id="321" r:id="rId4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1F0"/>
    <a:srgbClr val="35B558"/>
    <a:srgbClr val="FF5C00"/>
    <a:srgbClr val="2EAA46"/>
    <a:srgbClr val="FF0000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8" autoAdjust="0"/>
    <p:restoredTop sz="94054" autoAdjust="0"/>
  </p:normalViewPr>
  <p:slideViewPr>
    <p:cSldViewPr snapToGrid="0" snapToObjects="1">
      <p:cViewPr>
        <p:scale>
          <a:sx n="32" d="100"/>
          <a:sy n="32" d="100"/>
        </p:scale>
        <p:origin x="1368" y="7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61" y="5842800"/>
            <a:ext cx="23236362" cy="2955760"/>
          </a:xfrm>
        </p:spPr>
        <p:txBody>
          <a:bodyPr>
            <a:noAutofit/>
          </a:bodyPr>
          <a:lstStyle/>
          <a:p>
            <a:r>
              <a:rPr lang="zh-CN" altLang="en-US" sz="12800" dirty="0" smtClean="0"/>
              <a:t>名企数据结构面试题之</a:t>
            </a:r>
            <a:r>
              <a:rPr lang="zh-CN" altLang="en-US" sz="12800" dirty="0"/>
              <a:t>链表</a:t>
            </a:r>
            <a:r>
              <a:rPr lang="zh-CN" altLang="en-US" sz="12800" dirty="0" smtClean="0"/>
              <a:t>（</a:t>
            </a:r>
            <a:r>
              <a:rPr lang="zh-CN" altLang="en-US" sz="12800" dirty="0"/>
              <a:t>下</a:t>
            </a:r>
            <a:r>
              <a:rPr lang="zh-CN" altLang="en-US" sz="12800" dirty="0" smtClean="0"/>
              <a:t>）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旋转链表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80589"/>
              </p:ext>
            </p:extLst>
          </p:nvPr>
        </p:nvGraphicFramePr>
        <p:xfrm>
          <a:off x="5643101" y="3789426"/>
          <a:ext cx="1302835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_061RotateList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2345, k = 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5123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23456, k = 10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456123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旋转链表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课后练习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试一试：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分别反转、全体反转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OnePass</a:t>
            </a:r>
            <a:r>
              <a:rPr lang="zh-CN" altLang="en-US" dirty="0" smtClean="0"/>
              <a:t>算法，</a:t>
            </a:r>
            <a:r>
              <a:rPr lang="zh-CN" altLang="en-US" dirty="0"/>
              <a:t>有</a:t>
            </a:r>
            <a:r>
              <a:rPr lang="zh-CN" altLang="en-US" dirty="0" smtClean="0"/>
              <a:t>可能存在</a:t>
            </a:r>
            <a:r>
              <a:rPr lang="en-US" altLang="zh-CN" dirty="0" smtClean="0"/>
              <a:t>Bug</a:t>
            </a:r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93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回文链表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  <a:p>
            <a:r>
              <a:rPr lang="zh-CN" altLang="en-US" sz="4800" dirty="0" smtClean="0"/>
              <a:t>其它注意点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34172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回文字符串：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回文数字：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leetCode 234</a:t>
            </a:r>
            <a:r>
              <a:rPr lang="zh-CN" altLang="en-US" dirty="0" smtClean="0"/>
              <a:t>：</a:t>
            </a:r>
            <a:r>
              <a:rPr lang="en-US" altLang="zh-CN" dirty="0"/>
              <a:t>Palindrome Linked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（回文链表）</a:t>
            </a:r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5642" y="3392369"/>
            <a:ext cx="277269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abcdcba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4811" y="5412048"/>
            <a:ext cx="318565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12344321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34154" y="8844051"/>
            <a:ext cx="11880107" cy="836088"/>
            <a:chOff x="1696062" y="8510320"/>
            <a:chExt cx="11880107" cy="836088"/>
          </a:xfrm>
        </p:grpSpPr>
        <p:sp>
          <p:nvSpPr>
            <p:cNvPr id="10" name="TextBox 9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>
              <a:endCxn id="16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>
              <a:endCxn id="18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34154" y="10820335"/>
            <a:ext cx="11880107" cy="836088"/>
            <a:chOff x="1696062" y="8510320"/>
            <a:chExt cx="11880107" cy="836088"/>
          </a:xfrm>
        </p:grpSpPr>
        <p:sp>
          <p:nvSpPr>
            <p:cNvPr id="20" name="TextBox 19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5" name="直接箭头连接符 24"/>
            <p:cNvCxnSpPr>
              <a:endCxn id="26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7" name="直接箭头连接符 26"/>
            <p:cNvCxnSpPr>
              <a:endCxn id="28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额外要求：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时间复杂度为</a:t>
            </a:r>
            <a:r>
              <a:rPr lang="en-US" altLang="zh-CN" dirty="0" smtClean="0">
                <a:sym typeface="Wingdings" pitchFamily="2" charset="2"/>
              </a:rPr>
              <a:t>O(N)</a:t>
            </a:r>
            <a:r>
              <a:rPr lang="zh-CN" altLang="en-US" dirty="0" smtClean="0">
                <a:sym typeface="Wingdings" pitchFamily="2" charset="2"/>
              </a:rPr>
              <a:t>，但不一定</a:t>
            </a: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空间</a:t>
            </a:r>
            <a:r>
              <a:rPr lang="zh-CN" altLang="en-US" dirty="0">
                <a:sym typeface="Wingdings" pitchFamily="2" charset="2"/>
              </a:rPr>
              <a:t>复杂</a:t>
            </a:r>
            <a:r>
              <a:rPr lang="zh-CN" altLang="en-US" dirty="0" smtClean="0">
                <a:sym typeface="Wingdings" pitchFamily="2" charset="2"/>
              </a:rPr>
              <a:t>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2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35387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回文判断：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从两头往中间扫描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从中间往两头扫描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没有</a:t>
            </a:r>
            <a:r>
              <a:rPr lang="en-US" altLang="zh-CN" dirty="0">
                <a:sym typeface="Wingdings" pitchFamily="2" charset="2"/>
              </a:rPr>
              <a:t>pre</a:t>
            </a:r>
            <a:r>
              <a:rPr lang="zh-CN" altLang="en-US" dirty="0">
                <a:sym typeface="Wingdings" pitchFamily="2" charset="2"/>
              </a:rPr>
              <a:t>指针！</a:t>
            </a:r>
            <a:endParaRPr lang="en-US" altLang="zh-CN" dirty="0">
              <a:sym typeface="Wingdings" pitchFamily="2" charset="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03117" y="8015218"/>
            <a:ext cx="17190565" cy="876824"/>
            <a:chOff x="1696062" y="8488911"/>
            <a:chExt cx="17190565" cy="876824"/>
          </a:xfrm>
        </p:grpSpPr>
        <p:sp>
          <p:nvSpPr>
            <p:cNvPr id="30" name="TextBox 29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6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7" name="直接箭头连接符 36"/>
            <p:cNvCxnSpPr>
              <a:endCxn id="38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9" name="直接箭头连接符 38"/>
            <p:cNvCxnSpPr>
              <a:endCxn id="40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1" name="直接箭头连接符 40"/>
            <p:cNvCxnSpPr>
              <a:endCxn id="42" idx="1"/>
            </p:cNvCxnSpPr>
            <p:nvPr/>
          </p:nvCxnSpPr>
          <p:spPr>
            <a:xfrm>
              <a:off x="16231398" y="8945148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/>
            <p:cNvSpPr txBox="1"/>
            <p:nvPr/>
          </p:nvSpPr>
          <p:spPr>
            <a:xfrm>
              <a:off x="17441284" y="853473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5" name="下箭头 4"/>
          <p:cNvSpPr/>
          <p:nvPr/>
        </p:nvSpPr>
        <p:spPr>
          <a:xfrm>
            <a:off x="2949677" y="7086923"/>
            <a:ext cx="560439" cy="79641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18690790" y="7086923"/>
            <a:ext cx="560439" cy="796413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1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7903E-7 1.11111E-6 L 0.30776 1.11111E-6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612E-6 1.11111E-6 L -0.317 1.11111E-6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76 1.11111E-6 L -1.67903E-7 1.11111E-6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8 1.11111E-6 L -1.00612E-6 1.11111E-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3" grpId="0" animBg="1"/>
      <p:bldP spid="43" grpId="1" animBg="1"/>
      <p:bldP spid="4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4658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反转任意一半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双指针，从前往后扫描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>
                <a:sym typeface="Wingdings" pitchFamily="2" charset="2"/>
              </a:rPr>
              <a:t>注意</a:t>
            </a:r>
            <a:r>
              <a:rPr lang="zh-CN" altLang="en-US" dirty="0" smtClean="0">
                <a:sym typeface="Wingdings" pitchFamily="2" charset="2"/>
              </a:rPr>
              <a:t>点：链表长度的奇偶</a:t>
            </a:r>
            <a:r>
              <a:rPr lang="zh-CN" altLang="en-US" dirty="0">
                <a:sym typeface="Wingdings" pitchFamily="2" charset="2"/>
              </a:rPr>
              <a:t>判断</a:t>
            </a:r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>
              <a:sym typeface="Wingdings" pitchFamily="2" charset="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762701" y="6792355"/>
            <a:ext cx="17190565" cy="857497"/>
            <a:chOff x="1696062" y="8488911"/>
            <a:chExt cx="17190565" cy="857497"/>
          </a:xfrm>
        </p:grpSpPr>
        <p:sp>
          <p:nvSpPr>
            <p:cNvPr id="30" name="TextBox 29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6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7" name="直接箭头连接符 36"/>
            <p:cNvCxnSpPr>
              <a:endCxn id="38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9" name="直接箭头连接符 38"/>
            <p:cNvCxnSpPr>
              <a:endCxn id="40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1" name="直接箭头连接符 40"/>
            <p:cNvCxnSpPr>
              <a:endCxn id="42" idx="1"/>
            </p:cNvCxnSpPr>
            <p:nvPr/>
          </p:nvCxnSpPr>
          <p:spPr>
            <a:xfrm>
              <a:off x="16231398" y="891565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/>
            <p:cNvSpPr txBox="1"/>
            <p:nvPr/>
          </p:nvSpPr>
          <p:spPr>
            <a:xfrm>
              <a:off x="17441284" y="850524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4" name="下箭头 3"/>
          <p:cNvSpPr/>
          <p:nvPr/>
        </p:nvSpPr>
        <p:spPr>
          <a:xfrm>
            <a:off x="13536677" y="5690313"/>
            <a:ext cx="648929" cy="9144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131410" y="5690313"/>
            <a:ext cx="648929" cy="9144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69624" y="9771527"/>
            <a:ext cx="17190565" cy="857497"/>
            <a:chOff x="1696062" y="8488911"/>
            <a:chExt cx="17190565" cy="857497"/>
          </a:xfrm>
        </p:grpSpPr>
        <p:sp>
          <p:nvSpPr>
            <p:cNvPr id="23" name="TextBox 22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8" name="直接箭头连接符 27"/>
            <p:cNvCxnSpPr>
              <a:endCxn id="44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5" name="直接箭头连接符 44"/>
            <p:cNvCxnSpPr>
              <a:endCxn id="46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7" name="直接箭头连接符 46"/>
            <p:cNvCxnSpPr>
              <a:endCxn id="48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9" name="直接箭头连接符 48"/>
            <p:cNvCxnSpPr>
              <a:endCxn id="50" idx="1"/>
            </p:cNvCxnSpPr>
            <p:nvPr/>
          </p:nvCxnSpPr>
          <p:spPr>
            <a:xfrm>
              <a:off x="16231398" y="891565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/>
            <p:cNvSpPr txBox="1"/>
            <p:nvPr/>
          </p:nvSpPr>
          <p:spPr>
            <a:xfrm>
              <a:off x="17441284" y="850524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51" name="下箭头 50"/>
          <p:cNvSpPr/>
          <p:nvPr/>
        </p:nvSpPr>
        <p:spPr>
          <a:xfrm>
            <a:off x="3072416" y="8650653"/>
            <a:ext cx="648929" cy="9144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3507180" y="8709647"/>
            <a:ext cx="648929" cy="9144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411E-6 5E-6 L 0.21027 5E-6 " pathEditMode="relative" rAng="0" ptsTypes="AA">
                                      <p:cBhvr>
                                        <p:cTn id="29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8631E-7 4.07407E-6 L 0.22263 4.07407E-6 " pathEditMode="relative" rAng="0" ptsTypes="AA">
                                      <p:cBhvr>
                                        <p:cTn id="31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411E-6 5E-6 L 0.21027 5E-6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8631E-7 4.07407E-6 L 0.22263 4.07407E-6 " pathEditMode="relative" rAng="0" ptsTypes="AA">
                                      <p:cBhvr>
                                        <p:cTn id="50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74565"/>
              </p:ext>
            </p:extLst>
          </p:nvPr>
        </p:nvGraphicFramePr>
        <p:xfrm>
          <a:off x="4513246" y="4379100"/>
          <a:ext cx="1494564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094514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_234PalindromeLinkedList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isPalindrome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05710"/>
              </p:ext>
            </p:extLst>
          </p:nvPr>
        </p:nvGraphicFramePr>
        <p:xfrm>
          <a:off x="4055404" y="3652469"/>
          <a:ext cx="16066524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66024"/>
              </a:tblGrid>
              <a:tr h="724952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_234PalindromeLinkedList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234321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234123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名企</a:t>
            </a:r>
            <a:r>
              <a:rPr lang="zh-CN" altLang="en-US" dirty="0" smtClean="0"/>
              <a:t>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旋转链表</a:t>
            </a:r>
            <a:endParaRPr lang="en-US" altLang="zh-CN" dirty="0" smtClean="0"/>
          </a:p>
          <a:p>
            <a:r>
              <a:rPr lang="zh-CN" altLang="en-US" dirty="0" smtClean="0"/>
              <a:t>回文链表</a:t>
            </a:r>
            <a:endParaRPr lang="en-US" altLang="zh-CN" dirty="0" smtClean="0"/>
          </a:p>
          <a:p>
            <a:r>
              <a:rPr lang="zh-CN" altLang="en-US" dirty="0" smtClean="0"/>
              <a:t>交换链表的相邻节点</a:t>
            </a:r>
            <a:endParaRPr lang="en-US" altLang="zh-CN" dirty="0" smtClean="0"/>
          </a:p>
          <a:p>
            <a:r>
              <a:rPr lang="zh-CN" altLang="en-US" dirty="0" smtClean="0"/>
              <a:t>链表划分</a:t>
            </a:r>
            <a:endParaRPr lang="en-US" altLang="zh-CN" dirty="0" smtClean="0"/>
          </a:p>
          <a:p>
            <a:r>
              <a:rPr lang="zh-CN" altLang="en-US" dirty="0" smtClean="0"/>
              <a:t>链表洗牌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其它注意点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不允许改变链表结构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栈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次反转</a:t>
            </a:r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340447" y="7532166"/>
            <a:ext cx="17190565" cy="870664"/>
            <a:chOff x="1696062" y="8475744"/>
            <a:chExt cx="17190565" cy="870664"/>
          </a:xfrm>
        </p:grpSpPr>
        <p:sp>
          <p:nvSpPr>
            <p:cNvPr id="6" name="TextBox 5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TextBox 9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箭头连接符 10"/>
            <p:cNvCxnSpPr>
              <a:endCxn id="12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3" name="直接箭头连接符 12"/>
            <p:cNvCxnSpPr>
              <a:endCxn id="14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>
              <a:endCxn id="16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>
              <a:endCxn id="18" idx="1"/>
            </p:cNvCxnSpPr>
            <p:nvPr/>
          </p:nvCxnSpPr>
          <p:spPr>
            <a:xfrm>
              <a:off x="16231398" y="8886154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/>
            <p:cNvSpPr txBox="1"/>
            <p:nvPr/>
          </p:nvSpPr>
          <p:spPr>
            <a:xfrm>
              <a:off x="17441284" y="847574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9" name="下箭头 18"/>
          <p:cNvSpPr/>
          <p:nvPr/>
        </p:nvSpPr>
        <p:spPr>
          <a:xfrm>
            <a:off x="1710813" y="6554692"/>
            <a:ext cx="707922" cy="96114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936929" y="5551803"/>
            <a:ext cx="3267106" cy="6577781"/>
            <a:chOff x="18936929" y="5663381"/>
            <a:chExt cx="3267106" cy="6577781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8966426" y="5663381"/>
              <a:ext cx="0" cy="6548284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2181575" y="5663381"/>
              <a:ext cx="0" cy="6548284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936929" y="12241162"/>
              <a:ext cx="3267106" cy="0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9" name="TextBox 28"/>
          <p:cNvSpPr txBox="1"/>
          <p:nvPr/>
        </p:nvSpPr>
        <p:spPr>
          <a:xfrm>
            <a:off x="20010042" y="10949712"/>
            <a:ext cx="77814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91776" y="9622357"/>
            <a:ext cx="77814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10042" y="8346833"/>
            <a:ext cx="77814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06800" y="9737977"/>
            <a:ext cx="17190565" cy="870664"/>
            <a:chOff x="1696062" y="8475744"/>
            <a:chExt cx="17190565" cy="870664"/>
          </a:xfrm>
        </p:grpSpPr>
        <p:sp>
          <p:nvSpPr>
            <p:cNvPr id="33" name="TextBox 32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8" name="直接箭头连接符 37"/>
            <p:cNvCxnSpPr>
              <a:endCxn id="39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0" name="直接箭头连接符 39"/>
            <p:cNvCxnSpPr>
              <a:endCxn id="41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TextBox 40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43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3" name="TextBox 42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4" name="直接箭头连接符 43"/>
            <p:cNvCxnSpPr>
              <a:endCxn id="45" idx="1"/>
            </p:cNvCxnSpPr>
            <p:nvPr/>
          </p:nvCxnSpPr>
          <p:spPr>
            <a:xfrm>
              <a:off x="16231398" y="8886154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/>
            <p:cNvSpPr txBox="1"/>
            <p:nvPr/>
          </p:nvSpPr>
          <p:spPr>
            <a:xfrm>
              <a:off x="17441284" y="847574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306800" y="9736744"/>
            <a:ext cx="17190565" cy="870664"/>
            <a:chOff x="1696062" y="8475744"/>
            <a:chExt cx="17190565" cy="870664"/>
          </a:xfrm>
        </p:grpSpPr>
        <p:sp>
          <p:nvSpPr>
            <p:cNvPr id="47" name="TextBox 46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141405" y="8940572"/>
              <a:ext cx="996058" cy="9665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TextBox 48"/>
            <p:cNvSpPr txBox="1"/>
            <p:nvPr/>
          </p:nvSpPr>
          <p:spPr>
            <a:xfrm>
              <a:off x="4137463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582806" y="8940572"/>
              <a:ext cx="1238863" cy="966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/>
            <p:cNvSpPr txBox="1"/>
            <p:nvPr/>
          </p:nvSpPr>
          <p:spPr>
            <a:xfrm>
              <a:off x="6769514" y="851032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2" name="直接箭头连接符 51"/>
            <p:cNvCxnSpPr>
              <a:endCxn id="53" idx="1"/>
            </p:cNvCxnSpPr>
            <p:nvPr/>
          </p:nvCxnSpPr>
          <p:spPr>
            <a:xfrm flipV="1">
              <a:off x="8214857" y="8930908"/>
              <a:ext cx="1260740" cy="964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TextBox 52"/>
            <p:cNvSpPr txBox="1"/>
            <p:nvPr/>
          </p:nvSpPr>
          <p:spPr>
            <a:xfrm>
              <a:off x="9475597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4" name="直接箭头连接符 53"/>
            <p:cNvCxnSpPr>
              <a:endCxn id="55" idx="1"/>
            </p:cNvCxnSpPr>
            <p:nvPr/>
          </p:nvCxnSpPr>
          <p:spPr>
            <a:xfrm>
              <a:off x="10920940" y="8925819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TextBox 54"/>
            <p:cNvSpPr txBox="1"/>
            <p:nvPr/>
          </p:nvSpPr>
          <p:spPr>
            <a:xfrm>
              <a:off x="12130826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57" idx="1"/>
            </p:cNvCxnSpPr>
            <p:nvPr/>
          </p:nvCxnSpPr>
          <p:spPr>
            <a:xfrm>
              <a:off x="13576169" y="8899321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TextBox 56"/>
            <p:cNvSpPr txBox="1"/>
            <p:nvPr/>
          </p:nvSpPr>
          <p:spPr>
            <a:xfrm>
              <a:off x="14786055" y="84889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6231398" y="8886154"/>
              <a:ext cx="1209886" cy="50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TextBox 58"/>
            <p:cNvSpPr txBox="1"/>
            <p:nvPr/>
          </p:nvSpPr>
          <p:spPr>
            <a:xfrm>
              <a:off x="17441284" y="847574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39E-6 -1.11111E-6 L 0.10152 -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2 -1.11111E-6 L 0.20552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52 -1.11111E-6 L 0.42685 -1.1111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85 -1.11111E-6 L 0.53683 -1.1111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83 -1.11111E-6 L 0.64688 -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交换链表的相邻节点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交换链表的相邻节点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 smtClean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252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交换链表的相邻节点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24</a:t>
            </a:r>
            <a:r>
              <a:rPr lang="zh-CN" altLang="en-US" dirty="0" smtClean="0"/>
              <a:t>：</a:t>
            </a:r>
            <a:r>
              <a:rPr lang="en-US" altLang="zh-CN" dirty="0"/>
              <a:t>Swap Nodes in </a:t>
            </a:r>
            <a:r>
              <a:rPr lang="en-US" altLang="zh-CN" dirty="0" smtClean="0"/>
              <a:t>Pairs</a:t>
            </a:r>
          </a:p>
          <a:p>
            <a:pPr lvl="0"/>
            <a:r>
              <a:rPr lang="zh-CN" altLang="en-US" dirty="0" smtClean="0"/>
              <a:t>样</a:t>
            </a:r>
            <a:r>
              <a:rPr lang="zh-CN" altLang="en-US" dirty="0"/>
              <a:t>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5</a:t>
            </a:r>
            <a:r>
              <a:rPr lang="en-US" altLang="zh-CN" dirty="0" smtClean="0">
                <a:sym typeface="Wingdings" pitchFamily="2" charset="2"/>
              </a:rPr>
              <a:t>6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样</a:t>
            </a:r>
            <a:r>
              <a:rPr lang="zh-CN" altLang="en-US" dirty="0" smtClean="0">
                <a:sym typeface="Wingdings" pitchFamily="2" charset="2"/>
              </a:rPr>
              <a:t>例输出：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en-US" altLang="zh-CN" dirty="0" smtClean="0">
                <a:sym typeface="Wingdings" pitchFamily="2" charset="2"/>
              </a:rPr>
              <a:t>365</a:t>
            </a:r>
            <a:endParaRPr lang="en-US" altLang="zh-CN" dirty="0"/>
          </a:p>
          <a:p>
            <a:pPr lvl="0"/>
            <a:r>
              <a:rPr lang="zh-CN" altLang="en-US" dirty="0" smtClean="0">
                <a:sym typeface="Wingdings" pitchFamily="2" charset="2"/>
              </a:rPr>
              <a:t>额外要求：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空间</a:t>
            </a:r>
            <a:r>
              <a:rPr lang="zh-CN" altLang="en-US" dirty="0">
                <a:sym typeface="Wingdings" pitchFamily="2" charset="2"/>
              </a:rPr>
              <a:t>复杂</a:t>
            </a:r>
            <a:r>
              <a:rPr lang="zh-CN" altLang="en-US" dirty="0" smtClean="0">
                <a:sym typeface="Wingdings" pitchFamily="2" charset="2"/>
              </a:rPr>
              <a:t>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时间复杂</a:t>
            </a:r>
            <a:r>
              <a:rPr lang="zh-CN" altLang="en-US" dirty="0" smtClean="0">
                <a:sym typeface="Wingdings" pitchFamily="2" charset="2"/>
              </a:rPr>
              <a:t>度为</a:t>
            </a:r>
            <a:r>
              <a:rPr lang="en-US" altLang="zh-CN" dirty="0" smtClean="0">
                <a:sym typeface="Wingdings" pitchFamily="2" charset="2"/>
              </a:rPr>
              <a:t>O(N)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不允许改变节点的值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80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交换链表的相邻节点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55873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遍历链表，每次反转两个节点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需要多少个指针？</a:t>
            </a:r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97192" y="5793891"/>
            <a:ext cx="16068392" cy="850326"/>
            <a:chOff x="3023461" y="6386531"/>
            <a:chExt cx="16068392" cy="850326"/>
          </a:xfrm>
        </p:grpSpPr>
        <p:sp>
          <p:nvSpPr>
            <p:cNvPr id="4" name="TextBox 3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TextBox 9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6156921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/>
          </p:nvSpPr>
          <p:spPr>
            <a:xfrm>
              <a:off x="17646510" y="638653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96000" y="5794273"/>
            <a:ext cx="16068392" cy="850326"/>
            <a:chOff x="3023461" y="6386531"/>
            <a:chExt cx="16068392" cy="850326"/>
          </a:xfrm>
        </p:grpSpPr>
        <p:sp>
          <p:nvSpPr>
            <p:cNvPr id="17" name="TextBox 16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16156921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/>
            <p:cNvSpPr txBox="1"/>
            <p:nvPr/>
          </p:nvSpPr>
          <p:spPr>
            <a:xfrm>
              <a:off x="17646510" y="638653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3561781" y="4754106"/>
            <a:ext cx="516163" cy="82591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96000" y="5794273"/>
            <a:ext cx="16068392" cy="850326"/>
            <a:chOff x="3023461" y="6386531"/>
            <a:chExt cx="16068392" cy="850326"/>
          </a:xfrm>
        </p:grpSpPr>
        <p:sp>
          <p:nvSpPr>
            <p:cNvPr id="30" name="TextBox 29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16156921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/>
            <p:cNvSpPr txBox="1"/>
            <p:nvPr/>
          </p:nvSpPr>
          <p:spPr>
            <a:xfrm>
              <a:off x="17646510" y="638653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096000" y="5794273"/>
            <a:ext cx="16068392" cy="850326"/>
            <a:chOff x="3023461" y="6386531"/>
            <a:chExt cx="16068392" cy="850326"/>
          </a:xfrm>
        </p:grpSpPr>
        <p:sp>
          <p:nvSpPr>
            <p:cNvPr id="42" name="TextBox 41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V="1">
              <a:off x="16156921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/>
            <p:cNvSpPr txBox="1"/>
            <p:nvPr/>
          </p:nvSpPr>
          <p:spPr>
            <a:xfrm>
              <a:off x="17646510" y="638653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95735" y="10472434"/>
            <a:ext cx="19025432" cy="850327"/>
            <a:chOff x="66421" y="6386530"/>
            <a:chExt cx="19025432" cy="850327"/>
          </a:xfrm>
        </p:grpSpPr>
        <p:sp>
          <p:nvSpPr>
            <p:cNvPr id="54" name="TextBox 53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TextBox 59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2" name="TextBox 61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16156921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TextBox 63"/>
            <p:cNvSpPr txBox="1"/>
            <p:nvPr/>
          </p:nvSpPr>
          <p:spPr>
            <a:xfrm>
              <a:off x="17646510" y="638653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21" y="638653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flipV="1">
              <a:off x="1511764" y="680202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下箭头 66"/>
          <p:cNvSpPr/>
          <p:nvPr/>
        </p:nvSpPr>
        <p:spPr>
          <a:xfrm>
            <a:off x="2265025" y="9591576"/>
            <a:ext cx="706761" cy="880858"/>
          </a:xfrm>
          <a:prstGeom prst="downArrow">
            <a:avLst/>
          </a:prstGeom>
          <a:solidFill>
            <a:srgbClr val="2EAA4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1158923" y="9591576"/>
            <a:ext cx="706761" cy="880858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14078548" y="9591576"/>
            <a:ext cx="706761" cy="880858"/>
          </a:xfrm>
          <a:prstGeom prst="downArrow">
            <a:avLst/>
          </a:prstGeom>
          <a:solidFill>
            <a:srgbClr val="8881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6910182" y="9591576"/>
            <a:ext cx="706761" cy="88085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8222823" y="9591576"/>
            <a:ext cx="706761" cy="880858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8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8852E-7 -4.81481E-6 L 0.24248 -4.8148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48 -4.81481E-6 L 0.47943 -4.81481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交换链表的相邻节点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8628"/>
              </p:ext>
            </p:extLst>
          </p:nvPr>
        </p:nvGraphicFramePr>
        <p:xfrm>
          <a:off x="4433733" y="4591986"/>
          <a:ext cx="1494564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094514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_024SwapNodesInPairs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swapPairs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交换</a:t>
            </a:r>
            <a:r>
              <a:rPr lang="zh-CN" altLang="en-US" dirty="0" smtClean="0"/>
              <a:t>链表的相邻节点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36871"/>
              </p:ext>
            </p:extLst>
          </p:nvPr>
        </p:nvGraphicFramePr>
        <p:xfrm>
          <a:off x="4095161" y="4129547"/>
          <a:ext cx="16066524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66024"/>
              </a:tblGrid>
              <a:tr h="724952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_024SwapNodesInPairs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14365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1435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初识</a:t>
            </a:r>
            <a:r>
              <a:rPr lang="en-US" altLang="zh-CN" sz="4800" dirty="0" smtClean="0"/>
              <a:t>Partition</a:t>
            </a:r>
          </a:p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  <a:p>
            <a:r>
              <a:rPr lang="zh-CN" altLang="en-US" sz="4800" dirty="0" smtClean="0"/>
              <a:t>其它知识点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838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初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识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Partition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Partition</a:t>
            </a:r>
            <a:r>
              <a:rPr lang="zh-CN" altLang="en-US" dirty="0" smtClean="0"/>
              <a:t>（划分）的概念：</a:t>
            </a:r>
            <a:endParaRPr lang="en-US" altLang="zh-CN" dirty="0" smtClean="0"/>
          </a:p>
          <a:p>
            <a:r>
              <a:rPr lang="zh-CN" altLang="en-US" dirty="0" smtClean="0"/>
              <a:t>对于某个线性结构，通过某种操作（算法），使得它的左半部分具有某种属性，右半部分具有另外的属性，这种操作（算法）叫做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Partition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快速排序</a:t>
            </a:r>
            <a:r>
              <a:rPr lang="zh-CN" altLang="en-US" dirty="0" smtClean="0"/>
              <a:t>的一次划分：</a:t>
            </a:r>
            <a:endParaRPr lang="en-US" altLang="zh-CN" dirty="0" smtClean="0"/>
          </a:p>
          <a:p>
            <a:r>
              <a:rPr lang="zh-CN" altLang="en-US" dirty="0" smtClean="0"/>
              <a:t>选取随机元素为枢纽元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pivot</a:t>
            </a:r>
            <a:r>
              <a:rPr lang="zh-CN" altLang="en-US" dirty="0" smtClean="0"/>
              <a:t>，使得数组的左边的元素都小于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，右边的元素大于或等于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480030" y="10279534"/>
            <a:ext cx="932098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49    49    11    </a:t>
            </a: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60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82    71    66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1188" y="10238317"/>
            <a:ext cx="932098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60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71    49    11    82    49    3    66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1149782" y="10279534"/>
            <a:ext cx="1681316" cy="789780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4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名企数据结构面试题</a:t>
            </a:r>
            <a:r>
              <a:rPr lang="zh-CN" altLang="en-US" dirty="0" smtClean="0"/>
              <a:t>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旋转链表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leetCode 86</a:t>
            </a:r>
            <a:r>
              <a:rPr lang="zh-CN" altLang="en-US" dirty="0" smtClean="0"/>
              <a:t>：</a:t>
            </a:r>
            <a:r>
              <a:rPr lang="en-US" altLang="zh-CN" dirty="0"/>
              <a:t>Partition 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给定链表和值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，划分链表，将小于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的节点放到左边，大于等于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的节点放到右边。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例输入：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43252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x=3</a:t>
            </a:r>
          </a:p>
          <a:p>
            <a:r>
              <a:rPr lang="zh-CN" altLang="en-US" dirty="0">
                <a:sym typeface="Wingdings" pitchFamily="2" charset="2"/>
              </a:rPr>
              <a:t>样</a:t>
            </a:r>
            <a:r>
              <a:rPr lang="zh-CN" altLang="en-US" dirty="0" smtClean="0">
                <a:sym typeface="Wingdings" pitchFamily="2" charset="2"/>
              </a:rPr>
              <a:t>例输出：</a:t>
            </a:r>
            <a:r>
              <a:rPr lang="en-US" altLang="zh-CN" dirty="0" smtClean="0">
                <a:sym typeface="Wingdings" pitchFamily="2" charset="2"/>
              </a:rPr>
              <a:t>122435</a:t>
            </a:r>
          </a:p>
          <a:p>
            <a:r>
              <a:rPr lang="zh-CN" altLang="en-US" dirty="0" smtClean="0">
                <a:sym typeface="Wingdings" pitchFamily="2" charset="2"/>
              </a:rPr>
              <a:t>额外条件：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时间复杂度为</a:t>
            </a:r>
            <a:r>
              <a:rPr lang="en-US" altLang="zh-CN" dirty="0" smtClean="0">
                <a:sym typeface="Wingdings" pitchFamily="2" charset="2"/>
              </a:rPr>
              <a:t>O(N)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空间复杂度为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保持节点的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自然顺序</a:t>
            </a:r>
            <a:r>
              <a:rPr lang="zh-CN" altLang="en-US" dirty="0" smtClean="0">
                <a:sym typeface="Wingdings" pitchFamily="2" charset="2"/>
              </a:rPr>
              <a:t>不变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51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14901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自然顺序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例输入：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43</a:t>
            </a:r>
            <a:r>
              <a:rPr lang="en-US" altLang="zh-CN" dirty="0" smtClean="0">
                <a:solidFill>
                  <a:srgbClr val="35B558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5</a:t>
            </a:r>
            <a:r>
              <a:rPr lang="en-US" altLang="zh-CN" dirty="0" smtClean="0">
                <a:solidFill>
                  <a:srgbClr val="FF5C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x=3</a:t>
            </a:r>
          </a:p>
          <a:p>
            <a:r>
              <a:rPr lang="zh-CN" altLang="en-US" dirty="0" smtClean="0">
                <a:sym typeface="Wingdings" pitchFamily="2" charset="2"/>
              </a:rPr>
              <a:t>正确样例输出：</a:t>
            </a:r>
            <a:r>
              <a:rPr lang="en-US" altLang="zh-CN" dirty="0" smtClean="0">
                <a:sym typeface="Wingdings" pitchFamily="2" charset="2"/>
              </a:rPr>
              <a:t>1</a:t>
            </a:r>
            <a:r>
              <a:rPr lang="en-US" altLang="zh-CN" dirty="0" smtClean="0">
                <a:solidFill>
                  <a:srgbClr val="35B558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rgbClr val="FF5C00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435</a:t>
            </a:r>
          </a:p>
          <a:p>
            <a:r>
              <a:rPr lang="zh-CN" altLang="en-US" dirty="0" smtClean="0">
                <a:sym typeface="Wingdings" pitchFamily="2" charset="2"/>
              </a:rPr>
              <a:t>错误样例输出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rgbClr val="35B558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1</a:t>
            </a:r>
            <a:r>
              <a:rPr lang="en-US" altLang="zh-CN" dirty="0" smtClean="0">
                <a:solidFill>
                  <a:srgbClr val="FF5C00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534</a:t>
            </a:r>
          </a:p>
          <a:p>
            <a:r>
              <a:rPr lang="zh-CN" altLang="en-US" dirty="0" smtClean="0">
                <a:sym typeface="Wingdings" pitchFamily="2" charset="2"/>
              </a:rPr>
              <a:t>错误样例输出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1</a:t>
            </a:r>
            <a:r>
              <a:rPr lang="en-US" altLang="zh-CN" dirty="0">
                <a:solidFill>
                  <a:srgbClr val="FF5C00"/>
                </a:solidFill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>
                <a:solidFill>
                  <a:srgbClr val="35B558"/>
                </a:solidFill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435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71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19602" y="9185053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8764945" y="9600550"/>
            <a:ext cx="1499951" cy="2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10264896" y="919725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758871" y="9600550"/>
            <a:ext cx="1499951" cy="2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3258822" y="919725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9601" y="10677184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 flipV="1">
            <a:off x="8764944" y="11092681"/>
            <a:ext cx="1499951" cy="2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10264895" y="1068938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1758870" y="11092681"/>
            <a:ext cx="1499951" cy="2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13258821" y="1068938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039301" y="9553762"/>
            <a:ext cx="8001004" cy="3138725"/>
            <a:chOff x="12997746" y="10672746"/>
            <a:chExt cx="8001004" cy="3138725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19644868" y="10702243"/>
              <a:ext cx="1324385" cy="17292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969253" y="10672746"/>
              <a:ext cx="0" cy="3138724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2997746" y="13811470"/>
              <a:ext cx="8001004" cy="0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接箭头连接符 45"/>
            <p:cNvCxnSpPr/>
            <p:nvPr/>
          </p:nvCxnSpPr>
          <p:spPr>
            <a:xfrm flipH="1" flipV="1">
              <a:off x="13024258" y="12627165"/>
              <a:ext cx="1" cy="1184306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676359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新建左链表</a:t>
            </a:r>
            <a:r>
              <a:rPr lang="en-US" altLang="zh-CN" dirty="0">
                <a:sym typeface="Wingdings" pitchFamily="2" charset="2"/>
              </a:rPr>
              <a:t>LeftList</a:t>
            </a:r>
            <a:r>
              <a:rPr lang="zh-CN" altLang="en-US" dirty="0">
                <a:sym typeface="Wingdings" pitchFamily="2" charset="2"/>
              </a:rPr>
              <a:t>、右链表</a:t>
            </a:r>
            <a:r>
              <a:rPr lang="en-US" altLang="zh-CN" dirty="0">
                <a:sym typeface="Wingdings" pitchFamily="2" charset="2"/>
              </a:rPr>
              <a:t>RightList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遍历链表，小于</a:t>
            </a:r>
            <a:r>
              <a:rPr lang="en-US" altLang="zh-CN" dirty="0" smtClean="0">
                <a:sym typeface="Wingdings" pitchFamily="2" charset="2"/>
              </a:rPr>
              <a:t>x</a:t>
            </a:r>
            <a:r>
              <a:rPr lang="zh-CN" altLang="en-US" dirty="0" smtClean="0">
                <a:sym typeface="Wingdings" pitchFamily="2" charset="2"/>
              </a:rPr>
              <a:t>的节点插入</a:t>
            </a:r>
            <a:r>
              <a:rPr lang="en-US" altLang="zh-CN" dirty="0" smtClean="0">
                <a:sym typeface="Wingdings" pitchFamily="2" charset="2"/>
              </a:rPr>
              <a:t>LeftList</a:t>
            </a:r>
            <a:r>
              <a:rPr lang="zh-CN" altLang="en-US" dirty="0" smtClean="0">
                <a:sym typeface="Wingdings" pitchFamily="2" charset="2"/>
              </a:rPr>
              <a:t>的尾部，大于等于</a:t>
            </a:r>
            <a:r>
              <a:rPr lang="en-US" altLang="zh-CN" dirty="0" smtClean="0">
                <a:sym typeface="Wingdings" pitchFamily="2" charset="2"/>
              </a:rPr>
              <a:t>x</a:t>
            </a:r>
            <a:r>
              <a:rPr lang="zh-CN" altLang="en-US" dirty="0" smtClean="0">
                <a:sym typeface="Wingdings" pitchFamily="2" charset="2"/>
              </a:rPr>
              <a:t>的节点同理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合并</a:t>
            </a:r>
            <a:r>
              <a:rPr lang="en-US" altLang="zh-CN" dirty="0" smtClean="0">
                <a:sym typeface="Wingdings" pitchFamily="2" charset="2"/>
              </a:rPr>
              <a:t>LeftList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RightList</a:t>
            </a:r>
            <a:r>
              <a:rPr lang="zh-CN" altLang="en-US" dirty="0" smtClean="0">
                <a:sym typeface="Wingdings" pitchFamily="2" charset="2"/>
              </a:rPr>
              <a:t>，将</a:t>
            </a:r>
            <a:r>
              <a:rPr lang="en-US" altLang="zh-CN" dirty="0" smtClean="0">
                <a:sym typeface="Wingdings" pitchFamily="2" charset="2"/>
              </a:rPr>
              <a:t>LeftList</a:t>
            </a:r>
            <a:r>
              <a:rPr lang="zh-CN" altLang="en-US" dirty="0" smtClean="0">
                <a:sym typeface="Wingdings" pitchFamily="2" charset="2"/>
              </a:rPr>
              <a:t>的尾节点与</a:t>
            </a:r>
            <a:r>
              <a:rPr lang="en-US" altLang="zh-CN" dirty="0" smtClean="0">
                <a:sym typeface="Wingdings" pitchFamily="2" charset="2"/>
              </a:rPr>
              <a:t>RightList</a:t>
            </a:r>
            <a:r>
              <a:rPr lang="zh-CN" altLang="en-US" dirty="0" smtClean="0">
                <a:sym typeface="Wingdings" pitchFamily="2" charset="2"/>
              </a:rPr>
              <a:t>的头节点相连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smtClean="0">
                <a:sym typeface="Wingdings" pitchFamily="2" charset="2"/>
              </a:rPr>
              <a:t>LeftList</a:t>
            </a:r>
            <a:r>
              <a:rPr lang="zh-CN" altLang="en-US" dirty="0" smtClean="0">
                <a:sym typeface="Wingdings" pitchFamily="2" charset="2"/>
              </a:rPr>
              <a:t>的头结点，作为结果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123679" y="7649474"/>
            <a:ext cx="16090500" cy="850327"/>
            <a:chOff x="66421" y="6386530"/>
            <a:chExt cx="16090500" cy="850327"/>
          </a:xfrm>
        </p:grpSpPr>
        <p:sp>
          <p:nvSpPr>
            <p:cNvPr id="5" name="TextBox 4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421" y="638653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511764" y="680202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" name="TextBox 17"/>
          <p:cNvSpPr txBox="1"/>
          <p:nvPr/>
        </p:nvSpPr>
        <p:spPr>
          <a:xfrm>
            <a:off x="1535237" y="9438320"/>
            <a:ext cx="2824328" cy="85540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LeftList: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4717" y="10945197"/>
            <a:ext cx="282432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RightList: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569110" y="6739363"/>
            <a:ext cx="589935" cy="851117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34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02E-6 -1.85185E-6 L 0.12215 -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15 -1.85185E-6 L 0.23943 -1.85185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43 -1.85185E-6 L 0.36158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58 5.55556E-7 L 0.48367 5.55556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67 -1.85185E-6 L 0.60341 -1.85185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5" grpId="0" animBg="1"/>
      <p:bldP spid="27" grpId="0" animBg="1"/>
      <p:bldP spid="28" grpId="0" animBg="1"/>
      <p:bldP spid="30" grpId="0" animBg="1"/>
      <p:bldP spid="32" grpId="0" animBg="1"/>
      <p:bldP spid="18" grpId="0"/>
      <p:bldP spid="19" grpId="0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55873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如何实现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尾部插入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是否需要新建默认节点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5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72601"/>
              </p:ext>
            </p:extLst>
          </p:nvPr>
        </p:nvGraphicFramePr>
        <p:xfrm>
          <a:off x="4109268" y="4437790"/>
          <a:ext cx="1603702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3652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_086PartitionList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partition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9144"/>
              </p:ext>
            </p:extLst>
          </p:nvPr>
        </p:nvGraphicFramePr>
        <p:xfrm>
          <a:off x="4737912" y="4243153"/>
          <a:ext cx="15594576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9407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_086PartitionList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43252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22435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的其它面</a:t>
            </a:r>
            <a:r>
              <a:rPr lang="zh-CN" altLang="en-US" dirty="0"/>
              <a:t>试题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快速排序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奇偶数分离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正负</a:t>
            </a:r>
            <a:r>
              <a:rPr lang="zh-CN" altLang="en-US" dirty="0" smtClean="0">
                <a:sym typeface="Wingdings" pitchFamily="2" charset="2"/>
              </a:rPr>
              <a:t>数分割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荷兰</a:t>
            </a:r>
            <a:r>
              <a:rPr lang="zh-CN" altLang="en-US" dirty="0" smtClean="0">
                <a:sym typeface="Wingdings" pitchFamily="2" charset="2"/>
              </a:rPr>
              <a:t>国旗问题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回文子串的划分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以后再探讨</a:t>
            </a:r>
            <a:r>
              <a:rPr lang="zh-CN" altLang="en-US" dirty="0">
                <a:sym typeface="Wingdings" pitchFamily="2" charset="2"/>
              </a:rPr>
              <a:t>！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8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链表划分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94415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自然顺序</a:t>
            </a:r>
            <a:r>
              <a:rPr lang="zh-CN" altLang="en-US" dirty="0" smtClean="0"/>
              <a:t>与排序算法的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稳定性</a:t>
            </a:r>
            <a:endParaRPr lang="en-US" altLang="zh-CN" dirty="0" smtClean="0"/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以后再探讨</a:t>
            </a:r>
            <a:r>
              <a:rPr lang="zh-CN" altLang="en-US" dirty="0">
                <a:sym typeface="Wingdings" pitchFamily="2" charset="2"/>
              </a:rPr>
              <a:t>！</a:t>
            </a:r>
            <a:endParaRPr lang="en-US" altLang="zh-CN" dirty="0">
              <a:sym typeface="Wingdings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39235"/>
              </p:ext>
            </p:extLst>
          </p:nvPr>
        </p:nvGraphicFramePr>
        <p:xfrm>
          <a:off x="7167715" y="4675344"/>
          <a:ext cx="9202994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83510"/>
                <a:gridCol w="471948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稳定排序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不稳定排序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冒泡排序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选择排序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插入排序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希尔排序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归并排序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快速排序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基数排序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堆排序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0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链表洗牌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  <a:p>
            <a:r>
              <a:rPr lang="zh-CN" altLang="en-US" sz="4800" dirty="0"/>
              <a:t>综合</a:t>
            </a:r>
            <a:r>
              <a:rPr lang="zh-CN" altLang="en-US" sz="4800" dirty="0" smtClean="0"/>
              <a:t>题</a:t>
            </a:r>
            <a:r>
              <a:rPr lang="zh-CN" altLang="en-US" sz="4800" dirty="0"/>
              <a:t>小</a:t>
            </a:r>
            <a:r>
              <a:rPr lang="zh-CN" altLang="en-US" sz="4800" dirty="0" smtClean="0"/>
              <a:t>结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2251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旋转链表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  <a:p>
            <a:r>
              <a:rPr lang="zh-CN" altLang="en-US" sz="4800" dirty="0" smtClean="0"/>
              <a:t>课后练习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88" y="2951165"/>
            <a:ext cx="10272251" cy="68481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4890" y="11834615"/>
            <a:ext cx="70792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6600" y="11834615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8484" y="11834615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9864" y="11834614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754" y="11834614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35141" y="11834614"/>
            <a:ext cx="106557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5683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28070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19451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40328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Q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15724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67003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K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9390" y="11834613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4890" y="10389272"/>
            <a:ext cx="70792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6600" y="10389272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8484" y="10389272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99864" y="10389271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02754" y="10389271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35141" y="10389271"/>
            <a:ext cx="81608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00713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33100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24481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45358" y="10389270"/>
            <a:ext cx="99306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97736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49015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Q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81402" y="10389270"/>
            <a:ext cx="69809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K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775792" y="10273828"/>
            <a:ext cx="0" cy="1061884"/>
          </a:xfrm>
          <a:prstGeom prst="line">
            <a:avLst/>
          </a:prstGeom>
          <a:noFill/>
          <a:ln w="63500" cap="flat">
            <a:solidFill>
              <a:srgbClr val="FF5C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667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leetCode 143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Reorder List</a:t>
            </a:r>
          </a:p>
          <a:p>
            <a:r>
              <a:rPr lang="zh-CN" altLang="en-US" dirty="0">
                <a:sym typeface="Wingdings" pitchFamily="2" charset="2"/>
              </a:rPr>
              <a:t>给</a:t>
            </a:r>
            <a:r>
              <a:rPr lang="zh-CN" altLang="en-US" dirty="0" smtClean="0">
                <a:sym typeface="Wingdings" pitchFamily="2" charset="2"/>
              </a:rPr>
              <a:t>定单链表，实现反转与洗牌两个操作。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样</a:t>
            </a:r>
            <a:r>
              <a:rPr lang="zh-CN" altLang="en-US" dirty="0" smtClean="0">
                <a:sym typeface="Wingdings" pitchFamily="2" charset="2"/>
              </a:rPr>
              <a:t>例输入：</a:t>
            </a:r>
            <a:r>
              <a:rPr lang="en-US" altLang="zh-CN" dirty="0" smtClean="0">
                <a:sym typeface="Wingdings" pitchFamily="2" charset="2"/>
              </a:rPr>
              <a:t>123456</a:t>
            </a:r>
          </a:p>
          <a:p>
            <a:r>
              <a:rPr lang="zh-CN" altLang="en-US" dirty="0">
                <a:sym typeface="Wingdings" pitchFamily="2" charset="2"/>
              </a:rPr>
              <a:t>样</a:t>
            </a:r>
            <a:r>
              <a:rPr lang="zh-CN" altLang="en-US" dirty="0" smtClean="0">
                <a:sym typeface="Wingdings" pitchFamily="2" charset="2"/>
              </a:rPr>
              <a:t>例输出：</a:t>
            </a:r>
            <a:r>
              <a:rPr lang="en-US" altLang="zh-CN" dirty="0" smtClean="0">
                <a:sym typeface="Wingdings" pitchFamily="2" charset="2"/>
              </a:rPr>
              <a:t>162534</a:t>
            </a:r>
          </a:p>
          <a:p>
            <a:r>
              <a:rPr lang="zh-CN" altLang="en-US" dirty="0" smtClean="0">
                <a:sym typeface="Wingdings" pitchFamily="2" charset="2"/>
              </a:rPr>
              <a:t>额外要求：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空间复杂度为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不</a:t>
            </a:r>
            <a:r>
              <a:rPr lang="zh-CN" altLang="en-US" dirty="0" smtClean="0">
                <a:sym typeface="Wingdings" pitchFamily="2" charset="2"/>
              </a:rPr>
              <a:t>允许改变节点的值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73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取得链表长度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反转后一半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洗牌</a:t>
            </a:r>
            <a:endParaRPr lang="en-US" altLang="zh-CN" dirty="0" smtClean="0">
              <a:sym typeface="Wingdings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97397" y="8055946"/>
            <a:ext cx="16090500" cy="850327"/>
            <a:chOff x="66421" y="6386530"/>
            <a:chExt cx="16090500" cy="850327"/>
          </a:xfrm>
        </p:grpSpPr>
        <p:sp>
          <p:nvSpPr>
            <p:cNvPr id="5" name="TextBox 4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1" y="638653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1511764" y="680202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组合 15"/>
          <p:cNvGrpSpPr/>
          <p:nvPr/>
        </p:nvGrpSpPr>
        <p:grpSpPr>
          <a:xfrm>
            <a:off x="3197397" y="8056800"/>
            <a:ext cx="16090500" cy="850327"/>
            <a:chOff x="66421" y="6386530"/>
            <a:chExt cx="16090500" cy="850327"/>
          </a:xfrm>
        </p:grpSpPr>
        <p:sp>
          <p:nvSpPr>
            <p:cNvPr id="17" name="TextBox 16"/>
            <p:cNvSpPr txBox="1"/>
            <p:nvPr/>
          </p:nvSpPr>
          <p:spPr>
            <a:xfrm>
              <a:off x="3023461" y="638653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4468804" y="680203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5958393" y="638653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7403736" y="680203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8893325" y="640586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10338668" y="682135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/>
            <p:cNvSpPr txBox="1"/>
            <p:nvPr/>
          </p:nvSpPr>
          <p:spPr>
            <a:xfrm>
              <a:off x="11828257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13273600" y="6802030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14711578" y="638653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421" y="638653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1511764" y="680202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8" name="下箭头 27"/>
          <p:cNvSpPr/>
          <p:nvPr/>
        </p:nvSpPr>
        <p:spPr>
          <a:xfrm>
            <a:off x="3655164" y="7015128"/>
            <a:ext cx="589935" cy="94722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00636" y="6307215"/>
            <a:ext cx="1401098" cy="1656906"/>
            <a:chOff x="3300636" y="6307215"/>
            <a:chExt cx="1401098" cy="1656906"/>
          </a:xfrm>
        </p:grpSpPr>
        <p:sp>
          <p:nvSpPr>
            <p:cNvPr id="29" name="下箭头 28"/>
            <p:cNvSpPr/>
            <p:nvPr/>
          </p:nvSpPr>
          <p:spPr>
            <a:xfrm>
              <a:off x="3654598" y="7108715"/>
              <a:ext cx="589935" cy="855406"/>
            </a:xfrm>
            <a:prstGeom prst="down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00636" y="6307215"/>
              <a:ext cx="1401098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left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885550" y="6330733"/>
            <a:ext cx="1750693" cy="1686403"/>
            <a:chOff x="3161885" y="6277718"/>
            <a:chExt cx="1750693" cy="1686403"/>
          </a:xfrm>
        </p:grpSpPr>
        <p:sp>
          <p:nvSpPr>
            <p:cNvPr id="33" name="下箭头 32"/>
            <p:cNvSpPr/>
            <p:nvPr/>
          </p:nvSpPr>
          <p:spPr>
            <a:xfrm>
              <a:off x="3654598" y="7108715"/>
              <a:ext cx="589935" cy="855406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1885" y="6277718"/>
              <a:ext cx="175069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right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67900" y="1044185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 flipV="1">
            <a:off x="4613243" y="10857355"/>
            <a:ext cx="1519086" cy="1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6132329" y="1044185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599780" y="10857355"/>
            <a:ext cx="1519086" cy="1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9118866" y="1044185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564209" y="10857355"/>
            <a:ext cx="1519086" cy="1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/>
          <p:cNvSpPr txBox="1"/>
          <p:nvPr/>
        </p:nvSpPr>
        <p:spPr>
          <a:xfrm>
            <a:off x="12083295" y="1044185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13577249" y="10857354"/>
            <a:ext cx="1519086" cy="1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15096335" y="1044185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6526933" y="10857354"/>
            <a:ext cx="1519086" cy="1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/>
          <p:cNvSpPr txBox="1"/>
          <p:nvPr/>
        </p:nvSpPr>
        <p:spPr>
          <a:xfrm>
            <a:off x="18046019" y="1044185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8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0409E-7 9.25926E-7 L 0.59977 9.25926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189E-6 -4.62963E-6 L 0.12013 -4.62963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458E-6 -4.81481E-6 L 0.12261 -4.81481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3 -4.62963E-6 L 0.24229 -4.62963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61 -4.81481E-6 L 0.23748 -4.81481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5" grpId="0" animBg="1"/>
      <p:bldP spid="38" grpId="0" animBg="1"/>
      <p:bldP spid="40" grpId="0" animBg="1"/>
      <p:bldP spid="42" grpId="0" animBg="1"/>
      <p:bldP spid="44" grpId="0" animBg="1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636609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洗牌伪代码：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3755" y="3554710"/>
            <a:ext cx="10146890" cy="9571851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init(left, right);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flag=true;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next=null;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while(right!=null){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if(flag){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	next=left.next;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	left.next=right;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	left=next;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}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else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相似操作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	flag=!flag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3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4319"/>
              </p:ext>
            </p:extLst>
          </p:nvPr>
        </p:nvGraphicFramePr>
        <p:xfrm>
          <a:off x="4109268" y="4332631"/>
          <a:ext cx="1603702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3652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_143ReorderList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reorderList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33555"/>
              </p:ext>
            </p:extLst>
          </p:nvPr>
        </p:nvGraphicFramePr>
        <p:xfrm>
          <a:off x="4393978" y="3557032"/>
          <a:ext cx="1559457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9407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_143ReorderList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62534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234567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726354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链表洗牌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综合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题小结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空间复杂度为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r>
              <a:rPr lang="zh-CN" altLang="en-US" dirty="0" smtClean="0">
                <a:sym typeface="Wingdings" pitchFamily="2" charset="2"/>
              </a:rPr>
              <a:t>，不要轻易使用</a:t>
            </a:r>
            <a:r>
              <a:rPr lang="en-US" altLang="zh-CN" dirty="0" smtClean="0">
                <a:sym typeface="Wingdings" pitchFamily="2" charset="2"/>
              </a:rPr>
              <a:t>ArrayList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LinkedList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HashMap</a:t>
            </a:r>
            <a:r>
              <a:rPr lang="zh-CN" altLang="en-US" dirty="0" smtClean="0">
                <a:sym typeface="Wingdings" pitchFamily="2" charset="2"/>
              </a:rPr>
              <a:t>等等容器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时间复杂度为</a:t>
            </a:r>
            <a:r>
              <a:rPr lang="en-US" altLang="zh-CN" dirty="0" smtClean="0">
                <a:sym typeface="Wingdings" pitchFamily="2" charset="2"/>
              </a:rPr>
              <a:t>O(N)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LinearTime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OnePass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链表长度、链表反转、新建节点等等常用策略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旋转、回文、交换、划分、洗牌等等趣味操作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严谨认真、灵活</a:t>
            </a:r>
            <a:r>
              <a:rPr lang="zh-CN" altLang="en-US" dirty="0" smtClean="0">
                <a:sym typeface="Wingdings" pitchFamily="2" charset="2"/>
              </a:rPr>
              <a:t>机制、沟通交流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63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914904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了名企数据结构面试之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）。</a:t>
            </a:r>
            <a:r>
              <a:rPr lang="zh-CN" altLang="en-US" dirty="0"/>
              <a:t>你</a:t>
            </a:r>
            <a:r>
              <a:rPr lang="zh-CN" altLang="en-US" dirty="0" smtClean="0"/>
              <a:t>应当解决了以下</a:t>
            </a:r>
            <a:r>
              <a:rPr lang="zh-CN" altLang="en-US" dirty="0"/>
              <a:t>面试题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旋转链表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回文链表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交换链表的相邻节点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链表划分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链表洗牌</a:t>
            </a:r>
            <a:endParaRPr lang="en-US" altLang="zh-CN" dirty="0" smtClean="0"/>
          </a:p>
          <a:p>
            <a:pPr lvl="0">
              <a:buClr>
                <a:srgbClr val="35B558"/>
              </a:buClr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验证程序是否正确，还可以在白纸上书写代码；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链表环与链表交点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旋转链表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旋转数组：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旋转字符串：      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反转单词顺序：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leetCode 61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Rotate List</a:t>
            </a:r>
            <a:r>
              <a:rPr lang="zh-CN" altLang="en-US" dirty="0" smtClean="0"/>
              <a:t>（旋转链表）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7042363" y="2803136"/>
            <a:ext cx="3495368" cy="2263703"/>
            <a:chOff x="1799304" y="3193200"/>
            <a:chExt cx="3495368" cy="2263703"/>
          </a:xfrm>
        </p:grpSpPr>
        <p:sp>
          <p:nvSpPr>
            <p:cNvPr id="4" name="TextBox 3"/>
            <p:cNvSpPr txBox="1"/>
            <p:nvPr/>
          </p:nvSpPr>
          <p:spPr>
            <a:xfrm>
              <a:off x="1799304" y="3952485"/>
              <a:ext cx="349536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1 2 3 4 5 6 7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746090" y="3193200"/>
              <a:ext cx="0" cy="2263703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组合 8"/>
          <p:cNvGrpSpPr/>
          <p:nvPr/>
        </p:nvGrpSpPr>
        <p:grpSpPr>
          <a:xfrm>
            <a:off x="16518224" y="2803135"/>
            <a:ext cx="3495368" cy="2263703"/>
            <a:chOff x="1799304" y="3134206"/>
            <a:chExt cx="3495368" cy="2263703"/>
          </a:xfrm>
        </p:grpSpPr>
        <p:sp>
          <p:nvSpPr>
            <p:cNvPr id="10" name="TextBox 9"/>
            <p:cNvSpPr txBox="1"/>
            <p:nvPr/>
          </p:nvSpPr>
          <p:spPr>
            <a:xfrm>
              <a:off x="1799304" y="3952485"/>
              <a:ext cx="349536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74138" y="3134206"/>
              <a:ext cx="0" cy="2263703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右箭头 11"/>
          <p:cNvSpPr/>
          <p:nvPr/>
        </p:nvSpPr>
        <p:spPr>
          <a:xfrm>
            <a:off x="12831111" y="3727237"/>
            <a:ext cx="1858297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3261" y="5562716"/>
            <a:ext cx="402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Hello World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51574" y="5531949"/>
            <a:ext cx="402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World Hello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2831112" y="5815362"/>
            <a:ext cx="1858297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3821" y="7542195"/>
            <a:ext cx="670432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Thank you very much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67709" y="7542193"/>
            <a:ext cx="676638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much very you Thank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2831112" y="7749942"/>
            <a:ext cx="1858297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403705" y="10445162"/>
            <a:ext cx="6057816" cy="1813521"/>
            <a:chOff x="1706026" y="11280051"/>
            <a:chExt cx="6057816" cy="1813521"/>
          </a:xfrm>
        </p:grpSpPr>
        <p:sp>
          <p:nvSpPr>
            <p:cNvPr id="19" name="TextBox 18"/>
            <p:cNvSpPr txBox="1"/>
            <p:nvPr/>
          </p:nvSpPr>
          <p:spPr>
            <a:xfrm>
              <a:off x="1706026" y="11837337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4041" y="11837337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4695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6663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4945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19" idx="3"/>
            </p:cNvCxnSpPr>
            <p:nvPr/>
          </p:nvCxnSpPr>
          <p:spPr>
            <a:xfrm>
              <a:off x="2394923" y="12252836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745577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074703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432742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332785" y="11280051"/>
              <a:ext cx="0" cy="1813521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组合 34"/>
          <p:cNvGrpSpPr/>
          <p:nvPr/>
        </p:nvGrpSpPr>
        <p:grpSpPr>
          <a:xfrm>
            <a:off x="14755805" y="10445162"/>
            <a:ext cx="6057816" cy="1813521"/>
            <a:chOff x="1706026" y="11280051"/>
            <a:chExt cx="6057816" cy="1813521"/>
          </a:xfrm>
        </p:grpSpPr>
        <p:sp>
          <p:nvSpPr>
            <p:cNvPr id="36" name="TextBox 35"/>
            <p:cNvSpPr txBox="1"/>
            <p:nvPr/>
          </p:nvSpPr>
          <p:spPr>
            <a:xfrm>
              <a:off x="1706026" y="11837337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4041" y="11837337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4695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26663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4945" y="11849453"/>
              <a:ext cx="68889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1" name="直接箭头连接符 40"/>
            <p:cNvCxnSpPr>
              <a:stCxn id="36" idx="3"/>
            </p:cNvCxnSpPr>
            <p:nvPr/>
          </p:nvCxnSpPr>
          <p:spPr>
            <a:xfrm>
              <a:off x="2394923" y="12252836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745577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074703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6432742" y="12223950"/>
              <a:ext cx="639118" cy="12115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34917" y="11280051"/>
              <a:ext cx="0" cy="1813521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6" name="右箭头 45"/>
          <p:cNvSpPr/>
          <p:nvPr/>
        </p:nvSpPr>
        <p:spPr>
          <a:xfrm>
            <a:off x="10972815" y="11222313"/>
            <a:ext cx="1858297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631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旋转链表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55873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思路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172354" y="2905952"/>
            <a:ext cx="11880107" cy="2861188"/>
            <a:chOff x="5139678" y="3756231"/>
            <a:chExt cx="11880107" cy="2861188"/>
          </a:xfrm>
        </p:grpSpPr>
        <p:grpSp>
          <p:nvGrpSpPr>
            <p:cNvPr id="64" name="组合 63"/>
            <p:cNvGrpSpPr/>
            <p:nvPr/>
          </p:nvGrpSpPr>
          <p:grpSpPr>
            <a:xfrm>
              <a:off x="5139678" y="4768782"/>
              <a:ext cx="11880107" cy="836088"/>
              <a:chOff x="1696062" y="8510320"/>
              <a:chExt cx="11880107" cy="83608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696062" y="8515411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V="1">
                <a:off x="3141405" y="8940572"/>
                <a:ext cx="996058" cy="9665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137463" y="851541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5582806" y="8940572"/>
                <a:ext cx="1238863" cy="9664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769514" y="851032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endCxn id="52" idx="1"/>
              </p:cNvCxnSpPr>
              <p:nvPr/>
            </p:nvCxnSpPr>
            <p:spPr>
              <a:xfrm flipV="1">
                <a:off x="8214857" y="8930908"/>
                <a:ext cx="1260740" cy="9648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9475597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53" name="直接箭头连接符 52"/>
              <p:cNvCxnSpPr>
                <a:endCxn id="55" idx="1"/>
              </p:cNvCxnSpPr>
              <p:nvPr/>
            </p:nvCxnSpPr>
            <p:spPr>
              <a:xfrm>
                <a:off x="10920940" y="8925819"/>
                <a:ext cx="1209886" cy="5089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2130826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191400" y="3756231"/>
              <a:ext cx="0" cy="2861188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组合 33"/>
          <p:cNvGrpSpPr/>
          <p:nvPr/>
        </p:nvGrpSpPr>
        <p:grpSpPr>
          <a:xfrm>
            <a:off x="5172354" y="6180094"/>
            <a:ext cx="11880107" cy="2861188"/>
            <a:chOff x="5139678" y="3756231"/>
            <a:chExt cx="11880107" cy="2861188"/>
          </a:xfrm>
        </p:grpSpPr>
        <p:grpSp>
          <p:nvGrpSpPr>
            <p:cNvPr id="35" name="组合 34"/>
            <p:cNvGrpSpPr/>
            <p:nvPr/>
          </p:nvGrpSpPr>
          <p:grpSpPr>
            <a:xfrm>
              <a:off x="5139678" y="4768782"/>
              <a:ext cx="11880107" cy="836088"/>
              <a:chOff x="1696062" y="8510320"/>
              <a:chExt cx="11880107" cy="83608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696062" y="8515411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V="1">
                <a:off x="3141405" y="8940572"/>
                <a:ext cx="996058" cy="9665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137463" y="851541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5582806" y="8940572"/>
                <a:ext cx="1238863" cy="9664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769514" y="851032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2" name="直接箭头连接符 41"/>
              <p:cNvCxnSpPr>
                <a:endCxn id="43" idx="1"/>
              </p:cNvCxnSpPr>
              <p:nvPr/>
            </p:nvCxnSpPr>
            <p:spPr>
              <a:xfrm flipV="1">
                <a:off x="8214857" y="8930908"/>
                <a:ext cx="1260740" cy="9648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9475597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4" name="直接箭头连接符 43"/>
              <p:cNvCxnSpPr>
                <a:endCxn id="45" idx="1"/>
              </p:cNvCxnSpPr>
              <p:nvPr/>
            </p:nvCxnSpPr>
            <p:spPr>
              <a:xfrm>
                <a:off x="10920940" y="8925819"/>
                <a:ext cx="1209886" cy="5089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2130826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12191400" y="3756231"/>
              <a:ext cx="0" cy="2861188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8" name="组合 47"/>
          <p:cNvGrpSpPr/>
          <p:nvPr/>
        </p:nvGrpSpPr>
        <p:grpSpPr>
          <a:xfrm>
            <a:off x="5172354" y="9540181"/>
            <a:ext cx="11880107" cy="2861188"/>
            <a:chOff x="5139678" y="3753686"/>
            <a:chExt cx="11880107" cy="2861188"/>
          </a:xfrm>
        </p:grpSpPr>
        <p:grpSp>
          <p:nvGrpSpPr>
            <p:cNvPr id="51" name="组合 50"/>
            <p:cNvGrpSpPr/>
            <p:nvPr/>
          </p:nvGrpSpPr>
          <p:grpSpPr>
            <a:xfrm>
              <a:off x="5139678" y="4768782"/>
              <a:ext cx="11880107" cy="836088"/>
              <a:chOff x="1696062" y="8510320"/>
              <a:chExt cx="11880107" cy="836088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696062" y="8515411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 flipV="1">
                <a:off x="3141405" y="8940572"/>
                <a:ext cx="996058" cy="9665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137463" y="851541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flipV="1">
                <a:off x="5582806" y="8940572"/>
                <a:ext cx="1238863" cy="9664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769514" y="851032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67" name="直接箭头连接符 66"/>
              <p:cNvCxnSpPr>
                <a:endCxn id="68" idx="1"/>
              </p:cNvCxnSpPr>
              <p:nvPr/>
            </p:nvCxnSpPr>
            <p:spPr>
              <a:xfrm flipV="1">
                <a:off x="8214857" y="8930908"/>
                <a:ext cx="1260740" cy="9648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9475597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69" name="直接箭头连接符 68"/>
              <p:cNvCxnSpPr>
                <a:endCxn id="70" idx="1"/>
              </p:cNvCxnSpPr>
              <p:nvPr/>
            </p:nvCxnSpPr>
            <p:spPr>
              <a:xfrm>
                <a:off x="10920940" y="8925819"/>
                <a:ext cx="1209886" cy="5089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2130826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>
              <a:off x="9645853" y="3753686"/>
              <a:ext cx="0" cy="2861188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1978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旋转链表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55873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思路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172354" y="5374022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617697" y="5799183"/>
            <a:ext cx="996058" cy="9665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/>
          <p:cNvSpPr txBox="1"/>
          <p:nvPr/>
        </p:nvSpPr>
        <p:spPr>
          <a:xfrm>
            <a:off x="7613755" y="5374021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9059098" y="5799183"/>
            <a:ext cx="1238863" cy="9664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10245806" y="5368931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50" name="直接箭头连接符 49"/>
          <p:cNvCxnSpPr>
            <a:endCxn id="52" idx="1"/>
          </p:cNvCxnSpPr>
          <p:nvPr/>
        </p:nvCxnSpPr>
        <p:spPr>
          <a:xfrm flipV="1">
            <a:off x="11691149" y="5789519"/>
            <a:ext cx="1260740" cy="9648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/>
          <p:cNvSpPr txBox="1"/>
          <p:nvPr/>
        </p:nvSpPr>
        <p:spPr>
          <a:xfrm>
            <a:off x="12951889" y="5374020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53" name="直接箭头连接符 52"/>
          <p:cNvCxnSpPr>
            <a:endCxn id="55" idx="1"/>
          </p:cNvCxnSpPr>
          <p:nvPr/>
        </p:nvCxnSpPr>
        <p:spPr>
          <a:xfrm>
            <a:off x="14397232" y="5784430"/>
            <a:ext cx="1209886" cy="5089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/>
          <p:cNvSpPr txBox="1"/>
          <p:nvPr/>
        </p:nvSpPr>
        <p:spPr>
          <a:xfrm>
            <a:off x="15607118" y="5374020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224076" y="4353835"/>
            <a:ext cx="0" cy="2861188"/>
          </a:xfrm>
          <a:prstGeom prst="line">
            <a:avLst/>
          </a:prstGeom>
          <a:noFill/>
          <a:ln w="63500" cap="flat">
            <a:solidFill>
              <a:srgbClr val="FF5C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下箭头 4"/>
          <p:cNvSpPr/>
          <p:nvPr/>
        </p:nvSpPr>
        <p:spPr>
          <a:xfrm>
            <a:off x="16034821" y="4208601"/>
            <a:ext cx="589936" cy="1012551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10673509" y="4238098"/>
            <a:ext cx="589936" cy="1012551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839357" y="6258434"/>
            <a:ext cx="10519931" cy="1769318"/>
            <a:chOff x="5116686" y="9173496"/>
            <a:chExt cx="10519931" cy="176931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5607118" y="9261987"/>
              <a:ext cx="0" cy="1651330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5116686" y="10913317"/>
              <a:ext cx="10519931" cy="0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116686" y="9173496"/>
              <a:ext cx="0" cy="1769318"/>
            </a:xfrm>
            <a:prstGeom prst="straightConnector1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5" name="组合 64"/>
          <p:cNvGrpSpPr/>
          <p:nvPr/>
        </p:nvGrpSpPr>
        <p:grpSpPr>
          <a:xfrm>
            <a:off x="5172354" y="8782915"/>
            <a:ext cx="11880107" cy="2861188"/>
            <a:chOff x="5139678" y="3753686"/>
            <a:chExt cx="11880107" cy="2861188"/>
          </a:xfrm>
        </p:grpSpPr>
        <p:grpSp>
          <p:nvGrpSpPr>
            <p:cNvPr id="71" name="组合 70"/>
            <p:cNvGrpSpPr/>
            <p:nvPr/>
          </p:nvGrpSpPr>
          <p:grpSpPr>
            <a:xfrm>
              <a:off x="5139678" y="4768782"/>
              <a:ext cx="11880107" cy="836088"/>
              <a:chOff x="1696062" y="8510320"/>
              <a:chExt cx="11880107" cy="836088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696062" y="8515411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V="1">
                <a:off x="3141405" y="8940572"/>
                <a:ext cx="996058" cy="9665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4137463" y="851541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76" name="直接箭头连接符 75"/>
              <p:cNvCxnSpPr/>
              <p:nvPr/>
            </p:nvCxnSpPr>
            <p:spPr>
              <a:xfrm flipV="1">
                <a:off x="5582806" y="8940572"/>
                <a:ext cx="1238863" cy="9664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769514" y="851032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78" name="直接箭头连接符 77"/>
              <p:cNvCxnSpPr>
                <a:endCxn id="79" idx="1"/>
              </p:cNvCxnSpPr>
              <p:nvPr/>
            </p:nvCxnSpPr>
            <p:spPr>
              <a:xfrm flipV="1">
                <a:off x="8214857" y="8930908"/>
                <a:ext cx="1260740" cy="9648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9475597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80" name="直接箭头连接符 79"/>
              <p:cNvCxnSpPr>
                <a:endCxn id="81" idx="1"/>
              </p:cNvCxnSpPr>
              <p:nvPr/>
            </p:nvCxnSpPr>
            <p:spPr>
              <a:xfrm>
                <a:off x="10920940" y="8925819"/>
                <a:ext cx="1209886" cy="5089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2130826" y="8515409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72" name="直接连接符 71"/>
            <p:cNvCxnSpPr/>
            <p:nvPr/>
          </p:nvCxnSpPr>
          <p:spPr>
            <a:xfrm>
              <a:off x="9645853" y="3753686"/>
              <a:ext cx="0" cy="2861188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019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6" grpId="0" animBg="1"/>
      <p:bldP spid="49" grpId="0" animBg="1"/>
      <p:bldP spid="52" grpId="0" animBg="1"/>
      <p:bldP spid="55" grpId="0" animBg="1"/>
      <p:bldP spid="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旋转链表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寻找链表的倒数第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普通算法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OnePass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zh-CN" altLang="en-US" dirty="0"/>
              <a:t>有可能大于链表长度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k=k%n</a:t>
            </a:r>
            <a:r>
              <a:rPr lang="zh-CN" altLang="en-US" dirty="0"/>
              <a:t>，比如：</a:t>
            </a:r>
            <a:r>
              <a:rPr lang="en-US" altLang="zh-CN" dirty="0"/>
              <a:t>2=7%5</a:t>
            </a:r>
          </a:p>
          <a:p>
            <a:pPr lvl="0"/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5728948" y="2915616"/>
            <a:ext cx="11880107" cy="2927729"/>
            <a:chOff x="5172354" y="3913639"/>
            <a:chExt cx="11880107" cy="2927729"/>
          </a:xfrm>
        </p:grpSpPr>
        <p:grpSp>
          <p:nvGrpSpPr>
            <p:cNvPr id="5" name="组合 4"/>
            <p:cNvGrpSpPr/>
            <p:nvPr/>
          </p:nvGrpSpPr>
          <p:grpSpPr>
            <a:xfrm>
              <a:off x="5172354" y="3980180"/>
              <a:ext cx="11880107" cy="2861188"/>
              <a:chOff x="5172354" y="3343279"/>
              <a:chExt cx="11880107" cy="286118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172354" y="4355830"/>
                <a:ext cx="11880107" cy="836088"/>
                <a:chOff x="1696062" y="8510320"/>
                <a:chExt cx="11880107" cy="83608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1696062" y="8515411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1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65" name="直接箭头连接符 64"/>
                <p:cNvCxnSpPr/>
                <p:nvPr/>
              </p:nvCxnSpPr>
              <p:spPr>
                <a:xfrm flipV="1">
                  <a:off x="3141405" y="8940572"/>
                  <a:ext cx="996058" cy="9665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4137463" y="8515410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2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72" name="直接箭头连接符 71"/>
                <p:cNvCxnSpPr/>
                <p:nvPr/>
              </p:nvCxnSpPr>
              <p:spPr>
                <a:xfrm flipV="1">
                  <a:off x="5582806" y="8940572"/>
                  <a:ext cx="1238863" cy="9664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6769514" y="8510320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3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74" name="直接箭头连接符 73"/>
                <p:cNvCxnSpPr>
                  <a:endCxn id="75" idx="1"/>
                </p:cNvCxnSpPr>
                <p:nvPr/>
              </p:nvCxnSpPr>
              <p:spPr>
                <a:xfrm flipV="1">
                  <a:off x="8214857" y="8930908"/>
                  <a:ext cx="1260740" cy="9648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9475597" y="8515409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4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76" name="直接箭头连接符 75"/>
                <p:cNvCxnSpPr>
                  <a:endCxn id="77" idx="1"/>
                </p:cNvCxnSpPr>
                <p:nvPr/>
              </p:nvCxnSpPr>
              <p:spPr>
                <a:xfrm>
                  <a:off x="10920940" y="8925819"/>
                  <a:ext cx="1209886" cy="5089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12130826" y="8515409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5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</p:grpSp>
          <p:cxnSp>
            <p:nvCxnSpPr>
              <p:cNvPr id="59" name="直接连接符 58"/>
              <p:cNvCxnSpPr/>
              <p:nvPr/>
            </p:nvCxnSpPr>
            <p:spPr>
              <a:xfrm>
                <a:off x="12224076" y="3343279"/>
                <a:ext cx="0" cy="2861188"/>
              </a:xfrm>
              <a:prstGeom prst="line">
                <a:avLst/>
              </a:prstGeom>
              <a:noFill/>
              <a:ln w="63500" cap="flat">
                <a:solidFill>
                  <a:srgbClr val="FF5C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8" name="下箭头 77"/>
            <p:cNvSpPr/>
            <p:nvPr/>
          </p:nvSpPr>
          <p:spPr>
            <a:xfrm>
              <a:off x="16111887" y="3980180"/>
              <a:ext cx="589936" cy="1012551"/>
            </a:xfrm>
            <a:prstGeom prst="down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9" name="下箭头 78"/>
            <p:cNvSpPr/>
            <p:nvPr/>
          </p:nvSpPr>
          <p:spPr>
            <a:xfrm>
              <a:off x="10673509" y="3913639"/>
              <a:ext cx="589936" cy="1012551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7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旋转链表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59277"/>
              </p:ext>
            </p:extLst>
          </p:nvPr>
        </p:nvGraphicFramePr>
        <p:xfrm>
          <a:off x="5643101" y="4376798"/>
          <a:ext cx="13028356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_061RotateList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rotateRight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4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21860</TotalTime>
  <Words>1741</Words>
  <Application>Microsoft Macintosh PowerPoint</Application>
  <PresentationFormat>自定义</PresentationFormat>
  <Paragraphs>553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Wingdings</vt:lpstr>
      <vt:lpstr>宋体</vt:lpstr>
      <vt:lpstr>Arial</vt:lpstr>
      <vt:lpstr>Black</vt:lpstr>
      <vt:lpstr>名企数据结构面试题之链表（下）</vt:lpstr>
      <vt:lpstr>名企数据结构面试题之链表（下） — 课程概要</vt:lpstr>
      <vt:lpstr>名企数据结构面试题之链表（下）</vt:lpstr>
      <vt:lpstr>旋转链表</vt:lpstr>
      <vt:lpstr>旋转链表 — 问题描述</vt:lpstr>
      <vt:lpstr>旋转链表 — 思路分析</vt:lpstr>
      <vt:lpstr>旋转链表 — 思路分析</vt:lpstr>
      <vt:lpstr>旋转链表 — 思路分析</vt:lpstr>
      <vt:lpstr>旋转链表 — 代码实现</vt:lpstr>
      <vt:lpstr>旋转链表 — 测试与提交</vt:lpstr>
      <vt:lpstr>旋转链表 — 课后练习</vt:lpstr>
      <vt:lpstr>名企数据结构面试题之链表（下）</vt:lpstr>
      <vt:lpstr>回文链表</vt:lpstr>
      <vt:lpstr>回文链表 — 问题描述</vt:lpstr>
      <vt:lpstr>回文链表 — 问题描述</vt:lpstr>
      <vt:lpstr>回文链表 — 思路分析</vt:lpstr>
      <vt:lpstr>回文链表 — 思路分析</vt:lpstr>
      <vt:lpstr>回文链表 — 代码实现</vt:lpstr>
      <vt:lpstr>回文链表 — 测试与提交</vt:lpstr>
      <vt:lpstr>回文链表 — 其它注意点</vt:lpstr>
      <vt:lpstr>名企数据结构面试题之链表（下）</vt:lpstr>
      <vt:lpstr>交换链表的相邻节点</vt:lpstr>
      <vt:lpstr>交换链表的相邻节点 — 问题描述</vt:lpstr>
      <vt:lpstr>交换链表的相邻节点 — 思路分析</vt:lpstr>
      <vt:lpstr>交换链表的相邻节点 — 代码实现</vt:lpstr>
      <vt:lpstr>交换链表的相邻节点 — 测试与提交</vt:lpstr>
      <vt:lpstr>名企数据结构面试题之链表（下）</vt:lpstr>
      <vt:lpstr>链表划分</vt:lpstr>
      <vt:lpstr>链表划分 — 初识Partition</vt:lpstr>
      <vt:lpstr>链表划分 — 问题描述</vt:lpstr>
      <vt:lpstr>链表划分 — 问题描述</vt:lpstr>
      <vt:lpstr>链表划分 — 思路分析</vt:lpstr>
      <vt:lpstr>链表划分 — 思路分析</vt:lpstr>
      <vt:lpstr>链表划分 — 代码实现</vt:lpstr>
      <vt:lpstr>链表划分 — 测试与提交</vt:lpstr>
      <vt:lpstr>链表划分 — 其它知识点</vt:lpstr>
      <vt:lpstr>链表划分 — 其它知识点</vt:lpstr>
      <vt:lpstr>名企数据结构面试题之链表（下）</vt:lpstr>
      <vt:lpstr>链表洗牌</vt:lpstr>
      <vt:lpstr>链表洗牌 — 问题描述</vt:lpstr>
      <vt:lpstr>链表洗牌 — 问题描述</vt:lpstr>
      <vt:lpstr>链表洗牌 — 思路分析</vt:lpstr>
      <vt:lpstr>链表洗牌 — 思路分析</vt:lpstr>
      <vt:lpstr>链表洗牌 — 代码实现</vt:lpstr>
      <vt:lpstr>链表洗牌 — 测试与提交</vt:lpstr>
      <vt:lpstr>链表洗牌 — 综合题小结</vt:lpstr>
      <vt:lpstr>名企数据结构面试题之链表（下）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2034</cp:revision>
  <dcterms:created xsi:type="dcterms:W3CDTF">2015-03-23T11:35:35Z</dcterms:created>
  <dcterms:modified xsi:type="dcterms:W3CDTF">2015-11-06T10:10:18Z</dcterms:modified>
</cp:coreProperties>
</file>