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56" r:id="rId2"/>
    <p:sldId id="306" r:id="rId3"/>
    <p:sldId id="316" r:id="rId4"/>
    <p:sldId id="386" r:id="rId5"/>
    <p:sldId id="397" r:id="rId6"/>
    <p:sldId id="448" r:id="rId7"/>
    <p:sldId id="449" r:id="rId8"/>
    <p:sldId id="480" r:id="rId9"/>
    <p:sldId id="402" r:id="rId10"/>
    <p:sldId id="403" r:id="rId11"/>
    <p:sldId id="405" r:id="rId12"/>
    <p:sldId id="481" r:id="rId13"/>
    <p:sldId id="482" r:id="rId14"/>
    <p:sldId id="483" r:id="rId15"/>
    <p:sldId id="484" r:id="rId16"/>
    <p:sldId id="410" r:id="rId17"/>
    <p:sldId id="411" r:id="rId18"/>
    <p:sldId id="412" r:id="rId19"/>
    <p:sldId id="485" r:id="rId20"/>
    <p:sldId id="486" r:id="rId21"/>
    <p:sldId id="487" r:id="rId22"/>
    <p:sldId id="488" r:id="rId23"/>
    <p:sldId id="489" r:id="rId24"/>
    <p:sldId id="437" r:id="rId25"/>
    <p:sldId id="438" r:id="rId26"/>
    <p:sldId id="470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320" r:id="rId35"/>
    <p:sldId id="321" r:id="rId36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8881F0"/>
    <a:srgbClr val="FF000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063" autoAdjust="0"/>
  </p:normalViewPr>
  <p:slideViewPr>
    <p:cSldViewPr snapToGrid="0" snapToObjects="1">
      <p:cViewPr>
        <p:scale>
          <a:sx n="33" d="100"/>
          <a:sy n="33" d="100"/>
        </p:scale>
        <p:origin x="-444" y="-78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</a:t>
            </a:r>
            <a:r>
              <a:rPr lang="zh-CN" altLang="en-US" sz="4800" dirty="0"/>
              <a:t>描述</a:t>
            </a:r>
            <a:endParaRPr lang="en-US" altLang="zh-CN" sz="4800" dirty="0" smtClean="0"/>
          </a:p>
          <a:p>
            <a:r>
              <a:rPr lang="zh-CN" altLang="en-US" sz="4800" dirty="0"/>
              <a:t>解题思路</a:t>
            </a:r>
            <a:endParaRPr lang="en-US" altLang="zh-CN" sz="4800" dirty="0" smtClean="0"/>
          </a:p>
          <a:p>
            <a:r>
              <a:rPr lang="zh-CN" altLang="en-US" sz="4800" dirty="0"/>
              <a:t>代码</a:t>
            </a:r>
            <a:r>
              <a:rPr lang="zh-CN" altLang="en-US" sz="4800" dirty="0" smtClean="0"/>
              <a:t>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leetCode 125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Valid Palindrome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给定字符串，判断它是否为回文字符串。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只考虑字母和数字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忽略大小写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时间复杂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400925" y="9029699"/>
            <a:ext cx="91725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s-E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 man, a plan, a canal: Panama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372724" y="10963274"/>
            <a:ext cx="322897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s-E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s-E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ace a car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一直往中间移动指针，直到出现</a:t>
            </a:r>
            <a:r>
              <a:rPr lang="en-US" altLang="zh-CN" dirty="0" smtClean="0"/>
              <a:t>alpha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86223" y="11828495"/>
            <a:ext cx="1548765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s-E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    ,      b      :       c      ;       d      {       C      b     ;     &amp;       -    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4114799" y="10887075"/>
            <a:ext cx="428626" cy="9144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18783296" y="10914095"/>
            <a:ext cx="428626" cy="914400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751" y="4823996"/>
            <a:ext cx="13813545" cy="5262979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boolean isAlpha(char c){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if((c&gt;='0'&amp;&amp;c&lt;='9')||(c&gt;='a'&amp;&amp;c&lt;='z')){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	return true;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}else{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	return false;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}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60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9 3.33333E-6 L 0.03634 3.33333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569E-6 3.33333E-6 L -0.06076 3.33333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34 3.33333E-6 L 0.07444 3.3333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7 2.40741E-6 L -0.11821 2.40741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41 2.40741E-6 C -0.12896 2.40741E-6 -0.13951 2.40741E-6 -0.15006 2.40741E-6 " pathEditMode="relative" rAng="0" ptsTypes="fA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006 2.40741E-6 L -0.18758 2.40741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1 3.33333E-6 L 0.17409 3.33333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58 2.40741E-6 L -0.24131 2.40741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09 -3.33333E-6 L 0.26436 -3.33333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31 2.40741E-6 L -0.33236 2.4074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5" grpId="3" animBg="1"/>
      <p:bldP spid="5" grpId="4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131555" y="3781638"/>
            <a:ext cx="14385046" cy="7478970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1.    boolean isPalindrome(String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s) 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2.       s=s.toLowerCase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();</a:t>
            </a:r>
          </a:p>
          <a:p>
            <a:pPr marL="914400" indent="-914400" algn="l">
              <a:buAutoNum type="arabicPeriod" startAt="3"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for(i=0,j=s.length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()-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1;i&lt;j ; 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++,j-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-){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  //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一直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往中间移动指针，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直到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出现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alpha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4.          while(i&lt;j&amp;&amp;!isAlpha(s.charAt(i))) i++;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5.          while(i&lt;j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&amp;&amp;!isAlpha(s.charAt(j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))) j--;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6.          if(s.charAt(i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)!=s.charAt(j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)) return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false;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7.       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8.       return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true;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9.    }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7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116413"/>
              </p:ext>
            </p:extLst>
          </p:nvPr>
        </p:nvGraphicFramePr>
        <p:xfrm>
          <a:off x="6543675" y="5525005"/>
          <a:ext cx="1137285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71950"/>
                <a:gridCol w="72009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_125ValidPalindrome.java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isPalindrome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3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13728"/>
              </p:ext>
            </p:extLst>
          </p:nvPr>
        </p:nvGraphicFramePr>
        <p:xfrm>
          <a:off x="6000750" y="4782055"/>
          <a:ext cx="122586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71875"/>
                <a:gridCol w="86868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_125ValidPalindrome.java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s-E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 man, a plan, a canal: Panama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race a car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51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回文数字</a:t>
            </a:r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解题思路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1169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leetCode 9</a:t>
            </a:r>
            <a:r>
              <a:rPr lang="zh-CN" altLang="en-US" dirty="0" smtClean="0"/>
              <a:t>：</a:t>
            </a:r>
            <a:r>
              <a:rPr lang="en-US" altLang="zh-CN" dirty="0"/>
              <a:t>Palindrome Number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已知一个整数，判断它是否回文。如：</a:t>
            </a:r>
            <a:r>
              <a:rPr lang="en-US" altLang="zh-CN" dirty="0" smtClean="0"/>
              <a:t>1245421</a:t>
            </a:r>
            <a:r>
              <a:rPr lang="zh-CN" altLang="en-US" dirty="0" smtClean="0"/>
              <a:t>是回文，而</a:t>
            </a:r>
            <a:r>
              <a:rPr lang="en-US" altLang="zh-CN" dirty="0" smtClean="0"/>
              <a:t>12342</a:t>
            </a:r>
            <a:r>
              <a:rPr lang="zh-CN" altLang="en-US" dirty="0" smtClean="0"/>
              <a:t>不是回文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要求空间</a:t>
            </a:r>
            <a:r>
              <a:rPr lang="zh-CN" altLang="en-US" dirty="0"/>
              <a:t>复杂</a:t>
            </a:r>
            <a:r>
              <a:rPr lang="zh-CN" altLang="en-US" dirty="0" smtClean="0"/>
              <a:t>度必须为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，不能使用数组、集合、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字符串</a:t>
            </a:r>
            <a:r>
              <a:rPr lang="zh-CN" altLang="en-US" dirty="0" smtClean="0"/>
              <a:t>等等。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边界情况：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负数不回文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单个数字肯定回文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双指针</a:t>
            </a:r>
            <a:r>
              <a:rPr lang="en-US" altLang="zh-CN" dirty="0"/>
              <a:t>+</a:t>
            </a:r>
            <a:r>
              <a:rPr lang="zh-CN" altLang="en-US" dirty="0"/>
              <a:t>临时</a:t>
            </a:r>
            <a:r>
              <a:rPr lang="zh-CN" altLang="en-US" dirty="0" smtClean="0"/>
              <a:t>变量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1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                                                           </a:t>
            </a:r>
            <a:r>
              <a:rPr lang="zh-CN" altLang="en-US" dirty="0" smtClean="0"/>
              <a:t>循环执行过程中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count</a:t>
            </a:r>
            <a:r>
              <a:rPr lang="zh-CN" altLang="en-US" dirty="0" smtClean="0"/>
              <a:t>的变化情况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1988430" y="5097895"/>
            <a:ext cx="5441070" cy="6740307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取得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数字的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位数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int wei(x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count=0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while(x&gt;0){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x/=10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    count++;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return count;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830460"/>
              </p:ext>
            </p:extLst>
          </p:nvPr>
        </p:nvGraphicFramePr>
        <p:xfrm>
          <a:off x="13487400" y="4412095"/>
          <a:ext cx="4714875" cy="83389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514600"/>
                <a:gridCol w="22002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x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count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1245421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124542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12454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28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神奇的回文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回文字符串</a:t>
            </a:r>
            <a:endParaRPr lang="en-US" altLang="zh-CN" dirty="0" smtClean="0"/>
          </a:p>
          <a:p>
            <a:r>
              <a:rPr lang="zh-CN" altLang="en-US" dirty="0"/>
              <a:t>回文</a:t>
            </a:r>
            <a:r>
              <a:rPr lang="zh-CN" altLang="en-US" dirty="0" smtClean="0"/>
              <a:t>串的加强版</a:t>
            </a:r>
            <a:endParaRPr lang="en-US" altLang="zh-CN" dirty="0" smtClean="0"/>
          </a:p>
          <a:p>
            <a:r>
              <a:rPr lang="zh-CN" altLang="en-US" dirty="0"/>
              <a:t>回文数字</a:t>
            </a:r>
            <a:endParaRPr lang="en-US" altLang="zh-CN" dirty="0" smtClean="0"/>
          </a:p>
          <a:p>
            <a:r>
              <a:rPr lang="zh-CN" altLang="en-US" dirty="0"/>
              <a:t>最</a:t>
            </a:r>
            <a:r>
              <a:rPr lang="zh-CN" altLang="en-US" dirty="0" smtClean="0"/>
              <a:t>长回文子串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 algn="ctr">
              <a:buClr>
                <a:srgbClr val="35B558"/>
              </a:buClr>
              <a:buSzPct val="105000"/>
            </a:pPr>
            <a:r>
              <a:rPr lang="en-US" altLang="zh-CN" dirty="0"/>
              <a:t>x/t%10==</a:t>
            </a:r>
            <a:r>
              <a:rPr lang="en-US" altLang="zh-CN" dirty="0" smtClean="0"/>
              <a:t>n%10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                </a:t>
            </a:r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17159283" y="5450711"/>
            <a:ext cx="3514725" cy="3253622"/>
            <a:chOff x="2571750" y="3914774"/>
            <a:chExt cx="3514725" cy="3253622"/>
          </a:xfrm>
        </p:grpSpPr>
        <p:sp>
          <p:nvSpPr>
            <p:cNvPr id="5" name="TextBox 4"/>
            <p:cNvSpPr txBox="1"/>
            <p:nvPr/>
          </p:nvSpPr>
          <p:spPr>
            <a:xfrm>
              <a:off x="2571750" y="4860072"/>
              <a:ext cx="3514725" cy="2308324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x=12</a:t>
              </a:r>
              <a:r>
                <a:rPr lang="en-US" altLang="zh-CN" sz="4800" dirty="0" smtClean="0">
                  <a:solidFill>
                    <a:srgbClr val="35B558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FF5C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21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n=12454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t=10000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6" name="下箭头 5"/>
            <p:cNvSpPr/>
            <p:nvPr/>
          </p:nvSpPr>
          <p:spPr>
            <a:xfrm>
              <a:off x="4029075" y="3914775"/>
              <a:ext cx="314325" cy="94529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4714875" y="3914774"/>
              <a:ext cx="314325" cy="94529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05210" y="5450711"/>
            <a:ext cx="3514725" cy="3253622"/>
            <a:chOff x="2571750" y="3914774"/>
            <a:chExt cx="3514725" cy="3253622"/>
          </a:xfrm>
        </p:grpSpPr>
        <p:sp>
          <p:nvSpPr>
            <p:cNvPr id="15" name="TextBox 14"/>
            <p:cNvSpPr txBox="1"/>
            <p:nvPr/>
          </p:nvSpPr>
          <p:spPr>
            <a:xfrm>
              <a:off x="2571750" y="4860072"/>
              <a:ext cx="3514725" cy="2308324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x=</a:t>
              </a:r>
              <a:r>
                <a:rPr lang="en-US" altLang="zh-CN" sz="4800" dirty="0" smtClean="0">
                  <a:solidFill>
                    <a:srgbClr val="35B558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24542</a:t>
              </a:r>
              <a:r>
                <a:rPr lang="en-US" altLang="zh-CN" sz="4800" dirty="0" smtClean="0">
                  <a:solidFill>
                    <a:srgbClr val="FF5C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n=1245421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t=1000000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3286125" y="3914775"/>
              <a:ext cx="314325" cy="94529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7" name="下箭头 16"/>
            <p:cNvSpPr/>
            <p:nvPr/>
          </p:nvSpPr>
          <p:spPr>
            <a:xfrm>
              <a:off x="5343525" y="3914774"/>
              <a:ext cx="314325" cy="94529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0448921" y="5425144"/>
            <a:ext cx="3514725" cy="3279189"/>
            <a:chOff x="2571750" y="4514849"/>
            <a:chExt cx="3514725" cy="3279189"/>
          </a:xfrm>
        </p:grpSpPr>
        <p:sp>
          <p:nvSpPr>
            <p:cNvPr id="19" name="TextBox 18"/>
            <p:cNvSpPr txBox="1"/>
            <p:nvPr/>
          </p:nvSpPr>
          <p:spPr>
            <a:xfrm>
              <a:off x="2571750" y="5485714"/>
              <a:ext cx="3514725" cy="2308324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x=1</a:t>
              </a:r>
              <a:r>
                <a:rPr lang="en-US" altLang="zh-CN" sz="4800" dirty="0" smtClean="0">
                  <a:solidFill>
                    <a:srgbClr val="35B558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454</a:t>
              </a:r>
              <a:r>
                <a:rPr lang="en-US" altLang="zh-CN" sz="4800" dirty="0" smtClean="0">
                  <a:solidFill>
                    <a:srgbClr val="FF5C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n=124542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t=100000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3629025" y="4514850"/>
              <a:ext cx="314325" cy="945297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5000625" y="4514849"/>
              <a:ext cx="314325" cy="945297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100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                </a:t>
            </a:r>
            <a:endParaRPr lang="en-US" altLang="zh-CN" dirty="0"/>
          </a:p>
        </p:txBody>
      </p:sp>
      <p:sp>
        <p:nvSpPr>
          <p:cNvPr id="21" name="TextBox 20"/>
          <p:cNvSpPr txBox="1"/>
          <p:nvPr/>
        </p:nvSpPr>
        <p:spPr>
          <a:xfrm>
            <a:off x="6800850" y="3307500"/>
            <a:ext cx="11944350" cy="9694962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1.    wei=wei(x);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t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=(int)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pow(10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,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wei-1);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half=wei/2;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n=x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for(i=0;i&lt;half; 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if(x/t%10==n%10){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t/=10;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n/=10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9.    	}else{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10.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return false;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11.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12.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13.   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return true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5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                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15799"/>
              </p:ext>
            </p:extLst>
          </p:nvPr>
        </p:nvGraphicFramePr>
        <p:xfrm>
          <a:off x="5465170" y="4899864"/>
          <a:ext cx="1262280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455"/>
                <a:gridCol w="85153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_009PalindromeNumber.java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isPalindrome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回文数字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                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24089"/>
              </p:ext>
            </p:extLst>
          </p:nvPr>
        </p:nvGraphicFramePr>
        <p:xfrm>
          <a:off x="6543675" y="3334760"/>
          <a:ext cx="11029950" cy="83389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571875"/>
                <a:gridCol w="74580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_125ValidPalindrome.java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s-E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1245421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678876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12342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长回文子串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</a:t>
            </a:r>
            <a:r>
              <a:rPr lang="zh-CN" altLang="en-US" dirty="0" smtClean="0"/>
              <a:t>长回文子串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暴力求解法</a:t>
            </a:r>
            <a:endParaRPr lang="en-US" altLang="zh-CN" sz="4800" dirty="0" smtClean="0"/>
          </a:p>
          <a:p>
            <a:r>
              <a:rPr lang="zh-CN" altLang="en-US" sz="4800" dirty="0"/>
              <a:t>中心扩展法</a:t>
            </a:r>
            <a:endParaRPr lang="en-US" altLang="zh-CN" sz="4800" dirty="0" smtClean="0"/>
          </a:p>
          <a:p>
            <a:r>
              <a:rPr lang="zh-CN" altLang="en-US" sz="4800" dirty="0"/>
              <a:t>动态规划法简介</a:t>
            </a:r>
            <a:endParaRPr lang="en-US" altLang="zh-CN" sz="4800" dirty="0" smtClean="0"/>
          </a:p>
          <a:p>
            <a:r>
              <a:rPr lang="en-US" altLang="zh-CN" sz="4800" dirty="0" smtClean="0"/>
              <a:t>Manacher</a:t>
            </a:r>
            <a:r>
              <a:rPr lang="zh-CN" altLang="en-US" sz="4800" dirty="0" smtClean="0"/>
              <a:t>算法简介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907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/>
              <a:t>leetCode 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/>
              <a:t>Longest Palindromic Substring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给定字符串，求它的最长回文子串</a:t>
            </a:r>
            <a:r>
              <a:rPr lang="zh-CN" altLang="zh-CN" dirty="0"/>
              <a:t>（</a:t>
            </a:r>
            <a:r>
              <a:rPr lang="en-US" altLang="zh-CN" dirty="0" smtClean="0"/>
              <a:t>LPS</a:t>
            </a:r>
            <a:r>
              <a:rPr lang="zh-CN" altLang="zh-CN" dirty="0"/>
              <a:t>）</a:t>
            </a:r>
            <a:r>
              <a:rPr lang="zh-CN" altLang="en-US" dirty="0" smtClean="0"/>
              <a:t>。如：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LPS(ghlabcbatyi)=abcba, LPS(</a:t>
            </a:r>
            <a:r>
              <a:rPr lang="en-US" altLang="zh-CN" dirty="0"/>
              <a:t>ghlabccbatyi</a:t>
            </a:r>
            <a:r>
              <a:rPr lang="en-US" altLang="zh-CN" dirty="0" smtClean="0"/>
              <a:t>)=abccba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穷举</a:t>
            </a:r>
            <a:r>
              <a:rPr lang="zh-CN" altLang="en-US" dirty="0" smtClean="0"/>
              <a:t>思路：取出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所有</a:t>
            </a:r>
            <a:r>
              <a:rPr lang="zh-CN" altLang="en-US" dirty="0" smtClean="0"/>
              <a:t>的子串，判断它是否回文，并返回最长的子串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122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注意：</a:t>
            </a:r>
            <a:r>
              <a:rPr lang="zh-CN" altLang="en-US" dirty="0" smtClean="0"/>
              <a:t>由于</a:t>
            </a:r>
            <a:r>
              <a:rPr lang="en-US" altLang="zh-CN" dirty="0" smtClean="0"/>
              <a:t>lps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substring()</a:t>
            </a:r>
            <a:r>
              <a:rPr lang="zh-CN" altLang="en-US" dirty="0" smtClean="0"/>
              <a:t>需要</a:t>
            </a:r>
            <a:r>
              <a:rPr lang="zh-CN" altLang="en-US" dirty="0" smtClean="0"/>
              <a:t>消耗内存，所以可以对程序做适当优化。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5200648" y="3495997"/>
            <a:ext cx="13916025" cy="7478970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1.    String longestPalindrome(String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2.    	n=s.length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3.    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lps=“”;//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用于记录最长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的回文子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串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4.    	for(i=0;i&lt;n; i++)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5.    		for(j=i+1;j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&lt;=n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 j++)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6.    		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两重循环用于取得所有的子串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7.    		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if(isPalindrome(s.substring(i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, j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)))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8.          			if(j-i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&gt;= lps.length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())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9.              			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lps=s.substring(i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, j);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10.	return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lps;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042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暴力求解法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05647"/>
              </p:ext>
            </p:extLst>
          </p:nvPr>
        </p:nvGraphicFramePr>
        <p:xfrm>
          <a:off x="5150845" y="4289691"/>
          <a:ext cx="13965830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100298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_005LongestPalindromicSubstring.java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longestPalindrome01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ghlabcbatyi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ghlabccbatyi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abcba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abccba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19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中心扩展法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从中间往两边读是一样的！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4214811" y="10582037"/>
            <a:ext cx="14639926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g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 h        l        a        b        c        b        a        t        y        i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72449" y="7959293"/>
            <a:ext cx="61150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b    c    d    c    b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9411" y="5429240"/>
            <a:ext cx="990600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   b       c       d       d       c       b   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10720388" y="4657720"/>
            <a:ext cx="428624" cy="77152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12063413" y="4657720"/>
            <a:ext cx="428624" cy="771520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10058398" y="7187773"/>
            <a:ext cx="342900" cy="77152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11887198" y="7187773"/>
            <a:ext cx="342900" cy="771520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1287123" y="9772650"/>
            <a:ext cx="342900" cy="809387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11601448" y="9772649"/>
            <a:ext cx="342900" cy="809387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2706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6331E-6 1.66667E-6 L -0.05803 1.6666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1161E-6 1.66667E-6 L 0.05452 1.6666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86 1.66667E-6 L -0.11254 1.6666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8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1 1.66667E-6 C 0.07151 1.66667E-6 0.08793 1.66667E-6 0.10434 1.66667E-6 " pathEditMode="relative" rAng="0" ptsTypes="f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254 1.66667E-6 L -0.16119 1.6666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34 1.66667E-6 L 0.16296 1.6666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0668E-6 1.66667E-6 L -0.0762 1.66667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0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1501E-6 1.66667E-6 L 0.07269 1.6666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81 0.00069 -0.01563 0.00208 -0.02345 0.00208 C -0.03523 0.00208 -0.04683 -0.00208 -0.05862 -0.00208 " pathEditMode="relative" ptsTypes="ffA">
                                      <p:cBhvr>
                                        <p:cTn id="7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7233E-6 2.77778E-6 L 0.04689 2.77778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62 -0.00209 L -0.11724 -0.0020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1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9 2.77778E-6 C 0.06761 0.00069 0.08832 0.00208 0.10903 0.00208 " pathEditMode="relative" rAng="0" ptsTypes="fA">
                                      <p:cBhvr>
                                        <p:cTn id="8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7" y="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724 -0.00209 C -0.136 -0.00209 -0.15475 -0.00209 -0.17351 -0.00209 " pathEditMode="relative" rAng="0" ptsTypes="f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4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03 0.00208 L 0.16764 0.00208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8" grpId="1" animBg="1"/>
      <p:bldP spid="8" grpId="2" animBg="1"/>
      <p:bldP spid="8" grpId="3" animBg="1"/>
      <p:bldP spid="9" grpId="0" animBg="1"/>
      <p:bldP spid="9" grpId="1" animBg="1"/>
      <p:bldP spid="9" grpId="2" animBg="1"/>
      <p:bldP spid="9" grpId="3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回文字符串</a:t>
            </a:r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中心扩展法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4943471" y="5039047"/>
            <a:ext cx="15944853" cy="6001643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</a:t>
            </a:r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=s.length()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max=1//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记录最长回文子串的长度</a:t>
            </a:r>
            <a:endParaRPr lang="nn-NO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 (i </a:t>
            </a:r>
            <a:r>
              <a:rPr lang="nn-NO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 0; i &lt; n; i</a:t>
            </a:r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分偶数长度的子串、奇数长度的子串，两种情况分别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讨论</a:t>
            </a:r>
            <a:endParaRPr lang="nn-NO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以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为基准点</a:t>
            </a:r>
            <a:r>
              <a:rPr lang="zh-CN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从中心往两边扩展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直到找到不相等的字符为止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如果长度大于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，则更新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max</a:t>
            </a:r>
            <a:endParaRPr lang="nn-NO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824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中心扩展法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456146"/>
              </p:ext>
            </p:extLst>
          </p:nvPr>
        </p:nvGraphicFramePr>
        <p:xfrm>
          <a:off x="5150845" y="4775466"/>
          <a:ext cx="13965830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100298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_005LongestPalindromicSubstring.java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longestPalindrome02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ghlabcbatyi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ghlabccbatyi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abcba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abccba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9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动态规划法简介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只要看到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最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子</a:t>
            </a:r>
            <a:r>
              <a:rPr lang="zh-CN" altLang="en-US" dirty="0" smtClean="0"/>
              <a:t>两个关键字，就要条件反射地往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动态规划</a:t>
            </a:r>
            <a:r>
              <a:rPr lang="zh-CN" altLang="en-US" dirty="0" smtClean="0"/>
              <a:t>的方向去思考。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包括本人的名字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subVoid</a:t>
            </a:r>
            <a:r>
              <a:rPr lang="zh-CN" altLang="en-US" dirty="0" smtClean="0"/>
              <a:t>，以后再讲！</a:t>
            </a: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27517"/>
              </p:ext>
            </p:extLst>
          </p:nvPr>
        </p:nvGraphicFramePr>
        <p:xfrm>
          <a:off x="3629025" y="4743450"/>
          <a:ext cx="16802100" cy="6431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286750"/>
                <a:gridCol w="8515350"/>
              </a:tblGrid>
              <a:tr h="726222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英文名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中文名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Long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est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 Palindromic 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Sub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长回文</a:t>
                      </a: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子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串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imum Sum 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Sub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Matrix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大</a:t>
                      </a: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子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矩阵和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Max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imum Sum 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Sub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大</a:t>
                      </a: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子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Long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est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 Increasing 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Sub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Sequence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长递增</a:t>
                      </a: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子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序列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Long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est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 Common </a:t>
                      </a:r>
                      <a:r>
                        <a:rPr lang="en-US" altLang="zh-CN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Sub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长公共</a:t>
                      </a: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子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串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1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最长回文子串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Manacher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算法简介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Manacher</a:t>
            </a:r>
            <a:r>
              <a:rPr lang="zh-CN" altLang="en-US" dirty="0" smtClean="0"/>
              <a:t>算法，可以在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时间内解决</a:t>
            </a:r>
            <a:r>
              <a:rPr lang="zh-CN" altLang="en-US" dirty="0"/>
              <a:t>最</a:t>
            </a:r>
            <a:r>
              <a:rPr lang="zh-CN" altLang="en-US" dirty="0" smtClean="0"/>
              <a:t>长回文子串问题。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去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社区讨论，或者百度关键字“</a:t>
            </a:r>
            <a:r>
              <a:rPr lang="en-US" altLang="zh-CN" dirty="0" smtClean="0"/>
              <a:t>Manacher</a:t>
            </a:r>
            <a:r>
              <a:rPr lang="zh-CN" altLang="en-US" dirty="0" smtClean="0"/>
              <a:t>最长回文子串”。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不是本人的原创解法，理解</a:t>
            </a:r>
            <a:r>
              <a:rPr lang="en-US" altLang="zh-CN" dirty="0" smtClean="0"/>
              <a:t>+</a:t>
            </a:r>
            <a:r>
              <a:rPr lang="zh-CN" altLang="en-US" dirty="0" smtClean="0"/>
              <a:t>记忆。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“中心扩展法”虽然时间复杂度稍大，但确是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最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稳妥</a:t>
            </a:r>
            <a:r>
              <a:rPr lang="zh-CN" altLang="en-US" dirty="0" smtClean="0"/>
              <a:t>、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可读性最好</a:t>
            </a:r>
            <a:r>
              <a:rPr lang="zh-CN" altLang="en-US" dirty="0" smtClean="0"/>
              <a:t>的算法。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回文</a:t>
            </a:r>
            <a:r>
              <a:rPr lang="zh-CN" altLang="en-US" dirty="0" smtClean="0"/>
              <a:t>小结：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指针</a:t>
            </a:r>
            <a:r>
              <a:rPr lang="zh-CN" altLang="en-US" dirty="0" smtClean="0"/>
              <a:t>，“从两边往中心靠拢，直到相遇”、“从中心往两边扩展，直到越界”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临时变量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971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了神奇的回文。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回文字符串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回文</a:t>
            </a:r>
            <a:r>
              <a:rPr lang="zh-CN" altLang="en-US" dirty="0" smtClean="0"/>
              <a:t>串的加强版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回文数字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最</a:t>
            </a:r>
            <a:r>
              <a:rPr lang="zh-CN" altLang="en-US" dirty="0" smtClean="0"/>
              <a:t>长回文子串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你可以使用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测试代码的正确性，还可以在白纸上进行代码的</a:t>
            </a:r>
            <a:r>
              <a:rPr lang="zh-CN" altLang="en-US" dirty="0"/>
              <a:t>书写</a:t>
            </a:r>
            <a:r>
              <a:rPr lang="zh-CN" altLang="en-US" dirty="0" smtClean="0"/>
              <a:t>；如果想进一步提</a:t>
            </a:r>
            <a:r>
              <a:rPr lang="zh-CN" altLang="en-US" dirty="0"/>
              <a:t>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深入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理解字符串</a:t>
            </a:r>
            <a:r>
              <a:rPr lang="zh-CN" altLang="en-US" dirty="0" smtClean="0"/>
              <a:t>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回文字符串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解题思路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/>
              <a:t>测试用例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回文字符串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给定一个字符串，首尾两端没有空格，判断它是否为回文字符串。</a:t>
            </a:r>
            <a:endParaRPr lang="en-US" altLang="zh-CN" dirty="0" smtClean="0"/>
          </a:p>
          <a:p>
            <a:r>
              <a:rPr lang="zh-CN" altLang="en-US" dirty="0"/>
              <a:t>回文</a:t>
            </a:r>
            <a:r>
              <a:rPr lang="zh-CN" altLang="en-US" dirty="0" smtClean="0"/>
              <a:t>字符串，就是正过来读、反过来读都一样的字符串。</a:t>
            </a:r>
            <a:endParaRPr lang="en-US" altLang="zh-CN" dirty="0" smtClean="0"/>
          </a:p>
          <a:p>
            <a:r>
              <a:rPr lang="zh-CN" altLang="en-US" dirty="0" smtClean="0"/>
              <a:t>“</a:t>
            </a:r>
            <a:r>
              <a:rPr lang="en-US" altLang="zh-CN" dirty="0" smtClean="0"/>
              <a:t>abcdcba</a:t>
            </a:r>
            <a:r>
              <a:rPr lang="zh-CN" altLang="en-US" dirty="0" smtClean="0"/>
              <a:t>”是回文字符串，“</a:t>
            </a:r>
            <a:r>
              <a:rPr lang="en-US" altLang="zh-CN" dirty="0" smtClean="0"/>
              <a:t>abcdeba</a:t>
            </a:r>
            <a:r>
              <a:rPr lang="zh-CN" altLang="en-US" dirty="0" smtClean="0"/>
              <a:t>”不是回文字符串。</a:t>
            </a:r>
            <a:endParaRPr lang="en-US" altLang="zh-CN" dirty="0" smtClean="0"/>
          </a:p>
          <a:p>
            <a:r>
              <a:rPr lang="zh-CN" altLang="en-US" dirty="0"/>
              <a:t>额外</a:t>
            </a:r>
            <a:r>
              <a:rPr lang="zh-CN" altLang="en-US" dirty="0" smtClean="0"/>
              <a:t>要求：时间复杂度为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72399" y="10016698"/>
            <a:ext cx="60864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    b    c    d    c    b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7543799" y="9315450"/>
            <a:ext cx="1085850" cy="457200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0" name="左箭头 9"/>
          <p:cNvSpPr/>
          <p:nvPr/>
        </p:nvSpPr>
        <p:spPr>
          <a:xfrm>
            <a:off x="13030198" y="9315450"/>
            <a:ext cx="1143000" cy="457200"/>
          </a:xfrm>
          <a:prstGeom prst="lef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51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743E-7 -3.33333E-6 L 0.10082 -3.33333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1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657E-7 -3.33333E-6 L -0.09496 -3.33333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回文字符串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解题思路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8572500" y="4806818"/>
            <a:ext cx="617220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    b    c    d    c    b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8572500" y="3943350"/>
            <a:ext cx="514350" cy="863468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13944600" y="3943350"/>
            <a:ext cx="514350" cy="863468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72500" y="7543800"/>
            <a:ext cx="6172200" cy="85725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    b    c    d    e    b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8572500" y="6686550"/>
            <a:ext cx="514350" cy="85725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1" name="下箭头 50"/>
          <p:cNvSpPr/>
          <p:nvPr/>
        </p:nvSpPr>
        <p:spPr>
          <a:xfrm>
            <a:off x="13944600" y="6657975"/>
            <a:ext cx="514350" cy="857250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01137" y="10601325"/>
            <a:ext cx="511492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   b    c    c    b    a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2" name="下箭头 11"/>
          <p:cNvSpPr/>
          <p:nvPr/>
        </p:nvSpPr>
        <p:spPr>
          <a:xfrm>
            <a:off x="13623130" y="9886949"/>
            <a:ext cx="442913" cy="714375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2" name="下箭头 51"/>
          <p:cNvSpPr/>
          <p:nvPr/>
        </p:nvSpPr>
        <p:spPr>
          <a:xfrm>
            <a:off x="9143998" y="9886948"/>
            <a:ext cx="442913" cy="714375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593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925E-7 -1.48148E-6 L 0.03283 -1.4814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2755E-7 -1.48148E-6 L -0.03869 -1.48148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 -1.48148E-6 L 0.07386 -1.48148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3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69 -1.48148E-6 L -0.07737 -1.48148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03 -1.48148E-6 L 0.12192 -1.48148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55 -1.48148E-6 L -0.11723 -1.48148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 L 0.03283 0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3.33333E-6 L -0.03752 3.33333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3 0 L 0.07386 0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52 3.33333E-6 L -0.0762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3 5E-6 L 0.03751 5E-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9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106E-7 5E-6 L -0.0439 5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1 5E-6 L 0.07418 5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9 5E-6 L -0.07959 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7" grpId="3" animBg="1"/>
      <p:bldP spid="34" grpId="0" animBg="1"/>
      <p:bldP spid="34" grpId="1" animBg="1"/>
      <p:bldP spid="34" grpId="2" animBg="1"/>
      <p:bldP spid="34" grpId="3" animBg="1"/>
      <p:bldP spid="8" grpId="0" animBg="1"/>
      <p:bldP spid="10" grpId="0" animBg="1"/>
      <p:bldP spid="10" grpId="1" animBg="1"/>
      <p:bldP spid="10" grpId="2" animBg="1"/>
      <p:bldP spid="51" grpId="0" animBg="1"/>
      <p:bldP spid="51" grpId="1" animBg="1"/>
      <p:bldP spid="51" grpId="2" animBg="1"/>
      <p:bldP spid="11" grpId="0" animBg="1"/>
      <p:bldP spid="12" grpId="0" animBg="1"/>
      <p:bldP spid="12" grpId="1" animBg="1"/>
      <p:bldP spid="12" grpId="2" animBg="1"/>
      <p:bldP spid="52" grpId="0" animBg="1"/>
      <p:bldP spid="52" grpId="1" animBg="1"/>
      <p:bldP spid="52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回文字符串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49308"/>
              </p:ext>
            </p:extLst>
          </p:nvPr>
        </p:nvGraphicFramePr>
        <p:xfrm>
          <a:off x="5600700" y="4691315"/>
          <a:ext cx="1245870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86450"/>
                <a:gridCol w="65722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PalindromeString.java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isPalindrome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回文字符串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测试用例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31992"/>
              </p:ext>
            </p:extLst>
          </p:nvPr>
        </p:nvGraphicFramePr>
        <p:xfrm>
          <a:off x="3457575" y="4634165"/>
          <a:ext cx="1597342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86225"/>
                <a:gridCol w="118872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PalindromeString.java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abcdcba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abcdeba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abccba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abcd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、秋景诗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false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32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神奇的回文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回文</a:t>
            </a:r>
            <a:r>
              <a:rPr lang="zh-CN" altLang="en-US" dirty="0" smtClean="0"/>
              <a:t>串的加强版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13143</TotalTime>
  <Words>1219</Words>
  <Application>Microsoft Office PowerPoint</Application>
  <PresentationFormat>自定义</PresentationFormat>
  <Paragraphs>342</Paragraphs>
  <Slides>35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Black</vt:lpstr>
      <vt:lpstr>神奇的回文</vt:lpstr>
      <vt:lpstr>神奇的回文 — 课程概要</vt:lpstr>
      <vt:lpstr>神奇的回文</vt:lpstr>
      <vt:lpstr>回文字符串</vt:lpstr>
      <vt:lpstr>回文字符串 — 问题描述</vt:lpstr>
      <vt:lpstr>回文字符串 — 解题思路</vt:lpstr>
      <vt:lpstr>回文字符串 — 代码实现</vt:lpstr>
      <vt:lpstr>回文字符串 — 测试用例</vt:lpstr>
      <vt:lpstr>神奇的回文</vt:lpstr>
      <vt:lpstr>回文串的加强版</vt:lpstr>
      <vt:lpstr>回文串的加强版 — 问题描述</vt:lpstr>
      <vt:lpstr>回文串的加强版 — 解题思路</vt:lpstr>
      <vt:lpstr>回文串的加强版 — 解题思路</vt:lpstr>
      <vt:lpstr>回文串的加强版 — 代码实现</vt:lpstr>
      <vt:lpstr>回文串的加强版 — 测试与提交</vt:lpstr>
      <vt:lpstr>神奇的回文</vt:lpstr>
      <vt:lpstr>回文数字</vt:lpstr>
      <vt:lpstr>回文数字 — 问题描述</vt:lpstr>
      <vt:lpstr>回文数字 — 解题思路</vt:lpstr>
      <vt:lpstr>回文数字 — 解题思路</vt:lpstr>
      <vt:lpstr>回文数字 — 解题思路</vt:lpstr>
      <vt:lpstr>回文数字 — 代码实现</vt:lpstr>
      <vt:lpstr>回文数字 — 测试与提交</vt:lpstr>
      <vt:lpstr>神奇的回文</vt:lpstr>
      <vt:lpstr>最长回文子串</vt:lpstr>
      <vt:lpstr>最长回文子串 — 暴力求解法</vt:lpstr>
      <vt:lpstr>最长回文子串 — 暴力求解法</vt:lpstr>
      <vt:lpstr>最长回文子串 — 暴力求解法</vt:lpstr>
      <vt:lpstr>最长回文子串 — 中心扩展法</vt:lpstr>
      <vt:lpstr>最长回文子串 — 中心扩展法</vt:lpstr>
      <vt:lpstr>最长回文子串 — 中心扩展法</vt:lpstr>
      <vt:lpstr>最长回文子串 — 动态规划法简介</vt:lpstr>
      <vt:lpstr>最长回文子串 — Manacher算法简介</vt:lpstr>
      <vt:lpstr>神奇的回文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ctm</cp:lastModifiedBy>
  <cp:revision>1289</cp:revision>
  <dcterms:created xsi:type="dcterms:W3CDTF">2015-03-23T11:35:35Z</dcterms:created>
  <dcterms:modified xsi:type="dcterms:W3CDTF">2015-08-27T11:47:22Z</dcterms:modified>
</cp:coreProperties>
</file>