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356" r:id="rId2"/>
    <p:sldId id="306" r:id="rId3"/>
    <p:sldId id="316" r:id="rId4"/>
    <p:sldId id="386" r:id="rId5"/>
    <p:sldId id="397" r:id="rId6"/>
    <p:sldId id="326" r:id="rId7"/>
    <p:sldId id="396" r:id="rId8"/>
    <p:sldId id="398" r:id="rId9"/>
    <p:sldId id="399" r:id="rId10"/>
    <p:sldId id="447" r:id="rId11"/>
    <p:sldId id="400" r:id="rId12"/>
    <p:sldId id="401" r:id="rId13"/>
    <p:sldId id="404" r:id="rId14"/>
    <p:sldId id="402" r:id="rId15"/>
    <p:sldId id="403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6" r:id="rId27"/>
    <p:sldId id="415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446" r:id="rId36"/>
    <p:sldId id="424" r:id="rId37"/>
    <p:sldId id="425" r:id="rId38"/>
    <p:sldId id="426" r:id="rId39"/>
    <p:sldId id="428" r:id="rId40"/>
    <p:sldId id="427" r:id="rId41"/>
    <p:sldId id="429" r:id="rId42"/>
    <p:sldId id="430" r:id="rId43"/>
    <p:sldId id="431" r:id="rId44"/>
    <p:sldId id="432" r:id="rId45"/>
    <p:sldId id="433" r:id="rId46"/>
    <p:sldId id="434" r:id="rId47"/>
    <p:sldId id="435" r:id="rId48"/>
    <p:sldId id="436" r:id="rId49"/>
    <p:sldId id="437" r:id="rId50"/>
    <p:sldId id="438" r:id="rId51"/>
    <p:sldId id="439" r:id="rId52"/>
    <p:sldId id="440" r:id="rId53"/>
    <p:sldId id="441" r:id="rId54"/>
    <p:sldId id="442" r:id="rId55"/>
    <p:sldId id="443" r:id="rId56"/>
    <p:sldId id="444" r:id="rId57"/>
    <p:sldId id="320" r:id="rId58"/>
    <p:sldId id="321" r:id="rId5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8881F0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8" autoAdjust="0"/>
    <p:restoredTop sz="94063" autoAdjust="0"/>
  </p:normalViewPr>
  <p:slideViewPr>
    <p:cSldViewPr snapToGrid="0" snapToObjects="1">
      <p:cViewPr varScale="1">
        <p:scale>
          <a:sx n="35" d="100"/>
          <a:sy n="35" d="100"/>
        </p:scale>
        <p:origin x="468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简单递归</a:t>
            </a:r>
          </a:p>
        </p:txBody>
      </p:sp>
    </p:spTree>
    <p:extLst>
      <p:ext uri="{BB962C8B-B14F-4D97-AF65-F5344CB8AC3E}">
        <p14:creationId xmlns:p14="http://schemas.microsoft.com/office/powerpoint/2010/main" val="21395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猴子吃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桃问题的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开始调用</a:t>
            </a:r>
            <a:r>
              <a:rPr lang="zh-CN" altLang="en-US" dirty="0" smtClean="0"/>
              <a:t>哪个函数，该函数就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压栈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调用完毕</a:t>
            </a:r>
            <a:r>
              <a:rPr lang="zh-CN" altLang="en-US" dirty="0" smtClean="0"/>
              <a:t>，该函数就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弹栈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3864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猴子吃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桃问题的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/>
              <a:t>Space(N</a:t>
            </a:r>
            <a:r>
              <a:rPr lang="en-US" altLang="zh-CN" dirty="0" smtClean="0"/>
              <a:t>) = Heap(N</a:t>
            </a:r>
            <a:r>
              <a:rPr lang="en-US" altLang="zh-CN" dirty="0"/>
              <a:t>)+Stack(N</a:t>
            </a:r>
            <a:r>
              <a:rPr lang="en-US" altLang="zh-CN" dirty="0" smtClean="0"/>
              <a:t>)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Heap(N) =0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Stack(N) =N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故而，</a:t>
            </a:r>
            <a:r>
              <a:rPr lang="en-US" altLang="zh-CN" dirty="0" smtClean="0"/>
              <a:t>Space(N) = 0+N = O(N)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当</a:t>
            </a:r>
            <a:r>
              <a:rPr lang="en-US" altLang="zh-CN" dirty="0" smtClean="0"/>
              <a:t>Stack(N)</a:t>
            </a:r>
            <a:r>
              <a:rPr lang="zh-CN" altLang="en-US" dirty="0" smtClean="0"/>
              <a:t>增长率很快</a:t>
            </a:r>
            <a:r>
              <a:rPr lang="zh-CN" altLang="zh-CN" dirty="0"/>
              <a:t>（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NlogN</a:t>
            </a:r>
            <a:r>
              <a:rPr lang="zh-CN" altLang="en-US" dirty="0" smtClean="0"/>
              <a:t>）的时候，慎用递归！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643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断言：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AssertTrue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使用</a:t>
            </a:r>
            <a:r>
              <a:rPr lang="en-US" altLang="zh-CN" dirty="0" smtClean="0"/>
              <a:t>Junit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AssertTrue</a:t>
            </a:r>
            <a:r>
              <a:rPr lang="zh-CN" altLang="en-US" dirty="0" smtClean="0"/>
              <a:t>编写测试用例，比</a:t>
            </a:r>
            <a:r>
              <a:rPr lang="en-US" altLang="zh-CN" dirty="0" smtClean="0"/>
              <a:t>System.out.println()</a:t>
            </a:r>
            <a:r>
              <a:rPr lang="zh-CN" altLang="en-US" dirty="0" smtClean="0"/>
              <a:t>更为准确。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吃桃的过程，所产生的数列如下所示：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所以，可以利用如下公式验证程序的正确性：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35" y="5637960"/>
            <a:ext cx="14544685" cy="127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635" y="8572319"/>
            <a:ext cx="4763545" cy="215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82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断言：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AssertTrue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914909"/>
              </p:ext>
            </p:extLst>
          </p:nvPr>
        </p:nvGraphicFramePr>
        <p:xfrm>
          <a:off x="6666939" y="3980321"/>
          <a:ext cx="1008529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32002"/>
                <a:gridCol w="50532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MonkeyEatFruit.java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check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n=10,num=1534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True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1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简单递归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最大公约数与最小公倍数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最大公约数与最小公倍数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辗转相除法的思想</a:t>
            </a:r>
            <a:endParaRPr lang="en-US" altLang="zh-CN" sz="4800" dirty="0" smtClean="0"/>
          </a:p>
          <a:p>
            <a:r>
              <a:rPr lang="zh-CN" altLang="en-US" sz="4800" dirty="0" smtClean="0"/>
              <a:t>最大公约数的非递归算法</a:t>
            </a:r>
            <a:endParaRPr lang="en-US" altLang="zh-CN" sz="4800" dirty="0" smtClean="0"/>
          </a:p>
          <a:p>
            <a:r>
              <a:rPr lang="zh-CN" altLang="en-US" sz="4800" dirty="0" smtClean="0"/>
              <a:t>最大公约数的递归算法</a:t>
            </a:r>
            <a:endParaRPr lang="en-US" altLang="zh-CN" sz="4800" dirty="0" smtClean="0"/>
          </a:p>
          <a:p>
            <a:r>
              <a:rPr lang="zh-CN" altLang="en-US" sz="4800" dirty="0" smtClean="0"/>
              <a:t>最小公倍数的求法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最大公约数与最小公倍数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辗转相除法的思想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最大公约数（</a:t>
            </a:r>
            <a:r>
              <a:rPr lang="en-US" altLang="zh-CN" dirty="0"/>
              <a:t>Greatest </a:t>
            </a:r>
            <a:r>
              <a:rPr lang="en-US" altLang="zh-CN" dirty="0" smtClean="0"/>
              <a:t> Common Divisor</a:t>
            </a:r>
            <a:r>
              <a:rPr lang="zh-CN" altLang="en-US" dirty="0" smtClean="0"/>
              <a:t>），简称</a:t>
            </a:r>
            <a:r>
              <a:rPr lang="en-US" altLang="zh-CN" dirty="0" smtClean="0"/>
              <a:t>GCD</a:t>
            </a:r>
            <a:r>
              <a:rPr lang="zh-CN" altLang="en-US" dirty="0" smtClean="0"/>
              <a:t>；只考虑正整数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通常做法：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分解</a:t>
            </a:r>
            <a:r>
              <a:rPr lang="zh-CN" altLang="en-US" dirty="0" smtClean="0"/>
              <a:t>质因数：</a:t>
            </a:r>
            <a:r>
              <a:rPr lang="en-US" altLang="zh-CN" dirty="0" smtClean="0"/>
              <a:t>24 = 2*2*2*3</a:t>
            </a:r>
            <a:r>
              <a:rPr lang="zh-CN" altLang="en-US" dirty="0"/>
              <a:t>，</a:t>
            </a:r>
            <a:r>
              <a:rPr lang="en-US" altLang="zh-CN" dirty="0" smtClean="0"/>
              <a:t>60 = 2*2*3*5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提取所有的公共质因数：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 smtClean="0"/>
              <a:t>3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求所有公共质因数的乘积，即得最大公约数：</a:t>
            </a:r>
            <a:r>
              <a:rPr lang="en-US" altLang="zh-CN" dirty="0" smtClean="0"/>
              <a:t>2*2*3 = 12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166241"/>
              </p:ext>
            </p:extLst>
          </p:nvPr>
        </p:nvGraphicFramePr>
        <p:xfrm>
          <a:off x="6182845" y="4693008"/>
          <a:ext cx="10085293" cy="421807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352309"/>
                <a:gridCol w="3366492"/>
                <a:gridCol w="33664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m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n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gcd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105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252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最大公约数与最小公倍数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辗转相除法的思想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古希腊数学家欧几里得（公元前</a:t>
            </a:r>
            <a:r>
              <a:rPr lang="en-US" altLang="zh-CN" dirty="0"/>
              <a:t>330</a:t>
            </a:r>
            <a:r>
              <a:rPr lang="zh-CN" altLang="en-US" dirty="0"/>
              <a:t>年</a:t>
            </a:r>
            <a:r>
              <a:rPr lang="en-US" altLang="zh-CN" dirty="0"/>
              <a:t>—</a:t>
            </a:r>
            <a:r>
              <a:rPr lang="zh-CN" altLang="en-US" dirty="0"/>
              <a:t>公元前</a:t>
            </a:r>
            <a:r>
              <a:rPr lang="en-US" altLang="zh-CN" dirty="0"/>
              <a:t>275</a:t>
            </a:r>
            <a:r>
              <a:rPr lang="zh-CN" altLang="en-US" dirty="0"/>
              <a:t>年</a:t>
            </a:r>
            <a:r>
              <a:rPr lang="zh-CN" altLang="en-US" dirty="0" smtClean="0"/>
              <a:t>）发明了一种巧妙的算法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辗转相除法，又称欧几里得算法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令较大数为</a:t>
            </a:r>
            <a:r>
              <a:rPr lang="en-US" altLang="zh-CN" dirty="0" smtClean="0"/>
              <a:t>m</a:t>
            </a:r>
            <a:r>
              <a:rPr lang="zh-CN" altLang="en-US" dirty="0" smtClean="0"/>
              <a:t>，较小数为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当</a:t>
            </a:r>
            <a:r>
              <a:rPr lang="en-US" altLang="zh-CN" dirty="0" smtClean="0"/>
              <a:t>m</a:t>
            </a:r>
            <a:r>
              <a:rPr lang="zh-CN" altLang="en-US" dirty="0" smtClean="0"/>
              <a:t>除以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的余数不等于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时，把</a:t>
            </a:r>
            <a:r>
              <a:rPr lang="en-US" altLang="zh-CN" dirty="0" smtClean="0"/>
              <a:t>n</a:t>
            </a:r>
            <a:r>
              <a:rPr lang="zh-CN" altLang="en-US" dirty="0" smtClean="0"/>
              <a:t>作为</a:t>
            </a:r>
            <a:r>
              <a:rPr lang="en-US" altLang="zh-CN" dirty="0"/>
              <a:t>m</a:t>
            </a:r>
            <a:r>
              <a:rPr lang="zh-CN" altLang="en-US" dirty="0" smtClean="0"/>
              <a:t>，并把余数作为</a:t>
            </a:r>
            <a:r>
              <a:rPr lang="en-US" altLang="zh-CN" dirty="0"/>
              <a:t>n</a:t>
            </a:r>
            <a:r>
              <a:rPr lang="zh-CN" altLang="en-US" dirty="0" smtClean="0"/>
              <a:t>，进行下一次循环；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当余数等于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时，返回</a:t>
            </a:r>
            <a:r>
              <a:rPr lang="en-US" altLang="zh-CN" dirty="0" smtClean="0"/>
              <a:t>n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010170"/>
              </p:ext>
            </p:extLst>
          </p:nvPr>
        </p:nvGraphicFramePr>
        <p:xfrm>
          <a:off x="4948517" y="8982635"/>
          <a:ext cx="6024282" cy="335853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43953"/>
                <a:gridCol w="2043953"/>
                <a:gridCol w="193637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m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n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余数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252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105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105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42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714569"/>
              </p:ext>
            </p:extLst>
          </p:nvPr>
        </p:nvGraphicFramePr>
        <p:xfrm>
          <a:off x="11878235" y="8982000"/>
          <a:ext cx="6024282" cy="2498988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43953"/>
                <a:gridCol w="2043953"/>
                <a:gridCol w="1936376"/>
              </a:tblGrid>
              <a:tr h="77991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m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n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余数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42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最大公约数与最小公倍数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最大公约数的非递归算法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每执行一次循环，</a:t>
            </a:r>
            <a:r>
              <a:rPr lang="en-US" altLang="zh-CN" dirty="0" smtClean="0"/>
              <a:t>m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n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至少有一个缩小了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2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倍</a:t>
            </a:r>
            <a:r>
              <a:rPr lang="zh-CN" altLang="en-US" dirty="0" smtClean="0"/>
              <a:t>，故时间复杂度上限为</a:t>
            </a:r>
            <a:r>
              <a:rPr lang="en-US" altLang="zh-CN" dirty="0" smtClean="0"/>
              <a:t>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M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对于大量的随机测试样例，每次循环平均能使</a:t>
            </a:r>
            <a:r>
              <a:rPr lang="en-US" altLang="zh-CN" dirty="0"/>
              <a:t>m</a:t>
            </a:r>
            <a:r>
              <a:rPr lang="zh-CN" altLang="en-US" dirty="0" smtClean="0"/>
              <a:t>与</a:t>
            </a:r>
            <a:r>
              <a:rPr lang="en-US" altLang="zh-CN" dirty="0"/>
              <a:t>n</a:t>
            </a:r>
            <a:r>
              <a:rPr lang="zh-CN" altLang="en-US" dirty="0" smtClean="0"/>
              <a:t>的值缩小一个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进位，所以平均复杂度为</a:t>
            </a:r>
            <a:r>
              <a:rPr lang="en-US" altLang="zh-CN" dirty="0" smtClean="0"/>
              <a:t>O(lgM)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342188"/>
              </p:ext>
            </p:extLst>
          </p:nvPr>
        </p:nvGraphicFramePr>
        <p:xfrm>
          <a:off x="1825999" y="3672290"/>
          <a:ext cx="1008529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32002"/>
                <a:gridCol w="50532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GcdAndLcm.java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gcd01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m=100,n=44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O(lgM)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80545"/>
              </p:ext>
            </p:extLst>
          </p:nvPr>
        </p:nvGraphicFramePr>
        <p:xfrm>
          <a:off x="14603505" y="3710438"/>
          <a:ext cx="6024282" cy="421807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043953"/>
                <a:gridCol w="2043953"/>
                <a:gridCol w="193637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m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n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最大公约数与最小公倍数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最大公约数的递归算法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巧用三元运算符，可以把函数体缩短为一行！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在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bug free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的基础上</a:t>
            </a:r>
            <a:r>
              <a:rPr lang="zh-CN" altLang="en-US" dirty="0" smtClean="0"/>
              <a:t>，简洁优美的代码，更受面试官的青睐！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08791"/>
              </p:ext>
            </p:extLst>
          </p:nvPr>
        </p:nvGraphicFramePr>
        <p:xfrm>
          <a:off x="6801411" y="3672290"/>
          <a:ext cx="1008529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32002"/>
                <a:gridCol w="50532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GcdAndLcm.java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gcd02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m=105,n=252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O(lgM)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O(lgM)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18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简单递归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猴子吃桃问题</a:t>
            </a:r>
            <a:endParaRPr lang="en-US" altLang="zh-CN" dirty="0" smtClean="0"/>
          </a:p>
          <a:p>
            <a:r>
              <a:rPr lang="zh-CN" altLang="en-US" dirty="0" smtClean="0"/>
              <a:t>最大公约数与最小公倍数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</a:t>
            </a:r>
            <a:endParaRPr lang="en-US" altLang="zh-CN" dirty="0" smtClean="0"/>
          </a:p>
          <a:p>
            <a:r>
              <a:rPr lang="zh-CN" altLang="en-US" dirty="0"/>
              <a:t>爬</a:t>
            </a:r>
            <a:r>
              <a:rPr lang="zh-CN" altLang="en-US" dirty="0" smtClean="0"/>
              <a:t>楼梯问题</a:t>
            </a:r>
            <a:endParaRPr lang="en-US" altLang="zh-CN" dirty="0" smtClean="0"/>
          </a:p>
          <a:p>
            <a:r>
              <a:rPr lang="zh-CN" altLang="en-US" dirty="0"/>
              <a:t>简单</a:t>
            </a:r>
            <a:r>
              <a:rPr lang="zh-CN" altLang="en-US" dirty="0" smtClean="0"/>
              <a:t>递归总结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最大公约数与最小公倍数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最小公倍数的求法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求</a:t>
            </a:r>
            <a:r>
              <a:rPr lang="zh-CN" altLang="en-US" dirty="0" smtClean="0"/>
              <a:t>出最大公约数之后，最小公倍数（</a:t>
            </a:r>
            <a:r>
              <a:rPr lang="en-US" altLang="zh-CN" dirty="0"/>
              <a:t>Least Common </a:t>
            </a:r>
            <a:r>
              <a:rPr lang="en-US" altLang="zh-CN" dirty="0" smtClean="0"/>
              <a:t>Multiple</a:t>
            </a:r>
            <a:r>
              <a:rPr lang="zh-CN" altLang="en-US" dirty="0" smtClean="0"/>
              <a:t>，简称</a:t>
            </a:r>
            <a:r>
              <a:rPr lang="en-US" altLang="zh-CN" dirty="0" smtClean="0"/>
              <a:t>LCM</a:t>
            </a:r>
            <a:r>
              <a:rPr lang="zh-CN" altLang="en-US" dirty="0" smtClean="0"/>
              <a:t>），就能迎刃而解了。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LCM(m,n) = m*n/GCD(m,n)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比如</a:t>
            </a:r>
            <a:r>
              <a:rPr lang="zh-CN" altLang="en-US" dirty="0" smtClean="0"/>
              <a:t>，</a:t>
            </a:r>
            <a:r>
              <a:rPr lang="en-US" altLang="zh-CN" dirty="0" smtClean="0"/>
              <a:t>60</a:t>
            </a:r>
            <a:r>
              <a:rPr lang="zh-CN" altLang="en-US" dirty="0" smtClean="0"/>
              <a:t>与</a:t>
            </a:r>
            <a:r>
              <a:rPr lang="en-US" altLang="zh-CN" dirty="0" smtClean="0"/>
              <a:t>24</a:t>
            </a:r>
            <a:r>
              <a:rPr lang="zh-CN" altLang="en-US" dirty="0" smtClean="0"/>
              <a:t>的最大公约数为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，那么最小公倍数为：</a:t>
            </a:r>
            <a:r>
              <a:rPr lang="en-US" altLang="zh-CN" dirty="0" smtClean="0"/>
              <a:t>60*24/12 = 120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47943"/>
              </p:ext>
            </p:extLst>
          </p:nvPr>
        </p:nvGraphicFramePr>
        <p:xfrm>
          <a:off x="7295706" y="7537654"/>
          <a:ext cx="9825645" cy="59192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902452"/>
                <a:gridCol w="4923193"/>
              </a:tblGrid>
              <a:tr h="745343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41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GcdAndLcm.java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141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lcm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141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m=60,n=24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141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120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141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O(lgM)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21418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1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简单递归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普通算法</a:t>
            </a:r>
            <a:endParaRPr lang="en-US" altLang="zh-CN" sz="4800" dirty="0" smtClean="0"/>
          </a:p>
          <a:p>
            <a:r>
              <a:rPr lang="zh-CN" altLang="en-US" sz="4800" dirty="0" smtClean="0"/>
              <a:t>等差数列求和公式</a:t>
            </a:r>
            <a:endParaRPr lang="en-US" altLang="zh-CN" sz="4800" dirty="0" smtClean="0"/>
          </a:p>
          <a:p>
            <a:r>
              <a:rPr lang="zh-CN" altLang="en-US" sz="4800" dirty="0" smtClean="0"/>
              <a:t>如何终止？抛异常！</a:t>
            </a:r>
            <a:endParaRPr lang="en-US" altLang="zh-CN" sz="4800" dirty="0" smtClean="0"/>
          </a:p>
          <a:p>
            <a:r>
              <a:rPr lang="zh-CN" altLang="en-US" sz="4800" dirty="0"/>
              <a:t>递归</a:t>
            </a:r>
            <a:r>
              <a:rPr lang="zh-CN" altLang="en-US" sz="4800" dirty="0" smtClean="0"/>
              <a:t>调用普通函数</a:t>
            </a:r>
            <a:endParaRPr lang="en-US" altLang="zh-CN" sz="4800" dirty="0" smtClean="0"/>
          </a:p>
          <a:p>
            <a:r>
              <a:rPr lang="zh-CN" altLang="en-US" sz="4800" dirty="0" smtClean="0"/>
              <a:t>递归调用构造函数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1169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普通算法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题目：求</a:t>
            </a:r>
            <a:r>
              <a:rPr lang="en-US" altLang="zh-CN" dirty="0" smtClean="0"/>
              <a:t>1+2+3+…+n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用递归以及非递归算法求解，要求时间复杂度为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60766"/>
              </p:ext>
            </p:extLst>
          </p:nvPr>
        </p:nvGraphicFramePr>
        <p:xfrm>
          <a:off x="1363095" y="5626882"/>
          <a:ext cx="1008529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32002"/>
                <a:gridCol w="50532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CommonSum.java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commonMethod01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n=100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5050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23931"/>
              </p:ext>
            </p:extLst>
          </p:nvPr>
        </p:nvGraphicFramePr>
        <p:xfrm>
          <a:off x="12349748" y="5626882"/>
          <a:ext cx="1008529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32002"/>
                <a:gridCol w="50532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CommonSum.java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commonMethod02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n=100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5050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1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等差数列求和公式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首尾相加：</a:t>
            </a:r>
            <a:r>
              <a:rPr lang="en-US" altLang="zh-CN" dirty="0" smtClean="0"/>
              <a:t>1+100 = 2+99 = 3+98 = … = 50+51 = 101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等差数列求和公式：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801738"/>
              </p:ext>
            </p:extLst>
          </p:nvPr>
        </p:nvGraphicFramePr>
        <p:xfrm>
          <a:off x="7093946" y="7090041"/>
          <a:ext cx="1008529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32002"/>
                <a:gridCol w="5053292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CommonSum.java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commonMethod03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n=100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5050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35" y="4603425"/>
            <a:ext cx="3620295" cy="2159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57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如何终止？抛异常！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如果加上以下限制，该如何求解？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允许使用循环语句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允许使用选择语句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不</a:t>
            </a:r>
            <a:r>
              <a:rPr lang="zh-CN" altLang="en-US" dirty="0" smtClean="0"/>
              <a:t>允许使用乘法、除法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如果不能人为地终止循环或者递归，那就让程序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意外终止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自然而然就联想到：抛异常！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9490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如何终止？抛异常！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799" y="3193200"/>
            <a:ext cx="22499481" cy="10281600"/>
          </a:xfrm>
        </p:spPr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设计递归算法，使用数组存储数据；当发生数组越界异常时，捕获异常并结束递归。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数组第</a:t>
            </a:r>
            <a:r>
              <a:rPr lang="en-US" altLang="zh-CN" dirty="0" smtClean="0"/>
              <a:t>20</a:t>
            </a:r>
            <a:r>
              <a:rPr lang="zh-CN" altLang="en-US" dirty="0" smtClean="0"/>
              <a:t>位置的元素</a:t>
            </a:r>
            <a:r>
              <a:rPr lang="en-US" altLang="zh-CN" dirty="0" smtClean="0"/>
              <a:t>array[20]</a:t>
            </a:r>
            <a:r>
              <a:rPr lang="zh-CN" altLang="en-US" dirty="0" smtClean="0"/>
              <a:t>存储前</a:t>
            </a:r>
            <a:r>
              <a:rPr lang="en-US" altLang="zh-CN" dirty="0" smtClean="0"/>
              <a:t>20</a:t>
            </a:r>
            <a:r>
              <a:rPr lang="zh-CN" altLang="en-US" dirty="0" smtClean="0"/>
              <a:t>项的和：</a:t>
            </a:r>
            <a:r>
              <a:rPr lang="en-US" altLang="zh-CN" dirty="0" smtClean="0"/>
              <a:t>1+2+3+…+20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420639"/>
              </p:ext>
            </p:extLst>
          </p:nvPr>
        </p:nvGraphicFramePr>
        <p:xfrm>
          <a:off x="4156859" y="3719673"/>
          <a:ext cx="16653163" cy="50776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506690"/>
                <a:gridCol w="814647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异常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说明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StackOverFlowError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栈溢出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OutOfMemoryError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堆溢出、静态内存区溢出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ClassCastException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类型转换异常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ArithmeticException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数学异常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ArrayIndexOutOfBoundsException</a:t>
                      </a:r>
                      <a:endParaRPr lang="zh-CN" altLang="en-US" sz="3600" baseline="0" dirty="0" smtClean="0">
                        <a:solidFill>
                          <a:srgbClr val="FF5C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数组越界异常</a:t>
                      </a:r>
                      <a:endParaRPr lang="zh-CN" altLang="en-US" sz="3600" baseline="0" dirty="0">
                        <a:solidFill>
                          <a:srgbClr val="FF5C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885" y="10348920"/>
            <a:ext cx="5843280" cy="2286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224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调用普通函数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Heap(N) = 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Stack(N) = N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Space(N) = Heap(N)+Stack(N) = 2N = O(N)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37784"/>
              </p:ext>
            </p:extLst>
          </p:nvPr>
        </p:nvGraphicFramePr>
        <p:xfrm>
          <a:off x="5403274" y="3341719"/>
          <a:ext cx="13328074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539344"/>
                <a:gridCol w="678873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SumExceptionMethod.java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sumMethod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n=100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5050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7635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09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调用构造函数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Heap(N</a:t>
            </a:r>
            <a:r>
              <a:rPr lang="en-US" altLang="zh-CN" dirty="0"/>
              <a:t>) = </a:t>
            </a:r>
            <a:r>
              <a:rPr lang="en-US" altLang="zh-CN" dirty="0" smtClean="0"/>
              <a:t>2N</a:t>
            </a:r>
            <a:r>
              <a:rPr lang="zh-CN" altLang="en-US" dirty="0"/>
              <a:t>，</a:t>
            </a:r>
            <a:r>
              <a:rPr lang="en-US" altLang="zh-CN" dirty="0"/>
              <a:t>Stack(N) = N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/>
              <a:t>Space(N) = Heap(N)+Stack(N) = </a:t>
            </a:r>
            <a:r>
              <a:rPr lang="en-US" altLang="zh-CN" dirty="0" smtClean="0"/>
              <a:t>3N </a:t>
            </a:r>
            <a:r>
              <a:rPr lang="en-US" altLang="zh-CN" dirty="0"/>
              <a:t>= O(N)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27131"/>
              </p:ext>
            </p:extLst>
          </p:nvPr>
        </p:nvGraphicFramePr>
        <p:xfrm>
          <a:off x="4239491" y="3683300"/>
          <a:ext cx="15905018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980218"/>
                <a:gridCol w="79248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SumExceptionConstructor.java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SumExceptionConstructor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n=100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5050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48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简单递归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简单递归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斐波那契数</a:t>
            </a:r>
            <a:r>
              <a:rPr lang="zh-CN" altLang="en-US" sz="4800" dirty="0" smtClean="0"/>
              <a:t>列的递推公式</a:t>
            </a:r>
            <a:endParaRPr lang="en-US" altLang="zh-CN" sz="4800" dirty="0" smtClean="0"/>
          </a:p>
          <a:p>
            <a:r>
              <a:rPr lang="zh-CN" altLang="en-US" sz="4800" dirty="0"/>
              <a:t>递归算法</a:t>
            </a:r>
            <a:endParaRPr lang="en-US" altLang="zh-CN" sz="4800" dirty="0" smtClean="0"/>
          </a:p>
          <a:p>
            <a:r>
              <a:rPr lang="zh-CN" altLang="en-US" sz="4800" dirty="0"/>
              <a:t>备忘录法</a:t>
            </a:r>
            <a:endParaRPr lang="en-US" altLang="zh-CN" sz="4800" dirty="0" smtClean="0"/>
          </a:p>
          <a:p>
            <a:r>
              <a:rPr lang="zh-CN" altLang="en-US" sz="4800" dirty="0"/>
              <a:t>动态规划法</a:t>
            </a:r>
            <a:endParaRPr lang="en-US" altLang="zh-CN" sz="4800" dirty="0" smtClean="0"/>
          </a:p>
          <a:p>
            <a:r>
              <a:rPr lang="zh-CN" altLang="en-US" sz="4800" dirty="0" smtClean="0"/>
              <a:t>状态压缩法</a:t>
            </a:r>
            <a:endParaRPr lang="en-US" altLang="zh-CN" sz="4800" dirty="0" smtClean="0"/>
          </a:p>
          <a:p>
            <a:r>
              <a:rPr lang="zh-CN" altLang="en-US" sz="4800" dirty="0"/>
              <a:t>斐波那契数</a:t>
            </a:r>
            <a:r>
              <a:rPr lang="zh-CN" altLang="en-US" sz="4800" dirty="0" smtClean="0"/>
              <a:t>列的通项公式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5120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列的递推公式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leetCode70</a:t>
            </a:r>
            <a:r>
              <a:rPr lang="zh-CN" altLang="en-US" dirty="0" smtClean="0"/>
              <a:t>：</a:t>
            </a:r>
            <a:r>
              <a:rPr lang="en-US" altLang="zh-CN" dirty="0"/>
              <a:t>Climbing </a:t>
            </a:r>
            <a:r>
              <a:rPr lang="en-US" altLang="zh-CN" dirty="0" smtClean="0"/>
              <a:t>Stairs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楼梯一共有</a:t>
            </a:r>
            <a:r>
              <a:rPr lang="en-US" altLang="zh-CN" dirty="0" smtClean="0"/>
              <a:t>n</a:t>
            </a:r>
            <a:r>
              <a:rPr lang="zh-CN" altLang="en-US" dirty="0" smtClean="0"/>
              <a:t>级，每次你只能爬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级或者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级。问：从底部爬到顶部一共有多少种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不同的路径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5,2</a:t>
            </a:r>
            <a:r>
              <a:rPr lang="zh-CN" altLang="en-US" dirty="0" smtClean="0"/>
              <a:t>与</a:t>
            </a:r>
            <a:r>
              <a:rPr lang="en-US" altLang="zh-CN" dirty="0" smtClean="0"/>
              <a:t>5,1,1</a:t>
            </a:r>
            <a:r>
              <a:rPr lang="zh-CN" altLang="en-US" dirty="0" smtClean="0"/>
              <a:t>是两种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不同的路径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  <p:grpSp>
        <p:nvGrpSpPr>
          <p:cNvPr id="33" name="组合 32"/>
          <p:cNvGrpSpPr/>
          <p:nvPr/>
        </p:nvGrpSpPr>
        <p:grpSpPr>
          <a:xfrm>
            <a:off x="7536793" y="7551054"/>
            <a:ext cx="7952504" cy="4509650"/>
            <a:chOff x="7536793" y="7551054"/>
            <a:chExt cx="7952504" cy="4509650"/>
          </a:xfrm>
        </p:grpSpPr>
        <p:grpSp>
          <p:nvGrpSpPr>
            <p:cNvPr id="28" name="组合 27"/>
            <p:cNvGrpSpPr/>
            <p:nvPr/>
          </p:nvGrpSpPr>
          <p:grpSpPr>
            <a:xfrm>
              <a:off x="7536793" y="7551054"/>
              <a:ext cx="7952504" cy="4509650"/>
              <a:chOff x="7536793" y="6388543"/>
              <a:chExt cx="7952504" cy="4509650"/>
            </a:xfrm>
          </p:grpSpPr>
          <p:grpSp>
            <p:nvGrpSpPr>
              <p:cNvPr id="13" name="组合 12"/>
              <p:cNvGrpSpPr/>
              <p:nvPr/>
            </p:nvGrpSpPr>
            <p:grpSpPr>
              <a:xfrm>
                <a:off x="7536793" y="6388543"/>
                <a:ext cx="7952504" cy="4509650"/>
                <a:chOff x="2660073" y="3851558"/>
                <a:chExt cx="7952504" cy="4322624"/>
              </a:xfrm>
            </p:grpSpPr>
            <p:sp>
              <p:nvSpPr>
                <p:cNvPr id="14" name="矩形 13"/>
                <p:cNvSpPr/>
                <p:nvPr/>
              </p:nvSpPr>
              <p:spPr>
                <a:xfrm>
                  <a:off x="2660073" y="7093527"/>
                  <a:ext cx="1136072" cy="1080655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3796145" y="6553195"/>
                  <a:ext cx="1136072" cy="1620983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6068289" y="5472540"/>
                  <a:ext cx="1136072" cy="2701638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4932217" y="6012868"/>
                  <a:ext cx="1136072" cy="2161310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7204361" y="4932217"/>
                  <a:ext cx="1136072" cy="3241965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8340433" y="4391889"/>
                  <a:ext cx="1136072" cy="3782293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9476505" y="3851558"/>
                  <a:ext cx="1136072" cy="4322620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21" name="矩形 20"/>
              <p:cNvSpPr/>
              <p:nvPr/>
            </p:nvSpPr>
            <p:spPr>
              <a:xfrm>
                <a:off x="8975443" y="9770782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7774540" y="9872822"/>
                <a:ext cx="53091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0" cap="none" spc="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111515" y="9805879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11247587" y="9770777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3519731" y="9779497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14655803" y="9876442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7" name="矩形 26"/>
            <p:cNvSpPr/>
            <p:nvPr/>
          </p:nvSpPr>
          <p:spPr>
            <a:xfrm>
              <a:off x="12383659" y="10912080"/>
              <a:ext cx="53091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10160">
                    <a:solidFill>
                      <a:schemeClr val="accent1"/>
                    </a:solidFill>
                    <a:prstDash val="solid"/>
                  </a:ln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zh-CN" altLang="en-US" sz="5400" b="0" cap="none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32" name="下箭头 31"/>
          <p:cNvSpPr/>
          <p:nvPr/>
        </p:nvSpPr>
        <p:spPr>
          <a:xfrm>
            <a:off x="6096470" y="10118023"/>
            <a:ext cx="568036" cy="1181785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087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434E-6 1.2963E-6 L 0.24888 -0.2197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1" y="-1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88 -0.21979 L 0.35068 -0.26748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87" y="-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00371 L 0.2512 -0.2162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40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12 -0.21563 L 0.29868 -0.2537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1" y="-19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34 -0.24908 L 0.35157 -0.2876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" y="-19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列的递推公式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最后一步</a:t>
            </a:r>
            <a:r>
              <a:rPr lang="zh-CN" altLang="en-US" dirty="0" smtClean="0"/>
              <a:t>：要么从</a:t>
            </a:r>
            <a:r>
              <a:rPr lang="en-US" altLang="zh-CN" dirty="0" smtClean="0"/>
              <a:t>5</a:t>
            </a:r>
            <a:r>
              <a:rPr lang="zh-CN" altLang="en-US" dirty="0"/>
              <a:t>往</a:t>
            </a:r>
            <a:r>
              <a:rPr lang="zh-CN" altLang="en-US" dirty="0" smtClean="0"/>
              <a:t>上走</a:t>
            </a:r>
            <a:r>
              <a:rPr lang="en-US" altLang="zh-CN" dirty="0" smtClean="0"/>
              <a:t>2</a:t>
            </a:r>
            <a:r>
              <a:rPr lang="zh-CN" altLang="en-US" dirty="0" smtClean="0"/>
              <a:t>级，要么从</a:t>
            </a:r>
            <a:r>
              <a:rPr lang="en-US" altLang="zh-CN" dirty="0" smtClean="0"/>
              <a:t>6</a:t>
            </a:r>
            <a:r>
              <a:rPr lang="zh-CN" altLang="en-US" dirty="0" smtClean="0"/>
              <a:t>往上走</a:t>
            </a:r>
            <a:r>
              <a:rPr lang="en-US" altLang="zh-CN" dirty="0" smtClean="0"/>
              <a:t>1</a:t>
            </a:r>
            <a:r>
              <a:rPr lang="zh-CN" altLang="en-US" dirty="0" smtClean="0"/>
              <a:t>级；</a:t>
            </a:r>
            <a:r>
              <a:rPr lang="zh-CN" altLang="en-US" dirty="0"/>
              <a:t>故</a:t>
            </a:r>
            <a:r>
              <a:rPr lang="en-US" altLang="zh-CN" dirty="0"/>
              <a:t>f(7</a:t>
            </a:r>
            <a:r>
              <a:rPr lang="en-US" altLang="zh-CN" dirty="0" smtClean="0"/>
              <a:t>) = f(5</a:t>
            </a:r>
            <a:r>
              <a:rPr lang="en-US" altLang="zh-CN" dirty="0"/>
              <a:t>)+f(6</a:t>
            </a:r>
            <a:r>
              <a:rPr lang="en-US" altLang="zh-CN" dirty="0" smtClean="0"/>
              <a:t>)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到达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，向上爬一级</a:t>
            </a:r>
            <a:r>
              <a:rPr lang="zh-CN" altLang="en-US" dirty="0"/>
              <a:t>；</a:t>
            </a:r>
            <a:r>
              <a:rPr lang="en-US" altLang="zh-CN" dirty="0" smtClean="0"/>
              <a:t>f(1)=1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到达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向上爬一级；直接向上爬两级；</a:t>
            </a:r>
            <a:r>
              <a:rPr lang="en-US" altLang="zh-CN" dirty="0" smtClean="0"/>
              <a:t>f(2)=2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655020" y="8735019"/>
            <a:ext cx="7952504" cy="4509650"/>
            <a:chOff x="7536793" y="7551054"/>
            <a:chExt cx="7952504" cy="4509650"/>
          </a:xfrm>
        </p:grpSpPr>
        <p:grpSp>
          <p:nvGrpSpPr>
            <p:cNvPr id="14" name="组合 13"/>
            <p:cNvGrpSpPr/>
            <p:nvPr/>
          </p:nvGrpSpPr>
          <p:grpSpPr>
            <a:xfrm>
              <a:off x="7536793" y="7551054"/>
              <a:ext cx="7952504" cy="4509650"/>
              <a:chOff x="7536793" y="6388543"/>
              <a:chExt cx="7952504" cy="450965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7536793" y="6388543"/>
                <a:ext cx="7952504" cy="4509650"/>
                <a:chOff x="2660073" y="3851558"/>
                <a:chExt cx="7952504" cy="4322624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660073" y="7093527"/>
                  <a:ext cx="1136072" cy="1080655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3796145" y="6553195"/>
                  <a:ext cx="1136072" cy="1620983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6068289" y="5472540"/>
                  <a:ext cx="1136072" cy="2701638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4932217" y="6012868"/>
                  <a:ext cx="1136072" cy="2161310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204361" y="4932217"/>
                  <a:ext cx="1136072" cy="3241965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8340433" y="4391889"/>
                  <a:ext cx="1136072" cy="3782293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476505" y="3851558"/>
                  <a:ext cx="1136072" cy="4322620"/>
                </a:xfrm>
                <a:prstGeom prst="rect">
                  <a:avLst/>
                </a:prstGeom>
                <a:noFill/>
                <a:ln w="63500" cap="flat">
                  <a:solidFill>
                    <a:srgbClr val="35B558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</p:grpSp>
          <p:sp>
            <p:nvSpPr>
              <p:cNvPr id="17" name="矩形 16"/>
              <p:cNvSpPr/>
              <p:nvPr/>
            </p:nvSpPr>
            <p:spPr>
              <a:xfrm>
                <a:off x="8975443" y="9770782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2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774540" y="9872822"/>
                <a:ext cx="530915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b="0" cap="none" spc="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1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10111515" y="9805879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3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1247587" y="9770777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4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3519731" y="9779497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6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4655803" y="9876442"/>
                <a:ext cx="530916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5400" dirty="0" smtClean="0">
                    <a:ln w="10160">
                      <a:solidFill>
                        <a:schemeClr val="accent1"/>
                      </a:solidFill>
                      <a:prstDash val="solid"/>
                    </a:ln>
                    <a:effectLst>
                      <a:outerShdw blurRad="38100" dist="32000" dir="5400000" algn="tl">
                        <a:srgbClr val="000000">
                          <a:alpha val="30000"/>
                        </a:srgbClr>
                      </a:outerShdw>
                    </a:effectLst>
                  </a:rPr>
                  <a:t>7</a:t>
                </a:r>
                <a:endParaRPr lang="zh-CN" altLang="en-US" sz="5400" b="0" cap="none" spc="0" dirty="0">
                  <a:ln w="10160">
                    <a:solidFill>
                      <a:schemeClr val="accent1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5" name="矩形 14"/>
            <p:cNvSpPr/>
            <p:nvPr/>
          </p:nvSpPr>
          <p:spPr>
            <a:xfrm>
              <a:off x="12383659" y="10912080"/>
              <a:ext cx="530916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5400" dirty="0" smtClean="0">
                  <a:ln w="10160">
                    <a:solidFill>
                      <a:schemeClr val="accent1"/>
                    </a:solidFill>
                    <a:prstDash val="solid"/>
                  </a:ln>
                  <a:effectLst>
                    <a:outerShdw blurRad="38100" dist="32000" dir="5400000" algn="tl">
                      <a:srgbClr val="000000">
                        <a:alpha val="30000"/>
                      </a:srgbClr>
                    </a:outerShdw>
                  </a:effectLst>
                </a:rPr>
                <a:t>5</a:t>
              </a:r>
              <a:endParaRPr lang="zh-CN" altLang="en-US" sz="5400" b="0" cap="none" spc="0" dirty="0">
                <a:ln w="1016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32000" dir="5400000" algn="tl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sp>
        <p:nvSpPr>
          <p:cNvPr id="4" name="下箭头 3"/>
          <p:cNvSpPr/>
          <p:nvPr/>
        </p:nvSpPr>
        <p:spPr>
          <a:xfrm>
            <a:off x="12388971" y="8301608"/>
            <a:ext cx="756745" cy="1183975"/>
          </a:xfrm>
          <a:prstGeom prst="down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17862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778E-6 3.7037E-7 L 0.09066 -0.0460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3" y="-2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16 3.7037E-7 L 0.09066 -0.0592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5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227 0.2544 L -0.18616 0.1838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2" y="-35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8616 0.1838 L -0.13946 0.13773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" y="-2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66 0.2544 L -0.13646 0.1671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4" y="-43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2" animBg="1"/>
      <p:bldP spid="4" grpId="3" animBg="1"/>
      <p:bldP spid="4" grpId="5" animBg="1"/>
      <p:bldP spid="4" grpId="6" animBg="1"/>
      <p:bldP spid="4" grpId="7" animBg="1"/>
      <p:bldP spid="4" grpId="8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列的递推公式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递归</a:t>
            </a:r>
            <a:r>
              <a:rPr lang="zh-CN" altLang="en-US" dirty="0" smtClean="0"/>
              <a:t>方程（递推公式）为：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斐波那契数列：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978" y="4292849"/>
            <a:ext cx="17536195" cy="258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121" y="9100810"/>
            <a:ext cx="20133910" cy="127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92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62857"/>
              </p:ext>
            </p:extLst>
          </p:nvPr>
        </p:nvGraphicFramePr>
        <p:xfrm>
          <a:off x="2017986" y="4621348"/>
          <a:ext cx="8954814" cy="73289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56663"/>
                <a:gridCol w="4198151"/>
              </a:tblGrid>
              <a:tr h="96276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_040Climb.java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O(2^N)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554939"/>
              </p:ext>
            </p:extLst>
          </p:nvPr>
        </p:nvGraphicFramePr>
        <p:xfrm>
          <a:off x="12139448" y="4621348"/>
          <a:ext cx="9900745" cy="732891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096573"/>
                <a:gridCol w="4804172"/>
              </a:tblGrid>
              <a:tr h="96276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_040Climb.java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O(2^N)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6102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2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递归树（</a:t>
            </a:r>
            <a:r>
              <a:rPr lang="en-US" altLang="zh-CN" dirty="0"/>
              <a:t>Recursive Tree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弹栈序列，为二叉树的后序遍历序列（</a:t>
            </a:r>
            <a:r>
              <a:rPr lang="en-US" altLang="zh-CN" dirty="0" smtClean="0"/>
              <a:t>Post Order Traversal Sequence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en-US" altLang="zh-CN" dirty="0" smtClean="0"/>
              <a:t>2 1 3 2 4 2 1 3 5</a:t>
            </a:r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树的高度 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= 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栈的最大深度</a:t>
            </a:r>
            <a:endParaRPr lang="en-US" altLang="zh-CN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96" y="5648611"/>
            <a:ext cx="10803810" cy="7344763"/>
          </a:xfrm>
          <a:prstGeom prst="rect">
            <a:avLst/>
          </a:prstGeom>
        </p:spPr>
      </p:pic>
      <p:sp>
        <p:nvSpPr>
          <p:cNvPr id="5" name="下箭头 4"/>
          <p:cNvSpPr>
            <a:spLocks noChangeAspect="1"/>
          </p:cNvSpPr>
          <p:nvPr/>
        </p:nvSpPr>
        <p:spPr>
          <a:xfrm>
            <a:off x="10105778" y="11047095"/>
            <a:ext cx="524123" cy="548640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FF5C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48487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1 0.04375 C 0.05927 0.04988 0.0297 0.04583 0.1102 0.04583 " pathEditMode="relative" rAng="0" ptsTypes="fA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5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02 0.04583 C 0.09952 0.03391 0.10948 0.04734 0.10108 0.02778 C 0.09704 0.01805 0.09105 0.00984 0.08669 0.00035 C 0.07842 -0.01748 0.07314 -0.0375 0.05966 -0.04514 C 0.05465 -0.05776 0.05432 -0.06285 0.05432 -0.07836 " pathEditMode="relative" rAng="0" ptsTypes="ffffA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94" y="-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83 -0.10625 C 0.09848 -0.10625 0.13013 -0.10625 0.16178 -0.10625 " pathEditMode="relative" rAng="0" ptsTypes="f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78 -0.12292 C 0.15911 -0.1301 0.15644 -0.13484 0.15241 -0.13959 C 0.1498 -0.15348 0.14361 -0.16447 0.13951 -0.17709 C 0.13632 -0.18704 0.13437 -0.19572 0.12896 -0.20209 C 0.1274 -0.21054 0.12648 -0.2191 0.12427 -0.22709 " pathEditMode="relative" rAng="0" ptsTypes="ffff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6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75 -0.24375 C 0.1259 -0.24074 0.13007 -0.2375 0.13482 -0.23334 C 0.13606 -0.23218 0.13704 -0.23021 0.13834 -0.22917 C 0.13984 -0.22801 0.14146 -0.2279 0.14303 -0.22709 C 0.14537 -0.22581 0.15006 -0.22292 0.15006 -0.2228 C 0.15162 -0.22084 0.15312 -0.21864 0.15475 -0.21667 C 0.15703 -0.21378 0.16178 -0.20834 0.16178 -0.20822 C 0.16647 -0.19584 0.17787 -0.18577 0.18523 -0.17709 C 0.18758 -0.17431 0.18992 -0.17153 0.19227 -0.16875 C 0.19435 -0.16632 0.1993 -0.16459 0.1993 -0.16447 C 0.20008 -0.1625 0.20047 -0.15961 0.20164 -0.15834 C 0.21532 -0.14317 0.20295 -0.1632 0.21337 -0.15 C 0.21474 -0.14827 0.21558 -0.14561 0.21688 -0.14375 C 0.21799 -0.14213 0.21929 -0.14121 0.2204 -0.13959 C 0.2217 -0.13773 0.22262 -0.13519 0.22392 -0.13334 C 0.22613 -0.13021 0.23095 -0.125 0.23095 -0.12489 C 0.23375 -0.11748 0.23401 -0.11667 0.23916 -0.11667 " pathEditMode="relative" rAng="0" ptsTypes="ffffffffffffffffA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20" y="6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16 -0.11666 L 0.36108 -0.1166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053 -0.11667 L 0.29719 -0.24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0" y="-63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74 -0.22917 L 0.21513 -0.375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31" y="-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时间复杂度怎么推导</a:t>
            </a:r>
            <a:r>
              <a:rPr lang="en-US" altLang="en-US" dirty="0" smtClean="0"/>
              <a:t>?!</a:t>
            </a:r>
            <a:endParaRPr lang="en-US" altLang="zh-CN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32" y="3524248"/>
            <a:ext cx="11546829" cy="7145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743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使用“放大法”证明上界：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上界为：</a:t>
            </a:r>
            <a:endParaRPr lang="en-US" altLang="zh-CN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21" y="11284325"/>
            <a:ext cx="1143252" cy="1295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20" y="4492133"/>
            <a:ext cx="15814965" cy="57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79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同理，使用“</a:t>
            </a:r>
            <a:r>
              <a:rPr lang="zh-CN" altLang="en-US" dirty="0"/>
              <a:t>缩小</a:t>
            </a:r>
            <a:r>
              <a:rPr lang="zh-CN" altLang="en-US" dirty="0" smtClean="0"/>
              <a:t>法”证明下界：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下</a:t>
            </a:r>
            <a:r>
              <a:rPr lang="zh-CN" altLang="en-US" dirty="0" smtClean="0"/>
              <a:t>界为：</a:t>
            </a:r>
            <a:endParaRPr lang="en-US" altLang="zh-CN" baseline="30000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404" y="11063451"/>
            <a:ext cx="1219470" cy="190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176" y="4499413"/>
            <a:ext cx="16069020" cy="628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10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数形结合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大胆猜想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小心求证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放缩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知其所以然！</a:t>
            </a:r>
            <a:endParaRPr lang="en-US" altLang="zh-CN" dirty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03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猴子吃桃问题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猴子吃桃</a:t>
            </a:r>
            <a:r>
              <a:rPr lang="zh-CN" altLang="en-US" sz="4800" dirty="0" smtClean="0"/>
              <a:t>问题的递推算法</a:t>
            </a:r>
            <a:endParaRPr lang="en-US" altLang="zh-CN" sz="4800" dirty="0" smtClean="0"/>
          </a:p>
          <a:p>
            <a:r>
              <a:rPr lang="zh-CN" altLang="en-US" sz="4800" dirty="0"/>
              <a:t>猴子吃</a:t>
            </a:r>
            <a:r>
              <a:rPr lang="zh-CN" altLang="en-US" sz="4800" dirty="0" smtClean="0"/>
              <a:t>桃问题的递归算法</a:t>
            </a:r>
            <a:endParaRPr lang="en-US" altLang="zh-CN" sz="4800" dirty="0" smtClean="0"/>
          </a:p>
          <a:p>
            <a:r>
              <a:rPr lang="zh-CN" altLang="en-US" sz="4800" dirty="0" smtClean="0"/>
              <a:t>断言：</a:t>
            </a:r>
            <a:r>
              <a:rPr lang="en-US" altLang="zh-CN" sz="4800" dirty="0" smtClean="0"/>
              <a:t>AssertTrue</a:t>
            </a:r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备忘录法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cxnSp>
        <p:nvCxnSpPr>
          <p:cNvPr id="26" name="直接连接符 25"/>
          <p:cNvCxnSpPr/>
          <p:nvPr/>
        </p:nvCxnSpPr>
        <p:spPr>
          <a:xfrm flipH="1">
            <a:off x="5835568" y="5199991"/>
            <a:ext cx="5108106" cy="890475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1" name="直接连接符 30"/>
          <p:cNvCxnSpPr/>
          <p:nvPr/>
        </p:nvCxnSpPr>
        <p:spPr>
          <a:xfrm>
            <a:off x="17827580" y="7325430"/>
            <a:ext cx="2144697" cy="1150377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连接符 31"/>
          <p:cNvCxnSpPr/>
          <p:nvPr/>
        </p:nvCxnSpPr>
        <p:spPr>
          <a:xfrm flipH="1" flipV="1">
            <a:off x="11324570" y="5213533"/>
            <a:ext cx="6066570" cy="890475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连接符 32"/>
          <p:cNvCxnSpPr/>
          <p:nvPr/>
        </p:nvCxnSpPr>
        <p:spPr>
          <a:xfrm>
            <a:off x="4332684" y="9656369"/>
            <a:ext cx="2177084" cy="1813044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直接连接符 33"/>
          <p:cNvCxnSpPr>
            <a:endCxn id="24" idx="0"/>
          </p:cNvCxnSpPr>
          <p:nvPr/>
        </p:nvCxnSpPr>
        <p:spPr>
          <a:xfrm>
            <a:off x="6509768" y="7325430"/>
            <a:ext cx="2395117" cy="1119623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连接符 34"/>
          <p:cNvCxnSpPr/>
          <p:nvPr/>
        </p:nvCxnSpPr>
        <p:spPr>
          <a:xfrm flipH="1">
            <a:off x="2562946" y="9656369"/>
            <a:ext cx="1484852" cy="1844821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连接符 35"/>
          <p:cNvCxnSpPr/>
          <p:nvPr/>
        </p:nvCxnSpPr>
        <p:spPr>
          <a:xfrm flipH="1">
            <a:off x="14555047" y="7300693"/>
            <a:ext cx="2836093" cy="1340382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7" name="直接连接符 36"/>
          <p:cNvCxnSpPr>
            <a:stCxn id="19" idx="2"/>
          </p:cNvCxnSpPr>
          <p:nvPr/>
        </p:nvCxnSpPr>
        <p:spPr>
          <a:xfrm flipH="1">
            <a:off x="4244925" y="7325430"/>
            <a:ext cx="1864661" cy="1193187"/>
          </a:xfrm>
          <a:prstGeom prst="line">
            <a:avLst/>
          </a:prstGeom>
          <a:noFill/>
          <a:ln w="635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118" name="组合 4117"/>
          <p:cNvGrpSpPr/>
          <p:nvPr/>
        </p:nvGrpSpPr>
        <p:grpSpPr>
          <a:xfrm>
            <a:off x="1303282" y="11469413"/>
            <a:ext cx="2519328" cy="1234964"/>
            <a:chOff x="1303282" y="11469413"/>
            <a:chExt cx="2519328" cy="1234964"/>
          </a:xfrm>
        </p:grpSpPr>
        <p:sp>
          <p:nvSpPr>
            <p:cNvPr id="18" name="矩形 17"/>
            <p:cNvSpPr>
              <a:spLocks noChangeAspect="1"/>
            </p:cNvSpPr>
            <p:nvPr/>
          </p:nvSpPr>
          <p:spPr>
            <a:xfrm>
              <a:off x="1303282" y="11469413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422248" y="11487010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fib(3)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7" name="组合 4116"/>
          <p:cNvGrpSpPr/>
          <p:nvPr/>
        </p:nvGrpSpPr>
        <p:grpSpPr>
          <a:xfrm>
            <a:off x="18626431" y="8518617"/>
            <a:ext cx="2519328" cy="1234964"/>
            <a:chOff x="18626431" y="8518617"/>
            <a:chExt cx="2519328" cy="1234964"/>
          </a:xfrm>
        </p:grpSpPr>
        <p:sp>
          <p:nvSpPr>
            <p:cNvPr id="21" name="矩形 20"/>
            <p:cNvSpPr>
              <a:spLocks noChangeAspect="1"/>
            </p:cNvSpPr>
            <p:nvPr/>
          </p:nvSpPr>
          <p:spPr>
            <a:xfrm>
              <a:off x="18626431" y="8518617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8745397" y="8674434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fib(2)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6" name="组合 4115"/>
          <p:cNvGrpSpPr/>
          <p:nvPr/>
        </p:nvGrpSpPr>
        <p:grpSpPr>
          <a:xfrm>
            <a:off x="13402514" y="8641075"/>
            <a:ext cx="2519328" cy="1234964"/>
            <a:chOff x="13402514" y="8641075"/>
            <a:chExt cx="2519328" cy="1234964"/>
          </a:xfrm>
        </p:grpSpPr>
        <p:sp>
          <p:nvSpPr>
            <p:cNvPr id="20" name="矩形 19"/>
            <p:cNvSpPr>
              <a:spLocks noChangeAspect="1"/>
            </p:cNvSpPr>
            <p:nvPr/>
          </p:nvSpPr>
          <p:spPr>
            <a:xfrm>
              <a:off x="13402514" y="8641075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3414350" y="8796892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fib(3)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5" name="组合 4114"/>
          <p:cNvGrpSpPr/>
          <p:nvPr/>
        </p:nvGrpSpPr>
        <p:grpSpPr>
          <a:xfrm>
            <a:off x="7645221" y="8445053"/>
            <a:ext cx="2519328" cy="1234964"/>
            <a:chOff x="7645221" y="8445053"/>
            <a:chExt cx="2519328" cy="1234964"/>
          </a:xfrm>
        </p:grpSpPr>
        <p:sp>
          <p:nvSpPr>
            <p:cNvPr id="24" name="矩形 23"/>
            <p:cNvSpPr>
              <a:spLocks noChangeAspect="1"/>
            </p:cNvSpPr>
            <p:nvPr/>
          </p:nvSpPr>
          <p:spPr>
            <a:xfrm>
              <a:off x="7645221" y="8445053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7709408" y="8466864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fib(3)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4" name="组合 4113"/>
          <p:cNvGrpSpPr/>
          <p:nvPr/>
        </p:nvGrpSpPr>
        <p:grpSpPr>
          <a:xfrm>
            <a:off x="3079530" y="8475807"/>
            <a:ext cx="2393852" cy="1173456"/>
            <a:chOff x="3079530" y="8475807"/>
            <a:chExt cx="2393852" cy="1173456"/>
          </a:xfrm>
        </p:grpSpPr>
        <p:sp>
          <p:nvSpPr>
            <p:cNvPr id="23" name="矩形 22"/>
            <p:cNvSpPr>
              <a:spLocks noChangeAspect="1"/>
            </p:cNvSpPr>
            <p:nvPr/>
          </p:nvSpPr>
          <p:spPr>
            <a:xfrm>
              <a:off x="3079530" y="8475807"/>
              <a:ext cx="2393852" cy="1173456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191987" y="8549372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fib(4)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3" name="组合 4112"/>
          <p:cNvGrpSpPr/>
          <p:nvPr/>
        </p:nvGrpSpPr>
        <p:grpSpPr>
          <a:xfrm>
            <a:off x="16131475" y="6090466"/>
            <a:ext cx="2519328" cy="1234964"/>
            <a:chOff x="16131475" y="6090466"/>
            <a:chExt cx="2519328" cy="1234964"/>
          </a:xfrm>
        </p:grpSpPr>
        <p:sp>
          <p:nvSpPr>
            <p:cNvPr id="22" name="矩形 21"/>
            <p:cNvSpPr>
              <a:spLocks noChangeAspect="1"/>
            </p:cNvSpPr>
            <p:nvPr/>
          </p:nvSpPr>
          <p:spPr>
            <a:xfrm>
              <a:off x="16131475" y="6090466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6250442" y="6090466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fib(4)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2" name="组合 4111"/>
          <p:cNvGrpSpPr/>
          <p:nvPr/>
        </p:nvGrpSpPr>
        <p:grpSpPr>
          <a:xfrm>
            <a:off x="4849922" y="6090466"/>
            <a:ext cx="2519328" cy="1234964"/>
            <a:chOff x="4849922" y="6090466"/>
            <a:chExt cx="2519328" cy="1234964"/>
          </a:xfrm>
        </p:grpSpPr>
        <p:sp>
          <p:nvSpPr>
            <p:cNvPr id="19" name="矩形 18"/>
            <p:cNvSpPr>
              <a:spLocks noChangeAspect="1"/>
            </p:cNvSpPr>
            <p:nvPr/>
          </p:nvSpPr>
          <p:spPr>
            <a:xfrm>
              <a:off x="4849922" y="6090466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930492" y="6273871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fib(5)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1" name="组合 4110"/>
          <p:cNvGrpSpPr/>
          <p:nvPr/>
        </p:nvGrpSpPr>
        <p:grpSpPr>
          <a:xfrm>
            <a:off x="9890234" y="3965027"/>
            <a:ext cx="2519328" cy="1234964"/>
            <a:chOff x="9890234" y="3965027"/>
            <a:chExt cx="2519328" cy="1234964"/>
          </a:xfrm>
        </p:grpSpPr>
        <p:sp>
          <p:nvSpPr>
            <p:cNvPr id="17" name="矩形 16"/>
            <p:cNvSpPr>
              <a:spLocks noChangeAspect="1"/>
            </p:cNvSpPr>
            <p:nvPr/>
          </p:nvSpPr>
          <p:spPr>
            <a:xfrm>
              <a:off x="9890234" y="3965027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10042309" y="4127571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fib(6)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grpSp>
        <p:nvGrpSpPr>
          <p:cNvPr id="4119" name="组合 4118"/>
          <p:cNvGrpSpPr/>
          <p:nvPr/>
        </p:nvGrpSpPr>
        <p:grpSpPr>
          <a:xfrm>
            <a:off x="5244858" y="11456771"/>
            <a:ext cx="2541195" cy="1234964"/>
            <a:chOff x="5244858" y="11456771"/>
            <a:chExt cx="2541195" cy="1234964"/>
          </a:xfrm>
        </p:grpSpPr>
        <p:sp>
          <p:nvSpPr>
            <p:cNvPr id="9" name="矩形 8"/>
            <p:cNvSpPr>
              <a:spLocks noChangeAspect="1"/>
            </p:cNvSpPr>
            <p:nvPr/>
          </p:nvSpPr>
          <p:spPr>
            <a:xfrm>
              <a:off x="5266725" y="11456771"/>
              <a:ext cx="2519328" cy="1234964"/>
            </a:xfrm>
            <a:prstGeom prst="rect">
              <a:avLst/>
            </a:prstGeom>
            <a:noFill/>
            <a:ln w="63500" cap="flat">
              <a:solidFill>
                <a:srgbClr val="8881F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244858" y="11501190"/>
              <a:ext cx="228139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balanced" dir="t">
                  <a:rot lat="0" lon="0" rev="2100000"/>
                </a:lightRig>
              </a:scene3d>
              <a:sp3d extrusionH="57150" prstMaterial="metal">
                <a:bevelT w="38100" h="25400"/>
                <a:contourClr>
                  <a:schemeClr val="bg2"/>
                </a:contourClr>
              </a:sp3d>
            </a:bodyPr>
            <a:lstStyle/>
            <a:p>
              <a:pPr algn="ctr"/>
              <a:r>
                <a:rPr lang="en-US" altLang="zh-CN" sz="5400" b="1" dirty="0" smtClean="0">
                  <a:ln w="50800"/>
                  <a:solidFill>
                    <a:schemeClr val="bg1">
                      <a:shade val="50000"/>
                    </a:schemeClr>
                  </a:solidFill>
                </a:rPr>
                <a:t>fib(2)</a:t>
              </a:r>
              <a:endParaRPr lang="zh-CN" altLang="en-US" sz="5400" b="1" dirty="0">
                <a:ln w="50800"/>
                <a:solidFill>
                  <a:schemeClr val="bg1">
                    <a:shade val="50000"/>
                  </a:schemeClr>
                </a:solidFill>
              </a:endParaRPr>
            </a:p>
          </p:txBody>
        </p:sp>
      </p:grpSp>
      <p:sp>
        <p:nvSpPr>
          <p:cNvPr id="4121" name="椭圆 4120"/>
          <p:cNvSpPr>
            <a:spLocks noChangeAspect="1"/>
          </p:cNvSpPr>
          <p:nvPr/>
        </p:nvSpPr>
        <p:spPr>
          <a:xfrm>
            <a:off x="2680458" y="7979031"/>
            <a:ext cx="3304452" cy="2137366"/>
          </a:xfrm>
          <a:prstGeom prst="ellipse">
            <a:avLst/>
          </a:prstGeom>
          <a:noFill/>
          <a:ln w="38100" cap="flat">
            <a:solidFill>
              <a:srgbClr val="35B558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0" name="椭圆 89"/>
          <p:cNvSpPr>
            <a:spLocks noChangeAspect="1"/>
          </p:cNvSpPr>
          <p:nvPr/>
        </p:nvSpPr>
        <p:spPr>
          <a:xfrm>
            <a:off x="15695745" y="5639265"/>
            <a:ext cx="3304452" cy="2137366"/>
          </a:xfrm>
          <a:prstGeom prst="ellipse">
            <a:avLst/>
          </a:prstGeom>
          <a:noFill/>
          <a:ln w="38100" cap="flat">
            <a:solidFill>
              <a:srgbClr val="35B558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122" name="椭圆 4121"/>
          <p:cNvSpPr/>
          <p:nvPr/>
        </p:nvSpPr>
        <p:spPr>
          <a:xfrm>
            <a:off x="7322427" y="8146396"/>
            <a:ext cx="3055355" cy="1832278"/>
          </a:xfrm>
          <a:prstGeom prst="ellipse">
            <a:avLst/>
          </a:prstGeom>
          <a:noFill/>
          <a:ln w="12700" cap="flat">
            <a:solidFill>
              <a:srgbClr val="FF5C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2" name="椭圆 91"/>
          <p:cNvSpPr/>
          <p:nvPr/>
        </p:nvSpPr>
        <p:spPr>
          <a:xfrm>
            <a:off x="1003999" y="11170756"/>
            <a:ext cx="3055355" cy="1832278"/>
          </a:xfrm>
          <a:prstGeom prst="ellipse">
            <a:avLst/>
          </a:prstGeom>
          <a:noFill/>
          <a:ln w="12700" cap="flat">
            <a:solidFill>
              <a:srgbClr val="FF5C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13134500" y="8445053"/>
            <a:ext cx="3055355" cy="1832278"/>
          </a:xfrm>
          <a:prstGeom prst="ellipse">
            <a:avLst/>
          </a:prstGeom>
          <a:noFill/>
          <a:ln w="12700" cap="flat">
            <a:solidFill>
              <a:srgbClr val="FF5C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3575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1" grpId="0" animBg="1"/>
      <p:bldP spid="90" grpId="0" animBg="1"/>
      <p:bldP spid="4122" grpId="0" animBg="1"/>
      <p:bldP spid="92" grpId="0" animBg="1"/>
      <p:bldP spid="9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备忘录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新开辟一个数组；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array[i]</a:t>
            </a:r>
            <a:r>
              <a:rPr lang="zh-CN" altLang="en-US" dirty="0" smtClean="0"/>
              <a:t>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，则直接返回；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如果</a:t>
            </a:r>
            <a:r>
              <a:rPr lang="en-US" altLang="zh-CN" dirty="0" smtClean="0"/>
              <a:t>array[i]</a:t>
            </a:r>
            <a:r>
              <a:rPr lang="zh-CN" altLang="en-US" dirty="0" smtClean="0"/>
              <a:t>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r>
              <a:rPr lang="en-US" altLang="zh-CN" dirty="0" smtClean="0"/>
              <a:t>array[i]=f(i-1)+f(i-2)</a:t>
            </a:r>
            <a:r>
              <a:rPr lang="zh-CN" altLang="en-US" dirty="0" smtClean="0"/>
              <a:t>，并返回</a:t>
            </a:r>
            <a:r>
              <a:rPr lang="en-US" altLang="zh-CN" dirty="0" smtClean="0"/>
              <a:t>array[i]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0946"/>
              </p:ext>
            </p:extLst>
          </p:nvPr>
        </p:nvGraphicFramePr>
        <p:xfrm>
          <a:off x="6842235" y="6399567"/>
          <a:ext cx="9490842" cy="68586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85569"/>
                <a:gridCol w="4605273"/>
              </a:tblGrid>
              <a:tr h="90097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_040Climb.java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8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动态规划法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动态规划法（</a:t>
            </a:r>
            <a:r>
              <a:rPr lang="en-US" altLang="zh-CN" dirty="0" smtClean="0"/>
              <a:t>Dynamic </a:t>
            </a:r>
            <a:r>
              <a:rPr lang="en-US" altLang="zh-CN" dirty="0"/>
              <a:t>programming</a:t>
            </a:r>
            <a:r>
              <a:rPr lang="zh-CN" altLang="en-US" dirty="0" smtClean="0"/>
              <a:t>），简称</a:t>
            </a:r>
            <a:r>
              <a:rPr lang="en-US" altLang="zh-CN" dirty="0" smtClean="0"/>
              <a:t>DP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借助数组，从左往</a:t>
            </a:r>
            <a:r>
              <a:rPr lang="zh-CN" altLang="en-US" dirty="0" smtClean="0"/>
              <a:t>右依次求解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341871"/>
              </p:ext>
            </p:extLst>
          </p:nvPr>
        </p:nvGraphicFramePr>
        <p:xfrm>
          <a:off x="5202622" y="4727189"/>
          <a:ext cx="13716000" cy="444710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64771"/>
                <a:gridCol w="7851229"/>
              </a:tblGrid>
              <a:tr h="138792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要素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8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具体体现</a:t>
                      </a:r>
                      <a:endParaRPr lang="zh-CN" altLang="en-US" sz="48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959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最优子结构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fib(n-1)+fib(n-2)=fib(n)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529590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重叠子问题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8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由递归树可知</a:t>
                      </a:r>
                      <a:endParaRPr lang="zh-CN" altLang="en-US" sz="48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839" y="9739790"/>
            <a:ext cx="20133910" cy="127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351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动态规划法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33532"/>
              </p:ext>
            </p:extLst>
          </p:nvPr>
        </p:nvGraphicFramePr>
        <p:xfrm>
          <a:off x="6842235" y="3812789"/>
          <a:ext cx="9490842" cy="685861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885569"/>
                <a:gridCol w="4605273"/>
              </a:tblGrid>
              <a:tr h="90097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_040Climb.java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9293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8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状态压缩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状态压缩</a:t>
            </a:r>
            <a:r>
              <a:rPr lang="zh-CN" altLang="en-US" dirty="0" smtClean="0"/>
              <a:t>法，又称滚动数组、滑动窗口（</a:t>
            </a:r>
            <a:r>
              <a:rPr lang="en-US" altLang="zh-CN" dirty="0"/>
              <a:t>Sliding Window</a:t>
            </a:r>
            <a:r>
              <a:rPr lang="zh-CN" altLang="en-US" dirty="0" smtClean="0"/>
              <a:t>），用于优化动态规划法的空间复杂度。</a:t>
            </a:r>
            <a:endParaRPr lang="en-US" altLang="zh-CN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33443"/>
              </p:ext>
            </p:extLst>
          </p:nvPr>
        </p:nvGraphicFramePr>
        <p:xfrm>
          <a:off x="7662041" y="5698431"/>
          <a:ext cx="9207062" cy="6523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39489"/>
                <a:gridCol w="4467573"/>
              </a:tblGrid>
              <a:tr h="85471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_040Climb.java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43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列的通项公式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开平方：</a:t>
            </a:r>
            <a:r>
              <a:rPr lang="en-US" altLang="zh-CN" dirty="0" smtClean="0"/>
              <a:t>Math.sqrt()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幂函数：</a:t>
            </a:r>
            <a:r>
              <a:rPr lang="en-US" altLang="zh-CN" dirty="0" smtClean="0"/>
              <a:t>Math.pow()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四舍五入：</a:t>
            </a:r>
            <a:r>
              <a:rPr lang="en-US" altLang="zh-CN" dirty="0" smtClean="0"/>
              <a:t>Math.floor()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3599465"/>
            <a:ext cx="13344276" cy="300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77" y="7354938"/>
            <a:ext cx="19562285" cy="127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51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列的通项公式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86244"/>
              </p:ext>
            </p:extLst>
          </p:nvPr>
        </p:nvGraphicFramePr>
        <p:xfrm>
          <a:off x="6747641" y="3895449"/>
          <a:ext cx="9207062" cy="6523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39489"/>
                <a:gridCol w="4467573"/>
              </a:tblGrid>
              <a:tr h="85471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_040Climb.java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fib06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n=7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O(log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96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列的通项公式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多和面试官沟通交流，采取合理的方法解决面试题。</a:t>
            </a:r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310347"/>
              </p:ext>
            </p:extLst>
          </p:nvPr>
        </p:nvGraphicFramePr>
        <p:xfrm>
          <a:off x="12465310" y="3787200"/>
          <a:ext cx="10405242" cy="746887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698125"/>
                <a:gridCol w="5707117"/>
              </a:tblGrid>
              <a:tr h="85471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面试官要求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可采取的方法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代码简洁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递归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fib01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fib02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非递归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fib04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fib05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fib06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方便查询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fib03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时间复杂度尽量低</a:t>
                      </a:r>
                      <a:endParaRPr lang="zh-CN" altLang="en-US" sz="4000" baseline="0" dirty="0">
                        <a:solidFill>
                          <a:srgbClr val="FF5C00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fib04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fib05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fib06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FF5C00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空间复杂度尽量低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fib05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fib06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46336"/>
              </p:ext>
            </p:extLst>
          </p:nvPr>
        </p:nvGraphicFramePr>
        <p:xfrm>
          <a:off x="1450427" y="3786710"/>
          <a:ext cx="9783931" cy="6523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26069"/>
                <a:gridCol w="6157862"/>
              </a:tblGrid>
              <a:tr h="85471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描述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递归，未做优化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递归，一行代码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fib03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递归，备忘录法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fib04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非递归，动态规划法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非递归，状态压缩法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fib06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非递归，通项公式法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爬</a:t>
            </a:r>
            <a:r>
              <a:rPr lang="zh-CN" altLang="en-US" dirty="0" smtClean="0"/>
              <a:t>楼梯问题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斐波那契数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列的通项公式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别的方法？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待定</a:t>
            </a:r>
            <a:r>
              <a:rPr lang="zh-CN" altLang="en-US" dirty="0" smtClean="0"/>
              <a:t>系数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多元线性方程组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矩阵高次幂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3210" y="5234147"/>
            <a:ext cx="7123810" cy="7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9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简单递归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猴子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吃桃问题的递推算法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孙悟空第一天摘下若干蟠</a:t>
            </a:r>
            <a:r>
              <a:rPr lang="zh-CN" altLang="en-US" dirty="0"/>
              <a:t>桃</a:t>
            </a:r>
            <a:r>
              <a:rPr lang="zh-CN" altLang="en-US" dirty="0" smtClean="0"/>
              <a:t>，</a:t>
            </a:r>
            <a:r>
              <a:rPr lang="zh-CN" altLang="en-US" dirty="0"/>
              <a:t>当即吃了一半，</a:t>
            </a:r>
            <a:r>
              <a:rPr lang="zh-CN" altLang="en-US" dirty="0" smtClean="0"/>
              <a:t>还不过瘾</a:t>
            </a:r>
            <a:r>
              <a:rPr lang="zh-CN" altLang="en-US" dirty="0"/>
              <a:t>，又多吃了一个。第二天早</a:t>
            </a:r>
            <a:r>
              <a:rPr lang="zh-CN" altLang="en-US" dirty="0" smtClean="0"/>
              <a:t>上，他又将剩</a:t>
            </a:r>
            <a:r>
              <a:rPr lang="zh-CN" altLang="en-US" dirty="0"/>
              <a:t>下</a:t>
            </a:r>
            <a:r>
              <a:rPr lang="zh-CN" altLang="en-US" dirty="0" smtClean="0"/>
              <a:t>的</a:t>
            </a:r>
            <a:r>
              <a:rPr lang="zh-CN" altLang="en-US" dirty="0"/>
              <a:t>蟠桃</a:t>
            </a:r>
            <a:r>
              <a:rPr lang="zh-CN" altLang="en-US" dirty="0" smtClean="0"/>
              <a:t>吃</a:t>
            </a:r>
            <a:r>
              <a:rPr lang="zh-CN" altLang="en-US" dirty="0"/>
              <a:t>掉一半</a:t>
            </a:r>
            <a:r>
              <a:rPr lang="zh-CN" altLang="en-US" dirty="0" smtClean="0"/>
              <a:t>，还不过瘾，又</a:t>
            </a:r>
            <a:r>
              <a:rPr lang="zh-CN" altLang="en-US" dirty="0"/>
              <a:t>多吃了一个</a:t>
            </a:r>
            <a:r>
              <a:rPr lang="zh-CN" altLang="en-US" dirty="0" smtClean="0"/>
              <a:t>。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之后每天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早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上他都吃掉前一天剩下桃子的一半零一个</a:t>
            </a:r>
            <a:r>
              <a:rPr lang="zh-CN" altLang="en-US" dirty="0"/>
              <a:t>。到第</a:t>
            </a:r>
            <a:r>
              <a:rPr lang="en-US" altLang="zh-CN" dirty="0"/>
              <a:t>10</a:t>
            </a:r>
            <a:r>
              <a:rPr lang="zh-CN" altLang="en-US" dirty="0"/>
              <a:t>天早上想再吃时</a:t>
            </a:r>
            <a:r>
              <a:rPr lang="zh-CN" altLang="en-US" dirty="0" smtClean="0"/>
              <a:t>，就只</a:t>
            </a:r>
            <a:r>
              <a:rPr lang="zh-CN" altLang="en-US" dirty="0"/>
              <a:t>剩下一</a:t>
            </a:r>
            <a:r>
              <a:rPr lang="zh-CN" altLang="en-US" dirty="0" smtClean="0"/>
              <a:t>个</a:t>
            </a:r>
            <a:r>
              <a:rPr lang="zh-CN" altLang="en-US" dirty="0"/>
              <a:t>蟠桃</a:t>
            </a:r>
            <a:r>
              <a:rPr lang="zh-CN" altLang="en-US" dirty="0" smtClean="0"/>
              <a:t>了</a:t>
            </a:r>
            <a:r>
              <a:rPr lang="zh-CN" altLang="en-US" dirty="0"/>
              <a:t>。</a:t>
            </a:r>
            <a:r>
              <a:rPr lang="zh-CN" altLang="en-US" dirty="0" smtClean="0"/>
              <a:t>求孙悟空第一天</a:t>
            </a:r>
            <a:r>
              <a:rPr lang="zh-CN" altLang="en-US" dirty="0"/>
              <a:t>共摘了</a:t>
            </a:r>
            <a:r>
              <a:rPr lang="zh-CN" altLang="en-US" dirty="0" smtClean="0"/>
              <a:t>多少个蟠桃？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94" y="3263092"/>
            <a:ext cx="8600001" cy="47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递归与非递归的相互转换</a:t>
            </a:r>
            <a:endParaRPr lang="en-US" altLang="zh-CN" sz="4800" dirty="0" smtClean="0"/>
          </a:p>
          <a:p>
            <a:r>
              <a:rPr lang="zh-CN" altLang="en-US" sz="4800" dirty="0"/>
              <a:t>再</a:t>
            </a:r>
            <a:r>
              <a:rPr lang="zh-CN" altLang="en-US" sz="4800" dirty="0" smtClean="0"/>
              <a:t>论动态规划</a:t>
            </a:r>
            <a:endParaRPr lang="en-US" altLang="zh-CN" sz="4800" dirty="0" smtClean="0"/>
          </a:p>
          <a:p>
            <a:r>
              <a:rPr lang="zh-CN" altLang="en-US" sz="4800" dirty="0" smtClean="0"/>
              <a:t>递归函数的调试</a:t>
            </a:r>
            <a:endParaRPr lang="en-US" altLang="zh-CN" sz="4800" dirty="0" smtClean="0"/>
          </a:p>
          <a:p>
            <a:r>
              <a:rPr lang="zh-CN" altLang="en-US" sz="4800" dirty="0" smtClean="0"/>
              <a:t>测试用例的编写</a:t>
            </a:r>
            <a:endParaRPr lang="en-US" altLang="zh-CN" sz="4800" dirty="0" smtClean="0"/>
          </a:p>
          <a:p>
            <a:r>
              <a:rPr lang="zh-CN" altLang="en-US" sz="4800" dirty="0" smtClean="0"/>
              <a:t>课后作业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9071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递归与非递归的相互转换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理论上，所有的递归算法都可以转换为非递归算法。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即使不手动转换，编译器、解释器也会帮助我们转换。</a:t>
            </a: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 smtClean="0"/>
              <a:t>反过来，不是</a:t>
            </a:r>
            <a:r>
              <a:rPr lang="zh-CN" altLang="en-US" dirty="0"/>
              <a:t>所有的非递归都能转换为</a:t>
            </a:r>
            <a:r>
              <a:rPr lang="zh-CN" altLang="en-US" dirty="0" smtClean="0"/>
              <a:t>递归</a:t>
            </a:r>
            <a:r>
              <a:rPr lang="zh-CN" altLang="en-US" dirty="0"/>
              <a:t>！</a:t>
            </a: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305680"/>
              </p:ext>
            </p:extLst>
          </p:nvPr>
        </p:nvGraphicFramePr>
        <p:xfrm>
          <a:off x="1450427" y="5526000"/>
          <a:ext cx="6157862" cy="557911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7862"/>
              </a:tblGrid>
              <a:tr h="854716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容易转换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猴子吃桃问题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最大公约数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到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100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累加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斐波那契数列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65566"/>
              </p:ext>
            </p:extLst>
          </p:nvPr>
        </p:nvGraphicFramePr>
        <p:xfrm>
          <a:off x="8346527" y="5526017"/>
          <a:ext cx="6157862" cy="6523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7862"/>
              </a:tblGrid>
              <a:tr h="854716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不太容易转换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先序遍历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中序遍历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AVL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树的自平衡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快速排序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归并排序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721587"/>
              </p:ext>
            </p:extLst>
          </p:nvPr>
        </p:nvGraphicFramePr>
        <p:xfrm>
          <a:off x="15385502" y="5526000"/>
          <a:ext cx="6157862" cy="6523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7862"/>
              </a:tblGrid>
              <a:tr h="854716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较难转换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图的深度优先搜索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骑士巡游问题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迷宫问题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八皇后问题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哈密顿回路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76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再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论动态规划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动态规划法（</a:t>
            </a:r>
            <a:r>
              <a:rPr lang="en-US" altLang="zh-CN" dirty="0"/>
              <a:t>Dynamic programming</a:t>
            </a:r>
            <a:r>
              <a:rPr lang="zh-CN" altLang="en-US" dirty="0"/>
              <a:t>），简称</a:t>
            </a:r>
            <a:r>
              <a:rPr lang="en-US" altLang="zh-CN" dirty="0" smtClean="0"/>
              <a:t>DP</a:t>
            </a:r>
            <a:r>
              <a:rPr lang="zh-CN" altLang="en-US" dirty="0" smtClean="0"/>
              <a:t>，是一种算法设计策略，用于求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多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阶段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决策的最优解。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081971"/>
              </p:ext>
            </p:extLst>
          </p:nvPr>
        </p:nvGraphicFramePr>
        <p:xfrm>
          <a:off x="1450427" y="5724868"/>
          <a:ext cx="6157862" cy="46342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7862"/>
              </a:tblGrid>
              <a:tr h="854716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公式类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斐波那契数列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卡特兰数公式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二项式定理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661817"/>
              </p:ext>
            </p:extLst>
          </p:nvPr>
        </p:nvGraphicFramePr>
        <p:xfrm>
          <a:off x="8718002" y="5724868"/>
          <a:ext cx="6157862" cy="46342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7862"/>
              </a:tblGrid>
              <a:tr h="854716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经典问题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最长公共子序列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最优二叉查找树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最大子段和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74387"/>
              </p:ext>
            </p:extLst>
          </p:nvPr>
        </p:nvGraphicFramePr>
        <p:xfrm>
          <a:off x="15899852" y="5724000"/>
          <a:ext cx="6157862" cy="463423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157862"/>
              </a:tblGrid>
              <a:tr h="854716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竞赛题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合唱队形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王子救公主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拦截导弹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57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递归函数的调试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弄通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函数栈 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= 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玩转递归</a:t>
            </a:r>
            <a:endParaRPr lang="en-US" altLang="zh-CN" dirty="0" smtClean="0">
              <a:latin typeface="Noto Sans CJK SC Bold" pitchFamily="34" charset="-122"/>
              <a:ea typeface="Noto Sans CJK SC Bold" pitchFamily="34" charset="-122"/>
            </a:endParaRP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递归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树的高度 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= 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函数栈的最大深度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171" y="4496400"/>
            <a:ext cx="7728329" cy="5847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84" y="4495837"/>
            <a:ext cx="4771430" cy="645714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4062" y="4495837"/>
            <a:ext cx="3842858" cy="66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80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测试用例的编写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每写完一个函数，就编写测试用例。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Junit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print</a:t>
            </a:r>
            <a:r>
              <a:rPr lang="zh-CN" altLang="en-US" dirty="0" smtClean="0"/>
              <a:t>函数</a:t>
            </a:r>
            <a:r>
              <a:rPr lang="zh-CN" altLang="en-US" dirty="0"/>
              <a:t>、</a:t>
            </a:r>
            <a:r>
              <a:rPr lang="en-US" altLang="zh-CN" dirty="0" smtClean="0"/>
              <a:t>AssertTrue</a:t>
            </a:r>
            <a:r>
              <a:rPr lang="zh-CN" altLang="en-US" dirty="0" smtClean="0"/>
              <a:t>函数，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对于面试、工作都很重要。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对</a:t>
            </a:r>
            <a:r>
              <a:rPr lang="zh-CN" altLang="en-US" dirty="0" smtClean="0"/>
              <a:t>数组：</a:t>
            </a:r>
            <a:r>
              <a:rPr lang="en-US" altLang="zh-CN" dirty="0" smtClean="0"/>
              <a:t>{1,2,4,5,6,8,9}</a:t>
            </a:r>
            <a:r>
              <a:rPr lang="zh-CN" altLang="en-US" dirty="0" smtClean="0"/>
              <a:t>进行二分查找。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63594"/>
              </p:ext>
            </p:extLst>
          </p:nvPr>
        </p:nvGraphicFramePr>
        <p:xfrm>
          <a:off x="12348783" y="6302558"/>
          <a:ext cx="9783931" cy="6523995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26069"/>
                <a:gridCol w="6157862"/>
              </a:tblGrid>
              <a:tr h="854716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测试数据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功能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测试左边界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测试右边界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普通元素，能找到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普通元素，找不到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-2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越出左边界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1954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越出右边界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2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19418865" cy="7783739"/>
          </a:xfrm>
        </p:spPr>
        <p:txBody>
          <a:bodyPr/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下载课件、源代码，结合视频仔细研读、调试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独立完成</a:t>
            </a:r>
            <a:r>
              <a:rPr lang="en-US" altLang="zh-CN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4</a:t>
            </a:r>
            <a:r>
              <a:rPr lang="zh-CN" altLang="en-US" dirty="0" smtClean="0">
                <a:solidFill>
                  <a:srgbClr val="FF5C00"/>
                </a:solidFill>
                <a:latin typeface="Noto Sans CJK SC Bold" pitchFamily="34" charset="-122"/>
                <a:ea typeface="Noto Sans CJK SC Bold" pitchFamily="34" charset="-122"/>
              </a:rPr>
              <a:t>道面试题的所有解法</a:t>
            </a:r>
            <a:endParaRPr lang="en-US" altLang="zh-CN" dirty="0" smtClean="0">
              <a:solidFill>
                <a:srgbClr val="FF5C00"/>
              </a:solidFill>
              <a:latin typeface="Noto Sans CJK SC Bold" pitchFamily="34" charset="-122"/>
              <a:ea typeface="Noto Sans CJK SC Bold" pitchFamily="34" charset="-122"/>
            </a:endParaRPr>
          </a:p>
          <a:p>
            <a:pPr marL="698400" lvl="0" indent="-507600">
              <a:buClr>
                <a:srgbClr val="35B558"/>
              </a:buClr>
              <a:buSzPct val="100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回</a:t>
            </a:r>
            <a:r>
              <a:rPr lang="zh-CN" altLang="en-US" dirty="0"/>
              <a:t>过头</a:t>
            </a:r>
            <a:r>
              <a:rPr lang="zh-CN" altLang="en-US" dirty="0" smtClean="0"/>
              <a:t>来参考课件、源代码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利用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社区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86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</a:t>
            </a:r>
            <a:r>
              <a:rPr lang="zh-CN" altLang="en-US" dirty="0" smtClean="0"/>
              <a:t>递归总结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课后作业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517200" y="3531600"/>
            <a:ext cx="17533182" cy="8476515"/>
          </a:xfrm>
        </p:spPr>
        <p:txBody>
          <a:bodyPr/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培养自主学习、独立解决问题的能力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程序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=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数据结构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+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算法，</a:t>
            </a:r>
            <a:r>
              <a:rPr lang="zh-CN" altLang="en-US" dirty="0" smtClean="0"/>
              <a:t>这是万能公式！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5817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简单递归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了简单递归。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猴子吃桃问题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最大公约数与最小公倍数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1</a:t>
            </a:r>
            <a:r>
              <a:rPr lang="zh-CN" altLang="en-US" dirty="0" smtClean="0"/>
              <a:t>到</a:t>
            </a:r>
            <a:r>
              <a:rPr lang="en-US" altLang="zh-CN" dirty="0" smtClean="0"/>
              <a:t>100</a:t>
            </a:r>
            <a:r>
              <a:rPr lang="zh-CN" altLang="en-US" dirty="0" smtClean="0"/>
              <a:t>累加的“非主流算法”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爬</a:t>
            </a:r>
            <a:r>
              <a:rPr lang="zh-CN" altLang="en-US" dirty="0" smtClean="0"/>
              <a:t>楼梯问题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简单递归总结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你可以写出以上面试题的递归、非递归算法，还可以使用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来练习相关面试题；如果想进一步提</a:t>
            </a:r>
            <a:r>
              <a:rPr lang="zh-CN" altLang="en-US" dirty="0"/>
              <a:t>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数组</a:t>
            </a:r>
            <a:r>
              <a:rPr lang="zh-CN" altLang="en-US" dirty="0" smtClean="0"/>
              <a:t>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猴子吃桃</a:t>
            </a:r>
            <a:r>
              <a:rPr lang="zh-CN" altLang="en-US" dirty="0" smtClean="0"/>
              <a:t>问题 </a:t>
            </a:r>
            <a:r>
              <a:rPr lang="en-US" altLang="zh-CN" dirty="0" smtClean="0"/>
              <a:t>—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 猴子吃桃问题的递推算法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1" y="3193200"/>
            <a:ext cx="4567049" cy="10281600"/>
          </a:xfrm>
        </p:spPr>
        <p:txBody>
          <a:bodyPr/>
          <a:lstStyle/>
          <a:p>
            <a:pPr marL="0" indent="0">
              <a:buClrTx/>
              <a:buSzPct val="75000"/>
            </a:pPr>
            <a:r>
              <a:rPr lang="zh-CN" altLang="en-US" dirty="0" smtClean="0"/>
              <a:t>前一天剩下（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grpSp>
        <p:nvGrpSpPr>
          <p:cNvPr id="21" name="组合 20"/>
          <p:cNvGrpSpPr/>
          <p:nvPr/>
        </p:nvGrpSpPr>
        <p:grpSpPr>
          <a:xfrm>
            <a:off x="1585901" y="4568831"/>
            <a:ext cx="3569209" cy="6483684"/>
            <a:chOff x="2539715" y="3422207"/>
            <a:chExt cx="3569209" cy="64836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8924" y="3422207"/>
              <a:ext cx="1760000" cy="1137143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15" y="3422207"/>
              <a:ext cx="1760000" cy="1137143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715" y="4700806"/>
              <a:ext cx="1760000" cy="113714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924" y="6088520"/>
              <a:ext cx="1760000" cy="1137143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715" y="6088520"/>
              <a:ext cx="1760000" cy="1137143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15" y="7440816"/>
              <a:ext cx="1760000" cy="1137143"/>
            </a:xfrm>
            <a:prstGeom prst="rect">
              <a:avLst/>
            </a:prstGeom>
          </p:spPr>
        </p:pic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715" y="7416452"/>
              <a:ext cx="1760000" cy="1137143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9715" y="8768748"/>
              <a:ext cx="1760000" cy="1137143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15" y="4706525"/>
              <a:ext cx="1760000" cy="1137143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9715" y="8768747"/>
              <a:ext cx="1760000" cy="1137143"/>
            </a:xfrm>
            <a:prstGeom prst="rect">
              <a:avLst/>
            </a:prstGeom>
          </p:spPr>
        </p:pic>
      </p:grpSp>
      <p:sp>
        <p:nvSpPr>
          <p:cNvPr id="22" name="副标题 2"/>
          <p:cNvSpPr txBox="1">
            <a:spLocks/>
          </p:cNvSpPr>
          <p:nvPr/>
        </p:nvSpPr>
        <p:spPr>
          <a:xfrm>
            <a:off x="6554788" y="3193200"/>
            <a:ext cx="4846637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ClrTx/>
              <a:buSzPct val="75000"/>
            </a:pPr>
            <a:r>
              <a:rPr lang="en-US" altLang="zh-CN" dirty="0"/>
              <a:t> </a:t>
            </a:r>
            <a:r>
              <a:rPr lang="en-US" altLang="zh-CN" dirty="0" smtClean="0"/>
              <a:t>    </a:t>
            </a:r>
            <a:r>
              <a:rPr lang="zh-CN" altLang="en-US" dirty="0" smtClean="0"/>
              <a:t>吃掉一半（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ClrTx/>
              <a:buSzPct val="75000"/>
            </a:pPr>
            <a:endParaRPr lang="en-US" altLang="zh-CN" dirty="0" smtClean="0"/>
          </a:p>
        </p:txBody>
      </p:sp>
      <p:grpSp>
        <p:nvGrpSpPr>
          <p:cNvPr id="29" name="组合 28"/>
          <p:cNvGrpSpPr/>
          <p:nvPr/>
        </p:nvGrpSpPr>
        <p:grpSpPr>
          <a:xfrm>
            <a:off x="18111098" y="5898862"/>
            <a:ext cx="3624416" cy="2664214"/>
            <a:chOff x="9010482" y="4529494"/>
            <a:chExt cx="3624416" cy="2664214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17" y="4529494"/>
              <a:ext cx="1760000" cy="1137143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57" y="4568831"/>
              <a:ext cx="1760000" cy="1137143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4898" y="6056565"/>
              <a:ext cx="1760000" cy="1137143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482" y="6056565"/>
              <a:ext cx="1760000" cy="1137143"/>
            </a:xfrm>
            <a:prstGeom prst="rect">
              <a:avLst/>
            </a:prstGeom>
          </p:spPr>
        </p:pic>
      </p:grpSp>
      <p:sp>
        <p:nvSpPr>
          <p:cNvPr id="28" name="副标题 2"/>
          <p:cNvSpPr txBox="1">
            <a:spLocks/>
          </p:cNvSpPr>
          <p:nvPr/>
        </p:nvSpPr>
        <p:spPr>
          <a:xfrm>
            <a:off x="12346783" y="3193200"/>
            <a:ext cx="4551362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ClrTx/>
              <a:buSzPct val="75000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又多吃了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</a:t>
            </a:r>
            <a:endParaRPr lang="en-US" altLang="zh-CN" dirty="0" smtClean="0"/>
          </a:p>
          <a:p>
            <a:pPr marL="0" indent="0">
              <a:buClrTx/>
              <a:buSzPct val="75000"/>
            </a:pPr>
            <a:endParaRPr lang="en-US" altLang="zh-CN" dirty="0" smtClean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8139" y="6666572"/>
            <a:ext cx="1760000" cy="1137143"/>
          </a:xfrm>
          <a:prstGeom prst="rect">
            <a:avLst/>
          </a:prstGeom>
        </p:spPr>
      </p:pic>
      <p:sp>
        <p:nvSpPr>
          <p:cNvPr id="32" name="副标题 2"/>
          <p:cNvSpPr txBox="1">
            <a:spLocks/>
          </p:cNvSpPr>
          <p:nvPr/>
        </p:nvSpPr>
        <p:spPr>
          <a:xfrm>
            <a:off x="17671258" y="3193200"/>
            <a:ext cx="4551362" cy="1028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  <a:cs typeface="+mn-cs"/>
                <a:sym typeface="Helvetica Light"/>
              </a:defRPr>
            </a:lvl1pPr>
            <a:lvl2pPr marL="457200" indent="0" algn="ctr" defTabSz="825458" eaLnBrk="1" hangingPunct="1">
              <a:spcBef>
                <a:spcPts val="5900"/>
              </a:spcBef>
              <a:buSzPct val="75000"/>
              <a:buNone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2pPr>
            <a:lvl3pPr marL="914400" indent="0" algn="ctr" defTabSz="825458" eaLnBrk="1" hangingPunct="1">
              <a:spcBef>
                <a:spcPts val="5900"/>
              </a:spcBef>
              <a:buSzPct val="75000"/>
              <a:buNone/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3pPr>
            <a:lvl4pPr marL="1371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4pPr>
            <a:lvl5pPr marL="18288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5pPr>
            <a:lvl6pPr marL="22860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6pPr>
            <a:lvl7pPr marL="27432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7pPr>
            <a:lvl8pPr marL="32004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8pPr>
            <a:lvl9pPr marL="3657600" indent="0" algn="ctr" defTabSz="825458" eaLnBrk="1" hangingPunct="1">
              <a:spcBef>
                <a:spcPts val="5900"/>
              </a:spcBef>
              <a:buSzPct val="75000"/>
              <a:buNone/>
              <a:defRPr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pPr marL="0" indent="0">
              <a:buClrTx/>
              <a:buSzPct val="75000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zh-CN" altLang="en-US" dirty="0" smtClean="0"/>
              <a:t>当天剩下（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ClrTx/>
              <a:buSzPct val="75000"/>
            </a:pPr>
            <a:endParaRPr lang="en-US" altLang="zh-CN" dirty="0" smtClean="0"/>
          </a:p>
        </p:txBody>
      </p:sp>
      <p:grpSp>
        <p:nvGrpSpPr>
          <p:cNvPr id="34" name="组合 33"/>
          <p:cNvGrpSpPr/>
          <p:nvPr/>
        </p:nvGrpSpPr>
        <p:grpSpPr>
          <a:xfrm>
            <a:off x="7402882" y="5741047"/>
            <a:ext cx="3624416" cy="4023369"/>
            <a:chOff x="9010482" y="4529494"/>
            <a:chExt cx="3624416" cy="4023369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4417" y="4529494"/>
              <a:ext cx="1760000" cy="1137143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9057" y="4568831"/>
              <a:ext cx="1760000" cy="1137143"/>
            </a:xfrm>
            <a:prstGeom prst="rect">
              <a:avLst/>
            </a:prstGeom>
          </p:spPr>
        </p:pic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3532" y="7415720"/>
              <a:ext cx="1760000" cy="1137143"/>
            </a:xfrm>
            <a:prstGeom prst="rect">
              <a:avLst/>
            </a:prstGeom>
          </p:spPr>
        </p:pic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4898" y="6056565"/>
              <a:ext cx="1760000" cy="1137143"/>
            </a:xfrm>
            <a:prstGeom prst="rect">
              <a:avLst/>
            </a:prstGeom>
          </p:spPr>
        </p:pic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0482" y="6056565"/>
              <a:ext cx="1760000" cy="113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289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猴子吃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桃问题的递推算法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10 = (5+1)+4</a:t>
            </a:r>
          </a:p>
          <a:p>
            <a:r>
              <a:rPr lang="zh-CN" altLang="en-US" dirty="0" smtClean="0"/>
              <a:t>前一天剩下的蟠桃 </a:t>
            </a:r>
            <a:r>
              <a:rPr lang="en-US" altLang="zh-CN" dirty="0" smtClean="0"/>
              <a:t>= </a:t>
            </a:r>
            <a:r>
              <a:rPr lang="zh-CN" altLang="en-US" dirty="0"/>
              <a:t>(</a:t>
            </a:r>
            <a:r>
              <a:rPr lang="zh-CN" altLang="en-US" dirty="0" smtClean="0"/>
              <a:t>前一天剩下的一半</a:t>
            </a:r>
            <a:r>
              <a:rPr lang="en-US" altLang="zh-CN" dirty="0" smtClean="0"/>
              <a:t>+1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)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当天剩下的蟠桃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为了方便，通常表示为：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0" y="5221572"/>
            <a:ext cx="7545456" cy="2375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012" y="5750546"/>
            <a:ext cx="1590675" cy="1272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4670" y="5597694"/>
            <a:ext cx="5902697" cy="147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734" y="8065821"/>
            <a:ext cx="5589227" cy="139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00" y="9726864"/>
            <a:ext cx="13553870" cy="1397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915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猴子吃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桃问题的递推算法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800" y="8931178"/>
            <a:ext cx="22201200" cy="4678091"/>
          </a:xfrm>
        </p:spPr>
        <p:txBody>
          <a:bodyPr/>
          <a:lstStyle/>
          <a:p>
            <a:r>
              <a:rPr lang="zh-CN" altLang="en-US" dirty="0" smtClean="0"/>
              <a:t>空间</a:t>
            </a:r>
            <a:r>
              <a:rPr lang="zh-CN" altLang="en-US" dirty="0" smtClean="0"/>
              <a:t>复杂度</a:t>
            </a:r>
            <a:r>
              <a:rPr lang="en-US" altLang="zh-CN" dirty="0" smtClean="0"/>
              <a:t>Space(N) = Heap(N)+Stack(N)</a:t>
            </a:r>
            <a:r>
              <a:rPr lang="zh-CN" altLang="en-US" dirty="0"/>
              <a:t>，</a:t>
            </a:r>
            <a:r>
              <a:rPr lang="zh-CN" altLang="en-US" dirty="0" smtClean="0"/>
              <a:t>忽略低次项、系数之后，也记作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比如：</a:t>
            </a:r>
            <a:r>
              <a:rPr lang="en-US" altLang="zh-CN" dirty="0" smtClean="0"/>
              <a:t>Space(N) = 3*N^2+16*N+100</a:t>
            </a:r>
            <a:r>
              <a:rPr lang="zh-CN" altLang="en-US" dirty="0" smtClean="0"/>
              <a:t>，那么</a:t>
            </a:r>
            <a:r>
              <a:rPr lang="en-US" altLang="zh-CN" dirty="0" smtClean="0"/>
              <a:t>O(N) = N^2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Heap(N)</a:t>
            </a:r>
            <a:r>
              <a:rPr lang="zh-CN" altLang="en-US" dirty="0" smtClean="0"/>
              <a:t>表示额外申请堆内存空间的大小，</a:t>
            </a:r>
            <a:r>
              <a:rPr lang="en-US" altLang="zh-CN" dirty="0" smtClean="0"/>
              <a:t>Stack(N)</a:t>
            </a:r>
            <a:r>
              <a:rPr lang="zh-CN" altLang="en-US" dirty="0" smtClean="0"/>
              <a:t>表示函数栈的最大深度。</a:t>
            </a:r>
            <a:endParaRPr lang="en-US" altLang="zh-CN" dirty="0" smtClean="0"/>
          </a:p>
          <a:p>
            <a:endParaRPr lang="en-US" altLang="zh-CN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370925"/>
              </p:ext>
            </p:extLst>
          </p:nvPr>
        </p:nvGraphicFramePr>
        <p:xfrm>
          <a:off x="6750423" y="2091466"/>
          <a:ext cx="10085294" cy="67052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06471"/>
                <a:gridCol w="537882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MonkeyEatFruit.java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eat01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1534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32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猴子吃</a:t>
            </a:r>
            <a:r>
              <a:rPr lang="zh-CN" altLang="en-US" dirty="0" smtClean="0"/>
              <a:t>桃问题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猴子吃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桃问题的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递归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递归方程：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291" y="3769609"/>
            <a:ext cx="8891950" cy="2477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609811"/>
              </p:ext>
            </p:extLst>
          </p:nvPr>
        </p:nvGraphicFramePr>
        <p:xfrm>
          <a:off x="1699972" y="7180728"/>
          <a:ext cx="10085294" cy="67052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06471"/>
                <a:gridCol w="537882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MonkeyEatFruit.java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eat02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1534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736239"/>
              </p:ext>
            </p:extLst>
          </p:nvPr>
        </p:nvGraphicFramePr>
        <p:xfrm>
          <a:off x="12305739" y="7180727"/>
          <a:ext cx="10085294" cy="670524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06471"/>
                <a:gridCol w="537882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MonkeyEatFruit.java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eat03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1534</a:t>
                      </a:r>
                      <a:endParaRPr lang="zh-CN" altLang="en-US" sz="36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5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8610</TotalTime>
  <Words>2595</Words>
  <Application>Microsoft Office PowerPoint</Application>
  <PresentationFormat>自定义</PresentationFormat>
  <Paragraphs>770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Black</vt:lpstr>
      <vt:lpstr>简单递归</vt:lpstr>
      <vt:lpstr>简单递归 — 课程概要</vt:lpstr>
      <vt:lpstr>简单递归</vt:lpstr>
      <vt:lpstr>猴子吃桃问题</vt:lpstr>
      <vt:lpstr>猴子吃桃问题 — 猴子吃桃问题的递推算法</vt:lpstr>
      <vt:lpstr>猴子吃桃问题 — 猴子吃桃问题的递推算法</vt:lpstr>
      <vt:lpstr>猴子吃桃问题 — 猴子吃桃问题的递推算法</vt:lpstr>
      <vt:lpstr>猴子吃桃问题 — 猴子吃桃问题的递推算法</vt:lpstr>
      <vt:lpstr>猴子吃桃问题 — 猴子吃桃问题的递归算法</vt:lpstr>
      <vt:lpstr>猴子吃桃问题 — 猴子吃桃问题的递归算法</vt:lpstr>
      <vt:lpstr>猴子吃桃问题 — 猴子吃桃问题的递归算法</vt:lpstr>
      <vt:lpstr>猴子吃桃问题 — 断言：AssertTrue</vt:lpstr>
      <vt:lpstr>猴子吃桃问题 — 断言：AssertTrue</vt:lpstr>
      <vt:lpstr>简单递归</vt:lpstr>
      <vt:lpstr>最大公约数与最小公倍数</vt:lpstr>
      <vt:lpstr>最大公约数与最小公倍数 — 辗转相除法的思想</vt:lpstr>
      <vt:lpstr>最大公约数与最小公倍数 — 辗转相除法的思想</vt:lpstr>
      <vt:lpstr>最大公约数与最小公倍数 — 最大公约数的非递归算法</vt:lpstr>
      <vt:lpstr>最大公约数与最小公倍数 — 最大公约数的递归算法</vt:lpstr>
      <vt:lpstr>最大公约数与最小公倍数 — 最小公倍数的求法</vt:lpstr>
      <vt:lpstr>简单递归</vt:lpstr>
      <vt:lpstr>1到100累加的“非主流算法”</vt:lpstr>
      <vt:lpstr>1到100累加的“非主流算法” — 普通算法</vt:lpstr>
      <vt:lpstr>1到100累加的“非主流算法” — 等差数列求和公式</vt:lpstr>
      <vt:lpstr>1到100累加的“非主流算法” — 如何终止？抛异常！</vt:lpstr>
      <vt:lpstr>1到100累加的“非主流算法” — 如何终止？抛异常！</vt:lpstr>
      <vt:lpstr>1到100累加的“非主流算法” — 递归调用普通函数</vt:lpstr>
      <vt:lpstr>1到100累加的“非主流算法” — 递归调用构造函数</vt:lpstr>
      <vt:lpstr>简单递归</vt:lpstr>
      <vt:lpstr>爬楼梯问题</vt:lpstr>
      <vt:lpstr>爬楼梯问题 — 斐波那契数列的递推公式</vt:lpstr>
      <vt:lpstr>爬楼梯问题 — 斐波那契数列的递推公式</vt:lpstr>
      <vt:lpstr>爬楼梯问题 — 斐波那契数列的递推公式</vt:lpstr>
      <vt:lpstr>爬楼梯问题 — 递归算法</vt:lpstr>
      <vt:lpstr>爬楼梯问题 — 递归算法</vt:lpstr>
      <vt:lpstr>爬楼梯问题 — 递归算法</vt:lpstr>
      <vt:lpstr>爬楼梯问题 — 递归算法</vt:lpstr>
      <vt:lpstr>爬楼梯问题 — 递归算法</vt:lpstr>
      <vt:lpstr>爬楼梯问题 — 递归算法</vt:lpstr>
      <vt:lpstr>爬楼梯问题 — 备忘录法</vt:lpstr>
      <vt:lpstr>爬楼梯问题 — 备忘录法</vt:lpstr>
      <vt:lpstr>爬楼梯问题 — 动态规划法</vt:lpstr>
      <vt:lpstr>爬楼梯问题 — 动态规划法</vt:lpstr>
      <vt:lpstr>爬楼梯问题 — 状态压缩法</vt:lpstr>
      <vt:lpstr>爬楼梯问题 — 斐波那契数列的通项公式</vt:lpstr>
      <vt:lpstr>爬楼梯问题 — 斐波那契数列的通项公式</vt:lpstr>
      <vt:lpstr>爬楼梯问题 — 斐波那契数列的通项公式</vt:lpstr>
      <vt:lpstr>爬楼梯问题 — 斐波那契数列的通项公式</vt:lpstr>
      <vt:lpstr>简单递归</vt:lpstr>
      <vt:lpstr>简单递归总结</vt:lpstr>
      <vt:lpstr>简单递归总结 — 递归与非递归的相互转换</vt:lpstr>
      <vt:lpstr>简单递归总结 — 再论动态规划</vt:lpstr>
      <vt:lpstr>简单递归总结 — 递归函数的调试</vt:lpstr>
      <vt:lpstr>简单递归总结 — 测试用例的编写</vt:lpstr>
      <vt:lpstr>简单递归总结 — 课后作业</vt:lpstr>
      <vt:lpstr>简单递归总结 — 课后作业</vt:lpstr>
      <vt:lpstr>简单递归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陈兰清</cp:lastModifiedBy>
  <cp:revision>955</cp:revision>
  <dcterms:created xsi:type="dcterms:W3CDTF">2015-03-23T11:35:35Z</dcterms:created>
  <dcterms:modified xsi:type="dcterms:W3CDTF">2015-12-08T14:23:08Z</dcterms:modified>
</cp:coreProperties>
</file>