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1" r:id="rId2"/>
    <p:sldId id="306" r:id="rId3"/>
    <p:sldId id="316" r:id="rId4"/>
    <p:sldId id="386" r:id="rId5"/>
    <p:sldId id="542" r:id="rId6"/>
    <p:sldId id="649" r:id="rId7"/>
    <p:sldId id="648" r:id="rId8"/>
    <p:sldId id="650" r:id="rId9"/>
    <p:sldId id="651" r:id="rId10"/>
    <p:sldId id="652" r:id="rId11"/>
    <p:sldId id="653" r:id="rId12"/>
    <p:sldId id="654" r:id="rId13"/>
    <p:sldId id="402" r:id="rId14"/>
    <p:sldId id="403" r:id="rId15"/>
    <p:sldId id="502" r:id="rId16"/>
    <p:sldId id="629" r:id="rId17"/>
    <p:sldId id="655" r:id="rId18"/>
    <p:sldId id="657" r:id="rId19"/>
    <p:sldId id="656" r:id="rId20"/>
    <p:sldId id="658" r:id="rId21"/>
    <p:sldId id="659" r:id="rId22"/>
    <p:sldId id="660" r:id="rId23"/>
    <p:sldId id="661" r:id="rId24"/>
    <p:sldId id="662" r:id="rId25"/>
    <p:sldId id="410" r:id="rId26"/>
    <p:sldId id="556" r:id="rId27"/>
    <p:sldId id="557" r:id="rId28"/>
    <p:sldId id="663" r:id="rId29"/>
    <p:sldId id="664" r:id="rId30"/>
    <p:sldId id="665" r:id="rId31"/>
    <p:sldId id="666" r:id="rId32"/>
    <p:sldId id="668" r:id="rId33"/>
    <p:sldId id="667" r:id="rId34"/>
    <p:sldId id="613" r:id="rId35"/>
    <p:sldId id="614" r:id="rId36"/>
    <p:sldId id="641" r:id="rId37"/>
    <p:sldId id="669" r:id="rId38"/>
    <p:sldId id="670" r:id="rId39"/>
    <p:sldId id="671" r:id="rId40"/>
    <p:sldId id="672" r:id="rId41"/>
    <p:sldId id="673" r:id="rId42"/>
    <p:sldId id="674" r:id="rId43"/>
    <p:sldId id="675" r:id="rId44"/>
    <p:sldId id="676" r:id="rId45"/>
    <p:sldId id="677" r:id="rId46"/>
    <p:sldId id="678" r:id="rId47"/>
    <p:sldId id="679" r:id="rId48"/>
    <p:sldId id="680" r:id="rId49"/>
    <p:sldId id="681" r:id="rId50"/>
    <p:sldId id="682" r:id="rId51"/>
    <p:sldId id="683" r:id="rId52"/>
    <p:sldId id="320" r:id="rId53"/>
    <p:sldId id="321" r:id="rId5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8881F0"/>
    <a:srgbClr val="35B558"/>
    <a:srgbClr val="2EAA46"/>
    <a:srgbClr val="FF0000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59" autoAdjust="0"/>
    <p:restoredTop sz="94022" autoAdjust="0"/>
  </p:normalViewPr>
  <p:slideViewPr>
    <p:cSldViewPr snapToGrid="0" snapToObjects="1">
      <p:cViewPr varScale="1">
        <p:scale>
          <a:sx n="44" d="100"/>
          <a:sy n="44" d="100"/>
        </p:scale>
        <p:origin x="464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61" y="5842800"/>
            <a:ext cx="23236362" cy="2955760"/>
          </a:xfrm>
        </p:spPr>
        <p:txBody>
          <a:bodyPr>
            <a:noAutofit/>
          </a:bodyPr>
          <a:lstStyle/>
          <a:p>
            <a:r>
              <a:rPr lang="zh-CN" altLang="en-US" sz="12800" dirty="0" smtClean="0"/>
              <a:t>链表环与链表交点</a:t>
            </a:r>
            <a:endParaRPr lang="zh-CN" altLang="en-US" sz="12800" dirty="0"/>
          </a:p>
        </p:txBody>
      </p:sp>
    </p:spTree>
    <p:extLst>
      <p:ext uri="{BB962C8B-B14F-4D97-AF65-F5344CB8AC3E}">
        <p14:creationId xmlns:p14="http://schemas.microsoft.com/office/powerpoint/2010/main" val="3974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34050"/>
              </p:ext>
            </p:extLst>
          </p:nvPr>
        </p:nvGraphicFramePr>
        <p:xfrm>
          <a:off x="5643101" y="4860021"/>
          <a:ext cx="13028356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Josephus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josephusCircle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O(N*Step)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5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测试用例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7640"/>
              </p:ext>
            </p:extLst>
          </p:nvPr>
        </p:nvGraphicFramePr>
        <p:xfrm>
          <a:off x="5643101" y="5000558"/>
          <a:ext cx="13028356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Josephus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{1,2,3,4,5,6,7,8}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6,2,7,4,3,5,1,8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其它解法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只需要求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最后一个出队的人</a:t>
            </a:r>
            <a:r>
              <a:rPr lang="zh-CN" altLang="en-US" dirty="0" smtClean="0"/>
              <a:t>，更快的方法，时间复杂度为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这种方法的重点在于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推导</a:t>
            </a:r>
            <a:r>
              <a:rPr lang="zh-CN" altLang="en-US" dirty="0" smtClean="0"/>
              <a:t>，不在于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编程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面试官注重考查应聘者对循环链表的掌握。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03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链表环与链表交点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链表交点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 smtClean="0"/>
              <a:t>创建链表交点</a:t>
            </a:r>
            <a:endParaRPr lang="en-US" altLang="zh-CN" sz="4800" dirty="0" smtClean="0"/>
          </a:p>
          <a:p>
            <a:r>
              <a:rPr lang="zh-CN" altLang="en-US" sz="4800" dirty="0"/>
              <a:t>暴力求解法</a:t>
            </a:r>
            <a:endParaRPr lang="en-US" altLang="zh-CN" sz="4800" dirty="0" smtClean="0"/>
          </a:p>
          <a:p>
            <a:r>
              <a:rPr lang="zh-CN" altLang="en-US" sz="4800" dirty="0" smtClean="0"/>
              <a:t>利用哈希表</a:t>
            </a:r>
            <a:endParaRPr lang="en-US" altLang="zh-CN" sz="4800" dirty="0" smtClean="0"/>
          </a:p>
          <a:p>
            <a:r>
              <a:rPr lang="zh-CN" altLang="en-US" sz="4800" dirty="0" smtClean="0"/>
              <a:t>线性算法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3034172"/>
            <a:ext cx="22201200" cy="10281600"/>
          </a:xfrm>
        </p:spPr>
        <p:txBody>
          <a:bodyPr/>
          <a:lstStyle/>
          <a:p>
            <a:pPr lvl="0"/>
            <a:r>
              <a:rPr lang="zh-CN" altLang="en-US" dirty="0"/>
              <a:t>两</a:t>
            </a:r>
            <a:r>
              <a:rPr lang="zh-CN" altLang="en-US" dirty="0" smtClean="0"/>
              <a:t>个链表，从某个节点开始，后面的节点均相同，则称这个节点为两个链表的交点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38862" y="5456908"/>
            <a:ext cx="21001702" cy="3510117"/>
            <a:chOff x="1238862" y="4837471"/>
            <a:chExt cx="21001702" cy="3510117"/>
          </a:xfrm>
        </p:grpSpPr>
        <p:sp>
          <p:nvSpPr>
            <p:cNvPr id="5" name="TextBox 4"/>
            <p:cNvSpPr txBox="1"/>
            <p:nvPr/>
          </p:nvSpPr>
          <p:spPr>
            <a:xfrm>
              <a:off x="1238862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654707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TextBox 30"/>
            <p:cNvSpPr txBox="1"/>
            <p:nvPr/>
          </p:nvSpPr>
          <p:spPr>
            <a:xfrm>
              <a:off x="407055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5486396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/>
            <p:cNvSpPr txBox="1"/>
            <p:nvPr/>
          </p:nvSpPr>
          <p:spPr>
            <a:xfrm>
              <a:off x="690224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4" name="直接箭头连接符 33"/>
            <p:cNvCxnSpPr>
              <a:endCxn id="35" idx="1"/>
            </p:cNvCxnSpPr>
            <p:nvPr/>
          </p:nvCxnSpPr>
          <p:spPr>
            <a:xfrm>
              <a:off x="8318086" y="5250426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/>
            <p:cNvSpPr txBox="1"/>
            <p:nvPr/>
          </p:nvSpPr>
          <p:spPr>
            <a:xfrm>
              <a:off x="9645438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11061283" y="5250426"/>
              <a:ext cx="1474846" cy="103238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/>
            <p:cNvSpPr txBox="1"/>
            <p:nvPr/>
          </p:nvSpPr>
          <p:spPr>
            <a:xfrm>
              <a:off x="6902241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8318085" y="7934633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/>
            <p:cNvSpPr txBox="1"/>
            <p:nvPr/>
          </p:nvSpPr>
          <p:spPr>
            <a:xfrm>
              <a:off x="9645437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V="1">
              <a:off x="11061283" y="6695768"/>
              <a:ext cx="1474846" cy="113562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/>
            <p:cNvSpPr txBox="1"/>
            <p:nvPr/>
          </p:nvSpPr>
          <p:spPr>
            <a:xfrm>
              <a:off x="12536129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>
              <a:off x="13981470" y="6577780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TextBox 46"/>
            <p:cNvSpPr txBox="1"/>
            <p:nvPr/>
          </p:nvSpPr>
          <p:spPr>
            <a:xfrm>
              <a:off x="15308822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8" name="直接箭头连接符 47"/>
            <p:cNvCxnSpPr>
              <a:endCxn id="49" idx="1"/>
            </p:cNvCxnSpPr>
            <p:nvPr/>
          </p:nvCxnSpPr>
          <p:spPr>
            <a:xfrm>
              <a:off x="167541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TextBox 48"/>
            <p:cNvSpPr txBox="1"/>
            <p:nvPr/>
          </p:nvSpPr>
          <p:spPr>
            <a:xfrm>
              <a:off x="180815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0" name="直接箭头连接符 49"/>
            <p:cNvCxnSpPr>
              <a:endCxn id="51" idx="1"/>
            </p:cNvCxnSpPr>
            <p:nvPr/>
          </p:nvCxnSpPr>
          <p:spPr>
            <a:xfrm>
              <a:off x="194973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TextBox 50"/>
            <p:cNvSpPr txBox="1"/>
            <p:nvPr/>
          </p:nvSpPr>
          <p:spPr>
            <a:xfrm>
              <a:off x="208247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r>
              <a:rPr lang="en-US" altLang="zh-CN" dirty="0" smtClean="0"/>
              <a:t>leetCode 160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Intersection </a:t>
            </a:r>
            <a:r>
              <a:rPr lang="en-US" altLang="zh-CN" dirty="0"/>
              <a:t>of Two Linked </a:t>
            </a:r>
            <a:r>
              <a:rPr lang="en-US" altLang="zh-CN" dirty="0" smtClean="0"/>
              <a:t>Lists</a:t>
            </a:r>
            <a:endParaRPr lang="en-US" altLang="zh-CN" dirty="0"/>
          </a:p>
          <a:p>
            <a:pPr lvl="0"/>
            <a:r>
              <a:rPr lang="zh-CN" altLang="en-US" dirty="0" smtClean="0"/>
              <a:t>给定两个单链表，寻找它们的交点。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额外要求：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如果没有交点，返回</a:t>
            </a:r>
            <a:r>
              <a:rPr lang="en-US" altLang="zh-CN" dirty="0" smtClean="0">
                <a:sym typeface="Wingdings" pitchFamily="2" charset="2"/>
              </a:rPr>
              <a:t>null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不</a:t>
            </a:r>
            <a:r>
              <a:rPr lang="zh-CN" altLang="en-US" dirty="0" smtClean="0">
                <a:sym typeface="Wingdings" pitchFamily="2" charset="2"/>
              </a:rPr>
              <a:t>允许改变链表的结构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假设链表没有环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时间复杂</a:t>
            </a:r>
            <a:r>
              <a:rPr lang="zh-CN" altLang="en-US" dirty="0" smtClean="0">
                <a:sym typeface="Wingdings" pitchFamily="2" charset="2"/>
              </a:rPr>
              <a:t>度尽量为</a:t>
            </a:r>
            <a:r>
              <a:rPr lang="en-US" altLang="zh-CN" dirty="0" smtClean="0">
                <a:sym typeface="Wingdings" pitchFamily="2" charset="2"/>
              </a:rPr>
              <a:t>O(N)</a:t>
            </a:r>
            <a:r>
              <a:rPr lang="zh-CN" altLang="en-US" dirty="0" smtClean="0">
                <a:sym typeface="Wingdings" pitchFamily="2" charset="2"/>
              </a:rPr>
              <a:t>，空间复杂度尽量为</a:t>
            </a:r>
            <a:r>
              <a:rPr lang="en-US" altLang="zh-CN" dirty="0" smtClean="0">
                <a:sym typeface="Wingdings" pitchFamily="2" charset="2"/>
              </a:rPr>
              <a:t>O(1)</a:t>
            </a:r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321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创建链表交点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69988" y="3834578"/>
            <a:ext cx="21001702" cy="3510117"/>
            <a:chOff x="1238862" y="4837471"/>
            <a:chExt cx="21001702" cy="3510117"/>
          </a:xfrm>
        </p:grpSpPr>
        <p:sp>
          <p:nvSpPr>
            <p:cNvPr id="5" name="TextBox 4"/>
            <p:cNvSpPr txBox="1"/>
            <p:nvPr/>
          </p:nvSpPr>
          <p:spPr>
            <a:xfrm>
              <a:off x="1238862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654707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407055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486396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690224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>
              <a:endCxn id="11" idx="1"/>
            </p:cNvCxnSpPr>
            <p:nvPr/>
          </p:nvCxnSpPr>
          <p:spPr>
            <a:xfrm>
              <a:off x="8318086" y="5250426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/>
            <p:cNvSpPr txBox="1"/>
            <p:nvPr/>
          </p:nvSpPr>
          <p:spPr>
            <a:xfrm>
              <a:off x="9645438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1061283" y="5250426"/>
              <a:ext cx="1474846" cy="103238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6902241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8318085" y="7934633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/>
            <p:cNvSpPr txBox="1"/>
            <p:nvPr/>
          </p:nvSpPr>
          <p:spPr>
            <a:xfrm>
              <a:off x="9645437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1061283" y="6695768"/>
              <a:ext cx="1474846" cy="113562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Box 16"/>
            <p:cNvSpPr txBox="1"/>
            <p:nvPr/>
          </p:nvSpPr>
          <p:spPr>
            <a:xfrm>
              <a:off x="12536129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8" name="直接箭头连接符 17"/>
            <p:cNvCxnSpPr>
              <a:endCxn id="19" idx="1"/>
            </p:cNvCxnSpPr>
            <p:nvPr/>
          </p:nvCxnSpPr>
          <p:spPr>
            <a:xfrm>
              <a:off x="13981470" y="6577780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15308822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0" name="直接箭头连接符 19"/>
            <p:cNvCxnSpPr>
              <a:endCxn id="21" idx="1"/>
            </p:cNvCxnSpPr>
            <p:nvPr/>
          </p:nvCxnSpPr>
          <p:spPr>
            <a:xfrm>
              <a:off x="167541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/>
            <p:cNvSpPr txBox="1"/>
            <p:nvPr/>
          </p:nvSpPr>
          <p:spPr>
            <a:xfrm>
              <a:off x="180815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2" name="直接箭头连接符 21"/>
            <p:cNvCxnSpPr>
              <a:endCxn id="23" idx="1"/>
            </p:cNvCxnSpPr>
            <p:nvPr/>
          </p:nvCxnSpPr>
          <p:spPr>
            <a:xfrm>
              <a:off x="194973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/>
            <p:cNvSpPr txBox="1"/>
            <p:nvPr/>
          </p:nvSpPr>
          <p:spPr>
            <a:xfrm>
              <a:off x="208247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33277"/>
              </p:ext>
            </p:extLst>
          </p:nvPr>
        </p:nvGraphicFramePr>
        <p:xfrm>
          <a:off x="4311408" y="8193155"/>
          <a:ext cx="15277704" cy="41696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18375"/>
                <a:gridCol w="1185932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ListNode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arrayToIntersection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作用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根据两个数组，创建有交点的两个链表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47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遍历第一个链表，依次判断遍历到的节点是否能在第二个链表中找到。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9729" y="4189239"/>
            <a:ext cx="10146890" cy="8365367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for(p in list1){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for(q in list2){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if(p==q){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	return p;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return null;</a:t>
            </a:r>
          </a:p>
        </p:txBody>
      </p:sp>
    </p:spTree>
    <p:extLst>
      <p:ext uri="{BB962C8B-B14F-4D97-AF65-F5344CB8AC3E}">
        <p14:creationId xmlns:p14="http://schemas.microsoft.com/office/powerpoint/2010/main" val="40718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3413"/>
              </p:ext>
            </p:extLst>
          </p:nvPr>
        </p:nvGraphicFramePr>
        <p:xfrm>
          <a:off x="4163924" y="4204142"/>
          <a:ext cx="15923379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29702"/>
                <a:gridCol w="12093677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_160IntersectionOfTwoLinkedLists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bruteForce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O(M*N)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表示链表的长度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链表环与链表交点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约瑟夫环</a:t>
            </a:r>
            <a:endParaRPr lang="en-US" altLang="zh-CN" dirty="0" smtClean="0"/>
          </a:p>
          <a:p>
            <a:r>
              <a:rPr lang="zh-CN" altLang="en-US" dirty="0" smtClean="0"/>
              <a:t>链表交点</a:t>
            </a:r>
            <a:endParaRPr lang="en-US" altLang="zh-CN" dirty="0" smtClean="0"/>
          </a:p>
          <a:p>
            <a:r>
              <a:rPr lang="zh-CN" altLang="en-US" dirty="0" smtClean="0"/>
              <a:t>判断链表是否有环</a:t>
            </a:r>
            <a:endParaRPr lang="en-US" altLang="zh-CN" dirty="0" smtClean="0"/>
          </a:p>
          <a:p>
            <a:r>
              <a:rPr lang="zh-CN" altLang="en-US" dirty="0" smtClean="0"/>
              <a:t>链表环的起始节点</a:t>
            </a:r>
            <a:endParaRPr lang="en-US" altLang="zh-CN" dirty="0" smtClean="0"/>
          </a:p>
          <a:p>
            <a:r>
              <a:rPr lang="zh-CN" altLang="en-US" dirty="0" smtClean="0"/>
              <a:t>寻找重复元素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利用哈希表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>
                <a:sym typeface="Wingdings" pitchFamily="2" charset="2"/>
              </a:rPr>
              <a:t>利用哈希表优化时间复杂度。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399" y="4012257"/>
            <a:ext cx="12034684" cy="8365367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hashSet();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for(p in list2){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hashSet.add(p);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	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for(p in list1){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if(hashSet.contains(p)) : return p;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return null;</a:t>
            </a:r>
          </a:p>
        </p:txBody>
      </p:sp>
    </p:spTree>
    <p:extLst>
      <p:ext uri="{BB962C8B-B14F-4D97-AF65-F5344CB8AC3E}">
        <p14:creationId xmlns:p14="http://schemas.microsoft.com/office/powerpoint/2010/main" val="415463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利用哈希表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r>
              <a:rPr lang="zh-CN" altLang="en-US" dirty="0" smtClean="0">
                <a:sym typeface="Wingdings" pitchFamily="2" charset="2"/>
              </a:rPr>
              <a:t>为什么</a:t>
            </a:r>
            <a:r>
              <a:rPr lang="zh-CN" altLang="en-US" dirty="0">
                <a:sym typeface="Wingdings" pitchFamily="2" charset="2"/>
              </a:rPr>
              <a:t>时间复杂度</a:t>
            </a:r>
            <a:r>
              <a:rPr lang="zh-CN" altLang="en-US" dirty="0" smtClean="0">
                <a:sym typeface="Wingdings" pitchFamily="2" charset="2"/>
              </a:rPr>
              <a:t>带有根号？以后再讨论！</a:t>
            </a:r>
            <a:endParaRPr lang="en-US" altLang="zh-CN" dirty="0">
              <a:sym typeface="Wingdings" pitchFamily="2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751986"/>
              </p:ext>
            </p:extLst>
          </p:nvPr>
        </p:nvGraphicFramePr>
        <p:xfrm>
          <a:off x="4163924" y="4086156"/>
          <a:ext cx="15923379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29702"/>
                <a:gridCol w="12093677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_160IntersectionOfTwoLinkedLists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hashFunction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O(M+N)--O(M*sqrt(N))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>
                <a:sym typeface="Wingdings" pitchFamily="2" charset="2"/>
              </a:rPr>
              <a:t>线性复杂度</a:t>
            </a:r>
            <a:r>
              <a:rPr lang="en-US" altLang="zh-CN" dirty="0" smtClean="0">
                <a:sym typeface="Wingdings" pitchFamily="2" charset="2"/>
              </a:rPr>
              <a:t>+</a:t>
            </a:r>
            <a:r>
              <a:rPr lang="zh-CN" altLang="en-US" dirty="0" smtClean="0">
                <a:sym typeface="Wingdings" pitchFamily="2" charset="2"/>
              </a:rPr>
              <a:t>常数空间</a:t>
            </a:r>
            <a:endParaRPr lang="en-US" altLang="zh-CN" dirty="0" smtClean="0">
              <a:sym typeface="Wingdings" pitchFamily="2" charset="2"/>
            </a:endParaRPr>
          </a:p>
          <a:p>
            <a:pPr lvl="0"/>
            <a:r>
              <a:rPr lang="zh-CN" altLang="en-US" dirty="0" smtClean="0">
                <a:sym typeface="Wingdings" pitchFamily="2" charset="2"/>
              </a:rPr>
              <a:t>长度相同的两个链表：</a:t>
            </a:r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42105" y="6622004"/>
            <a:ext cx="21001702" cy="3510117"/>
            <a:chOff x="1238862" y="4837471"/>
            <a:chExt cx="21001702" cy="3510117"/>
          </a:xfrm>
        </p:grpSpPr>
        <p:sp>
          <p:nvSpPr>
            <p:cNvPr id="6" name="TextBox 5"/>
            <p:cNvSpPr txBox="1"/>
            <p:nvPr/>
          </p:nvSpPr>
          <p:spPr>
            <a:xfrm>
              <a:off x="1238862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2654707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07055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486396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TextBox 9"/>
            <p:cNvSpPr txBox="1"/>
            <p:nvPr/>
          </p:nvSpPr>
          <p:spPr>
            <a:xfrm>
              <a:off x="690224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箭头连接符 10"/>
            <p:cNvCxnSpPr>
              <a:endCxn id="12" idx="1"/>
            </p:cNvCxnSpPr>
            <p:nvPr/>
          </p:nvCxnSpPr>
          <p:spPr>
            <a:xfrm>
              <a:off x="8318086" y="5250426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9645438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1061283" y="5250426"/>
              <a:ext cx="1474846" cy="103238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/>
            <p:cNvSpPr txBox="1"/>
            <p:nvPr/>
          </p:nvSpPr>
          <p:spPr>
            <a:xfrm>
              <a:off x="6902241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8318085" y="7934633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9645437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11061283" y="6695768"/>
              <a:ext cx="1474846" cy="113562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/>
            <p:cNvSpPr txBox="1"/>
            <p:nvPr/>
          </p:nvSpPr>
          <p:spPr>
            <a:xfrm>
              <a:off x="12536129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20" idx="1"/>
            </p:cNvCxnSpPr>
            <p:nvPr/>
          </p:nvCxnSpPr>
          <p:spPr>
            <a:xfrm>
              <a:off x="13981470" y="6577780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15308822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1" name="直接箭头连接符 20"/>
            <p:cNvCxnSpPr>
              <a:endCxn id="22" idx="1"/>
            </p:cNvCxnSpPr>
            <p:nvPr/>
          </p:nvCxnSpPr>
          <p:spPr>
            <a:xfrm>
              <a:off x="167541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180815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3" name="直接箭头连接符 22"/>
            <p:cNvCxnSpPr>
              <a:endCxn id="24" idx="1"/>
            </p:cNvCxnSpPr>
            <p:nvPr/>
          </p:nvCxnSpPr>
          <p:spPr>
            <a:xfrm>
              <a:off x="194973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/>
            <p:cNvSpPr txBox="1"/>
            <p:nvPr/>
          </p:nvSpPr>
          <p:spPr>
            <a:xfrm>
              <a:off x="208247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38862" y="750692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654707" y="791987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TextBox 46"/>
            <p:cNvSpPr txBox="1"/>
            <p:nvPr/>
          </p:nvSpPr>
          <p:spPr>
            <a:xfrm>
              <a:off x="4070551" y="750692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5486396" y="791987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9" name="下箭头 48"/>
          <p:cNvSpPr/>
          <p:nvPr/>
        </p:nvSpPr>
        <p:spPr>
          <a:xfrm>
            <a:off x="1681317" y="5781368"/>
            <a:ext cx="530942" cy="707923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上箭头 50"/>
          <p:cNvSpPr/>
          <p:nvPr/>
        </p:nvSpPr>
        <p:spPr>
          <a:xfrm>
            <a:off x="1681317" y="10264849"/>
            <a:ext cx="501444" cy="781685"/>
          </a:xfrm>
          <a:prstGeom prst="up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6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5828E-6 2.03704E-6 L 0.11733 2.0370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4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008E-7 2.03704E-6 L 0.11792 2.0370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3 2.03704E-6 L 0.2322 2.0370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92 2.03704E-6 L 0.23279 2.0370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2 2.03704E-6 L 0.34582 2.0370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1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79 2.03704E-6 L 0.34641 2.0370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2 2.03704E-6 L 0.45828 0.0881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3" y="441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41 5.55556E-7 L 0.45887 -0.0973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3" y="-4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49" grpId="2" animBg="1"/>
      <p:bldP spid="49" grpId="3" animBg="1"/>
      <p:bldP spid="49" grpId="4" animBg="1"/>
      <p:bldP spid="51" grpId="0" animBg="1"/>
      <p:bldP spid="51" grpId="1" animBg="1"/>
      <p:bldP spid="51" grpId="2" animBg="1"/>
      <p:bldP spid="51" grpId="3" animBg="1"/>
      <p:bldP spid="51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>
                <a:sym typeface="Wingdings" pitchFamily="2" charset="2"/>
              </a:rPr>
              <a:t>长度不相同的两个链表：</a:t>
            </a:r>
            <a:endParaRPr lang="en-US" altLang="zh-CN" dirty="0" smtClean="0">
              <a:sym typeface="Wingdings" pitchFamily="2" charset="2"/>
            </a:endParaRPr>
          </a:p>
          <a:p>
            <a:pPr lvl="0"/>
            <a:r>
              <a:rPr lang="zh-CN" altLang="en-US" dirty="0" smtClean="0">
                <a:sym typeface="Wingdings" pitchFamily="2" charset="2"/>
              </a:rPr>
              <a:t>往后走</a:t>
            </a:r>
            <a:r>
              <a:rPr lang="en-US" altLang="zh-CN" dirty="0" smtClean="0">
                <a:sym typeface="Wingdings" pitchFamily="2" charset="2"/>
              </a:rPr>
              <a:t>m-n</a:t>
            </a:r>
            <a:r>
              <a:rPr lang="zh-CN" altLang="en-US" dirty="0" smtClean="0">
                <a:sym typeface="Wingdings" pitchFamily="2" charset="2"/>
              </a:rPr>
              <a:t>步</a:t>
            </a:r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69988" y="6363926"/>
            <a:ext cx="21001702" cy="3510117"/>
            <a:chOff x="1238862" y="4837471"/>
            <a:chExt cx="21001702" cy="3510117"/>
          </a:xfrm>
        </p:grpSpPr>
        <p:sp>
          <p:nvSpPr>
            <p:cNvPr id="7" name="TextBox 6"/>
            <p:cNvSpPr txBox="1"/>
            <p:nvPr/>
          </p:nvSpPr>
          <p:spPr>
            <a:xfrm>
              <a:off x="1238862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654707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407055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5486396" y="5250426"/>
              <a:ext cx="1415845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/>
            <p:cNvSpPr txBox="1"/>
            <p:nvPr/>
          </p:nvSpPr>
          <p:spPr>
            <a:xfrm>
              <a:off x="6902241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2" name="直接箭头连接符 11"/>
            <p:cNvCxnSpPr>
              <a:endCxn id="13" idx="1"/>
            </p:cNvCxnSpPr>
            <p:nvPr/>
          </p:nvCxnSpPr>
          <p:spPr>
            <a:xfrm>
              <a:off x="8318086" y="5250426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9645438" y="4837471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1061283" y="5250426"/>
              <a:ext cx="1474846" cy="103238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TextBox 14"/>
            <p:cNvSpPr txBox="1"/>
            <p:nvPr/>
          </p:nvSpPr>
          <p:spPr>
            <a:xfrm>
              <a:off x="6902241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8318085" y="7934633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Box 16"/>
            <p:cNvSpPr txBox="1"/>
            <p:nvPr/>
          </p:nvSpPr>
          <p:spPr>
            <a:xfrm>
              <a:off x="9645437" y="7521678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11061283" y="6695768"/>
              <a:ext cx="1474846" cy="1135627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" name="TextBox 18"/>
            <p:cNvSpPr txBox="1"/>
            <p:nvPr/>
          </p:nvSpPr>
          <p:spPr>
            <a:xfrm>
              <a:off x="12536129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0" name="直接箭头连接符 19"/>
            <p:cNvCxnSpPr>
              <a:endCxn id="21" idx="1"/>
            </p:cNvCxnSpPr>
            <p:nvPr/>
          </p:nvCxnSpPr>
          <p:spPr>
            <a:xfrm>
              <a:off x="13981470" y="6577780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/>
            <p:cNvSpPr txBox="1"/>
            <p:nvPr/>
          </p:nvSpPr>
          <p:spPr>
            <a:xfrm>
              <a:off x="15308822" y="6164825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2" name="直接箭头连接符 21"/>
            <p:cNvCxnSpPr>
              <a:endCxn id="23" idx="1"/>
            </p:cNvCxnSpPr>
            <p:nvPr/>
          </p:nvCxnSpPr>
          <p:spPr>
            <a:xfrm>
              <a:off x="167541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/>
            <p:cNvSpPr txBox="1"/>
            <p:nvPr/>
          </p:nvSpPr>
          <p:spPr>
            <a:xfrm>
              <a:off x="180815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>
              <a:endCxn id="25" idx="1"/>
            </p:cNvCxnSpPr>
            <p:nvPr/>
          </p:nvCxnSpPr>
          <p:spPr>
            <a:xfrm>
              <a:off x="19497367" y="6607277"/>
              <a:ext cx="1327352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/>
            <p:cNvSpPr txBox="1"/>
            <p:nvPr/>
          </p:nvSpPr>
          <p:spPr>
            <a:xfrm>
              <a:off x="20824719" y="6194322"/>
              <a:ext cx="1415845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4" name="下箭头 3"/>
          <p:cNvSpPr/>
          <p:nvPr/>
        </p:nvSpPr>
        <p:spPr>
          <a:xfrm>
            <a:off x="1681316" y="5574890"/>
            <a:ext cx="589935" cy="730042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上箭头 25"/>
          <p:cNvSpPr/>
          <p:nvPr/>
        </p:nvSpPr>
        <p:spPr>
          <a:xfrm>
            <a:off x="7406938" y="9962534"/>
            <a:ext cx="499821" cy="862783"/>
          </a:xfrm>
          <a:prstGeom prst="up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773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3788E-6 -1.85185E-6 L 0.23097 -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7 -1.85185E-6 L 0.34707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8849E-6 -2.22222E-6 L 0.11422 -2.22222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07 -1.85185E-6 L 0.45705 0.082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9" y="41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2 -2.22222E-6 L 0.2242 -0.104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26" grpId="0" animBg="1"/>
      <p:bldP spid="26" grpId="1" animBg="1"/>
      <p:bldP spid="2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链表交点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795630"/>
            <a:ext cx="22201200" cy="10281600"/>
          </a:xfrm>
        </p:spPr>
        <p:txBody>
          <a:bodyPr/>
          <a:lstStyle/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02363"/>
              </p:ext>
            </p:extLst>
          </p:nvPr>
        </p:nvGraphicFramePr>
        <p:xfrm>
          <a:off x="3809963" y="4322130"/>
          <a:ext cx="15923379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29702"/>
                <a:gridCol w="12093677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_160IntersectionOfTwoLinkedLists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getIntersectionNode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O(M+N)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链表环与链表交点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判断链表是否有环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龟兔</a:t>
            </a:r>
            <a:r>
              <a:rPr lang="zh-CN" altLang="en-US" sz="4800" dirty="0" smtClean="0"/>
              <a:t>赛跑原理</a:t>
            </a:r>
            <a:endParaRPr lang="en-US" altLang="zh-CN" sz="4800" dirty="0" smtClean="0"/>
          </a:p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 smtClean="0"/>
              <a:t>创建链表环</a:t>
            </a:r>
            <a:endParaRPr lang="en-US" altLang="zh-CN" sz="4800" dirty="0" smtClean="0"/>
          </a:p>
          <a:p>
            <a:r>
              <a:rPr lang="zh-CN" altLang="en-US" sz="4800" dirty="0" smtClean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2520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龟兔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赛跑原理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  <a:p>
            <a:pPr lvl="0"/>
            <a:r>
              <a:rPr lang="zh-CN" altLang="en-US" dirty="0" smtClean="0">
                <a:sym typeface="Wingdings" pitchFamily="2" charset="2"/>
              </a:rPr>
              <a:t>兔子一定能在某一时刻追上乌龟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07273" y="3183878"/>
            <a:ext cx="8495071" cy="8160515"/>
          </a:xfrm>
          <a:prstGeom prst="ellipse">
            <a:avLst/>
          </a:prstGeom>
          <a:noFill/>
          <a:ln w="508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382865" y="10931438"/>
            <a:ext cx="737419" cy="825910"/>
          </a:xfrm>
          <a:prstGeom prst="ellipse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397607" y="10135019"/>
            <a:ext cx="737419" cy="825910"/>
          </a:xfrm>
          <a:prstGeom prst="ellipse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80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pat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32722E-6 2.03704E-6 C -0.09586 2.03704E-6 -0.17409 -0.13148 -0.17409 -0.29364 C -0.17409 -0.45556 -0.09586 -0.58739 2.32722E-6 -0.58739 C 0.09599 -0.58739 0.1735 -0.45556 0.1735 -0.29364 C 0.1735 -0.13148 0.09599 2.03704E-6 2.32722E-6 2.03704E-6 Z " pathEditMode="relative" rAng="10800000" ptsTypes="fffff">
                                      <p:cBhvr>
                                        <p:cTn id="17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936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43 0.01273 C -0.09293 0.01273 -0.16731 -0.10891 -0.16731 -0.25914 C -0.16731 -0.40937 -0.09293 -0.53125 -0.00143 -0.53125 C 0.09001 -0.53125 0.16426 -0.40937 0.16426 -0.25914 C 0.16426 -0.10891 0.09001 0.01273 -0.00143 0.01273 Z " pathEditMode="relative" rAng="10800000" ptsTypes="fffff">
                                      <p:cBhvr>
                                        <p:cTn id="19" dur="8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龟兔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赛跑原理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Wingdings" pitchFamily="2" charset="2"/>
              </a:rPr>
              <a:t>同样适用于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先跑直道，再跑圆形跑道</a:t>
            </a:r>
            <a:r>
              <a:rPr lang="zh-CN" altLang="en-US" dirty="0" smtClean="0">
                <a:sym typeface="Wingdings" pitchFamily="2" charset="2"/>
              </a:rPr>
              <a:t>的情况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80631" y="12060247"/>
            <a:ext cx="737419" cy="825910"/>
          </a:xfrm>
          <a:prstGeom prst="ellipse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495373" y="11251963"/>
            <a:ext cx="737419" cy="825910"/>
          </a:xfrm>
          <a:prstGeom prst="ellipse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80631" y="3693253"/>
            <a:ext cx="17019628" cy="8160515"/>
            <a:chOff x="4159044" y="2808344"/>
            <a:chExt cx="17019628" cy="8160515"/>
          </a:xfrm>
        </p:grpSpPr>
        <p:sp>
          <p:nvSpPr>
            <p:cNvPr id="6" name="椭圆 5"/>
            <p:cNvSpPr/>
            <p:nvPr/>
          </p:nvSpPr>
          <p:spPr>
            <a:xfrm>
              <a:off x="12683601" y="2808344"/>
              <a:ext cx="8495071" cy="8160515"/>
            </a:xfrm>
            <a:prstGeom prst="ellipse">
              <a:avLst/>
            </a:prstGeom>
            <a:noFill/>
            <a:ln w="508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4159044" y="10968859"/>
              <a:ext cx="12477125" cy="0"/>
            </a:xfrm>
            <a:prstGeom prst="line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50021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427E-7 -1.11111E-6 L 0.50182 -1.11111E-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387E-6 -2.22222E-6 L 0.50241 -2.22222E-6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50183 3.7037E-7 C 0.59313 3.7037E-7 0.66732 -0.12928 0.66732 -0.28843 C 0.66732 -0.4478 0.59313 -0.57732 0.50183 -0.57732 C 0.41052 -0.57732 0.33646 -0.4478 0.33646 -0.28843 C 0.33646 -0.12928 0.41052 3.7037E-7 0.50183 3.7037E-7 Z " pathEditMode="relative" rAng="-10800000" ptsTypes="fffff">
                                      <p:cBhvr>
                                        <p:cTn id="24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288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path" presetSubtype="0" repeatCount="indefinite" fill="hold" grpId="2" nodeType="withEffect">
                                  <p:stCondLst>
                                    <p:cond delay="4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50241 -0.00185 C 0.60107 -0.00185 0.68112 -0.14225 0.68112 -0.31551 C 0.68112 -0.48866 0.60107 -0.62975 0.50241 -0.62975 C 0.40382 -0.62975 0.32384 -0.48866 0.32377 -0.31563 C 0.32377 -0.14225 0.40382 -0.00174 0.50241 -0.00185 Z " pathEditMode="relative" rAng="-10800000" ptsTypes="fffff">
                                      <p:cBhvr>
                                        <p:cTn id="2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" y="-3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Wingdings" pitchFamily="2" charset="2"/>
              </a:rPr>
              <a:t>leetCode 141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Linked </a:t>
            </a:r>
            <a:r>
              <a:rPr lang="en-US" altLang="zh-CN" dirty="0">
                <a:sym typeface="Wingdings" pitchFamily="2" charset="2"/>
              </a:rPr>
              <a:t>List </a:t>
            </a:r>
            <a:r>
              <a:rPr lang="en-US" altLang="zh-CN" dirty="0" smtClean="0">
                <a:sym typeface="Wingdings" pitchFamily="2" charset="2"/>
              </a:rPr>
              <a:t>Cycle</a:t>
            </a:r>
          </a:p>
          <a:p>
            <a:pPr lvl="0"/>
            <a:r>
              <a:rPr lang="zh-CN" altLang="en-US" dirty="0" smtClean="0">
                <a:sym typeface="Wingdings" pitchFamily="2" charset="2"/>
              </a:rPr>
              <a:t>给定单链表，判断它是否有环，要求空间复杂度为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0751589" y="7170107"/>
            <a:ext cx="7964128" cy="5489989"/>
            <a:chOff x="10618907" y="6141937"/>
            <a:chExt cx="7964128" cy="5489989"/>
          </a:xfrm>
        </p:grpSpPr>
        <p:sp>
          <p:nvSpPr>
            <p:cNvPr id="4" name="TextBox 3"/>
            <p:cNvSpPr txBox="1"/>
            <p:nvPr/>
          </p:nvSpPr>
          <p:spPr>
            <a:xfrm>
              <a:off x="10618907" y="1076888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箭头连接符 10"/>
            <p:cNvCxnSpPr>
              <a:stCxn id="4" idx="3"/>
            </p:cNvCxnSpPr>
            <p:nvPr/>
          </p:nvCxnSpPr>
          <p:spPr>
            <a:xfrm flipV="1">
              <a:off x="11503810" y="11184387"/>
              <a:ext cx="1474839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12978649" y="1076888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13893048" y="11216427"/>
              <a:ext cx="1474839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" name="TextBox 13"/>
            <p:cNvSpPr txBox="1"/>
            <p:nvPr/>
          </p:nvSpPr>
          <p:spPr>
            <a:xfrm>
              <a:off x="15367887" y="1080092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16223293" y="11216427"/>
              <a:ext cx="1474839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17698132" y="1080092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18140583" y="9173501"/>
              <a:ext cx="0" cy="15953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17698132" y="8342504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36246" y="6141937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17108196" y="6972934"/>
              <a:ext cx="1032388" cy="136957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/>
            <p:cNvSpPr txBox="1"/>
            <p:nvPr/>
          </p:nvSpPr>
          <p:spPr>
            <a:xfrm>
              <a:off x="15367886" y="8342505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15810338" y="6972934"/>
              <a:ext cx="1150374" cy="136957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箭头连接符 28"/>
            <p:cNvCxnSpPr>
              <a:endCxn id="14" idx="0"/>
            </p:cNvCxnSpPr>
            <p:nvPr/>
          </p:nvCxnSpPr>
          <p:spPr>
            <a:xfrm>
              <a:off x="15795589" y="9205541"/>
              <a:ext cx="14750" cy="159538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组合 41"/>
          <p:cNvGrpSpPr/>
          <p:nvPr/>
        </p:nvGrpSpPr>
        <p:grpSpPr>
          <a:xfrm>
            <a:off x="6223829" y="5968756"/>
            <a:ext cx="9173499" cy="892534"/>
            <a:chOff x="1533832" y="7197211"/>
            <a:chExt cx="9173499" cy="892534"/>
          </a:xfrm>
        </p:grpSpPr>
        <p:sp>
          <p:nvSpPr>
            <p:cNvPr id="33" name="TextBox 32"/>
            <p:cNvSpPr txBox="1"/>
            <p:nvPr/>
          </p:nvSpPr>
          <p:spPr>
            <a:xfrm>
              <a:off x="1533832" y="719721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5" name="直接箭头连接符 34"/>
            <p:cNvCxnSpPr>
              <a:stCxn id="33" idx="3"/>
            </p:cNvCxnSpPr>
            <p:nvPr/>
          </p:nvCxnSpPr>
          <p:spPr>
            <a:xfrm flipV="1">
              <a:off x="2654710" y="7612711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/>
            <p:cNvSpPr txBox="1"/>
            <p:nvPr/>
          </p:nvSpPr>
          <p:spPr>
            <a:xfrm>
              <a:off x="4188543" y="7197212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7" name="直接箭头连接符 36"/>
            <p:cNvCxnSpPr>
              <a:stCxn id="36" idx="3"/>
            </p:cNvCxnSpPr>
            <p:nvPr/>
          </p:nvCxnSpPr>
          <p:spPr>
            <a:xfrm flipV="1">
              <a:off x="5309421" y="7612710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6872750" y="7197211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9" name="直接箭头连接符 38"/>
            <p:cNvCxnSpPr>
              <a:stCxn id="38" idx="3"/>
            </p:cNvCxnSpPr>
            <p:nvPr/>
          </p:nvCxnSpPr>
          <p:spPr>
            <a:xfrm flipV="1">
              <a:off x="7993628" y="7612709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/>
            <p:cNvSpPr txBox="1"/>
            <p:nvPr/>
          </p:nvSpPr>
          <p:spPr>
            <a:xfrm>
              <a:off x="9586453" y="7258748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54491" y="8300010"/>
            <a:ext cx="6459796" cy="3230187"/>
            <a:chOff x="1533832" y="4798023"/>
            <a:chExt cx="6459796" cy="3230187"/>
          </a:xfrm>
        </p:grpSpPr>
        <p:sp>
          <p:nvSpPr>
            <p:cNvPr id="44" name="TextBox 43"/>
            <p:cNvSpPr txBox="1"/>
            <p:nvPr/>
          </p:nvSpPr>
          <p:spPr>
            <a:xfrm>
              <a:off x="1533832" y="719721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5" name="直接箭头连接符 44"/>
            <p:cNvCxnSpPr>
              <a:stCxn id="44" idx="3"/>
            </p:cNvCxnSpPr>
            <p:nvPr/>
          </p:nvCxnSpPr>
          <p:spPr>
            <a:xfrm flipV="1">
              <a:off x="2654710" y="7612711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4188543" y="7197212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7" name="直接箭头连接符 46"/>
            <p:cNvCxnSpPr>
              <a:stCxn id="46" idx="3"/>
            </p:cNvCxnSpPr>
            <p:nvPr/>
          </p:nvCxnSpPr>
          <p:spPr>
            <a:xfrm flipV="1">
              <a:off x="5309421" y="7612710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/>
            <p:cNvSpPr txBox="1"/>
            <p:nvPr/>
          </p:nvSpPr>
          <p:spPr>
            <a:xfrm>
              <a:off x="6872750" y="7197211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1" name="直接箭头连接符 50"/>
            <p:cNvCxnSpPr>
              <a:stCxn id="48" idx="0"/>
              <a:endCxn id="52" idx="2"/>
            </p:cNvCxnSpPr>
            <p:nvPr/>
          </p:nvCxnSpPr>
          <p:spPr>
            <a:xfrm flipV="1">
              <a:off x="7433189" y="5629020"/>
              <a:ext cx="0" cy="156819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/>
            <p:cNvSpPr txBox="1"/>
            <p:nvPr/>
          </p:nvSpPr>
          <p:spPr>
            <a:xfrm>
              <a:off x="6872750" y="479802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5" name="直接箭头连接符 54"/>
            <p:cNvCxnSpPr>
              <a:stCxn id="52" idx="1"/>
            </p:cNvCxnSpPr>
            <p:nvPr/>
          </p:nvCxnSpPr>
          <p:spPr>
            <a:xfrm flipH="1">
              <a:off x="5309421" y="5213522"/>
              <a:ext cx="156332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TextBox 59"/>
            <p:cNvSpPr txBox="1"/>
            <p:nvPr/>
          </p:nvSpPr>
          <p:spPr>
            <a:xfrm>
              <a:off x="4247535" y="479802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637084" y="479802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H="1">
              <a:off x="2728465" y="5185053"/>
              <a:ext cx="156332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直接箭头连接符 62"/>
            <p:cNvCxnSpPr>
              <a:stCxn id="61" idx="2"/>
            </p:cNvCxnSpPr>
            <p:nvPr/>
          </p:nvCxnSpPr>
          <p:spPr>
            <a:xfrm>
              <a:off x="2197523" y="5629020"/>
              <a:ext cx="0" cy="156819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1633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链表环与链表交点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约瑟夫环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Wingdings" pitchFamily="2" charset="2"/>
              </a:rPr>
              <a:t>模拟龟兔赛跑的过程：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定义两个指针</a:t>
            </a:r>
            <a:r>
              <a:rPr lang="en-US" altLang="zh-CN" dirty="0" smtClean="0">
                <a:sym typeface="Wingdings" pitchFamily="2" charset="2"/>
              </a:rPr>
              <a:t>fast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slow</a:t>
            </a:r>
            <a:r>
              <a:rPr lang="zh-CN" altLang="en-US" dirty="0" smtClean="0">
                <a:sym typeface="Wingdings" pitchFamily="2" charset="2"/>
              </a:rPr>
              <a:t>，初始化为</a:t>
            </a:r>
            <a:r>
              <a:rPr lang="en-US" altLang="zh-CN" dirty="0" smtClean="0">
                <a:sym typeface="Wingdings" pitchFamily="2" charset="2"/>
              </a:rPr>
              <a:t>head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反复执行“</a:t>
            </a:r>
            <a:r>
              <a:rPr lang="en-US" altLang="zh-CN" dirty="0" smtClean="0">
                <a:sym typeface="Wingdings" pitchFamily="2" charset="2"/>
              </a:rPr>
              <a:t>fast</a:t>
            </a:r>
            <a:r>
              <a:rPr lang="zh-CN" altLang="en-US" dirty="0" smtClean="0">
                <a:sym typeface="Wingdings" pitchFamily="2" charset="2"/>
              </a:rPr>
              <a:t>向后移动两位、</a:t>
            </a:r>
            <a:r>
              <a:rPr lang="en-US" altLang="zh-CN" dirty="0" smtClean="0">
                <a:sym typeface="Wingdings" pitchFamily="2" charset="2"/>
              </a:rPr>
              <a:t>slow</a:t>
            </a:r>
            <a:r>
              <a:rPr lang="zh-CN" altLang="en-US" dirty="0" smtClean="0">
                <a:sym typeface="Wingdings" pitchFamily="2" charset="2"/>
              </a:rPr>
              <a:t>向后移动一位”，直到</a:t>
            </a:r>
            <a:r>
              <a:rPr lang="en-US" altLang="zh-CN" dirty="0" smtClean="0">
                <a:sym typeface="Wingdings" pitchFamily="2" charset="2"/>
              </a:rPr>
              <a:t>fast</a:t>
            </a:r>
            <a:r>
              <a:rPr lang="zh-CN" altLang="en-US" dirty="0" smtClean="0">
                <a:sym typeface="Wingdings" pitchFamily="2" charset="2"/>
              </a:rPr>
              <a:t>与</a:t>
            </a:r>
            <a:r>
              <a:rPr lang="en-US" altLang="zh-CN" dirty="0" smtClean="0">
                <a:sym typeface="Wingdings" pitchFamily="2" charset="2"/>
              </a:rPr>
              <a:t>slow</a:t>
            </a:r>
            <a:r>
              <a:rPr lang="zh-CN" altLang="en-US" dirty="0" smtClean="0">
                <a:sym typeface="Wingdings" pitchFamily="2" charset="2"/>
              </a:rPr>
              <a:t>相遇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如果到达链表尾部还未相遇，则不存在环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结束条件：</a:t>
            </a:r>
            <a:r>
              <a:rPr lang="en-US" altLang="zh-CN" dirty="0">
                <a:sym typeface="Wingdings" pitchFamily="2" charset="2"/>
              </a:rPr>
              <a:t>fast</a:t>
            </a:r>
            <a:r>
              <a:rPr lang="zh-CN" altLang="en-US" dirty="0">
                <a:sym typeface="Wingdings" pitchFamily="2" charset="2"/>
              </a:rPr>
              <a:t>不为空且</a:t>
            </a:r>
            <a:r>
              <a:rPr lang="en-US" altLang="zh-CN" dirty="0">
                <a:sym typeface="Wingdings" pitchFamily="2" charset="2"/>
              </a:rPr>
              <a:t>fast</a:t>
            </a:r>
            <a:r>
              <a:rPr lang="zh-CN" altLang="en-US" dirty="0">
                <a:sym typeface="Wingdings" pitchFamily="2" charset="2"/>
              </a:rPr>
              <a:t>的后继也不为空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71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创建链表环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ym typeface="Wingdings" pitchFamily="2" charset="2"/>
              </a:rPr>
              <a:t>与“约瑟夫环”的创建类似。</a:t>
            </a:r>
            <a:endParaRPr lang="en-US" altLang="zh-CN" dirty="0" smtClean="0">
              <a:sym typeface="Wingdings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617282"/>
              </p:ext>
            </p:extLst>
          </p:nvPr>
        </p:nvGraphicFramePr>
        <p:xfrm>
          <a:off x="4905682" y="5921904"/>
          <a:ext cx="13559299" cy="41696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55879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ListNode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createCycle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作用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根据数组，创建含有环的链表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70055"/>
              </p:ext>
            </p:extLst>
          </p:nvPr>
        </p:nvGraphicFramePr>
        <p:xfrm>
          <a:off x="5289140" y="5272975"/>
          <a:ext cx="13559299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55879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_141LinkedListCycle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hasCycle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1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判断链表是否有环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0158"/>
              </p:ext>
            </p:extLst>
          </p:nvPr>
        </p:nvGraphicFramePr>
        <p:xfrm>
          <a:off x="4522223" y="3060714"/>
          <a:ext cx="15535583" cy="97475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53508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_141LinkedListCycle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调用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arrayToList()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创建普通链表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调用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arrayToCircle()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创建约瑟夫环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调用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createCycle()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创建普通的带环链表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97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链表环与链表交点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链表环的起始节点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链表环的起始节点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2251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链表环的起始节点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leetCode 142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/>
              <a:t>Linked List Cycle </a:t>
            </a:r>
            <a:r>
              <a:rPr lang="en-US" altLang="zh-CN" dirty="0" smtClean="0"/>
              <a:t>II</a:t>
            </a:r>
          </a:p>
          <a:p>
            <a:r>
              <a:rPr lang="zh-CN" altLang="en-US" dirty="0" smtClean="0">
                <a:sym typeface="Wingdings" pitchFamily="2" charset="2"/>
              </a:rPr>
              <a:t>给定单链表，寻找链表环的开始位置；如果没有环，返回空。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额外要求：空间复杂度为</a:t>
            </a:r>
            <a:r>
              <a:rPr lang="en-US" altLang="zh-CN" dirty="0" smtClean="0">
                <a:sym typeface="Wingdings" pitchFamily="2" charset="2"/>
              </a:rPr>
              <a:t>O(1)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946214" y="7433037"/>
            <a:ext cx="7964128" cy="5489989"/>
            <a:chOff x="10618907" y="6141937"/>
            <a:chExt cx="7964128" cy="5489989"/>
          </a:xfrm>
        </p:grpSpPr>
        <p:sp>
          <p:nvSpPr>
            <p:cNvPr id="5" name="TextBox 4"/>
            <p:cNvSpPr txBox="1"/>
            <p:nvPr/>
          </p:nvSpPr>
          <p:spPr>
            <a:xfrm>
              <a:off x="10618907" y="1076888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箭头连接符 5"/>
            <p:cNvCxnSpPr>
              <a:stCxn id="5" idx="3"/>
            </p:cNvCxnSpPr>
            <p:nvPr/>
          </p:nvCxnSpPr>
          <p:spPr>
            <a:xfrm flipV="1">
              <a:off x="11503810" y="11184387"/>
              <a:ext cx="1474839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12978649" y="1076888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13893048" y="11216427"/>
              <a:ext cx="1474839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15367887" y="1080092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16223293" y="11216427"/>
              <a:ext cx="1474839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/>
            <p:cNvSpPr txBox="1"/>
            <p:nvPr/>
          </p:nvSpPr>
          <p:spPr>
            <a:xfrm>
              <a:off x="17698132" y="10800929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18140583" y="9173501"/>
              <a:ext cx="0" cy="1595389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7698132" y="8342504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636246" y="6141937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17108196" y="6972934"/>
              <a:ext cx="1032388" cy="136957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" name="TextBox 15"/>
            <p:cNvSpPr txBox="1"/>
            <p:nvPr/>
          </p:nvSpPr>
          <p:spPr>
            <a:xfrm>
              <a:off x="15367886" y="8342505"/>
              <a:ext cx="88490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H="1">
              <a:off x="15810338" y="6972934"/>
              <a:ext cx="1150374" cy="136957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直接箭头连接符 17"/>
            <p:cNvCxnSpPr>
              <a:endCxn id="9" idx="0"/>
            </p:cNvCxnSpPr>
            <p:nvPr/>
          </p:nvCxnSpPr>
          <p:spPr>
            <a:xfrm>
              <a:off x="15795589" y="9205541"/>
              <a:ext cx="14750" cy="159538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组合 18"/>
          <p:cNvGrpSpPr/>
          <p:nvPr/>
        </p:nvGrpSpPr>
        <p:grpSpPr>
          <a:xfrm>
            <a:off x="7315218" y="6263726"/>
            <a:ext cx="9173499" cy="892534"/>
            <a:chOff x="1533832" y="7197211"/>
            <a:chExt cx="9173499" cy="892534"/>
          </a:xfrm>
        </p:grpSpPr>
        <p:sp>
          <p:nvSpPr>
            <p:cNvPr id="20" name="TextBox 19"/>
            <p:cNvSpPr txBox="1"/>
            <p:nvPr/>
          </p:nvSpPr>
          <p:spPr>
            <a:xfrm>
              <a:off x="1533832" y="719721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1" name="直接箭头连接符 20"/>
            <p:cNvCxnSpPr>
              <a:stCxn id="20" idx="3"/>
            </p:cNvCxnSpPr>
            <p:nvPr/>
          </p:nvCxnSpPr>
          <p:spPr>
            <a:xfrm flipV="1">
              <a:off x="2654710" y="7612711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4188543" y="7197212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3" name="直接箭头连接符 22"/>
            <p:cNvCxnSpPr>
              <a:stCxn id="22" idx="3"/>
            </p:cNvCxnSpPr>
            <p:nvPr/>
          </p:nvCxnSpPr>
          <p:spPr>
            <a:xfrm flipV="1">
              <a:off x="5309421" y="7612710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/>
            <p:cNvSpPr txBox="1"/>
            <p:nvPr/>
          </p:nvSpPr>
          <p:spPr>
            <a:xfrm>
              <a:off x="6872750" y="7197211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5" name="直接箭头连接符 24"/>
            <p:cNvCxnSpPr>
              <a:stCxn id="24" idx="3"/>
            </p:cNvCxnSpPr>
            <p:nvPr/>
          </p:nvCxnSpPr>
          <p:spPr>
            <a:xfrm flipV="1">
              <a:off x="7993628" y="7612709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/>
            <p:cNvSpPr txBox="1"/>
            <p:nvPr/>
          </p:nvSpPr>
          <p:spPr>
            <a:xfrm>
              <a:off x="9586453" y="7258748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73026" y="8594980"/>
            <a:ext cx="6459796" cy="3230187"/>
            <a:chOff x="1533832" y="4798023"/>
            <a:chExt cx="6459796" cy="3230187"/>
          </a:xfrm>
        </p:grpSpPr>
        <p:sp>
          <p:nvSpPr>
            <p:cNvPr id="28" name="TextBox 27"/>
            <p:cNvSpPr txBox="1"/>
            <p:nvPr/>
          </p:nvSpPr>
          <p:spPr>
            <a:xfrm>
              <a:off x="1533832" y="719721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9" name="直接箭头连接符 28"/>
            <p:cNvCxnSpPr>
              <a:stCxn id="28" idx="3"/>
            </p:cNvCxnSpPr>
            <p:nvPr/>
          </p:nvCxnSpPr>
          <p:spPr>
            <a:xfrm flipV="1">
              <a:off x="2654710" y="7612711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TextBox 29"/>
            <p:cNvSpPr txBox="1"/>
            <p:nvPr/>
          </p:nvSpPr>
          <p:spPr>
            <a:xfrm>
              <a:off x="4188543" y="7197212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1" name="直接箭头连接符 30"/>
            <p:cNvCxnSpPr>
              <a:stCxn id="30" idx="3"/>
            </p:cNvCxnSpPr>
            <p:nvPr/>
          </p:nvCxnSpPr>
          <p:spPr>
            <a:xfrm flipV="1">
              <a:off x="5309421" y="7612710"/>
              <a:ext cx="1592825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6872750" y="7197211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3" name="直接箭头连接符 32"/>
            <p:cNvCxnSpPr>
              <a:stCxn id="32" idx="0"/>
              <a:endCxn id="34" idx="2"/>
            </p:cNvCxnSpPr>
            <p:nvPr/>
          </p:nvCxnSpPr>
          <p:spPr>
            <a:xfrm flipV="1">
              <a:off x="7433189" y="5629020"/>
              <a:ext cx="0" cy="156819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/>
            <p:cNvSpPr txBox="1"/>
            <p:nvPr/>
          </p:nvSpPr>
          <p:spPr>
            <a:xfrm>
              <a:off x="6872750" y="479802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5" name="直接箭头连接符 34"/>
            <p:cNvCxnSpPr>
              <a:stCxn id="34" idx="1"/>
            </p:cNvCxnSpPr>
            <p:nvPr/>
          </p:nvCxnSpPr>
          <p:spPr>
            <a:xfrm flipH="1">
              <a:off x="5309421" y="5213522"/>
              <a:ext cx="156332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/>
            <p:cNvSpPr txBox="1"/>
            <p:nvPr/>
          </p:nvSpPr>
          <p:spPr>
            <a:xfrm>
              <a:off x="4247535" y="479802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37084" y="4798023"/>
              <a:ext cx="11208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2728465" y="5185053"/>
              <a:ext cx="156332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直接箭头连接符 38"/>
            <p:cNvCxnSpPr>
              <a:stCxn id="37" idx="2"/>
            </p:cNvCxnSpPr>
            <p:nvPr/>
          </p:nvCxnSpPr>
          <p:spPr>
            <a:xfrm>
              <a:off x="2197523" y="5629020"/>
              <a:ext cx="0" cy="156819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29173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链表环的起始节点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相遇点</a:t>
            </a:r>
            <a:r>
              <a:rPr lang="zh-CN" altLang="en-US" dirty="0" smtClean="0">
                <a:sym typeface="Wingdings" pitchFamily="2" charset="2"/>
              </a:rPr>
              <a:t>到链表环起始节点的距离 </a:t>
            </a:r>
            <a:r>
              <a:rPr lang="en-US" altLang="zh-CN" dirty="0" smtClean="0">
                <a:sym typeface="Wingdings" pitchFamily="2" charset="2"/>
              </a:rPr>
              <a:t>= 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头结点</a:t>
            </a:r>
            <a:r>
              <a:rPr lang="zh-CN" altLang="en-US" dirty="0" smtClean="0">
                <a:sym typeface="Wingdings" pitchFamily="2" charset="2"/>
              </a:rPr>
              <a:t>到链表环起始节点的距离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42503" y="5279923"/>
            <a:ext cx="12477136" cy="6282816"/>
            <a:chOff x="4483509" y="4896462"/>
            <a:chExt cx="12477136" cy="6282816"/>
          </a:xfrm>
        </p:grpSpPr>
        <p:sp>
          <p:nvSpPr>
            <p:cNvPr id="40" name="TextBox 39"/>
            <p:cNvSpPr txBox="1"/>
            <p:nvPr/>
          </p:nvSpPr>
          <p:spPr>
            <a:xfrm>
              <a:off x="4483509" y="10353368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2" name="直接箭头连接符 41"/>
            <p:cNvCxnSpPr>
              <a:stCxn id="40" idx="3"/>
            </p:cNvCxnSpPr>
            <p:nvPr/>
          </p:nvCxnSpPr>
          <p:spPr>
            <a:xfrm>
              <a:off x="6371303" y="10766323"/>
              <a:ext cx="165181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3" name="TextBox 42"/>
            <p:cNvSpPr txBox="1"/>
            <p:nvPr/>
          </p:nvSpPr>
          <p:spPr>
            <a:xfrm>
              <a:off x="8023122" y="10353368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9881419" y="10766323"/>
              <a:ext cx="165181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/>
            <p:cNvSpPr txBox="1"/>
            <p:nvPr/>
          </p:nvSpPr>
          <p:spPr>
            <a:xfrm>
              <a:off x="11533238" y="10353368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13421032" y="10766323"/>
              <a:ext cx="1651819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" name="TextBox 46"/>
            <p:cNvSpPr txBox="1"/>
            <p:nvPr/>
          </p:nvSpPr>
          <p:spPr>
            <a:xfrm>
              <a:off x="15043354" y="10353368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15987251" y="8377084"/>
              <a:ext cx="0" cy="1976286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TextBox 48"/>
            <p:cNvSpPr txBox="1"/>
            <p:nvPr/>
          </p:nvSpPr>
          <p:spPr>
            <a:xfrm>
              <a:off x="15072851" y="7521676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 flipV="1">
              <a:off x="14246941" y="5722372"/>
              <a:ext cx="1769807" cy="1799304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TextBox 52"/>
            <p:cNvSpPr txBox="1"/>
            <p:nvPr/>
          </p:nvSpPr>
          <p:spPr>
            <a:xfrm>
              <a:off x="13155560" y="4896462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8" name="直接箭头连接符 57"/>
            <p:cNvCxnSpPr>
              <a:stCxn id="53" idx="2"/>
              <a:endCxn id="59" idx="0"/>
            </p:cNvCxnSpPr>
            <p:nvPr/>
          </p:nvCxnSpPr>
          <p:spPr>
            <a:xfrm flipH="1">
              <a:off x="12182168" y="5722372"/>
              <a:ext cx="1917289" cy="174030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TextBox 58"/>
            <p:cNvSpPr txBox="1"/>
            <p:nvPr/>
          </p:nvSpPr>
          <p:spPr>
            <a:xfrm>
              <a:off x="11238271" y="7462680"/>
              <a:ext cx="1887794" cy="82591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3" name="直接箭头连接符 62"/>
            <p:cNvCxnSpPr/>
            <p:nvPr/>
          </p:nvCxnSpPr>
          <p:spPr>
            <a:xfrm>
              <a:off x="12329651" y="8288590"/>
              <a:ext cx="0" cy="2064778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8" name="下箭头 67"/>
          <p:cNvSpPr/>
          <p:nvPr/>
        </p:nvSpPr>
        <p:spPr>
          <a:xfrm>
            <a:off x="5161935" y="9999406"/>
            <a:ext cx="560439" cy="73742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9" name="上箭头 68"/>
          <p:cNvSpPr/>
          <p:nvPr/>
        </p:nvSpPr>
        <p:spPr>
          <a:xfrm>
            <a:off x="5161935" y="11562739"/>
            <a:ext cx="560439" cy="796409"/>
          </a:xfrm>
          <a:prstGeom prst="up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469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74E-8 -2.77778E-6 L 0.15053 -2.77778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74E-8 -9.25926E-7 L 0.29201 -9.25926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53 -2.77778E-6 L 0.29201 -2.7777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01 -7.40741E-7 L 0.43837 -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37 -7.40741E-7 L 0.43837 -0.1924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01 -2.77778E-6 L 0.43837 -2.77778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1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37 -0.19248 L 0.37186 -0.401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" y="-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86 -0.40104 L 0.25817 -0.192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8" y="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37 -2.77778E-6 L 0.43837 -0.2203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1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17 -0.19248 L 0.25817 -7.40741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39 -7.40741E-7 L 0.43837 -7.40741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37 -0.22037 L 0.35774 -0.3881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5" y="-839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5 -7.40741E-7 L 0.4385 -0.1924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837 -0.19248 L 0.35774 -0.4010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5" y="-10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44 -0.40324 L 0.29878 -0.1946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6" y="1042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74E-8 -2.77778E-6 L 0.15053 -2.7777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97 -0.19248 L 0.29897 -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1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53 -2.77778E-6 L 0.29201 -2.77778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9" grpId="0" animBg="1"/>
      <p:bldP spid="69" grpId="1" animBg="1"/>
      <p:bldP spid="69" grpId="3" animBg="1"/>
      <p:bldP spid="69" grpId="4" animBg="1"/>
      <p:bldP spid="69" grpId="5" animBg="1"/>
      <p:bldP spid="69" grpId="6" animBg="1"/>
      <p:bldP spid="69" grpId="7" animBg="1"/>
      <p:bldP spid="69" grpId="8" animBg="1"/>
      <p:bldP spid="69" grpId="9" animBg="1"/>
      <p:bldP spid="69" grpId="10" animBg="1"/>
      <p:bldP spid="69" grpId="11" animBg="1"/>
      <p:bldP spid="69" grpId="12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链表环的起始节点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62843"/>
              </p:ext>
            </p:extLst>
          </p:nvPr>
        </p:nvGraphicFramePr>
        <p:xfrm>
          <a:off x="5289140" y="5272975"/>
          <a:ext cx="13559299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558799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_142LinkedListCycle02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detectCycle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7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链表环的起始节点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86292"/>
              </p:ext>
            </p:extLst>
          </p:nvPr>
        </p:nvGraphicFramePr>
        <p:xfrm>
          <a:off x="4522223" y="3385181"/>
          <a:ext cx="15535583" cy="97475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53508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_142LinkedListCycle02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调用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arrayToList()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创建普通链表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null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调用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arrayToCircle()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创建约瑟夫环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调用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createCycle()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创建普通的带环链表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59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 smtClean="0"/>
              <a:t>创建循环链表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测试用例</a:t>
            </a:r>
            <a:endParaRPr lang="en-US" altLang="zh-CN" sz="4800" dirty="0" smtClean="0"/>
          </a:p>
          <a:p>
            <a:r>
              <a:rPr lang="zh-CN" altLang="en-US" sz="4800" dirty="0" smtClean="0"/>
              <a:t>其它解法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链表环与链表交点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寻找重复元素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8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暴力</a:t>
            </a:r>
            <a:r>
              <a:rPr lang="zh-CN" altLang="en-US" sz="4800" dirty="0" smtClean="0"/>
              <a:t>求解与哈希表法</a:t>
            </a:r>
            <a:endParaRPr lang="en-US" altLang="zh-CN" sz="4800" dirty="0" smtClean="0"/>
          </a:p>
          <a:p>
            <a:r>
              <a:rPr lang="zh-CN" altLang="en-US" sz="4800" dirty="0"/>
              <a:t>数组</a:t>
            </a:r>
            <a:r>
              <a:rPr lang="zh-CN" altLang="en-US" sz="4800" dirty="0" smtClean="0"/>
              <a:t>环的思路</a:t>
            </a:r>
            <a:endParaRPr lang="en-US" altLang="zh-CN" sz="4800" dirty="0" smtClean="0"/>
          </a:p>
          <a:p>
            <a:r>
              <a:rPr lang="zh-CN" altLang="en-US" sz="4800" dirty="0" smtClean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7051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en-US" altLang="zh-CN" dirty="0" smtClean="0">
                <a:sym typeface="Wingdings" pitchFamily="2" charset="2"/>
              </a:rPr>
              <a:t>leetCode 287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/>
              <a:t>Find the Duplicate </a:t>
            </a:r>
            <a:r>
              <a:rPr lang="en-US" altLang="zh-CN" dirty="0" smtClean="0"/>
              <a:t>Number</a:t>
            </a:r>
          </a:p>
          <a:p>
            <a:r>
              <a:rPr lang="zh-CN" altLang="en-US" dirty="0" smtClean="0"/>
              <a:t>给定长度为</a:t>
            </a:r>
            <a:r>
              <a:rPr lang="en-US" altLang="zh-CN" dirty="0" smtClean="0"/>
              <a:t>n+1</a:t>
            </a:r>
            <a:r>
              <a:rPr lang="zh-CN" altLang="en-US" dirty="0" smtClean="0"/>
              <a:t>的整形数组，数组元素的范围在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之间，有一个数字重复出现了多次，找出这个数字。</a:t>
            </a:r>
            <a:endParaRPr lang="en-US" altLang="zh-CN" dirty="0" smtClean="0"/>
          </a:p>
          <a:p>
            <a:r>
              <a:rPr lang="zh-CN" altLang="en-US" dirty="0"/>
              <a:t>额外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数组是只读的，不允许改变数组元素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时间复杂</a:t>
            </a:r>
            <a:r>
              <a:rPr lang="zh-CN" altLang="en-US" dirty="0" smtClean="0">
                <a:sym typeface="Wingdings" pitchFamily="2" charset="2"/>
              </a:rPr>
              <a:t>度与空间复杂度尽量低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只有一个重复的数字，但有可能出现多次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55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暴力求解与哈希表法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暴力求解法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时间复杂度</a:t>
            </a:r>
            <a:r>
              <a:rPr lang="en-US" altLang="zh-CN" dirty="0" smtClean="0">
                <a:sym typeface="Wingdings" pitchFamily="2" charset="2"/>
              </a:rPr>
              <a:t>O(N</a:t>
            </a:r>
            <a:r>
              <a:rPr lang="en-US" altLang="zh-CN" baseline="30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)</a:t>
            </a:r>
          </a:p>
          <a:p>
            <a:r>
              <a:rPr lang="zh-CN" altLang="en-US" dirty="0" smtClean="0">
                <a:sym typeface="Wingdings" pitchFamily="2" charset="2"/>
              </a:rPr>
              <a:t>空间复杂度</a:t>
            </a:r>
            <a:r>
              <a:rPr lang="en-US" altLang="zh-CN" dirty="0" smtClean="0">
                <a:sym typeface="Wingdings" pitchFamily="2" charset="2"/>
              </a:rPr>
              <a:t>O(1)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92927" y="3806469"/>
            <a:ext cx="10618839" cy="8365367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for(i=0;i&lt;nums.length-1;i++){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for(j=i+1;j&lt;nums.length;j++){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if(nums[i]==nums[j]){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	return nums[i];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4802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暴力求解与哈希表法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zh-CN" altLang="en-US" dirty="0">
                <a:sym typeface="Wingdings" pitchFamily="2" charset="2"/>
              </a:rPr>
              <a:t>哈希表</a:t>
            </a:r>
            <a:r>
              <a:rPr lang="zh-CN" altLang="en-US" dirty="0" smtClean="0">
                <a:sym typeface="Wingdings" pitchFamily="2" charset="2"/>
              </a:rPr>
              <a:t>法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时间复杂度</a:t>
            </a:r>
            <a:r>
              <a:rPr lang="en-US" altLang="zh-CN" dirty="0" smtClean="0">
                <a:sym typeface="Wingdings" pitchFamily="2" charset="2"/>
              </a:rPr>
              <a:t>O(N)--O(N*sqrt(N))</a:t>
            </a:r>
          </a:p>
          <a:p>
            <a:r>
              <a:rPr lang="zh-CN" altLang="en-US" dirty="0" smtClean="0">
                <a:sym typeface="Wingdings" pitchFamily="2" charset="2"/>
              </a:rPr>
              <a:t>空间复杂度</a:t>
            </a:r>
            <a:r>
              <a:rPr lang="en-US" altLang="zh-CN" dirty="0" smtClean="0">
                <a:sym typeface="Wingdings" pitchFamily="2" charset="2"/>
              </a:rPr>
              <a:t>O(N)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002295" y="3432783"/>
            <a:ext cx="10618839" cy="9399496"/>
          </a:xfrm>
          <a:prstGeom prst="rect">
            <a:avLst/>
          </a:prstGeom>
          <a:ln w="50800">
            <a:solidFill>
              <a:schemeClr val="bg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hashSet();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for(i in mums){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!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hashSet.contains(i)){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hashSet.add(i);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}else{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return i;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  <a:p>
            <a:pPr algn="l">
              <a:lnSpc>
                <a:spcPct val="140000"/>
              </a:lnSpc>
              <a:buSzPct val="75000"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return 0;</a:t>
            </a:r>
          </a:p>
        </p:txBody>
      </p:sp>
    </p:spTree>
    <p:extLst>
      <p:ext uri="{BB962C8B-B14F-4D97-AF65-F5344CB8AC3E}">
        <p14:creationId xmlns:p14="http://schemas.microsoft.com/office/powerpoint/2010/main" val="24370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数组环的思路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给定乱序、不含有重复数字的数组。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从数组末尾开始，不断的执行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把当前元素值作为下一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个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下标</a:t>
            </a:r>
            <a:r>
              <a:rPr lang="zh-CN" altLang="en-US" dirty="0" smtClean="0">
                <a:sym typeface="Wingdings" pitchFamily="2" charset="2"/>
              </a:rPr>
              <a:t>的操作。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形成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数组环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14410"/>
              </p:ext>
            </p:extLst>
          </p:nvPr>
        </p:nvGraphicFramePr>
        <p:xfrm>
          <a:off x="1121713" y="6382983"/>
          <a:ext cx="8259096" cy="16548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59741"/>
                <a:gridCol w="1179871"/>
                <a:gridCol w="1150374"/>
                <a:gridCol w="1209368"/>
                <a:gridCol w="1213190"/>
                <a:gridCol w="1146552"/>
              </a:tblGrid>
              <a:tr h="831919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下标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796413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元素值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46959" y="7551166"/>
            <a:ext cx="1356850" cy="855407"/>
          </a:xfrm>
          <a:prstGeom prst="rect">
            <a:avLst/>
          </a:prstGeom>
          <a:ln w="50800">
            <a:solidFill>
              <a:srgbClr val="FF5C0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503809" y="7978869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13008145" y="7595411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0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4364995" y="8023114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5898826" y="7580663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255676" y="8008366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18760013" y="7580663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0116863" y="8008366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21650691" y="7610159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825384" y="6223811"/>
            <a:ext cx="11503733" cy="1356852"/>
            <a:chOff x="2005781" y="7285703"/>
            <a:chExt cx="11503733" cy="1356852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13509513" y="7285703"/>
              <a:ext cx="0" cy="1356852"/>
            </a:xfrm>
            <a:prstGeom prst="line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2005781" y="7285703"/>
              <a:ext cx="11503733" cy="0"/>
            </a:xfrm>
            <a:prstGeom prst="line">
              <a:avLst/>
            </a:prstGeom>
            <a:noFill/>
            <a:ln w="47625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005782" y="7285703"/>
              <a:ext cx="0" cy="1356852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06368"/>
              </p:ext>
            </p:extLst>
          </p:nvPr>
        </p:nvGraphicFramePr>
        <p:xfrm>
          <a:off x="1090800" y="10317730"/>
          <a:ext cx="8259096" cy="16548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59741"/>
                <a:gridCol w="1179871"/>
                <a:gridCol w="1150374"/>
                <a:gridCol w="1209368"/>
                <a:gridCol w="1213190"/>
                <a:gridCol w="1146552"/>
              </a:tblGrid>
              <a:tr h="831919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下标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796413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元素值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0176457" y="10854805"/>
            <a:ext cx="1356850" cy="855407"/>
          </a:xfrm>
          <a:prstGeom prst="rect">
            <a:avLst/>
          </a:prstGeom>
          <a:ln w="50800">
            <a:solidFill>
              <a:srgbClr val="FF5C0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1503809" y="11238263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13008145" y="10854805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4394489" y="11267748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15898825" y="10884290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825385" y="9497953"/>
            <a:ext cx="5751866" cy="1356852"/>
            <a:chOff x="2005782" y="7285703"/>
            <a:chExt cx="5751866" cy="1356852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7757648" y="7285703"/>
              <a:ext cx="0" cy="1356852"/>
            </a:xfrm>
            <a:prstGeom prst="line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005782" y="7285703"/>
              <a:ext cx="5751866" cy="0"/>
            </a:xfrm>
            <a:prstGeom prst="line">
              <a:avLst/>
            </a:prstGeom>
            <a:noFill/>
            <a:ln w="47625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2005782" y="7285703"/>
              <a:ext cx="0" cy="1356852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89161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5" grpId="0" animBg="1"/>
      <p:bldP spid="28" grpId="0" animBg="1"/>
      <p:bldP spid="31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数组环的思路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r>
              <a:rPr lang="zh-CN" altLang="en-US" dirty="0" smtClean="0"/>
              <a:t>有序数组，任意元素都能形成独立的环。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24855"/>
              </p:ext>
            </p:extLst>
          </p:nvPr>
        </p:nvGraphicFramePr>
        <p:xfrm>
          <a:off x="7669226" y="4937637"/>
          <a:ext cx="8259096" cy="16548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59741"/>
                <a:gridCol w="1179871"/>
                <a:gridCol w="1150374"/>
                <a:gridCol w="1209368"/>
                <a:gridCol w="1213190"/>
                <a:gridCol w="1146552"/>
              </a:tblGrid>
              <a:tr h="831919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下标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796413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元素值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908422" y="7905098"/>
            <a:ext cx="2153195" cy="2979187"/>
            <a:chOff x="10176457" y="8937510"/>
            <a:chExt cx="2153195" cy="2979187"/>
          </a:xfrm>
        </p:grpSpPr>
        <p:sp>
          <p:nvSpPr>
            <p:cNvPr id="28" name="TextBox 27"/>
            <p:cNvSpPr txBox="1"/>
            <p:nvPr/>
          </p:nvSpPr>
          <p:spPr>
            <a:xfrm>
              <a:off x="10176457" y="10294362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825385" y="8937510"/>
              <a:ext cx="1504267" cy="2979187"/>
              <a:chOff x="2005782" y="7285703"/>
              <a:chExt cx="1504267" cy="2979187"/>
            </a:xfrm>
          </p:grpSpPr>
          <p:cxnSp>
            <p:nvCxnSpPr>
              <p:cNvPr id="35" name="直接连接符 34"/>
              <p:cNvCxnSpPr/>
              <p:nvPr/>
            </p:nvCxnSpPr>
            <p:spPr>
              <a:xfrm flipV="1">
                <a:off x="3480552" y="7285703"/>
                <a:ext cx="64" cy="2979187"/>
              </a:xfrm>
              <a:prstGeom prst="line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2005782" y="7285703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2005782" y="7285703"/>
                <a:ext cx="0" cy="1356852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035279" y="10264877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9" name="直接连接符 38"/>
              <p:cNvCxnSpPr>
                <a:endCxn id="28" idx="2"/>
              </p:cNvCxnSpPr>
              <p:nvPr/>
            </p:nvCxnSpPr>
            <p:spPr>
              <a:xfrm flipV="1">
                <a:off x="2035279" y="9497962"/>
                <a:ext cx="0" cy="766928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0" name="组合 39"/>
          <p:cNvGrpSpPr/>
          <p:nvPr/>
        </p:nvGrpSpPr>
        <p:grpSpPr>
          <a:xfrm>
            <a:off x="6651692" y="7905098"/>
            <a:ext cx="2153195" cy="2979187"/>
            <a:chOff x="10176457" y="8937510"/>
            <a:chExt cx="2153195" cy="2979187"/>
          </a:xfrm>
        </p:grpSpPr>
        <p:sp>
          <p:nvSpPr>
            <p:cNvPr id="41" name="TextBox 40"/>
            <p:cNvSpPr txBox="1"/>
            <p:nvPr/>
          </p:nvSpPr>
          <p:spPr>
            <a:xfrm>
              <a:off x="10176457" y="10294362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0825385" y="8937510"/>
              <a:ext cx="1504267" cy="2979187"/>
              <a:chOff x="2005782" y="7285703"/>
              <a:chExt cx="1504267" cy="2979187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V="1">
                <a:off x="3480552" y="7285703"/>
                <a:ext cx="64" cy="2979187"/>
              </a:xfrm>
              <a:prstGeom prst="line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005782" y="7285703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2005782" y="7285703"/>
                <a:ext cx="0" cy="1356852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035279" y="10264877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7" name="直接连接符 46"/>
              <p:cNvCxnSpPr>
                <a:endCxn id="41" idx="2"/>
              </p:cNvCxnSpPr>
              <p:nvPr/>
            </p:nvCxnSpPr>
            <p:spPr>
              <a:xfrm flipV="1">
                <a:off x="2035279" y="9497962"/>
                <a:ext cx="0" cy="766928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48" name="组合 47"/>
          <p:cNvGrpSpPr/>
          <p:nvPr/>
        </p:nvGrpSpPr>
        <p:grpSpPr>
          <a:xfrm>
            <a:off x="9394892" y="7875564"/>
            <a:ext cx="2153195" cy="2979187"/>
            <a:chOff x="10176457" y="8937510"/>
            <a:chExt cx="2153195" cy="2979187"/>
          </a:xfrm>
        </p:grpSpPr>
        <p:sp>
          <p:nvSpPr>
            <p:cNvPr id="49" name="TextBox 48"/>
            <p:cNvSpPr txBox="1"/>
            <p:nvPr/>
          </p:nvSpPr>
          <p:spPr>
            <a:xfrm>
              <a:off x="10176457" y="10294362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0825385" y="8937510"/>
              <a:ext cx="1504267" cy="2979187"/>
              <a:chOff x="2005782" y="7285703"/>
              <a:chExt cx="1504267" cy="2979187"/>
            </a:xfrm>
          </p:grpSpPr>
          <p:cxnSp>
            <p:nvCxnSpPr>
              <p:cNvPr id="51" name="直接连接符 50"/>
              <p:cNvCxnSpPr/>
              <p:nvPr/>
            </p:nvCxnSpPr>
            <p:spPr>
              <a:xfrm flipV="1">
                <a:off x="3480552" y="7285703"/>
                <a:ext cx="64" cy="2979187"/>
              </a:xfrm>
              <a:prstGeom prst="line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2005782" y="7285703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>
                <a:off x="2005782" y="7285703"/>
                <a:ext cx="0" cy="1356852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2035279" y="10264877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5" name="直接连接符 54"/>
              <p:cNvCxnSpPr>
                <a:endCxn id="49" idx="2"/>
              </p:cNvCxnSpPr>
              <p:nvPr/>
            </p:nvCxnSpPr>
            <p:spPr>
              <a:xfrm flipV="1">
                <a:off x="2035279" y="9497962"/>
                <a:ext cx="0" cy="766928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56" name="组合 55"/>
          <p:cNvGrpSpPr/>
          <p:nvPr/>
        </p:nvGrpSpPr>
        <p:grpSpPr>
          <a:xfrm>
            <a:off x="12433060" y="7905061"/>
            <a:ext cx="2153195" cy="2979187"/>
            <a:chOff x="10176457" y="8937510"/>
            <a:chExt cx="2153195" cy="2979187"/>
          </a:xfrm>
        </p:grpSpPr>
        <p:sp>
          <p:nvSpPr>
            <p:cNvPr id="57" name="TextBox 56"/>
            <p:cNvSpPr txBox="1"/>
            <p:nvPr/>
          </p:nvSpPr>
          <p:spPr>
            <a:xfrm>
              <a:off x="10176457" y="10294362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0825385" y="8937510"/>
              <a:ext cx="1504267" cy="2979187"/>
              <a:chOff x="2005782" y="7285703"/>
              <a:chExt cx="1504267" cy="2979187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3480552" y="7285703"/>
                <a:ext cx="64" cy="2979187"/>
              </a:xfrm>
              <a:prstGeom prst="line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2005782" y="7285703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2005782" y="7285703"/>
                <a:ext cx="0" cy="1356852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2035279" y="10264877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" name="直接连接符 62"/>
              <p:cNvCxnSpPr>
                <a:endCxn id="57" idx="2"/>
              </p:cNvCxnSpPr>
              <p:nvPr/>
            </p:nvCxnSpPr>
            <p:spPr>
              <a:xfrm flipV="1">
                <a:off x="2035279" y="9497962"/>
                <a:ext cx="0" cy="766928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5766224" y="7905061"/>
            <a:ext cx="2153195" cy="2979187"/>
            <a:chOff x="10176457" y="8937510"/>
            <a:chExt cx="2153195" cy="2979187"/>
          </a:xfrm>
        </p:grpSpPr>
        <p:sp>
          <p:nvSpPr>
            <p:cNvPr id="65" name="TextBox 64"/>
            <p:cNvSpPr txBox="1"/>
            <p:nvPr/>
          </p:nvSpPr>
          <p:spPr>
            <a:xfrm>
              <a:off x="10176457" y="10294362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0825385" y="8937510"/>
              <a:ext cx="1504267" cy="2979187"/>
              <a:chOff x="2005782" y="7285703"/>
              <a:chExt cx="1504267" cy="2979187"/>
            </a:xfrm>
          </p:grpSpPr>
          <p:cxnSp>
            <p:nvCxnSpPr>
              <p:cNvPr id="67" name="直接连接符 66"/>
              <p:cNvCxnSpPr/>
              <p:nvPr/>
            </p:nvCxnSpPr>
            <p:spPr>
              <a:xfrm flipV="1">
                <a:off x="3480552" y="7285703"/>
                <a:ext cx="64" cy="2979187"/>
              </a:xfrm>
              <a:prstGeom prst="line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2005782" y="7285703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>
                <a:off x="2005782" y="7285703"/>
                <a:ext cx="0" cy="1356852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2035279" y="10264877"/>
                <a:ext cx="1474770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1" name="直接连接符 70"/>
              <p:cNvCxnSpPr>
                <a:endCxn id="65" idx="2"/>
              </p:cNvCxnSpPr>
              <p:nvPr/>
            </p:nvCxnSpPr>
            <p:spPr>
              <a:xfrm flipV="1">
                <a:off x="2035279" y="9497962"/>
                <a:ext cx="0" cy="766928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322853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数组环的思路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73697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给定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含有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重复数字</a:t>
            </a:r>
            <a:r>
              <a:rPr lang="zh-CN" altLang="en-US" dirty="0">
                <a:sym typeface="Wingdings" pitchFamily="2" charset="2"/>
              </a:rPr>
              <a:t>的数组。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从数组末尾开始，不断的执行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把当前元素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值作为下一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个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下标</a:t>
            </a:r>
            <a:r>
              <a:rPr lang="zh-CN" altLang="en-US" dirty="0">
                <a:sym typeface="Wingdings" pitchFamily="2" charset="2"/>
              </a:rPr>
              <a:t>的操作。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也能形成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数组环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12622"/>
              </p:ext>
            </p:extLst>
          </p:nvPr>
        </p:nvGraphicFramePr>
        <p:xfrm>
          <a:off x="6076517" y="5821792"/>
          <a:ext cx="11916696" cy="19527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89604"/>
                <a:gridCol w="1267996"/>
                <a:gridCol w="1179871"/>
                <a:gridCol w="1209367"/>
                <a:gridCol w="1209368"/>
                <a:gridCol w="1179871"/>
                <a:gridCol w="1179871"/>
                <a:gridCol w="1179871"/>
                <a:gridCol w="1120877"/>
              </a:tblGrid>
              <a:tr h="976398">
                <a:tc>
                  <a:txBody>
                    <a:bodyPr/>
                    <a:lstStyle/>
                    <a:p>
                      <a:r>
                        <a:rPr lang="zh-CN" altLang="en-US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下标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976398">
                <a:tc>
                  <a:txBody>
                    <a:bodyPr/>
                    <a:lstStyle/>
                    <a:p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元素值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5604480" y="11680707"/>
            <a:ext cx="1356850" cy="855407"/>
          </a:xfrm>
          <a:prstGeom prst="rect">
            <a:avLst/>
          </a:prstGeom>
          <a:ln w="50800">
            <a:solidFill>
              <a:srgbClr val="FF5C0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endParaRPr lang="zh-CN" altLang="en-US" sz="4800" dirty="0" smtClean="0">
              <a:solidFill>
                <a:srgbClr val="FF0000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6961330" y="12108410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TextBox 73"/>
          <p:cNvSpPr txBox="1"/>
          <p:nvPr/>
        </p:nvSpPr>
        <p:spPr>
          <a:xfrm>
            <a:off x="8495163" y="11680688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9881510" y="12108429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TextBox 76"/>
          <p:cNvSpPr txBox="1"/>
          <p:nvPr/>
        </p:nvSpPr>
        <p:spPr>
          <a:xfrm>
            <a:off x="11415343" y="11680707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12801691" y="12108391"/>
            <a:ext cx="1533833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TextBox 78"/>
          <p:cNvSpPr txBox="1"/>
          <p:nvPr/>
        </p:nvSpPr>
        <p:spPr>
          <a:xfrm>
            <a:off x="14335524" y="11680725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0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V="1">
            <a:off x="15013948" y="10899060"/>
            <a:ext cx="0" cy="781628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TextBox 80"/>
          <p:cNvSpPr txBox="1"/>
          <p:nvPr/>
        </p:nvSpPr>
        <p:spPr>
          <a:xfrm>
            <a:off x="14335524" y="10043653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13568607" y="9284934"/>
            <a:ext cx="1445341" cy="699726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/>
          <p:cNvSpPr txBox="1"/>
          <p:nvPr/>
        </p:nvSpPr>
        <p:spPr>
          <a:xfrm>
            <a:off x="12772193" y="8429527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4" name="直接箭头连接符 83"/>
          <p:cNvCxnSpPr>
            <a:stCxn id="83" idx="2"/>
          </p:cNvCxnSpPr>
          <p:nvPr/>
        </p:nvCxnSpPr>
        <p:spPr>
          <a:xfrm flipH="1">
            <a:off x="12093768" y="9284934"/>
            <a:ext cx="1356850" cy="788216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TextBox 84"/>
          <p:cNvSpPr txBox="1"/>
          <p:nvPr/>
        </p:nvSpPr>
        <p:spPr>
          <a:xfrm>
            <a:off x="11415343" y="10073150"/>
            <a:ext cx="1356850" cy="85540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6" name="直接箭头连接符 85"/>
          <p:cNvCxnSpPr>
            <a:endCxn id="77" idx="0"/>
          </p:cNvCxnSpPr>
          <p:nvPr/>
        </p:nvCxnSpPr>
        <p:spPr>
          <a:xfrm>
            <a:off x="12093768" y="10928557"/>
            <a:ext cx="0" cy="75215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1995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77" grpId="0" animBg="1"/>
      <p:bldP spid="79" grpId="0" animBg="1"/>
      <p:bldP spid="81" grpId="0" animBg="1"/>
      <p:bldP spid="83" grpId="0" animBg="1"/>
      <p:bldP spid="8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数组环的思路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pPr lvl="0"/>
            <a:r>
              <a:rPr lang="zh-CN" altLang="en-US" dirty="0"/>
              <a:t>求解</a:t>
            </a:r>
            <a:r>
              <a:rPr lang="zh-CN" altLang="en-US" dirty="0" smtClean="0"/>
              <a:t>步骤：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假设数组长度为</a:t>
            </a:r>
            <a:r>
              <a:rPr lang="en-US" altLang="zh-CN" dirty="0" smtClean="0">
                <a:sym typeface="Wingdings" pitchFamily="2" charset="2"/>
              </a:rPr>
              <a:t>length</a:t>
            </a:r>
            <a:r>
              <a:rPr lang="zh-CN" altLang="en-US" dirty="0" smtClean="0">
                <a:sym typeface="Wingdings" pitchFamily="2" charset="2"/>
              </a:rPr>
              <a:t>，初始化快指针</a:t>
            </a:r>
            <a:r>
              <a:rPr lang="en-US" altLang="zh-CN" dirty="0" smtClean="0">
                <a:sym typeface="Wingdings" pitchFamily="2" charset="2"/>
              </a:rPr>
              <a:t>fast</a:t>
            </a:r>
            <a:r>
              <a:rPr lang="zh-CN" altLang="en-US" dirty="0" smtClean="0">
                <a:sym typeface="Wingdings" pitchFamily="2" charset="2"/>
              </a:rPr>
              <a:t>、慢指针</a:t>
            </a:r>
            <a:r>
              <a:rPr lang="en-US" altLang="zh-CN" dirty="0" smtClean="0">
                <a:sym typeface="Wingdings" pitchFamily="2" charset="2"/>
              </a:rPr>
              <a:t>slow</a:t>
            </a:r>
            <a:r>
              <a:rPr lang="zh-CN" altLang="en-US" dirty="0" smtClean="0">
                <a:sym typeface="Wingdings" pitchFamily="2" charset="2"/>
              </a:rPr>
              <a:t>为</a:t>
            </a:r>
            <a:r>
              <a:rPr lang="en-US" altLang="zh-CN" dirty="0" smtClean="0">
                <a:sym typeface="Wingdings" pitchFamily="2" charset="2"/>
              </a:rPr>
              <a:t>length-1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从数组末尾开始，执行</a:t>
            </a:r>
            <a:r>
              <a:rPr lang="en-US" altLang="zh-CN" dirty="0" smtClean="0">
                <a:sym typeface="Wingdings" pitchFamily="2" charset="2"/>
              </a:rPr>
              <a:t>index = array[index]</a:t>
            </a:r>
            <a:r>
              <a:rPr lang="zh-CN" altLang="en-US" dirty="0" smtClean="0">
                <a:sym typeface="Wingdings" pitchFamily="2" charset="2"/>
              </a:rPr>
              <a:t>，其中</a:t>
            </a:r>
            <a:r>
              <a:rPr lang="en-US" altLang="zh-CN" dirty="0" smtClean="0">
                <a:sym typeface="Wingdings" pitchFamily="2" charset="2"/>
              </a:rPr>
              <a:t>fast</a:t>
            </a:r>
            <a:r>
              <a:rPr lang="zh-CN" altLang="en-US" dirty="0" smtClean="0">
                <a:sym typeface="Wingdings" pitchFamily="2" charset="2"/>
              </a:rPr>
              <a:t>执行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次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不断地执行第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步，直到</a:t>
            </a:r>
            <a:r>
              <a:rPr lang="en-US" altLang="zh-CN" dirty="0" smtClean="0">
                <a:sym typeface="Wingdings" pitchFamily="2" charset="2"/>
              </a:rPr>
              <a:t>fast</a:t>
            </a:r>
            <a:r>
              <a:rPr lang="zh-CN" altLang="en-US" dirty="0" smtClean="0">
                <a:sym typeface="Wingdings" pitchFamily="2" charset="2"/>
              </a:rPr>
              <a:t>与</a:t>
            </a:r>
            <a:r>
              <a:rPr lang="en-US" altLang="zh-CN" dirty="0" smtClean="0">
                <a:sym typeface="Wingdings" pitchFamily="2" charset="2"/>
              </a:rPr>
              <a:t>slow</a:t>
            </a:r>
            <a:r>
              <a:rPr lang="zh-CN" altLang="en-US" dirty="0" smtClean="0">
                <a:sym typeface="Wingdings" pitchFamily="2" charset="2"/>
              </a:rPr>
              <a:t>相遇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借用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链表环的起始节点</a:t>
            </a:r>
            <a:r>
              <a:rPr lang="zh-CN" altLang="en-US" dirty="0" smtClean="0">
                <a:sym typeface="Wingdings" pitchFamily="2" charset="2"/>
              </a:rPr>
              <a:t>的思路，求出重复元素</a:t>
            </a:r>
            <a:endParaRPr lang="en-US" altLang="zh-CN" dirty="0" smtClean="0">
              <a:sym typeface="Wingdings" pitchFamily="2" charset="2"/>
            </a:endParaRPr>
          </a:p>
          <a:p>
            <a:pPr lvl="0">
              <a:spcBef>
                <a:spcPts val="1200"/>
              </a:spcBef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题目</a:t>
            </a:r>
            <a:r>
              <a:rPr lang="zh-CN" altLang="en-US" dirty="0"/>
              <a:t>给定的元素介于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不能从数组头部开始</a:t>
            </a:r>
            <a:endParaRPr lang="en-US" altLang="zh-CN" dirty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69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数组环的思路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875144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从数组头部开始，形成的数组环有可能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无法包含</a:t>
            </a:r>
            <a:r>
              <a:rPr lang="zh-CN" altLang="en-US" dirty="0" smtClean="0"/>
              <a:t>重复元素</a:t>
            </a:r>
            <a:endParaRPr lang="en-US" altLang="zh-CN" dirty="0" smtClean="0">
              <a:sym typeface="Wingdings" pitchFamily="2" charset="2"/>
            </a:endParaRPr>
          </a:p>
          <a:p>
            <a:pPr lvl="0"/>
            <a:endParaRPr lang="en-US" altLang="zh-CN" dirty="0" smtClean="0">
              <a:sym typeface="Wingdings" pitchFamily="2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48937"/>
              </p:ext>
            </p:extLst>
          </p:nvPr>
        </p:nvGraphicFramePr>
        <p:xfrm>
          <a:off x="5811046" y="5054876"/>
          <a:ext cx="11916696" cy="195279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89604"/>
                <a:gridCol w="1267996"/>
                <a:gridCol w="1179871"/>
                <a:gridCol w="1209367"/>
                <a:gridCol w="1209368"/>
                <a:gridCol w="1179871"/>
                <a:gridCol w="1179871"/>
                <a:gridCol w="1179871"/>
                <a:gridCol w="1120877"/>
              </a:tblGrid>
              <a:tr h="976398">
                <a:tc>
                  <a:txBody>
                    <a:bodyPr/>
                    <a:lstStyle/>
                    <a:p>
                      <a:r>
                        <a:rPr lang="zh-CN" altLang="en-US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下标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976398">
                <a:tc>
                  <a:txBody>
                    <a:bodyPr/>
                    <a:lstStyle/>
                    <a:p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元素值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931874" y="8613019"/>
            <a:ext cx="9969904" cy="2286001"/>
            <a:chOff x="7138352" y="8436058"/>
            <a:chExt cx="9969904" cy="2286001"/>
          </a:xfrm>
        </p:grpSpPr>
        <p:sp>
          <p:nvSpPr>
            <p:cNvPr id="5" name="TextBox 4"/>
            <p:cNvSpPr txBox="1"/>
            <p:nvPr/>
          </p:nvSpPr>
          <p:spPr>
            <a:xfrm>
              <a:off x="7138352" y="9822407"/>
              <a:ext cx="1356850" cy="855407"/>
            </a:xfrm>
            <a:prstGeom prst="rect">
              <a:avLst/>
            </a:prstGeom>
            <a:ln w="50800">
              <a:solidFill>
                <a:srgbClr val="FF5C0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0</a:t>
              </a:r>
              <a:endPara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8495202" y="10250110"/>
              <a:ext cx="1533833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9999538" y="9866652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1356388" y="10294355"/>
              <a:ext cx="1533833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12890219" y="9851904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4247069" y="10279607"/>
              <a:ext cx="1533833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" name="TextBox 10"/>
            <p:cNvSpPr txBox="1"/>
            <p:nvPr/>
          </p:nvSpPr>
          <p:spPr>
            <a:xfrm>
              <a:off x="15751406" y="9851904"/>
              <a:ext cx="1356850" cy="85540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816777" y="8436058"/>
              <a:ext cx="8613053" cy="1386349"/>
              <a:chOff x="4896462" y="7256206"/>
              <a:chExt cx="8613053" cy="1386349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V="1">
                <a:off x="13509513" y="7285703"/>
                <a:ext cx="0" cy="1356852"/>
              </a:xfrm>
              <a:prstGeom prst="line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4896462" y="7285703"/>
                <a:ext cx="8613053" cy="0"/>
              </a:xfrm>
              <a:prstGeom prst="line">
                <a:avLst/>
              </a:prstGeom>
              <a:noFill/>
              <a:ln w="47625" cap="flat">
                <a:solidFill>
                  <a:srgbClr val="8881F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896462" y="7256206"/>
                <a:ext cx="0" cy="1356852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38828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丢手绢：</a:t>
            </a:r>
            <a:endParaRPr lang="en-US" altLang="zh-CN" dirty="0" smtClean="0"/>
          </a:p>
          <a:p>
            <a:pPr lvl="0"/>
            <a:endParaRPr lang="en-US" altLang="zh-CN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06" y="3792484"/>
            <a:ext cx="11906250" cy="79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45882"/>
              </p:ext>
            </p:extLst>
          </p:nvPr>
        </p:nvGraphicFramePr>
        <p:xfrm>
          <a:off x="4994173" y="4240588"/>
          <a:ext cx="13883763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88326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_287FindTheDuplicateNumber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findDuplicate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20499"/>
              </p:ext>
            </p:extLst>
          </p:nvPr>
        </p:nvGraphicFramePr>
        <p:xfrm>
          <a:off x="4522223" y="4004614"/>
          <a:ext cx="15535583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53508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4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6666"/>
                          </a:solidFill>
                          <a:effectLst/>
                          <a:uLnTx/>
                          <a:uFillTx/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_287FindTheDuplicateNumber</a:t>
                      </a:r>
                      <a:endParaRPr kumimoji="0" lang="zh-CN" altLang="en-US" sz="4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uLnTx/>
                        <a:uFillTx/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{2,7,1,3,5,3,4,6}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{4,1,2,3,7,5,5,6}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6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链表环与链表交点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3200" y="2914904"/>
            <a:ext cx="22201200" cy="10281600"/>
          </a:xfrm>
        </p:spPr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了链表环与链表交点。</a:t>
            </a:r>
            <a:r>
              <a:rPr lang="zh-CN" altLang="en-US" dirty="0"/>
              <a:t>你</a:t>
            </a:r>
            <a:r>
              <a:rPr lang="zh-CN" altLang="en-US" dirty="0" smtClean="0"/>
              <a:t>应当解决了以下</a:t>
            </a:r>
            <a:r>
              <a:rPr lang="zh-CN" altLang="en-US" dirty="0"/>
              <a:t>面试题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约瑟夫环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链表交点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判断链表是否有环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链表环的起始节点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寻找重复元素</a:t>
            </a:r>
            <a:endParaRPr lang="en-US" altLang="zh-CN" dirty="0" smtClean="0"/>
          </a:p>
          <a:p>
            <a:pPr lvl="0">
              <a:buClr>
                <a:srgbClr val="35B558"/>
              </a:buClr>
            </a:pPr>
            <a:r>
              <a:rPr lang="zh-CN" altLang="en-US" dirty="0" smtClean="0"/>
              <a:t>你可以使用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验证程序是否正确，还可以在白纸上书写代码；</a:t>
            </a:r>
            <a:r>
              <a:rPr lang="zh-CN" altLang="en-US" dirty="0"/>
              <a:t>如果想进一步提高，你可以继续在极客学院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栈与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队列（上）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约瑟夫环问题：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个人围在一起</a:t>
            </a:r>
            <a:r>
              <a:rPr lang="zh-CN" altLang="en-US" dirty="0" smtClean="0"/>
              <a:t>形成</a:t>
            </a:r>
            <a:r>
              <a:rPr lang="zh-CN" altLang="en-US" dirty="0"/>
              <a:t>圆环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从某个</a:t>
            </a:r>
            <a:r>
              <a:rPr lang="zh-CN" altLang="en-US" dirty="0"/>
              <a:t>编号（</a:t>
            </a:r>
            <a:r>
              <a:rPr lang="en-US" altLang="zh-CN" dirty="0"/>
              <a:t>start</a:t>
            </a:r>
            <a:r>
              <a:rPr lang="zh-CN" altLang="en-US" dirty="0"/>
              <a:t>）开始</a:t>
            </a:r>
            <a:r>
              <a:rPr lang="zh-CN" altLang="en-US" dirty="0" smtClean="0"/>
              <a:t>报数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数到某个数（</a:t>
            </a:r>
            <a:r>
              <a:rPr lang="en-US" altLang="zh-CN" dirty="0"/>
              <a:t>step</a:t>
            </a:r>
            <a:r>
              <a:rPr lang="zh-CN" altLang="en-US" dirty="0"/>
              <a:t>）的时候，此人出列，下一个人</a:t>
            </a:r>
            <a:r>
              <a:rPr lang="zh-CN" altLang="en-US" dirty="0" smtClean="0"/>
              <a:t>重新从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开始报数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循环执行第三步，</a:t>
            </a:r>
            <a:r>
              <a:rPr lang="zh-CN" altLang="en-US" dirty="0"/>
              <a:t>直到</a:t>
            </a:r>
            <a:r>
              <a:rPr lang="zh-CN" altLang="en-US" dirty="0" smtClean="0"/>
              <a:t>所有人都出列，</a:t>
            </a:r>
            <a:r>
              <a:rPr lang="zh-CN" altLang="en-US" dirty="0"/>
              <a:t>游戏</a:t>
            </a:r>
            <a:r>
              <a:rPr lang="zh-CN" altLang="en-US" dirty="0" smtClean="0"/>
              <a:t>结束</a:t>
            </a:r>
            <a:endParaRPr lang="en-US" altLang="zh-CN" dirty="0"/>
          </a:p>
          <a:p>
            <a:pPr lvl="0"/>
            <a:r>
              <a:rPr lang="zh-CN" altLang="en-US" dirty="0" smtClean="0"/>
              <a:t>要求：编写程序，打印出列顺序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编号、报数等等都从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60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pPr lvl="0"/>
            <a:r>
              <a:rPr lang="en-US" altLang="zh-CN" dirty="0"/>
              <a:t>n</a:t>
            </a:r>
            <a:r>
              <a:rPr lang="en-US" altLang="zh-CN" dirty="0" smtClean="0"/>
              <a:t> = 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start = 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 = 4</a:t>
            </a:r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4512627" y="3768256"/>
            <a:ext cx="1563331" cy="1710812"/>
            <a:chOff x="11002295" y="3480622"/>
            <a:chExt cx="1563331" cy="1710812"/>
          </a:xfrm>
        </p:grpSpPr>
        <p:sp>
          <p:nvSpPr>
            <p:cNvPr id="4" name="椭圆 3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46060" y="3712929"/>
            <a:ext cx="1563331" cy="1710812"/>
            <a:chOff x="11002295" y="3480622"/>
            <a:chExt cx="1563331" cy="1710812"/>
          </a:xfrm>
        </p:grpSpPr>
        <p:sp>
          <p:nvSpPr>
            <p:cNvPr id="9" name="椭圆 8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126612" y="9054996"/>
            <a:ext cx="1563331" cy="1710812"/>
            <a:chOff x="11002295" y="3480622"/>
            <a:chExt cx="1563331" cy="1710812"/>
          </a:xfrm>
        </p:grpSpPr>
        <p:sp>
          <p:nvSpPr>
            <p:cNvPr id="12" name="椭圆 11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126614" y="5847501"/>
            <a:ext cx="1563331" cy="1710812"/>
            <a:chOff x="11002295" y="3480622"/>
            <a:chExt cx="1563331" cy="1710812"/>
          </a:xfrm>
        </p:grpSpPr>
        <p:sp>
          <p:nvSpPr>
            <p:cNvPr id="15" name="椭圆 14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346058" y="10929099"/>
            <a:ext cx="1563331" cy="1710812"/>
            <a:chOff x="11002295" y="3480622"/>
            <a:chExt cx="1563331" cy="1710812"/>
          </a:xfrm>
        </p:grpSpPr>
        <p:sp>
          <p:nvSpPr>
            <p:cNvPr id="18" name="椭圆 17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12627" y="10900044"/>
            <a:ext cx="1563331" cy="1710812"/>
            <a:chOff x="11002295" y="3480622"/>
            <a:chExt cx="1563331" cy="1710812"/>
          </a:xfrm>
        </p:grpSpPr>
        <p:sp>
          <p:nvSpPr>
            <p:cNvPr id="21" name="椭圆 20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25960" y="5879539"/>
            <a:ext cx="1563331" cy="1710812"/>
            <a:chOff x="11002295" y="3480622"/>
            <a:chExt cx="1563331" cy="1710812"/>
          </a:xfrm>
        </p:grpSpPr>
        <p:sp>
          <p:nvSpPr>
            <p:cNvPr id="25" name="椭圆 24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7" name="直接箭头连接符 26"/>
          <p:cNvCxnSpPr>
            <a:endCxn id="9" idx="2"/>
          </p:cNvCxnSpPr>
          <p:nvPr/>
        </p:nvCxnSpPr>
        <p:spPr>
          <a:xfrm>
            <a:off x="6075958" y="4568335"/>
            <a:ext cx="2270102" cy="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>
            <a:endCxn id="15" idx="1"/>
          </p:cNvCxnSpPr>
          <p:nvPr/>
        </p:nvCxnSpPr>
        <p:spPr>
          <a:xfrm>
            <a:off x="9909389" y="5023343"/>
            <a:ext cx="1446170" cy="1074701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>
            <a:off x="11949260" y="7580938"/>
            <a:ext cx="0" cy="1474058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H="1">
            <a:off x="9909389" y="10689333"/>
            <a:ext cx="1659686" cy="106611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3198457" y="10689333"/>
            <a:ext cx="1431402" cy="1035892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/>
          <p:cNvCxnSpPr>
            <a:endCxn id="21" idx="6"/>
          </p:cNvCxnSpPr>
          <p:nvPr/>
        </p:nvCxnSpPr>
        <p:spPr>
          <a:xfrm flipH="1" flipV="1">
            <a:off x="6075958" y="11755450"/>
            <a:ext cx="2262267" cy="1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>
            <a:stCxn id="25" idx="0"/>
          </p:cNvCxnSpPr>
          <p:nvPr/>
        </p:nvCxnSpPr>
        <p:spPr>
          <a:xfrm flipV="1">
            <a:off x="2807626" y="4780041"/>
            <a:ext cx="1705001" cy="1099498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8" name="组合 57"/>
          <p:cNvGrpSpPr/>
          <p:nvPr/>
        </p:nvGrpSpPr>
        <p:grpSpPr>
          <a:xfrm>
            <a:off x="2025960" y="8978521"/>
            <a:ext cx="1563331" cy="1710812"/>
            <a:chOff x="11002295" y="3480622"/>
            <a:chExt cx="1563331" cy="1710812"/>
          </a:xfrm>
        </p:grpSpPr>
        <p:sp>
          <p:nvSpPr>
            <p:cNvPr id="59" name="椭圆 58"/>
            <p:cNvSpPr/>
            <p:nvPr/>
          </p:nvSpPr>
          <p:spPr>
            <a:xfrm>
              <a:off x="11002295" y="3480622"/>
              <a:ext cx="1563331" cy="1710812"/>
            </a:xfrm>
            <a:prstGeom prst="ellipse">
              <a:avLst/>
            </a:prstGeom>
            <a:noFill/>
            <a:ln w="127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393127" y="3952568"/>
              <a:ext cx="78166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76" name="直接箭头连接符 75"/>
          <p:cNvCxnSpPr/>
          <p:nvPr/>
        </p:nvCxnSpPr>
        <p:spPr>
          <a:xfrm flipV="1">
            <a:off x="2726154" y="7558313"/>
            <a:ext cx="0" cy="1420208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9" name="TextBox 78"/>
          <p:cNvSpPr txBox="1"/>
          <p:nvPr/>
        </p:nvSpPr>
        <p:spPr>
          <a:xfrm>
            <a:off x="13951979" y="5071199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013864" y="5071199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957762" y="5071199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872163" y="5071199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727570" y="5046296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641970" y="5046296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9585867" y="5046296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500268" y="5046296"/>
            <a:ext cx="560438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7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循环链表</a:t>
            </a:r>
            <a:r>
              <a:rPr lang="zh-CN" altLang="en-US" dirty="0" smtClean="0"/>
              <a:t>模拟报数、出队过程：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创建循环链表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找到编号为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的节点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打印并删除第</a:t>
            </a:r>
            <a:r>
              <a:rPr lang="en-US" altLang="zh-CN" dirty="0" smtClean="0"/>
              <a:t>step-1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从下</a:t>
            </a:r>
            <a:r>
              <a:rPr lang="zh-CN" altLang="en-US" dirty="0"/>
              <a:t>一个节点重新</a:t>
            </a:r>
            <a:r>
              <a:rPr lang="zh-CN" altLang="en-US" dirty="0" smtClean="0"/>
              <a:t>开始计数，循环执行第三步，直到链表为空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69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约瑟夫环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创建循环链表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358311"/>
            <a:ext cx="22201200" cy="10281600"/>
          </a:xfrm>
        </p:spPr>
        <p:txBody>
          <a:bodyPr/>
          <a:lstStyle/>
          <a:p>
            <a:pPr lvl="0"/>
            <a:r>
              <a:rPr lang="zh-CN" altLang="en-US" dirty="0" smtClean="0"/>
              <a:t>如何创建</a:t>
            </a:r>
            <a:r>
              <a:rPr lang="zh-CN" altLang="en-US" dirty="0"/>
              <a:t>约瑟夫环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34584"/>
              </p:ext>
            </p:extLst>
          </p:nvPr>
        </p:nvGraphicFramePr>
        <p:xfrm>
          <a:off x="5643101" y="5084720"/>
          <a:ext cx="13028356" cy="41696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ListNode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arrayToCircle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作用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根据数组，创建循环链表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22922</TotalTime>
  <Words>1774</Words>
  <Application>Microsoft Macintosh PowerPoint</Application>
  <PresentationFormat>自定义</PresentationFormat>
  <Paragraphs>578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Wingdings</vt:lpstr>
      <vt:lpstr>宋体</vt:lpstr>
      <vt:lpstr>Arial</vt:lpstr>
      <vt:lpstr>Black</vt:lpstr>
      <vt:lpstr>链表环与链表交点</vt:lpstr>
      <vt:lpstr>链表环与链表交点 — 课程概要</vt:lpstr>
      <vt:lpstr>链表环与链表交点</vt:lpstr>
      <vt:lpstr>约瑟夫环</vt:lpstr>
      <vt:lpstr>约瑟夫环 — 问题描述</vt:lpstr>
      <vt:lpstr>约瑟夫环 — 问题描述</vt:lpstr>
      <vt:lpstr>约瑟夫环 — 问题描述</vt:lpstr>
      <vt:lpstr>约瑟夫环 — 思路分析</vt:lpstr>
      <vt:lpstr>约瑟夫环 — 创建循环链表</vt:lpstr>
      <vt:lpstr>约瑟夫环 — 代码实现</vt:lpstr>
      <vt:lpstr>约瑟夫环 — 测试用例</vt:lpstr>
      <vt:lpstr>约瑟夫环 — 其它解法</vt:lpstr>
      <vt:lpstr>链表环与链表交点</vt:lpstr>
      <vt:lpstr>链表交点</vt:lpstr>
      <vt:lpstr>链表交点 — 问题描述</vt:lpstr>
      <vt:lpstr>链表交点 — 问题描述</vt:lpstr>
      <vt:lpstr>链表交点 — 创建链表交点</vt:lpstr>
      <vt:lpstr>链表交点 — 暴力求解法</vt:lpstr>
      <vt:lpstr>链表交点 — 暴力求解法</vt:lpstr>
      <vt:lpstr>链表交点 — 利用哈希表</vt:lpstr>
      <vt:lpstr>链表交点 — 利用哈希表</vt:lpstr>
      <vt:lpstr>链表交点 — 线性算法</vt:lpstr>
      <vt:lpstr>链表交点 — 线性算法</vt:lpstr>
      <vt:lpstr>链表交点 — 线性算法</vt:lpstr>
      <vt:lpstr>链表环与链表交点</vt:lpstr>
      <vt:lpstr>判断链表是否有环</vt:lpstr>
      <vt:lpstr>判断链表是否有环 — 龟兔赛跑原理</vt:lpstr>
      <vt:lpstr>判断链表是否有环 — 龟兔赛跑原理</vt:lpstr>
      <vt:lpstr>判断链表是否有环 — 问题描述</vt:lpstr>
      <vt:lpstr>判断链表是否有环 — 思路分析</vt:lpstr>
      <vt:lpstr>判断链表是否有环 — 创建链表环</vt:lpstr>
      <vt:lpstr>判断链表是否有环 — 代码实现</vt:lpstr>
      <vt:lpstr>判断链表是否有环 — 测试与提交</vt:lpstr>
      <vt:lpstr>链表环与链表交点</vt:lpstr>
      <vt:lpstr>链表环的起始节点</vt:lpstr>
      <vt:lpstr>链表环的起始节点 — 问题描述</vt:lpstr>
      <vt:lpstr>链表环的起始节点 — 思路分析</vt:lpstr>
      <vt:lpstr>链表环的起始节点 — 代码实现</vt:lpstr>
      <vt:lpstr>链表环的起始节点 — 测试与提交</vt:lpstr>
      <vt:lpstr>链表环与链表交点</vt:lpstr>
      <vt:lpstr>寻找重复元素</vt:lpstr>
      <vt:lpstr>寻找重复元素 — 问题描述</vt:lpstr>
      <vt:lpstr>寻找重复元素 — 暴力求解与哈希表法</vt:lpstr>
      <vt:lpstr>寻找重复元素 — 暴力求解与哈希表法</vt:lpstr>
      <vt:lpstr>寻找重复元素 — 数组环的思路</vt:lpstr>
      <vt:lpstr>寻找重复元素 — 数组环的思路</vt:lpstr>
      <vt:lpstr>寻找重复元素 — 数组环的思路</vt:lpstr>
      <vt:lpstr>寻找重复元素 — 数组环的思路</vt:lpstr>
      <vt:lpstr>寻找重复元素 — 数组环的思路</vt:lpstr>
      <vt:lpstr>寻找重复元素 — 代码实现</vt:lpstr>
      <vt:lpstr>寻找重复元素 — 测试与提交</vt:lpstr>
      <vt:lpstr>链表环与链表交点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2117</cp:revision>
  <dcterms:created xsi:type="dcterms:W3CDTF">2015-03-23T11:35:35Z</dcterms:created>
  <dcterms:modified xsi:type="dcterms:W3CDTF">2015-11-18T07:06:46Z</dcterms:modified>
</cp:coreProperties>
</file>