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541" r:id="rId2"/>
    <p:sldId id="306" r:id="rId3"/>
    <p:sldId id="316" r:id="rId4"/>
    <p:sldId id="386" r:id="rId5"/>
    <p:sldId id="542" r:id="rId6"/>
    <p:sldId id="571" r:id="rId7"/>
    <p:sldId id="572" r:id="rId8"/>
    <p:sldId id="573" r:id="rId9"/>
    <p:sldId id="574" r:id="rId10"/>
    <p:sldId id="575" r:id="rId11"/>
    <p:sldId id="576" r:id="rId12"/>
    <p:sldId id="577" r:id="rId13"/>
    <p:sldId id="578" r:id="rId14"/>
    <p:sldId id="579" r:id="rId15"/>
    <p:sldId id="580" r:id="rId16"/>
    <p:sldId id="581" r:id="rId17"/>
    <p:sldId id="402" r:id="rId18"/>
    <p:sldId id="403" r:id="rId19"/>
    <p:sldId id="502" r:id="rId20"/>
    <p:sldId id="582" r:id="rId21"/>
    <p:sldId id="583" r:id="rId22"/>
    <p:sldId id="584" r:id="rId23"/>
    <p:sldId id="585" r:id="rId24"/>
    <p:sldId id="410" r:id="rId25"/>
    <p:sldId id="556" r:id="rId26"/>
    <p:sldId id="557" r:id="rId27"/>
    <p:sldId id="586" r:id="rId28"/>
    <p:sldId id="587" r:id="rId29"/>
    <p:sldId id="588" r:id="rId30"/>
    <p:sldId id="589" r:id="rId31"/>
    <p:sldId id="590" r:id="rId32"/>
    <p:sldId id="535" r:id="rId33"/>
    <p:sldId id="536" r:id="rId34"/>
    <p:sldId id="566" r:id="rId35"/>
    <p:sldId id="591" r:id="rId36"/>
    <p:sldId id="592" r:id="rId37"/>
    <p:sldId id="593" r:id="rId38"/>
    <p:sldId id="594" r:id="rId39"/>
    <p:sldId id="595" r:id="rId40"/>
    <p:sldId id="596" r:id="rId41"/>
    <p:sldId id="597" r:id="rId42"/>
    <p:sldId id="320" r:id="rId43"/>
    <p:sldId id="321" r:id="rId44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B558"/>
    <a:srgbClr val="8881F0"/>
    <a:srgbClr val="FF5C00"/>
    <a:srgbClr val="2EAA46"/>
    <a:srgbClr val="FF0000"/>
    <a:srgbClr val="666666"/>
    <a:srgbClr val="F9F9F9"/>
    <a:srgbClr val="F4F4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89" autoAdjust="0"/>
    <p:restoredTop sz="94063" autoAdjust="0"/>
  </p:normalViewPr>
  <p:slideViewPr>
    <p:cSldViewPr snapToGrid="0" snapToObjects="1">
      <p:cViewPr>
        <p:scale>
          <a:sx n="32" d="100"/>
          <a:sy n="32" d="100"/>
        </p:scale>
        <p:origin x="-1864" y="-696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15/10/14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9761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60" r:id="rId9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名企数据结构面试题之</a:t>
            </a:r>
            <a:r>
              <a:rPr lang="zh-CN" altLang="en-US" dirty="0"/>
              <a:t>链表</a:t>
            </a:r>
            <a:r>
              <a:rPr lang="zh-CN" altLang="en-US" dirty="0" smtClean="0"/>
              <a:t>（</a:t>
            </a:r>
            <a:r>
              <a:rPr lang="zh-CN" altLang="en-US" dirty="0"/>
              <a:t>上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412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链表原理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创建和打印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dirty="0"/>
              <a:t>根据数组</a:t>
            </a:r>
            <a:r>
              <a:rPr lang="en-US" altLang="zh-CN" dirty="0"/>
              <a:t>array</a:t>
            </a:r>
            <a:r>
              <a:rPr lang="zh-CN" altLang="en-US" dirty="0"/>
              <a:t>创建链表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lvl="0"/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6000749" y="5768307"/>
            <a:ext cx="9201151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a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rray : 1		2		3		4		5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029318" y="7831869"/>
            <a:ext cx="1935962" cy="830998"/>
            <a:chOff x="8615360" y="7629524"/>
            <a:chExt cx="1935962" cy="830998"/>
          </a:xfrm>
        </p:grpSpPr>
        <p:sp>
          <p:nvSpPr>
            <p:cNvPr id="6" name="TextBox 5"/>
            <p:cNvSpPr txBox="1"/>
            <p:nvPr/>
          </p:nvSpPr>
          <p:spPr>
            <a:xfrm>
              <a:off x="8615360" y="7629524"/>
              <a:ext cx="828675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429750" y="7629525"/>
              <a:ext cx="1121572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344018" y="7831868"/>
            <a:ext cx="1935962" cy="830998"/>
            <a:chOff x="8615360" y="7629524"/>
            <a:chExt cx="1935962" cy="830998"/>
          </a:xfrm>
        </p:grpSpPr>
        <p:sp>
          <p:nvSpPr>
            <p:cNvPr id="13" name="TextBox 12"/>
            <p:cNvSpPr txBox="1"/>
            <p:nvPr/>
          </p:nvSpPr>
          <p:spPr>
            <a:xfrm>
              <a:off x="8615360" y="7629524"/>
              <a:ext cx="828675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29750" y="7629525"/>
              <a:ext cx="1121572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2590852" y="7831867"/>
            <a:ext cx="1935962" cy="830998"/>
            <a:chOff x="8615360" y="7629524"/>
            <a:chExt cx="1935962" cy="830998"/>
          </a:xfrm>
        </p:grpSpPr>
        <p:sp>
          <p:nvSpPr>
            <p:cNvPr id="16" name="TextBox 15"/>
            <p:cNvSpPr txBox="1"/>
            <p:nvPr/>
          </p:nvSpPr>
          <p:spPr>
            <a:xfrm>
              <a:off x="8615360" y="7629524"/>
              <a:ext cx="828675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429750" y="7629525"/>
              <a:ext cx="1121572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026992" y="7831870"/>
            <a:ext cx="1935962" cy="830998"/>
            <a:chOff x="8615360" y="7629524"/>
            <a:chExt cx="1935962" cy="830998"/>
          </a:xfrm>
        </p:grpSpPr>
        <p:sp>
          <p:nvSpPr>
            <p:cNvPr id="19" name="TextBox 18"/>
            <p:cNvSpPr txBox="1"/>
            <p:nvPr/>
          </p:nvSpPr>
          <p:spPr>
            <a:xfrm>
              <a:off x="8615360" y="7629524"/>
              <a:ext cx="828675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429750" y="7629525"/>
              <a:ext cx="1121572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400299" y="8943975"/>
            <a:ext cx="1257302" cy="1943100"/>
            <a:chOff x="2400299" y="8943975"/>
            <a:chExt cx="1257302" cy="1943100"/>
          </a:xfrm>
        </p:grpSpPr>
        <p:sp>
          <p:nvSpPr>
            <p:cNvPr id="22" name="TextBox 21"/>
            <p:cNvSpPr txBox="1"/>
            <p:nvPr/>
          </p:nvSpPr>
          <p:spPr>
            <a:xfrm>
              <a:off x="2400299" y="9370278"/>
              <a:ext cx="685802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p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23" name="上箭头 22"/>
            <p:cNvSpPr/>
            <p:nvPr/>
          </p:nvSpPr>
          <p:spPr>
            <a:xfrm>
              <a:off x="3086100" y="8943975"/>
              <a:ext cx="571501" cy="1943100"/>
            </a:xfrm>
            <a:prstGeom prst="upArrow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000249" y="6917292"/>
            <a:ext cx="2514602" cy="1745575"/>
            <a:chOff x="2000249" y="6917292"/>
            <a:chExt cx="2514602" cy="1745575"/>
          </a:xfrm>
        </p:grpSpPr>
        <p:sp>
          <p:nvSpPr>
            <p:cNvPr id="8" name="TextBox 7"/>
            <p:cNvSpPr txBox="1"/>
            <p:nvPr/>
          </p:nvSpPr>
          <p:spPr>
            <a:xfrm>
              <a:off x="2000249" y="7831870"/>
              <a:ext cx="1371601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null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71851" y="7831870"/>
              <a:ext cx="1143000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57450" y="6917292"/>
              <a:ext cx="1828802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head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sp>
        <p:nvSpPr>
          <p:cNvPr id="28" name="下箭头 27"/>
          <p:cNvSpPr/>
          <p:nvPr/>
        </p:nvSpPr>
        <p:spPr>
          <a:xfrm>
            <a:off x="7936705" y="4657725"/>
            <a:ext cx="464345" cy="885825"/>
          </a:xfrm>
          <a:prstGeom prst="downArrow">
            <a:avLst/>
          </a:prstGeom>
          <a:solidFill>
            <a:srgbClr val="FF5C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1" name="直接箭头连接符 30"/>
          <p:cNvCxnSpPr>
            <a:endCxn id="6" idx="1"/>
          </p:cNvCxnSpPr>
          <p:nvPr/>
        </p:nvCxnSpPr>
        <p:spPr>
          <a:xfrm>
            <a:off x="3943351" y="8247365"/>
            <a:ext cx="2085967" cy="3"/>
          </a:xfrm>
          <a:prstGeom prst="straightConnector1">
            <a:avLst/>
          </a:prstGeom>
          <a:noFill/>
          <a:ln w="762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直接箭头连接符 31"/>
          <p:cNvCxnSpPr/>
          <p:nvPr/>
        </p:nvCxnSpPr>
        <p:spPr>
          <a:xfrm>
            <a:off x="7186610" y="8247362"/>
            <a:ext cx="2085967" cy="3"/>
          </a:xfrm>
          <a:prstGeom prst="straightConnector1">
            <a:avLst/>
          </a:prstGeom>
          <a:noFill/>
          <a:ln w="762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接箭头连接符 32"/>
          <p:cNvCxnSpPr/>
          <p:nvPr/>
        </p:nvCxnSpPr>
        <p:spPr>
          <a:xfrm>
            <a:off x="10529887" y="8247359"/>
            <a:ext cx="2085967" cy="3"/>
          </a:xfrm>
          <a:prstGeom prst="straightConnector1">
            <a:avLst/>
          </a:prstGeom>
          <a:noFill/>
          <a:ln w="762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直接箭头连接符 33"/>
          <p:cNvCxnSpPr/>
          <p:nvPr/>
        </p:nvCxnSpPr>
        <p:spPr>
          <a:xfrm>
            <a:off x="13941025" y="8247359"/>
            <a:ext cx="2085967" cy="3"/>
          </a:xfrm>
          <a:prstGeom prst="straightConnector1">
            <a:avLst/>
          </a:prstGeom>
          <a:noFill/>
          <a:ln w="762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5" name="组合 34"/>
          <p:cNvGrpSpPr/>
          <p:nvPr/>
        </p:nvGrpSpPr>
        <p:grpSpPr>
          <a:xfrm>
            <a:off x="19598867" y="7831871"/>
            <a:ext cx="1935962" cy="830998"/>
            <a:chOff x="8615360" y="7629524"/>
            <a:chExt cx="1935962" cy="830998"/>
          </a:xfrm>
        </p:grpSpPr>
        <p:sp>
          <p:nvSpPr>
            <p:cNvPr id="36" name="TextBox 35"/>
            <p:cNvSpPr txBox="1"/>
            <p:nvPr/>
          </p:nvSpPr>
          <p:spPr>
            <a:xfrm>
              <a:off x="8615360" y="7629524"/>
              <a:ext cx="828675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429750" y="7629525"/>
              <a:ext cx="1121572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cxnSp>
        <p:nvCxnSpPr>
          <p:cNvPr id="38" name="直接箭头连接符 37"/>
          <p:cNvCxnSpPr/>
          <p:nvPr/>
        </p:nvCxnSpPr>
        <p:spPr>
          <a:xfrm>
            <a:off x="17402168" y="8247356"/>
            <a:ext cx="2085967" cy="3"/>
          </a:xfrm>
          <a:prstGeom prst="straightConnector1">
            <a:avLst/>
          </a:prstGeom>
          <a:noFill/>
          <a:ln w="762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29638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09E-6 3.33333E-6 L 0.13599 3.33333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3275E-6 5E-6 L 0.05999 5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599 3.33333E-6 L 0.28019 3.33333E-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99 5E-6 L 0.12798 5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019 -3.33333E-6 L 0.40915 -3.33333E-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000"/>
                            </p:stCondLst>
                            <p:childTnLst>
                              <p:par>
                                <p:cTn id="6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798 5E-6 L 0.19715 5E-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500"/>
                            </p:stCondLst>
                            <p:childTnLst>
                              <p:par>
                                <p:cTn id="7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914 3.33333E-6 L 0.54748 3.33333E-6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500"/>
                            </p:stCondLst>
                            <p:childTnLst>
                              <p:par>
                                <p:cTn id="77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715 5E-6 L 0.25928 5E-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6000"/>
                            </p:stCondLst>
                            <p:childTnLst>
                              <p:par>
                                <p:cTn id="8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748 3.33333E-6 L 0.70457 3.33333E-6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8" grpId="0" animBg="1"/>
      <p:bldP spid="28" grpId="1" animBg="1"/>
      <p:bldP spid="28" grpId="2" animBg="1"/>
      <p:bldP spid="28" grpId="3" animBg="1"/>
      <p:bldP spid="28" grpId="4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链表原理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创建和打印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依次打印</a:t>
            </a:r>
            <a:r>
              <a:rPr lang="zh-CN" altLang="en-US" dirty="0" smtClean="0"/>
              <a:t>链表，其实就是遍历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遍历的方法：</a:t>
            </a:r>
            <a:endParaRPr lang="en-US" altLang="zh-CN" dirty="0" smtClean="0"/>
          </a:p>
          <a:p>
            <a:r>
              <a:rPr lang="en-US" altLang="zh-CN" dirty="0"/>
              <a:t>p=p.next</a:t>
            </a:r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</p:txBody>
      </p:sp>
      <p:grpSp>
        <p:nvGrpSpPr>
          <p:cNvPr id="32" name="组合 31"/>
          <p:cNvGrpSpPr/>
          <p:nvPr/>
        </p:nvGrpSpPr>
        <p:grpSpPr>
          <a:xfrm>
            <a:off x="2000249" y="7965632"/>
            <a:ext cx="19534580" cy="1745577"/>
            <a:chOff x="2000249" y="6150037"/>
            <a:chExt cx="19534580" cy="1745577"/>
          </a:xfrm>
        </p:grpSpPr>
        <p:grpSp>
          <p:nvGrpSpPr>
            <p:cNvPr id="5" name="组合 4"/>
            <p:cNvGrpSpPr/>
            <p:nvPr/>
          </p:nvGrpSpPr>
          <p:grpSpPr>
            <a:xfrm>
              <a:off x="6029318" y="7064614"/>
              <a:ext cx="1935962" cy="830998"/>
              <a:chOff x="8615360" y="7629524"/>
              <a:chExt cx="1935962" cy="830998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8615360" y="7629524"/>
                <a:ext cx="828675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 algn="l">
                  <a:buNone/>
                </a:pPr>
                <a:r>
                  <a:rPr lang="en-US" altLang="zh-CN" sz="48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1</a:t>
                </a: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9429750" y="7629525"/>
                <a:ext cx="1121572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 algn="l">
                  <a:buNone/>
                </a:pP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9344018" y="7064613"/>
              <a:ext cx="1935962" cy="830998"/>
              <a:chOff x="8615360" y="7629524"/>
              <a:chExt cx="1935962" cy="830998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615360" y="7629524"/>
                <a:ext cx="828675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 algn="l">
                  <a:buNone/>
                </a:pPr>
                <a:r>
                  <a:rPr lang="en-US" altLang="zh-CN" sz="48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2</a:t>
                </a: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9429750" y="7629525"/>
                <a:ext cx="1121572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 algn="l">
                  <a:buNone/>
                </a:pP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2590852" y="7064612"/>
              <a:ext cx="1935962" cy="830998"/>
              <a:chOff x="8615360" y="7629524"/>
              <a:chExt cx="1935962" cy="830998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8615360" y="7629524"/>
                <a:ext cx="828675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 algn="l">
                  <a:buNone/>
                </a:pPr>
                <a:r>
                  <a:rPr lang="en-US" altLang="zh-CN" sz="48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3</a:t>
                </a: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429750" y="7629525"/>
                <a:ext cx="1121572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 algn="l">
                  <a:buNone/>
                </a:pP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6026992" y="7064615"/>
              <a:ext cx="1935962" cy="830998"/>
              <a:chOff x="8615360" y="7629524"/>
              <a:chExt cx="1935962" cy="83099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8615360" y="7629524"/>
                <a:ext cx="828675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 algn="l">
                  <a:buNone/>
                </a:pPr>
                <a:r>
                  <a:rPr lang="en-US" altLang="zh-CN" sz="48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4</a:t>
                </a: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429750" y="7629525"/>
                <a:ext cx="1121572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 algn="l">
                  <a:buNone/>
                </a:pP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000249" y="6150037"/>
              <a:ext cx="2514602" cy="1745575"/>
              <a:chOff x="2000249" y="6917292"/>
              <a:chExt cx="2514602" cy="174557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000249" y="7831870"/>
                <a:ext cx="1371601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 algn="l">
                  <a:buNone/>
                </a:pPr>
                <a:r>
                  <a:rPr lang="en-US" altLang="zh-CN" sz="48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null</a:t>
                </a: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371851" y="7831870"/>
                <a:ext cx="1143000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 algn="l">
                  <a:buNone/>
                </a:pP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457450" y="6917292"/>
                <a:ext cx="1828802" cy="830997"/>
              </a:xfrm>
              <a:prstGeom prst="rect">
                <a:avLst/>
              </a:prstGeom>
              <a:ln w="50800">
                <a:noFill/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 algn="l">
                  <a:buNone/>
                </a:pPr>
                <a:r>
                  <a:rPr lang="en-US" altLang="zh-CN" sz="48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head</a:t>
                </a: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</p:grpSp>
        <p:cxnSp>
          <p:nvCxnSpPr>
            <p:cNvPr id="21" name="直接箭头连接符 20"/>
            <p:cNvCxnSpPr>
              <a:endCxn id="6" idx="1"/>
            </p:cNvCxnSpPr>
            <p:nvPr/>
          </p:nvCxnSpPr>
          <p:spPr>
            <a:xfrm>
              <a:off x="3943351" y="7480110"/>
              <a:ext cx="2085967" cy="3"/>
            </a:xfrm>
            <a:prstGeom prst="straightConnector1">
              <a:avLst/>
            </a:prstGeom>
            <a:noFill/>
            <a:ln w="762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7186610" y="7480107"/>
              <a:ext cx="2085967" cy="3"/>
            </a:xfrm>
            <a:prstGeom prst="straightConnector1">
              <a:avLst/>
            </a:prstGeom>
            <a:noFill/>
            <a:ln w="762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10529887" y="7480104"/>
              <a:ext cx="2085967" cy="3"/>
            </a:xfrm>
            <a:prstGeom prst="straightConnector1">
              <a:avLst/>
            </a:prstGeom>
            <a:noFill/>
            <a:ln w="762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13941025" y="7480104"/>
              <a:ext cx="2085967" cy="3"/>
            </a:xfrm>
            <a:prstGeom prst="straightConnector1">
              <a:avLst/>
            </a:prstGeom>
            <a:noFill/>
            <a:ln w="762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5" name="组合 24"/>
            <p:cNvGrpSpPr/>
            <p:nvPr/>
          </p:nvGrpSpPr>
          <p:grpSpPr>
            <a:xfrm>
              <a:off x="19598867" y="7064616"/>
              <a:ext cx="1935962" cy="830998"/>
              <a:chOff x="8615360" y="7629524"/>
              <a:chExt cx="1935962" cy="830998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8615360" y="7629524"/>
                <a:ext cx="828675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 algn="l">
                  <a:buNone/>
                </a:pPr>
                <a:r>
                  <a:rPr lang="en-US" altLang="zh-CN" sz="48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5</a:t>
                </a: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9429750" y="7629525"/>
                <a:ext cx="1121572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 algn="l">
                  <a:buNone/>
                </a:pP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</p:grpSp>
        <p:cxnSp>
          <p:nvCxnSpPr>
            <p:cNvPr id="28" name="直接箭头连接符 27"/>
            <p:cNvCxnSpPr/>
            <p:nvPr/>
          </p:nvCxnSpPr>
          <p:spPr>
            <a:xfrm>
              <a:off x="17402168" y="7480101"/>
              <a:ext cx="2085967" cy="3"/>
            </a:xfrm>
            <a:prstGeom prst="straightConnector1">
              <a:avLst/>
            </a:prstGeom>
            <a:noFill/>
            <a:ln w="762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1" name="组合 30"/>
          <p:cNvGrpSpPr/>
          <p:nvPr/>
        </p:nvGrpSpPr>
        <p:grpSpPr>
          <a:xfrm>
            <a:off x="5985558" y="6959093"/>
            <a:ext cx="1076926" cy="1250585"/>
            <a:chOff x="6115043" y="5378512"/>
            <a:chExt cx="1076926" cy="1250585"/>
          </a:xfrm>
        </p:grpSpPr>
        <p:sp>
          <p:nvSpPr>
            <p:cNvPr id="29" name="下箭头 28"/>
            <p:cNvSpPr/>
            <p:nvPr/>
          </p:nvSpPr>
          <p:spPr>
            <a:xfrm>
              <a:off x="6524016" y="5378512"/>
              <a:ext cx="667953" cy="1250585"/>
            </a:xfrm>
            <a:prstGeom prst="downArrow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15043" y="5416855"/>
              <a:ext cx="414337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p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233174" y="10944225"/>
            <a:ext cx="742950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1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690500" y="10944224"/>
            <a:ext cx="742950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2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389806" y="10944225"/>
            <a:ext cx="742950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3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998053" y="10944225"/>
            <a:ext cx="742950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4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612533" y="10944225"/>
            <a:ext cx="742950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5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353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4106E-6 -3.88889E-6 L 0.14504 -3.88889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504 -3.88889E-6 L 0.27283 -3.88889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283 -3.88889E-6 L 0.40882 -3.88889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882 -3.88889E-6 L 0.55653 -3.88889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链表原理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插入和删除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void insert(int index, T value)</a:t>
            </a:r>
            <a:r>
              <a:rPr lang="zh-CN" altLang="en-US" dirty="0"/>
              <a:t>，在第</a:t>
            </a:r>
            <a:r>
              <a:rPr lang="en-US" altLang="zh-CN" dirty="0"/>
              <a:t>index</a:t>
            </a:r>
            <a:r>
              <a:rPr lang="zh-CN" altLang="en-US" dirty="0"/>
              <a:t>个</a:t>
            </a:r>
            <a:r>
              <a:rPr lang="zh-CN" altLang="en-US" dirty="0" smtClean="0"/>
              <a:t>节点后面插入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开始。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遍历链表，找到第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个节点</a:t>
            </a:r>
            <a:r>
              <a:rPr lang="en-US" altLang="zh-CN" dirty="0" smtClean="0"/>
              <a:t>p</a:t>
            </a: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新建节点</a:t>
            </a:r>
            <a:r>
              <a:rPr lang="en-US" altLang="zh-CN" dirty="0" smtClean="0"/>
              <a:t>node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node.next=p.next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p.next=node</a:t>
            </a:r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6272195" y="10632570"/>
            <a:ext cx="1935962" cy="830998"/>
            <a:chOff x="8615360" y="7629524"/>
            <a:chExt cx="1935962" cy="830998"/>
          </a:xfrm>
        </p:grpSpPr>
        <p:sp>
          <p:nvSpPr>
            <p:cNvPr id="28" name="TextBox 27"/>
            <p:cNvSpPr txBox="1"/>
            <p:nvPr/>
          </p:nvSpPr>
          <p:spPr>
            <a:xfrm>
              <a:off x="8615360" y="7629524"/>
              <a:ext cx="828675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0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29750" y="7629525"/>
              <a:ext cx="1121572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586895" y="10644450"/>
            <a:ext cx="1935962" cy="830998"/>
            <a:chOff x="8615360" y="7629524"/>
            <a:chExt cx="1935962" cy="830998"/>
          </a:xfrm>
        </p:grpSpPr>
        <p:sp>
          <p:nvSpPr>
            <p:cNvPr id="26" name="TextBox 25"/>
            <p:cNvSpPr txBox="1"/>
            <p:nvPr/>
          </p:nvSpPr>
          <p:spPr>
            <a:xfrm>
              <a:off x="8615360" y="7629524"/>
              <a:ext cx="828675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429750" y="7629525"/>
              <a:ext cx="1121572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2833729" y="10644449"/>
            <a:ext cx="1935962" cy="830998"/>
            <a:chOff x="8615360" y="7629524"/>
            <a:chExt cx="1935962" cy="830998"/>
          </a:xfrm>
        </p:grpSpPr>
        <p:sp>
          <p:nvSpPr>
            <p:cNvPr id="24" name="TextBox 23"/>
            <p:cNvSpPr txBox="1"/>
            <p:nvPr/>
          </p:nvSpPr>
          <p:spPr>
            <a:xfrm>
              <a:off x="8615360" y="7629524"/>
              <a:ext cx="828675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429750" y="7629525"/>
              <a:ext cx="1121572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6269869" y="10644452"/>
            <a:ext cx="1935962" cy="830998"/>
            <a:chOff x="8615360" y="7629524"/>
            <a:chExt cx="1935962" cy="830998"/>
          </a:xfrm>
        </p:grpSpPr>
        <p:sp>
          <p:nvSpPr>
            <p:cNvPr id="22" name="TextBox 21"/>
            <p:cNvSpPr txBox="1"/>
            <p:nvPr/>
          </p:nvSpPr>
          <p:spPr>
            <a:xfrm>
              <a:off x="8615360" y="7629524"/>
              <a:ext cx="828675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429750" y="7629525"/>
              <a:ext cx="1121572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243126" y="9729874"/>
            <a:ext cx="2514602" cy="1745575"/>
            <a:chOff x="2000249" y="6917292"/>
            <a:chExt cx="2514602" cy="1745575"/>
          </a:xfrm>
        </p:grpSpPr>
        <p:sp>
          <p:nvSpPr>
            <p:cNvPr id="19" name="TextBox 18"/>
            <p:cNvSpPr txBox="1"/>
            <p:nvPr/>
          </p:nvSpPr>
          <p:spPr>
            <a:xfrm>
              <a:off x="2000249" y="7831870"/>
              <a:ext cx="1371601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null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71851" y="7831870"/>
              <a:ext cx="1143000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57450" y="6917292"/>
              <a:ext cx="1828802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head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cxnSp>
        <p:nvCxnSpPr>
          <p:cNvPr id="11" name="直接箭头连接符 10"/>
          <p:cNvCxnSpPr>
            <a:endCxn id="28" idx="1"/>
          </p:cNvCxnSpPr>
          <p:nvPr/>
        </p:nvCxnSpPr>
        <p:spPr>
          <a:xfrm>
            <a:off x="4186228" y="11048066"/>
            <a:ext cx="2085967" cy="3"/>
          </a:xfrm>
          <a:prstGeom prst="straightConnector1">
            <a:avLst/>
          </a:prstGeom>
          <a:noFill/>
          <a:ln w="762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直接箭头连接符 11"/>
          <p:cNvCxnSpPr/>
          <p:nvPr/>
        </p:nvCxnSpPr>
        <p:spPr>
          <a:xfrm>
            <a:off x="7429487" y="11059944"/>
            <a:ext cx="2085967" cy="3"/>
          </a:xfrm>
          <a:prstGeom prst="straightConnector1">
            <a:avLst/>
          </a:prstGeom>
          <a:noFill/>
          <a:ln w="762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直接箭头连接符 12"/>
          <p:cNvCxnSpPr/>
          <p:nvPr/>
        </p:nvCxnSpPr>
        <p:spPr>
          <a:xfrm>
            <a:off x="10772764" y="11059941"/>
            <a:ext cx="2085967" cy="3"/>
          </a:xfrm>
          <a:prstGeom prst="straightConnector1">
            <a:avLst/>
          </a:prstGeom>
          <a:noFill/>
          <a:ln w="762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直接箭头连接符 13"/>
          <p:cNvCxnSpPr/>
          <p:nvPr/>
        </p:nvCxnSpPr>
        <p:spPr>
          <a:xfrm>
            <a:off x="14183902" y="11059941"/>
            <a:ext cx="2085967" cy="3"/>
          </a:xfrm>
          <a:prstGeom prst="straightConnector1">
            <a:avLst/>
          </a:prstGeom>
          <a:noFill/>
          <a:ln w="762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5" name="组合 14"/>
          <p:cNvGrpSpPr/>
          <p:nvPr/>
        </p:nvGrpSpPr>
        <p:grpSpPr>
          <a:xfrm>
            <a:off x="19841744" y="10644453"/>
            <a:ext cx="1935962" cy="830998"/>
            <a:chOff x="8615360" y="7629524"/>
            <a:chExt cx="1935962" cy="830998"/>
          </a:xfrm>
        </p:grpSpPr>
        <p:sp>
          <p:nvSpPr>
            <p:cNvPr id="17" name="TextBox 16"/>
            <p:cNvSpPr txBox="1"/>
            <p:nvPr/>
          </p:nvSpPr>
          <p:spPr>
            <a:xfrm>
              <a:off x="8615360" y="7629524"/>
              <a:ext cx="828675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429750" y="7629525"/>
              <a:ext cx="1121572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cxnSp>
        <p:nvCxnSpPr>
          <p:cNvPr id="16" name="直接箭头连接符 15"/>
          <p:cNvCxnSpPr/>
          <p:nvPr/>
        </p:nvCxnSpPr>
        <p:spPr>
          <a:xfrm>
            <a:off x="17673620" y="11059938"/>
            <a:ext cx="2085967" cy="3"/>
          </a:xfrm>
          <a:prstGeom prst="straightConnector1">
            <a:avLst/>
          </a:prstGeom>
          <a:noFill/>
          <a:ln w="762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0" name="组合 29"/>
          <p:cNvGrpSpPr/>
          <p:nvPr/>
        </p:nvGrpSpPr>
        <p:grpSpPr>
          <a:xfrm>
            <a:off x="2943224" y="8663519"/>
            <a:ext cx="1076926" cy="1250585"/>
            <a:chOff x="6115043" y="5378512"/>
            <a:chExt cx="1076926" cy="1250585"/>
          </a:xfrm>
        </p:grpSpPr>
        <p:sp>
          <p:nvSpPr>
            <p:cNvPr id="31" name="下箭头 30"/>
            <p:cNvSpPr/>
            <p:nvPr/>
          </p:nvSpPr>
          <p:spPr>
            <a:xfrm>
              <a:off x="6524016" y="5378512"/>
              <a:ext cx="667953" cy="1250585"/>
            </a:xfrm>
            <a:prstGeom prst="downArrow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15043" y="5416855"/>
              <a:ext cx="414337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p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4741102" y="8701475"/>
            <a:ext cx="1935962" cy="830998"/>
            <a:chOff x="8615360" y="7629524"/>
            <a:chExt cx="1935962" cy="830998"/>
          </a:xfrm>
        </p:grpSpPr>
        <p:sp>
          <p:nvSpPr>
            <p:cNvPr id="35" name="TextBox 34"/>
            <p:cNvSpPr txBox="1"/>
            <p:nvPr/>
          </p:nvSpPr>
          <p:spPr>
            <a:xfrm>
              <a:off x="8615360" y="7629524"/>
              <a:ext cx="828675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6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429750" y="7629525"/>
              <a:ext cx="1121572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cxnSp>
        <p:nvCxnSpPr>
          <p:cNvPr id="37" name="直接箭头连接符 36"/>
          <p:cNvCxnSpPr/>
          <p:nvPr/>
        </p:nvCxnSpPr>
        <p:spPr>
          <a:xfrm>
            <a:off x="16041275" y="9116970"/>
            <a:ext cx="1332325" cy="1443901"/>
          </a:xfrm>
          <a:prstGeom prst="straightConnector1">
            <a:avLst/>
          </a:prstGeom>
          <a:noFill/>
          <a:ln w="762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直接箭头连接符 45"/>
          <p:cNvCxnSpPr/>
          <p:nvPr/>
        </p:nvCxnSpPr>
        <p:spPr>
          <a:xfrm flipV="1">
            <a:off x="13983861" y="9532859"/>
            <a:ext cx="1585916" cy="1663488"/>
          </a:xfrm>
          <a:prstGeom prst="straightConnector1">
            <a:avLst/>
          </a:prstGeom>
          <a:noFill/>
          <a:ln w="762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77095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69832E-7 9.25926E-7 L 0.41051 9.25926E-7 " pathEditMode="relative" rAng="0" ptsTypes="AA">
                                      <p:cBhvr>
                                        <p:cTn id="54" dur="4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链表原理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插入和删除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 remove</a:t>
            </a:r>
            <a:r>
              <a:rPr lang="en-US" altLang="zh-CN" dirty="0"/>
              <a:t>(</a:t>
            </a:r>
            <a:r>
              <a:rPr lang="en-US" altLang="zh-CN" dirty="0" smtClean="0"/>
              <a:t>int index</a:t>
            </a:r>
            <a:r>
              <a:rPr lang="en-US" altLang="zh-CN" dirty="0"/>
              <a:t>)</a:t>
            </a:r>
            <a:r>
              <a:rPr lang="zh-CN" altLang="en-US" dirty="0" smtClean="0"/>
              <a:t>，</a:t>
            </a:r>
            <a:r>
              <a:rPr lang="zh-CN" altLang="en-US" dirty="0"/>
              <a:t>删除第</a:t>
            </a:r>
            <a:r>
              <a:rPr lang="en-US" altLang="zh-CN" dirty="0"/>
              <a:t>index</a:t>
            </a:r>
            <a:r>
              <a:rPr lang="zh-CN" altLang="en-US" dirty="0"/>
              <a:t>个节点，并返回节点的值</a:t>
            </a:r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遍历</a:t>
            </a:r>
            <a:r>
              <a:rPr lang="zh-CN" altLang="en-US" dirty="0" smtClean="0"/>
              <a:t>链表，找到前趋节点</a:t>
            </a:r>
            <a:r>
              <a:rPr lang="en-US" altLang="zh-CN" dirty="0" smtClean="0"/>
              <a:t>pre</a:t>
            </a:r>
            <a:r>
              <a:rPr lang="zh-CN" altLang="en-US" dirty="0" smtClean="0"/>
              <a:t>，以及节点</a:t>
            </a:r>
            <a:r>
              <a:rPr lang="en-US" altLang="zh-CN" dirty="0" smtClean="0"/>
              <a:t>p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pre.next=p.next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return p.value</a:t>
            </a:r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6272195" y="10160618"/>
            <a:ext cx="1935962" cy="830998"/>
            <a:chOff x="8615360" y="7629524"/>
            <a:chExt cx="1935962" cy="830998"/>
          </a:xfrm>
        </p:grpSpPr>
        <p:sp>
          <p:nvSpPr>
            <p:cNvPr id="28" name="TextBox 27"/>
            <p:cNvSpPr txBox="1"/>
            <p:nvPr/>
          </p:nvSpPr>
          <p:spPr>
            <a:xfrm>
              <a:off x="8615360" y="7629524"/>
              <a:ext cx="828675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0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29750" y="7629525"/>
              <a:ext cx="1121572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586895" y="10172498"/>
            <a:ext cx="1935962" cy="830998"/>
            <a:chOff x="8615360" y="7629524"/>
            <a:chExt cx="1935962" cy="830998"/>
          </a:xfrm>
        </p:grpSpPr>
        <p:sp>
          <p:nvSpPr>
            <p:cNvPr id="26" name="TextBox 25"/>
            <p:cNvSpPr txBox="1"/>
            <p:nvPr/>
          </p:nvSpPr>
          <p:spPr>
            <a:xfrm>
              <a:off x="8615360" y="7629524"/>
              <a:ext cx="828675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429750" y="7629525"/>
              <a:ext cx="1121572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2833729" y="10172497"/>
            <a:ext cx="1935962" cy="830998"/>
            <a:chOff x="8615360" y="7629524"/>
            <a:chExt cx="1935962" cy="830998"/>
          </a:xfrm>
        </p:grpSpPr>
        <p:sp>
          <p:nvSpPr>
            <p:cNvPr id="24" name="TextBox 23"/>
            <p:cNvSpPr txBox="1"/>
            <p:nvPr/>
          </p:nvSpPr>
          <p:spPr>
            <a:xfrm>
              <a:off x="8615360" y="7629524"/>
              <a:ext cx="828675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429750" y="7629525"/>
              <a:ext cx="1121572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6269869" y="10172500"/>
            <a:ext cx="1935962" cy="830998"/>
            <a:chOff x="8615360" y="7629524"/>
            <a:chExt cx="1935962" cy="830998"/>
          </a:xfrm>
        </p:grpSpPr>
        <p:sp>
          <p:nvSpPr>
            <p:cNvPr id="22" name="TextBox 21"/>
            <p:cNvSpPr txBox="1"/>
            <p:nvPr/>
          </p:nvSpPr>
          <p:spPr>
            <a:xfrm>
              <a:off x="8615360" y="7629524"/>
              <a:ext cx="828675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429750" y="7629525"/>
              <a:ext cx="1121572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243126" y="9257922"/>
            <a:ext cx="2514602" cy="1745575"/>
            <a:chOff x="2000249" y="6917292"/>
            <a:chExt cx="2514602" cy="1745575"/>
          </a:xfrm>
        </p:grpSpPr>
        <p:sp>
          <p:nvSpPr>
            <p:cNvPr id="19" name="TextBox 18"/>
            <p:cNvSpPr txBox="1"/>
            <p:nvPr/>
          </p:nvSpPr>
          <p:spPr>
            <a:xfrm>
              <a:off x="2000249" y="7831870"/>
              <a:ext cx="1371601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null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71851" y="7831870"/>
              <a:ext cx="1143000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57450" y="6917292"/>
              <a:ext cx="1828802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head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cxnSp>
        <p:nvCxnSpPr>
          <p:cNvPr id="11" name="直接箭头连接符 10"/>
          <p:cNvCxnSpPr>
            <a:endCxn id="28" idx="1"/>
          </p:cNvCxnSpPr>
          <p:nvPr/>
        </p:nvCxnSpPr>
        <p:spPr>
          <a:xfrm>
            <a:off x="4186228" y="10576114"/>
            <a:ext cx="2085967" cy="3"/>
          </a:xfrm>
          <a:prstGeom prst="straightConnector1">
            <a:avLst/>
          </a:prstGeom>
          <a:noFill/>
          <a:ln w="762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直接箭头连接符 11"/>
          <p:cNvCxnSpPr/>
          <p:nvPr/>
        </p:nvCxnSpPr>
        <p:spPr>
          <a:xfrm>
            <a:off x="7429487" y="10587992"/>
            <a:ext cx="2085967" cy="3"/>
          </a:xfrm>
          <a:prstGeom prst="straightConnector1">
            <a:avLst/>
          </a:prstGeom>
          <a:noFill/>
          <a:ln w="762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直接箭头连接符 12"/>
          <p:cNvCxnSpPr/>
          <p:nvPr/>
        </p:nvCxnSpPr>
        <p:spPr>
          <a:xfrm>
            <a:off x="10772764" y="10587989"/>
            <a:ext cx="2085967" cy="3"/>
          </a:xfrm>
          <a:prstGeom prst="straightConnector1">
            <a:avLst/>
          </a:prstGeom>
          <a:noFill/>
          <a:ln w="762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直接箭头连接符 13"/>
          <p:cNvCxnSpPr/>
          <p:nvPr/>
        </p:nvCxnSpPr>
        <p:spPr>
          <a:xfrm>
            <a:off x="14183902" y="10587989"/>
            <a:ext cx="2085967" cy="3"/>
          </a:xfrm>
          <a:prstGeom prst="straightConnector1">
            <a:avLst/>
          </a:prstGeom>
          <a:noFill/>
          <a:ln w="762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5" name="组合 14"/>
          <p:cNvGrpSpPr/>
          <p:nvPr/>
        </p:nvGrpSpPr>
        <p:grpSpPr>
          <a:xfrm>
            <a:off x="19841744" y="10172501"/>
            <a:ext cx="1935962" cy="830998"/>
            <a:chOff x="8615360" y="7629524"/>
            <a:chExt cx="1935962" cy="830998"/>
          </a:xfrm>
        </p:grpSpPr>
        <p:sp>
          <p:nvSpPr>
            <p:cNvPr id="17" name="TextBox 16"/>
            <p:cNvSpPr txBox="1"/>
            <p:nvPr/>
          </p:nvSpPr>
          <p:spPr>
            <a:xfrm>
              <a:off x="8615360" y="7629524"/>
              <a:ext cx="828675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429750" y="7629525"/>
              <a:ext cx="1121572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cxnSp>
        <p:nvCxnSpPr>
          <p:cNvPr id="16" name="直接箭头连接符 15"/>
          <p:cNvCxnSpPr/>
          <p:nvPr/>
        </p:nvCxnSpPr>
        <p:spPr>
          <a:xfrm>
            <a:off x="17673620" y="10587986"/>
            <a:ext cx="2085967" cy="3"/>
          </a:xfrm>
          <a:prstGeom prst="straightConnector1">
            <a:avLst/>
          </a:prstGeom>
          <a:noFill/>
          <a:ln w="762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72" name="组合 71"/>
          <p:cNvGrpSpPr/>
          <p:nvPr/>
        </p:nvGrpSpPr>
        <p:grpSpPr>
          <a:xfrm>
            <a:off x="3002217" y="7253193"/>
            <a:ext cx="1243005" cy="2210955"/>
            <a:chOff x="7465206" y="6926186"/>
            <a:chExt cx="1243005" cy="2210955"/>
          </a:xfrm>
        </p:grpSpPr>
        <p:sp>
          <p:nvSpPr>
            <p:cNvPr id="31" name="下箭头 30"/>
            <p:cNvSpPr/>
            <p:nvPr/>
          </p:nvSpPr>
          <p:spPr>
            <a:xfrm>
              <a:off x="7752731" y="7886556"/>
              <a:ext cx="667953" cy="1250585"/>
            </a:xfrm>
            <a:prstGeom prst="downArrow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65206" y="6926186"/>
              <a:ext cx="1243005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pre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cxnSp>
        <p:nvCxnSpPr>
          <p:cNvPr id="69" name="直接箭头连接符 68"/>
          <p:cNvCxnSpPr/>
          <p:nvPr/>
        </p:nvCxnSpPr>
        <p:spPr>
          <a:xfrm>
            <a:off x="14012382" y="10588000"/>
            <a:ext cx="5829362" cy="0"/>
          </a:xfrm>
          <a:prstGeom prst="straightConnector1">
            <a:avLst/>
          </a:prstGeom>
          <a:noFill/>
          <a:ln w="762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8" name="组合 37"/>
          <p:cNvGrpSpPr/>
          <p:nvPr/>
        </p:nvGrpSpPr>
        <p:grpSpPr>
          <a:xfrm>
            <a:off x="13959710" y="8775691"/>
            <a:ext cx="6984492" cy="1795457"/>
            <a:chOff x="11702614" y="5007073"/>
            <a:chExt cx="6984492" cy="179545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1738661" y="5007073"/>
              <a:ext cx="25863" cy="1795457"/>
            </a:xfrm>
            <a:prstGeom prst="line">
              <a:avLst/>
            </a:prstGeom>
            <a:noFill/>
            <a:ln w="76200" cap="flat">
              <a:solidFill>
                <a:srgbClr val="8881F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1702614" y="5043949"/>
              <a:ext cx="6984492" cy="1"/>
            </a:xfrm>
            <a:prstGeom prst="line">
              <a:avLst/>
            </a:prstGeom>
            <a:noFill/>
            <a:ln w="76200" cap="flat">
              <a:solidFill>
                <a:srgbClr val="8881F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18657609" y="5066067"/>
              <a:ext cx="0" cy="1224116"/>
            </a:xfrm>
            <a:prstGeom prst="straightConnector1">
              <a:avLst/>
            </a:prstGeom>
            <a:noFill/>
            <a:ln w="762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3" name="组合 32"/>
          <p:cNvGrpSpPr/>
          <p:nvPr/>
        </p:nvGrpSpPr>
        <p:grpSpPr>
          <a:xfrm>
            <a:off x="16782833" y="11032996"/>
            <a:ext cx="826744" cy="2264822"/>
            <a:chOff x="16782833" y="11032996"/>
            <a:chExt cx="826744" cy="2264822"/>
          </a:xfrm>
        </p:grpSpPr>
        <p:sp>
          <p:nvSpPr>
            <p:cNvPr id="4" name="上箭头 3"/>
            <p:cNvSpPr/>
            <p:nvPr/>
          </p:nvSpPr>
          <p:spPr>
            <a:xfrm>
              <a:off x="16782833" y="11032996"/>
              <a:ext cx="717982" cy="1469613"/>
            </a:xfrm>
            <a:prstGeom prst="upArrow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841827" y="12466821"/>
              <a:ext cx="767750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p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079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8316E-6 1.11022E-16 L 0.40648 1.11022E-1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链表原理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查询和修改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 </a:t>
            </a:r>
            <a:r>
              <a:rPr lang="en-US" altLang="zh-CN" dirty="0"/>
              <a:t>get(int index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，返回第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个节点的值，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开始。</a:t>
            </a:r>
            <a:endParaRPr lang="en-US" altLang="zh-CN" dirty="0" smtClean="0"/>
          </a:p>
          <a:p>
            <a:r>
              <a:rPr lang="en-US" altLang="zh-CN" dirty="0" smtClean="0"/>
              <a:t>void set(int index,T value)</a:t>
            </a:r>
            <a:r>
              <a:rPr lang="zh-CN" altLang="en-US" dirty="0"/>
              <a:t>，</a:t>
            </a:r>
            <a:r>
              <a:rPr lang="zh-CN" altLang="en-US" dirty="0" smtClean="0"/>
              <a:t>将第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个节点</a:t>
            </a:r>
            <a:r>
              <a:rPr lang="zh-CN" altLang="en-US" dirty="0"/>
              <a:t>的值设置为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开始。</a:t>
            </a:r>
            <a:endParaRPr lang="en-US" altLang="zh-CN" dirty="0" smtClean="0"/>
          </a:p>
          <a:p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遍历</a:t>
            </a:r>
            <a:r>
              <a:rPr lang="zh-CN" altLang="en-US" dirty="0" smtClean="0"/>
              <a:t>！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785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链表原理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测试链表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07680"/>
              </p:ext>
            </p:extLst>
          </p:nvPr>
        </p:nvGraphicFramePr>
        <p:xfrm>
          <a:off x="6875514" y="3354167"/>
          <a:ext cx="10201275" cy="305409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126782"/>
                <a:gridCol w="6074493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8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TestList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testMiniList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86261"/>
              </p:ext>
            </p:extLst>
          </p:nvPr>
        </p:nvGraphicFramePr>
        <p:xfrm>
          <a:off x="4011561" y="6688335"/>
          <a:ext cx="16046246" cy="64008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238271"/>
                <a:gridCol w="4807975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操作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zh-CN" altLang="en-US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输出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根据数组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{0,1,2,3,4}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创建链表；输出链表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0 1 2 3 4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在第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个节点后面插入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10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；输出链表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0 1 2 10 3 4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删除第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个节点；输出链表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0 1 2 10 4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将第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个节点的值设置为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13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；输出链表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0 1 2 13 4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查询第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个节点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52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链表原理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其它知识点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dirty="0"/>
              <a:t>参考</a:t>
            </a:r>
            <a:r>
              <a:rPr lang="en-US" altLang="zh-CN" dirty="0" smtClean="0"/>
              <a:t>LinkedList</a:t>
            </a:r>
            <a:r>
              <a:rPr lang="zh-CN" altLang="en-US" dirty="0" smtClean="0"/>
              <a:t>源码</a:t>
            </a: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容器大小：</a:t>
            </a:r>
            <a:r>
              <a:rPr lang="en-US" altLang="zh-CN" dirty="0" smtClean="0"/>
              <a:t>size()</a:t>
            </a:r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是否为</a:t>
            </a:r>
            <a:r>
              <a:rPr lang="zh-CN" altLang="en-US" dirty="0" smtClean="0"/>
              <a:t>空：</a:t>
            </a:r>
            <a:r>
              <a:rPr lang="en-US" altLang="zh-CN" dirty="0" smtClean="0"/>
              <a:t>isEmpty()</a:t>
            </a:r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f</a:t>
            </a:r>
            <a:r>
              <a:rPr lang="en-US" altLang="zh-CN" dirty="0" smtClean="0"/>
              <a:t>or</a:t>
            </a:r>
            <a:r>
              <a:rPr lang="zh-CN" altLang="en-US" dirty="0" smtClean="0"/>
              <a:t>循环的封装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边界</a:t>
            </a:r>
            <a:r>
              <a:rPr lang="zh-CN" altLang="en-US" dirty="0" smtClean="0"/>
              <a:t>检查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迭代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r>
              <a:rPr lang="en-US" altLang="zh-CN" dirty="0"/>
              <a:t>ArrayList</a:t>
            </a:r>
            <a:r>
              <a:rPr lang="zh-CN" altLang="en-US" dirty="0"/>
              <a:t>、</a:t>
            </a:r>
            <a:r>
              <a:rPr lang="en-US" altLang="zh-CN" dirty="0"/>
              <a:t>LinkedList</a:t>
            </a:r>
            <a:r>
              <a:rPr lang="zh-CN" altLang="en-US" dirty="0"/>
              <a:t>、</a:t>
            </a:r>
            <a:r>
              <a:rPr lang="en-US" altLang="zh-CN" dirty="0"/>
              <a:t>Stack</a:t>
            </a:r>
            <a:r>
              <a:rPr lang="zh-CN" altLang="en-US" dirty="0"/>
              <a:t>、</a:t>
            </a:r>
            <a:r>
              <a:rPr lang="en-US" altLang="zh-CN" dirty="0"/>
              <a:t>Queue</a:t>
            </a:r>
            <a:r>
              <a:rPr lang="zh-CN" altLang="en-US" dirty="0"/>
              <a:t>等线性结构的源码</a:t>
            </a:r>
            <a:r>
              <a:rPr lang="zh-CN" altLang="en-US" dirty="0" smtClean="0"/>
              <a:t>，以后再探讨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723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名</a:t>
            </a:r>
            <a:r>
              <a:rPr lang="zh-CN" altLang="en-US" dirty="0" smtClean="0"/>
              <a:t>企数据结构面试题之</a:t>
            </a:r>
            <a:r>
              <a:rPr lang="zh-CN" altLang="en-US" dirty="0"/>
              <a:t>链表</a:t>
            </a:r>
            <a:r>
              <a:rPr lang="zh-CN" altLang="en-US" dirty="0" smtClean="0"/>
              <a:t>（</a:t>
            </a:r>
            <a:r>
              <a:rPr lang="zh-CN" altLang="en-US" dirty="0"/>
              <a:t>上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逆序打印链表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61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逆序打印链表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问题描述</a:t>
            </a:r>
            <a:endParaRPr lang="en-US" altLang="zh-CN" sz="4800" dirty="0" smtClean="0"/>
          </a:p>
          <a:p>
            <a:r>
              <a:rPr lang="zh-CN" altLang="en-US" sz="4800" dirty="0"/>
              <a:t>非</a:t>
            </a:r>
            <a:r>
              <a:rPr lang="zh-CN" altLang="en-US" sz="4800" dirty="0" smtClean="0"/>
              <a:t>递归算法的思路</a:t>
            </a:r>
            <a:endParaRPr lang="en-US" altLang="zh-CN" sz="4800" dirty="0" smtClean="0"/>
          </a:p>
          <a:p>
            <a:r>
              <a:rPr lang="zh-CN" altLang="en-US" sz="4800" dirty="0"/>
              <a:t>非递归</a:t>
            </a:r>
            <a:r>
              <a:rPr lang="zh-CN" altLang="en-US" sz="4800" dirty="0" smtClean="0"/>
              <a:t>算法的实现</a:t>
            </a:r>
            <a:endParaRPr lang="en-US" altLang="zh-CN" sz="4800" dirty="0" smtClean="0"/>
          </a:p>
          <a:p>
            <a:r>
              <a:rPr lang="zh-CN" altLang="en-US" sz="4800" dirty="0"/>
              <a:t>递归</a:t>
            </a:r>
            <a:r>
              <a:rPr lang="zh-CN" altLang="en-US" sz="4800" dirty="0" smtClean="0"/>
              <a:t>算法的思路</a:t>
            </a:r>
            <a:endParaRPr lang="en-US" altLang="zh-CN" sz="4800" dirty="0" smtClean="0"/>
          </a:p>
          <a:p>
            <a:r>
              <a:rPr lang="zh-CN" altLang="en-US" sz="4800" dirty="0"/>
              <a:t>递归</a:t>
            </a:r>
            <a:r>
              <a:rPr lang="zh-CN" altLang="en-US" sz="4800" dirty="0" smtClean="0"/>
              <a:t>算法的实现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47214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逆序打印链表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问题描述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dirty="0"/>
              <a:t>给</a:t>
            </a:r>
            <a:r>
              <a:rPr lang="zh-CN" altLang="en-US" dirty="0" smtClean="0"/>
              <a:t>定单链表，从尾到头打印每个节点的值，不同的值之间用空格隔开。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比如：</a:t>
            </a:r>
            <a:r>
              <a:rPr lang="en-US" altLang="zh-CN" dirty="0" smtClean="0"/>
              <a:t>1</a:t>
            </a:r>
            <a:r>
              <a:rPr lang="en-US" altLang="zh-CN" dirty="0" smtClean="0">
                <a:sym typeface="Wingdings" pitchFamily="2" charset="2"/>
              </a:rPr>
              <a:t>2345</a:t>
            </a:r>
          </a:p>
          <a:p>
            <a:pPr lvl="0"/>
            <a:r>
              <a:rPr lang="zh-CN" altLang="en-US" dirty="0">
                <a:sym typeface="Wingdings" pitchFamily="2" charset="2"/>
              </a:rPr>
              <a:t>输出</a:t>
            </a:r>
            <a:r>
              <a:rPr lang="zh-CN" altLang="en-US" dirty="0" smtClean="0">
                <a:sym typeface="Wingdings" pitchFamily="2" charset="2"/>
              </a:rPr>
              <a:t>：</a:t>
            </a:r>
            <a:r>
              <a:rPr lang="en-US" altLang="zh-CN" dirty="0" smtClean="0">
                <a:sym typeface="Wingdings" pitchFamily="2" charset="2"/>
              </a:rPr>
              <a:t>5 </a:t>
            </a:r>
            <a:r>
              <a:rPr lang="en-US" altLang="zh-CN" dirty="0">
                <a:sym typeface="Wingdings" pitchFamily="2" charset="2"/>
              </a:rPr>
              <a:t>4 3 2 </a:t>
            </a:r>
            <a:r>
              <a:rPr lang="en-US" altLang="zh-CN" dirty="0" smtClean="0">
                <a:sym typeface="Wingdings" pitchFamily="2" charset="2"/>
              </a:rPr>
              <a:t>1</a:t>
            </a:r>
          </a:p>
          <a:p>
            <a:pPr lvl="0"/>
            <a:r>
              <a:rPr lang="zh-CN" altLang="en-US" dirty="0" smtClean="0">
                <a:sym typeface="Wingdings" pitchFamily="2" charset="2"/>
              </a:rPr>
              <a:t>用非递归以及递归两种算法实现。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649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名企</a:t>
            </a:r>
            <a:r>
              <a:rPr lang="zh-CN" altLang="en-US" dirty="0" smtClean="0"/>
              <a:t>数据结构面试题之</a:t>
            </a:r>
            <a:r>
              <a:rPr lang="zh-CN" altLang="en-US" dirty="0"/>
              <a:t>链表</a:t>
            </a:r>
            <a:r>
              <a:rPr lang="zh-CN" altLang="en-US" dirty="0" smtClean="0"/>
              <a:t>（</a:t>
            </a:r>
            <a:r>
              <a:rPr lang="zh-CN" altLang="en-US" dirty="0"/>
              <a:t>上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链表原理</a:t>
            </a:r>
            <a:endParaRPr lang="en-US" altLang="zh-CN" dirty="0" smtClean="0"/>
          </a:p>
          <a:p>
            <a:r>
              <a:rPr lang="zh-CN" altLang="en-US" dirty="0" smtClean="0"/>
              <a:t>逆序打印链表</a:t>
            </a:r>
            <a:endParaRPr lang="en-US" altLang="zh-CN" dirty="0" smtClean="0"/>
          </a:p>
          <a:p>
            <a:r>
              <a:rPr lang="zh-CN" altLang="en-US" dirty="0" smtClean="0"/>
              <a:t>链表的最大元素</a:t>
            </a:r>
            <a:endParaRPr lang="en-US" altLang="zh-CN" dirty="0" smtClean="0"/>
          </a:p>
          <a:p>
            <a:r>
              <a:rPr lang="zh-CN" altLang="en-US" dirty="0" smtClean="0"/>
              <a:t>链表反转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逆序打印链表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非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递归算法的思路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Noto Sans CJK SC Bold" pitchFamily="34" charset="-122"/>
                <a:ea typeface="Noto Sans CJK SC Bold" pitchFamily="34" charset="-122"/>
              </a:rPr>
              <a:t>先</a:t>
            </a:r>
            <a:r>
              <a:rPr lang="zh-CN" altLang="en-US" dirty="0"/>
              <a:t>打印</a:t>
            </a:r>
            <a:r>
              <a:rPr lang="zh-CN" altLang="en-US" dirty="0">
                <a:latin typeface="Noto Sans CJK SC Bold" pitchFamily="34" charset="-122"/>
                <a:ea typeface="Noto Sans CJK SC Bold" pitchFamily="34" charset="-122"/>
              </a:rPr>
              <a:t>尾</a:t>
            </a:r>
            <a:r>
              <a:rPr lang="zh-CN" altLang="en-US" dirty="0"/>
              <a:t>部、</a:t>
            </a:r>
            <a:r>
              <a:rPr lang="zh-CN" altLang="en-US" dirty="0">
                <a:latin typeface="Noto Sans CJK SC Bold" pitchFamily="34" charset="-122"/>
                <a:ea typeface="Noto Sans CJK SC Bold" pitchFamily="34" charset="-122"/>
              </a:rPr>
              <a:t>后</a:t>
            </a:r>
            <a:r>
              <a:rPr lang="zh-CN" altLang="en-US" dirty="0"/>
              <a:t>打印</a:t>
            </a:r>
            <a:r>
              <a:rPr lang="zh-CN" altLang="en-US" dirty="0">
                <a:latin typeface="Noto Sans CJK SC Bold" pitchFamily="34" charset="-122"/>
                <a:ea typeface="Noto Sans CJK SC Bold" pitchFamily="34" charset="-122"/>
              </a:rPr>
              <a:t>头</a:t>
            </a:r>
            <a:r>
              <a:rPr lang="zh-CN" altLang="en-US" dirty="0"/>
              <a:t>部。</a:t>
            </a:r>
            <a:endParaRPr lang="en-US" altLang="zh-CN" dirty="0"/>
          </a:p>
          <a:p>
            <a:r>
              <a:rPr lang="zh-CN" altLang="en-US" dirty="0"/>
              <a:t>自然而然联想到：先进后出的</a:t>
            </a:r>
            <a:r>
              <a:rPr lang="zh-CN" altLang="en-US" dirty="0">
                <a:latin typeface="Noto Sans CJK SC Bold" pitchFamily="34" charset="-122"/>
                <a:ea typeface="Noto Sans CJK SC Bold" pitchFamily="34" charset="-122"/>
              </a:rPr>
              <a:t>栈</a:t>
            </a:r>
            <a:r>
              <a:rPr lang="zh-CN" altLang="en-US" dirty="0"/>
              <a:t>。</a:t>
            </a: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遍历链表，将所有的节点</a:t>
            </a:r>
            <a:r>
              <a:rPr lang="zh-CN" altLang="en-US" dirty="0"/>
              <a:t>（</a:t>
            </a:r>
            <a:r>
              <a:rPr lang="zh-CN" altLang="en-US" dirty="0" smtClean="0"/>
              <a:t>值）依次压栈</a:t>
            </a: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依次弹栈</a:t>
            </a:r>
            <a:r>
              <a:rPr lang="zh-CN" altLang="en-US" dirty="0" smtClean="0"/>
              <a:t>、</a:t>
            </a:r>
            <a:r>
              <a:rPr lang="zh-CN" altLang="en-US" dirty="0"/>
              <a:t>打印</a:t>
            </a:r>
            <a:r>
              <a:rPr lang="zh-CN" altLang="en-US" dirty="0" smtClean="0"/>
              <a:t>，</a:t>
            </a:r>
            <a:r>
              <a:rPr lang="zh-CN" altLang="en-US" dirty="0"/>
              <a:t>直到栈为</a:t>
            </a:r>
            <a:r>
              <a:rPr lang="zh-CN" altLang="en-US" dirty="0" smtClean="0"/>
              <a:t>空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输出：</a:t>
            </a:r>
            <a:endParaRPr lang="en-US" altLang="zh-CN" dirty="0"/>
          </a:p>
          <a:p>
            <a:pPr lvl="0"/>
            <a:endParaRPr lang="en-US" altLang="zh-CN" dirty="0">
              <a:latin typeface="Noto Sans CJK SC Bold" pitchFamily="34" charset="-122"/>
              <a:ea typeface="Noto Sans CJK SC Bold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651807" y="9470999"/>
            <a:ext cx="12772089" cy="863046"/>
            <a:chOff x="1651807" y="8873425"/>
            <a:chExt cx="12772089" cy="863046"/>
          </a:xfrm>
        </p:grpSpPr>
        <p:grpSp>
          <p:nvGrpSpPr>
            <p:cNvPr id="6" name="组合 5"/>
            <p:cNvGrpSpPr/>
            <p:nvPr/>
          </p:nvGrpSpPr>
          <p:grpSpPr>
            <a:xfrm>
              <a:off x="1651807" y="8905474"/>
              <a:ext cx="1710812" cy="830997"/>
              <a:chOff x="1533833" y="6164826"/>
              <a:chExt cx="1710812" cy="830997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533833" y="6164826"/>
                <a:ext cx="825909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 algn="l">
                  <a:buNone/>
                </a:pPr>
                <a:r>
                  <a:rPr lang="en-US" altLang="zh-CN" sz="48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1</a:t>
                </a: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359742" y="6164826"/>
                <a:ext cx="884903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 algn="l">
                  <a:buNone/>
                </a:pP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395007" y="8905474"/>
              <a:ext cx="1710812" cy="830997"/>
              <a:chOff x="1533833" y="6164826"/>
              <a:chExt cx="1710812" cy="83099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533833" y="6164826"/>
                <a:ext cx="825909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 algn="l">
                  <a:buNone/>
                </a:pPr>
                <a:r>
                  <a:rPr lang="en-US" altLang="zh-CN" sz="48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2</a:t>
                </a: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359742" y="6164826"/>
                <a:ext cx="884903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 algn="l">
                  <a:buNone/>
                </a:pP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7256201" y="8905474"/>
              <a:ext cx="1710812" cy="830997"/>
              <a:chOff x="1533833" y="6164826"/>
              <a:chExt cx="1710812" cy="830997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533833" y="6164826"/>
                <a:ext cx="825909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 algn="l">
                  <a:buNone/>
                </a:pPr>
                <a:r>
                  <a:rPr lang="en-US" altLang="zh-CN" sz="48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3</a:t>
                </a: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359742" y="6164826"/>
                <a:ext cx="884903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 algn="l">
                  <a:buNone/>
                </a:pP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0028898" y="8905473"/>
              <a:ext cx="1710812" cy="830997"/>
              <a:chOff x="1533833" y="6164826"/>
              <a:chExt cx="1710812" cy="830997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533833" y="6164826"/>
                <a:ext cx="825909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 algn="l">
                  <a:buNone/>
                </a:pPr>
                <a:r>
                  <a:rPr lang="en-US" altLang="zh-CN" sz="48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4</a:t>
                </a: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359742" y="6164826"/>
                <a:ext cx="884903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 algn="l">
                  <a:buNone/>
                </a:pP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2713084" y="8873425"/>
              <a:ext cx="1710812" cy="830997"/>
              <a:chOff x="1533833" y="6164826"/>
              <a:chExt cx="1710812" cy="830997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533833" y="6164826"/>
                <a:ext cx="825909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 algn="l">
                  <a:buNone/>
                </a:pPr>
                <a:r>
                  <a:rPr lang="en-US" altLang="zh-CN" sz="48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5</a:t>
                </a: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359742" y="6164826"/>
                <a:ext cx="884903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 algn="l">
                  <a:buNone/>
                </a:pP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</p:grpSp>
        <p:cxnSp>
          <p:nvCxnSpPr>
            <p:cNvPr id="20" name="直接箭头连接符 19"/>
            <p:cNvCxnSpPr/>
            <p:nvPr/>
          </p:nvCxnSpPr>
          <p:spPr>
            <a:xfrm>
              <a:off x="2920167" y="9288923"/>
              <a:ext cx="1474840" cy="0"/>
            </a:xfrm>
            <a:prstGeom prst="straightConnector1">
              <a:avLst/>
            </a:prstGeom>
            <a:noFill/>
            <a:ln w="762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5781361" y="9288923"/>
              <a:ext cx="1474840" cy="0"/>
            </a:xfrm>
            <a:prstGeom prst="straightConnector1">
              <a:avLst/>
            </a:prstGeom>
            <a:noFill/>
            <a:ln w="762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8554058" y="9286362"/>
              <a:ext cx="1474840" cy="0"/>
            </a:xfrm>
            <a:prstGeom prst="straightConnector1">
              <a:avLst/>
            </a:prstGeom>
            <a:noFill/>
            <a:ln w="762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11238244" y="9286362"/>
              <a:ext cx="1474840" cy="0"/>
            </a:xfrm>
            <a:prstGeom prst="straightConnector1">
              <a:avLst/>
            </a:prstGeom>
            <a:noFill/>
            <a:ln w="762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7" name="下箭头 26"/>
          <p:cNvSpPr/>
          <p:nvPr/>
        </p:nvSpPr>
        <p:spPr>
          <a:xfrm>
            <a:off x="2167993" y="8244347"/>
            <a:ext cx="619445" cy="1091381"/>
          </a:xfrm>
          <a:prstGeom prst="downArrow">
            <a:avLst/>
          </a:prstGeom>
          <a:solidFill>
            <a:srgbClr val="35B55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113909" y="11739712"/>
            <a:ext cx="766916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1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113909" y="10530344"/>
            <a:ext cx="766916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2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113909" y="9468437"/>
            <a:ext cx="766916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3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113909" y="8259069"/>
            <a:ext cx="766916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4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16581" y="11562729"/>
            <a:ext cx="766916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5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7904542" y="6322454"/>
            <a:ext cx="3333142" cy="6666273"/>
            <a:chOff x="17904542" y="6322454"/>
            <a:chExt cx="3333142" cy="6666273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17904542" y="6322454"/>
              <a:ext cx="0" cy="6666273"/>
            </a:xfrm>
            <a:prstGeom prst="line">
              <a:avLst/>
            </a:prstGeom>
            <a:noFill/>
            <a:ln w="76200" cap="flat">
              <a:solidFill>
                <a:srgbClr val="8881F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21178684" y="6322454"/>
              <a:ext cx="0" cy="6666273"/>
            </a:xfrm>
            <a:prstGeom prst="line">
              <a:avLst/>
            </a:prstGeom>
            <a:noFill/>
            <a:ln w="76200" cap="flat">
              <a:solidFill>
                <a:srgbClr val="8881F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7904542" y="12988727"/>
              <a:ext cx="3333142" cy="0"/>
            </a:xfrm>
            <a:prstGeom prst="line">
              <a:avLst/>
            </a:prstGeom>
            <a:noFill/>
            <a:ln w="76200" cap="flat">
              <a:solidFill>
                <a:srgbClr val="8881F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2" name="TextBox 41"/>
          <p:cNvSpPr txBox="1"/>
          <p:nvPr/>
        </p:nvSpPr>
        <p:spPr>
          <a:xfrm>
            <a:off x="5338903" y="11562729"/>
            <a:ext cx="766916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4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02239" y="11562729"/>
            <a:ext cx="766916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3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24561" y="11562729"/>
            <a:ext cx="766916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2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87891" y="11592219"/>
            <a:ext cx="766916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1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113909" y="7108694"/>
            <a:ext cx="766916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5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583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7862E-6 3.51852E-6 L 0.11245 3.51852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45 3.51852E-6 L 0.22973 3.51852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973 3.51852E-6 L 0.347 3.51852E-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500"/>
                            </p:stCondLst>
                            <p:childTnLst>
                              <p:par>
                                <p:cTn id="57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7 3.51852E-6 L 0.45705 3.51852E-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500"/>
                            </p:stCondLst>
                            <p:childTnLst>
                              <p:par>
                                <p:cTn id="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500"/>
                            </p:stCondLst>
                            <p:childTnLst>
                              <p:par>
                                <p:cTn id="10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7" grpId="2" animBg="1"/>
      <p:bldP spid="27" grpId="3" animBg="1"/>
      <p:bldP spid="27" grpId="4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/>
      <p:bldP spid="42" grpId="0"/>
      <p:bldP spid="43" grpId="0"/>
      <p:bldP spid="44" grpId="0"/>
      <p:bldP spid="45" grpId="0"/>
      <p:bldP spid="46" grpId="0" animBg="1"/>
      <p:bldP spid="4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逆序打印链表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非递归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算法的实现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649760"/>
              </p:ext>
            </p:extLst>
          </p:nvPr>
        </p:nvGraphicFramePr>
        <p:xfrm>
          <a:off x="7029450" y="4933392"/>
          <a:ext cx="10201275" cy="751636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00500"/>
                <a:gridCol w="6200775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8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MiniList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printInverse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2345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5 4 3 2 1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82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逆序打印链表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递归算法的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思路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r>
              <a:rPr lang="zh-CN" altLang="en-US" dirty="0" smtClean="0"/>
              <a:t>输出：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943472" y="3604131"/>
            <a:ext cx="14465405" cy="4524315"/>
          </a:xfrm>
          <a:prstGeom prst="rect">
            <a:avLst/>
          </a:prstGeom>
          <a:ln w="50800">
            <a:solidFill>
              <a:schemeClr val="bg1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void recursive(ListNode p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){//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对于某个节点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p</a:t>
            </a: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if(p!=null){</a:t>
            </a:r>
          </a:p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	recursive(p.next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);//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递归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p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的下一个节点</a:t>
            </a: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	print(p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);//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打印本节点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p</a:t>
            </a: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}</a:t>
            </a:r>
          </a:p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}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471601" y="10120648"/>
            <a:ext cx="12772089" cy="863046"/>
            <a:chOff x="1651807" y="8873425"/>
            <a:chExt cx="12772089" cy="863046"/>
          </a:xfrm>
        </p:grpSpPr>
        <p:grpSp>
          <p:nvGrpSpPr>
            <p:cNvPr id="7" name="组合 6"/>
            <p:cNvGrpSpPr/>
            <p:nvPr/>
          </p:nvGrpSpPr>
          <p:grpSpPr>
            <a:xfrm>
              <a:off x="1651807" y="8905474"/>
              <a:ext cx="1710812" cy="830997"/>
              <a:chOff x="1533833" y="6164826"/>
              <a:chExt cx="1710812" cy="83099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1533833" y="6164826"/>
                <a:ext cx="825909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 algn="l">
                  <a:buNone/>
                </a:pPr>
                <a:r>
                  <a:rPr lang="en-US" altLang="zh-CN" sz="48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1</a:t>
                </a: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359742" y="6164826"/>
                <a:ext cx="884903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 algn="l">
                  <a:buNone/>
                </a:pP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395007" y="8905474"/>
              <a:ext cx="1710812" cy="830997"/>
              <a:chOff x="1533833" y="6164826"/>
              <a:chExt cx="1710812" cy="830997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1533833" y="6164826"/>
                <a:ext cx="825909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 algn="l">
                  <a:buNone/>
                </a:pPr>
                <a:r>
                  <a:rPr lang="en-US" altLang="zh-CN" sz="48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2</a:t>
                </a: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359742" y="6164826"/>
                <a:ext cx="884903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 algn="l">
                  <a:buNone/>
                </a:pP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256201" y="8905474"/>
              <a:ext cx="1710812" cy="830997"/>
              <a:chOff x="1533833" y="6164826"/>
              <a:chExt cx="1710812" cy="83099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533833" y="6164826"/>
                <a:ext cx="825909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 algn="l">
                  <a:buNone/>
                </a:pPr>
                <a:r>
                  <a:rPr lang="en-US" altLang="zh-CN" sz="48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3</a:t>
                </a: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359742" y="6164826"/>
                <a:ext cx="884903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 algn="l">
                  <a:buNone/>
                </a:pP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0028898" y="8905473"/>
              <a:ext cx="1710812" cy="830997"/>
              <a:chOff x="1533833" y="6164826"/>
              <a:chExt cx="1710812" cy="830997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533833" y="6164826"/>
                <a:ext cx="825909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 algn="l">
                  <a:buNone/>
                </a:pPr>
                <a:r>
                  <a:rPr lang="en-US" altLang="zh-CN" sz="48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4</a:t>
                </a: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359742" y="6164826"/>
                <a:ext cx="884903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 algn="l">
                  <a:buNone/>
                </a:pP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2713084" y="8873425"/>
              <a:ext cx="1710812" cy="830997"/>
              <a:chOff x="1533833" y="6164826"/>
              <a:chExt cx="1710812" cy="83099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1533833" y="6164826"/>
                <a:ext cx="825909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 algn="l">
                  <a:buNone/>
                </a:pPr>
                <a:r>
                  <a:rPr lang="en-US" altLang="zh-CN" sz="48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5</a:t>
                </a: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359742" y="6164826"/>
                <a:ext cx="884903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 algn="l">
                  <a:buNone/>
                </a:pP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</p:grpSp>
        <p:cxnSp>
          <p:nvCxnSpPr>
            <p:cNvPr id="12" name="直接箭头连接符 11"/>
            <p:cNvCxnSpPr/>
            <p:nvPr/>
          </p:nvCxnSpPr>
          <p:spPr>
            <a:xfrm>
              <a:off x="2920167" y="9288923"/>
              <a:ext cx="1474840" cy="0"/>
            </a:xfrm>
            <a:prstGeom prst="straightConnector1">
              <a:avLst/>
            </a:prstGeom>
            <a:noFill/>
            <a:ln w="762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5781361" y="9288923"/>
              <a:ext cx="1474840" cy="0"/>
            </a:xfrm>
            <a:prstGeom prst="straightConnector1">
              <a:avLst/>
            </a:prstGeom>
            <a:noFill/>
            <a:ln w="762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8554058" y="9286362"/>
              <a:ext cx="1474840" cy="0"/>
            </a:xfrm>
            <a:prstGeom prst="straightConnector1">
              <a:avLst/>
            </a:prstGeom>
            <a:noFill/>
            <a:ln w="762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11238244" y="9286362"/>
              <a:ext cx="1474840" cy="0"/>
            </a:xfrm>
            <a:prstGeom prst="straightConnector1">
              <a:avLst/>
            </a:prstGeom>
            <a:noFill/>
            <a:ln w="762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7" name="组合 26"/>
          <p:cNvGrpSpPr/>
          <p:nvPr/>
        </p:nvGrpSpPr>
        <p:grpSpPr>
          <a:xfrm>
            <a:off x="11558291" y="8288591"/>
            <a:ext cx="933549" cy="1832057"/>
            <a:chOff x="11558291" y="8288591"/>
            <a:chExt cx="933549" cy="1832057"/>
          </a:xfrm>
        </p:grpSpPr>
        <p:sp>
          <p:nvSpPr>
            <p:cNvPr id="4" name="下箭头 3"/>
            <p:cNvSpPr/>
            <p:nvPr/>
          </p:nvSpPr>
          <p:spPr>
            <a:xfrm>
              <a:off x="11558291" y="9114503"/>
              <a:ext cx="687225" cy="1006145"/>
            </a:xfrm>
            <a:prstGeom prst="downArrow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606937" y="8288591"/>
              <a:ext cx="884903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p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3932018" y="8320639"/>
            <a:ext cx="1485166" cy="1832057"/>
            <a:chOff x="11228663" y="8288591"/>
            <a:chExt cx="1485166" cy="1832057"/>
          </a:xfrm>
        </p:grpSpPr>
        <p:sp>
          <p:nvSpPr>
            <p:cNvPr id="29" name="下箭头 28"/>
            <p:cNvSpPr/>
            <p:nvPr/>
          </p:nvSpPr>
          <p:spPr>
            <a:xfrm>
              <a:off x="11558291" y="9114503"/>
              <a:ext cx="687225" cy="1006145"/>
            </a:xfrm>
            <a:prstGeom prst="downArrow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228663" y="8288591"/>
              <a:ext cx="1485166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next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244645" y="11562735"/>
            <a:ext cx="663677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5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26801" y="11562735"/>
            <a:ext cx="663677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4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71601" y="11562735"/>
            <a:ext cx="663677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3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391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/>
      <p:bldP spid="32" grpId="0"/>
      <p:bldP spid="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逆序打印链表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递归算法的实现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843253"/>
              </p:ext>
            </p:extLst>
          </p:nvPr>
        </p:nvGraphicFramePr>
        <p:xfrm>
          <a:off x="6675489" y="4343453"/>
          <a:ext cx="11111066" cy="751636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00500"/>
                <a:gridCol w="7110566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8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MiniList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printInverseRecursive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，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表示链表长度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2345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5 4 3 2 1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28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名</a:t>
            </a:r>
            <a:r>
              <a:rPr lang="zh-CN" altLang="en-US" dirty="0" smtClean="0"/>
              <a:t>企数据结构面试题之</a:t>
            </a:r>
            <a:r>
              <a:rPr lang="zh-CN" altLang="en-US" dirty="0"/>
              <a:t>链表</a:t>
            </a:r>
            <a:r>
              <a:rPr lang="zh-CN" altLang="en-US" dirty="0" smtClean="0"/>
              <a:t>（</a:t>
            </a:r>
            <a:r>
              <a:rPr lang="zh-CN" altLang="en-US" dirty="0"/>
              <a:t>上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8000" dirty="0" smtClean="0"/>
              <a:t>链表的最大元素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9394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链表的最大元素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如何比较大小</a:t>
            </a:r>
            <a:endParaRPr lang="en-US" altLang="zh-CN" sz="4800" dirty="0" smtClean="0"/>
          </a:p>
          <a:p>
            <a:r>
              <a:rPr lang="zh-CN" altLang="en-US" sz="4800" dirty="0" smtClean="0"/>
              <a:t>打擂台算法</a:t>
            </a:r>
            <a:endParaRPr lang="en-US" altLang="zh-CN" sz="4800" dirty="0" smtClean="0"/>
          </a:p>
          <a:p>
            <a:r>
              <a:rPr lang="zh-CN" altLang="en-US" sz="4800" dirty="0"/>
              <a:t>代码</a:t>
            </a:r>
            <a:r>
              <a:rPr lang="zh-CN" altLang="en-US" sz="4800" dirty="0" smtClean="0"/>
              <a:t>实现</a:t>
            </a:r>
            <a:endParaRPr lang="en-US" altLang="zh-CN" sz="4800" dirty="0" smtClean="0"/>
          </a:p>
          <a:p>
            <a:r>
              <a:rPr lang="zh-CN" altLang="en-US" sz="4800" dirty="0" smtClean="0"/>
              <a:t>测试用例</a:t>
            </a:r>
            <a:endParaRPr lang="en-US" altLang="zh-CN" sz="4800" dirty="0" smtClean="0"/>
          </a:p>
          <a:p>
            <a:r>
              <a:rPr lang="zh-CN" altLang="en-US" sz="4800" dirty="0" smtClean="0"/>
              <a:t>其它知识点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325208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链表的最大元素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如何比较大小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对于</a:t>
            </a:r>
            <a:r>
              <a:rPr lang="en-US" altLang="zh-CN" dirty="0" smtClean="0"/>
              <a:t>T</a:t>
            </a:r>
            <a:r>
              <a:rPr lang="zh-CN" altLang="en-US" dirty="0" smtClean="0"/>
              <a:t>类型的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，如何比较大小？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Comparable</a:t>
            </a:r>
            <a:r>
              <a:rPr lang="zh-CN" altLang="en-US" dirty="0" smtClean="0"/>
              <a:t>接口</a:t>
            </a: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自定义</a:t>
            </a:r>
            <a:r>
              <a:rPr lang="en-US" altLang="zh-CN" dirty="0" smtClean="0"/>
              <a:t>Comparator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36419"/>
              </p:ext>
            </p:extLst>
          </p:nvPr>
        </p:nvGraphicFramePr>
        <p:xfrm>
          <a:off x="7383411" y="7418077"/>
          <a:ext cx="9518240" cy="416966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90834"/>
                <a:gridCol w="5427406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8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MiniList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compare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作用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比较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和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b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的大小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08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链表的最大元素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打擂台算法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争夺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武林盟主</a:t>
            </a:r>
            <a:endParaRPr lang="en-US" altLang="zh-CN" dirty="0" smtClean="0">
              <a:latin typeface="Noto Sans CJK SC Bold" pitchFamily="34" charset="-122"/>
              <a:ea typeface="Noto Sans CJK SC Bold" pitchFamily="34" charset="-122"/>
            </a:endParaRPr>
          </a:p>
          <a:p>
            <a:pPr lvl="0"/>
            <a:endParaRPr lang="en-US" altLang="zh-CN" dirty="0">
              <a:latin typeface="Noto Sans CJK SC Bold" pitchFamily="34" charset="-122"/>
              <a:ea typeface="Noto Sans CJK SC Bold" pitchFamily="34" charset="-122"/>
            </a:endParaRPr>
          </a:p>
          <a:p>
            <a:pPr lvl="0"/>
            <a:endParaRPr lang="en-US" altLang="zh-CN" dirty="0" smtClean="0">
              <a:latin typeface="Noto Sans CJK SC Bold" pitchFamily="34" charset="-122"/>
              <a:ea typeface="Noto Sans CJK SC Bold" pitchFamily="34" charset="-122"/>
            </a:endParaRPr>
          </a:p>
          <a:p>
            <a:pPr lvl="0"/>
            <a:endParaRPr lang="en-US" altLang="zh-CN" dirty="0">
              <a:latin typeface="Noto Sans CJK SC Bold" pitchFamily="34" charset="-122"/>
              <a:ea typeface="Noto Sans CJK SC Bold" pitchFamily="34" charset="-122"/>
            </a:endParaRPr>
          </a:p>
          <a:p>
            <a:pPr lvl="0"/>
            <a:endParaRPr lang="en-US" altLang="zh-CN" dirty="0" smtClean="0">
              <a:latin typeface="Noto Sans CJK SC Bold" pitchFamily="34" charset="-122"/>
              <a:ea typeface="Noto Sans CJK SC Bold" pitchFamily="34" charset="-122"/>
            </a:endParaRPr>
          </a:p>
          <a:p>
            <a:pPr lvl="0"/>
            <a:endParaRPr lang="en-US" altLang="zh-CN" dirty="0">
              <a:latin typeface="Noto Sans CJK SC Bold" pitchFamily="34" charset="-122"/>
              <a:ea typeface="Noto Sans CJK SC Bold" pitchFamily="34" charset="-122"/>
            </a:endParaRPr>
          </a:p>
          <a:p>
            <a:pPr lvl="0"/>
            <a:endParaRPr lang="en-US" altLang="zh-CN" dirty="0" smtClean="0">
              <a:latin typeface="Noto Sans CJK SC Bold" pitchFamily="34" charset="-122"/>
              <a:ea typeface="Noto Sans CJK SC Bold" pitchFamily="34" charset="-122"/>
            </a:endParaRPr>
          </a:p>
          <a:p>
            <a:pPr lvl="0"/>
            <a:endParaRPr lang="en-US" altLang="zh-CN" dirty="0">
              <a:latin typeface="Noto Sans CJK SC Bold" pitchFamily="34" charset="-122"/>
              <a:ea typeface="Noto Sans CJK SC Bold" pitchFamily="34" charset="-122"/>
            </a:endParaRPr>
          </a:p>
          <a:p>
            <a:pPr lvl="0"/>
            <a:endParaRPr lang="en-US" altLang="zh-CN" dirty="0" smtClean="0">
              <a:latin typeface="Noto Sans CJK SC Bold" pitchFamily="34" charset="-122"/>
              <a:ea typeface="Noto Sans CJK SC Bold" pitchFamily="34" charset="-122"/>
            </a:endParaRPr>
          </a:p>
          <a:p>
            <a:pPr lvl="0"/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507225" y="4866968"/>
            <a:ext cx="4630994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令狐冲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，武力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95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07224" y="6843252"/>
            <a:ext cx="4630995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韦小宝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，武力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15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07222" y="10731739"/>
            <a:ext cx="4630995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木婉清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，武力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60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07221" y="8902939"/>
            <a:ext cx="4630995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张三丰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，武力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98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71355" y="4866968"/>
            <a:ext cx="10825316" cy="674030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擂台</a:t>
            </a:r>
            <a:endParaRPr lang="en-US" altLang="zh-CN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endParaRPr lang="en-US" altLang="zh-CN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endParaRPr lang="en-US" altLang="zh-CN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endParaRPr lang="en-US" altLang="zh-CN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723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71834E-7 5.55556E-7 L 0.34401 0.2041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00" y="1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71834E-7 3.33333E-6 L 0.54354 0.0600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77" y="29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71834E-7 1.85185E-6 L 0.54354 -0.0901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77" y="-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71834E-7 -1.48148E-6 L 0.34401 -0.2234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00" y="-1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链表的最大元素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打擂台算法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如何</a:t>
            </a:r>
            <a:r>
              <a:rPr lang="zh-CN" altLang="en-US" dirty="0"/>
              <a:t>获取</a:t>
            </a:r>
            <a:r>
              <a:rPr lang="zh-CN" altLang="en-US" dirty="0" smtClean="0"/>
              <a:t>链表的最大元素？</a:t>
            </a:r>
            <a:endParaRPr lang="en-US" altLang="zh-CN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8424090" y="3573361"/>
            <a:ext cx="14465405" cy="9694962"/>
          </a:xfrm>
          <a:prstGeom prst="rect">
            <a:avLst/>
          </a:prstGeom>
          <a:ln w="50800">
            <a:solidFill>
              <a:schemeClr val="bg1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T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getMax(){</a:t>
            </a:r>
          </a:p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p=head.next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;</a:t>
            </a:r>
          </a:p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max=p.value;//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临时变量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max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，记录最大值</a:t>
            </a: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p=p.next;</a:t>
            </a:r>
          </a:p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while(p!=null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){</a:t>
            </a:r>
          </a:p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     //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遍历链表，依次比较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max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与当前值的大小</a:t>
            </a: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	if(compare(p.value, max)&gt;0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){//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或者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≥</a:t>
            </a: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		max=p.value;</a:t>
            </a:r>
          </a:p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	}</a:t>
            </a:r>
          </a:p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	p=p.next;</a:t>
            </a:r>
          </a:p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}</a:t>
            </a:r>
          </a:p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return max;</a:t>
            </a:r>
          </a:p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}</a:t>
            </a: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600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链表的最大元素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代码实现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601122"/>
              </p:ext>
            </p:extLst>
          </p:nvPr>
        </p:nvGraphicFramePr>
        <p:xfrm>
          <a:off x="6940959" y="5029308"/>
          <a:ext cx="10491635" cy="528523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00500"/>
                <a:gridCol w="6491135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8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MiniList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getMax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，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表示链表长度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O(1)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81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名企数据结构面试题</a:t>
            </a:r>
            <a:r>
              <a:rPr lang="zh-CN" altLang="en-US" dirty="0" smtClean="0"/>
              <a:t>之</a:t>
            </a:r>
            <a:r>
              <a:rPr lang="zh-CN" altLang="en-US" dirty="0"/>
              <a:t>链表</a:t>
            </a:r>
            <a:r>
              <a:rPr lang="zh-CN" altLang="en-US" dirty="0" smtClean="0"/>
              <a:t>（</a:t>
            </a:r>
            <a:r>
              <a:rPr lang="zh-CN" altLang="en-US" dirty="0"/>
              <a:t>上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链表原理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链表的最大元素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测试用例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253197"/>
              </p:ext>
            </p:extLst>
          </p:nvPr>
        </p:nvGraphicFramePr>
        <p:xfrm>
          <a:off x="7442405" y="4896687"/>
          <a:ext cx="9282267" cy="528523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00500"/>
                <a:gridCol w="5281767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8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TestList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testMaxInteger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412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80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链表的最大元素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其它知识点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Comparable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Comparator</a:t>
            </a:r>
            <a:r>
              <a:rPr lang="zh-CN" altLang="en-US" dirty="0"/>
              <a:t>广泛</a:t>
            </a:r>
            <a:r>
              <a:rPr lang="zh-CN" altLang="en-US" dirty="0" smtClean="0"/>
              <a:t>应用于其它数据结构，以及排序、查找等算法。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r>
              <a:rPr lang="zh-CN" altLang="en-US" dirty="0" smtClean="0"/>
              <a:t>以后再探讨！</a:t>
            </a:r>
            <a:endParaRPr lang="en-US" altLang="zh-CN" dirty="0" smtClean="0"/>
          </a:p>
          <a:p>
            <a:pPr lvl="0"/>
            <a:endParaRPr lang="en-US" altLang="zh-CN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045555"/>
              </p:ext>
            </p:extLst>
          </p:nvPr>
        </p:nvGraphicFramePr>
        <p:xfrm>
          <a:off x="4807975" y="5252240"/>
          <a:ext cx="14984361" cy="528523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72000"/>
                <a:gridCol w="4424516"/>
                <a:gridCol w="5987845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zh-CN" altLang="en-US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方法名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zh-CN" altLang="en-US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作用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TreeMap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put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二叉排序树的插入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PriorityQueue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siftUp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优先队列的上滤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Collections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sort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排序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Collections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binarySearch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二分查找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58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名企数据结构面试题之</a:t>
            </a:r>
            <a:r>
              <a:rPr lang="zh-CN" altLang="en-US" dirty="0"/>
              <a:t>链表</a:t>
            </a:r>
            <a:r>
              <a:rPr lang="zh-CN" altLang="en-US" dirty="0" smtClean="0"/>
              <a:t>（</a:t>
            </a:r>
            <a:r>
              <a:rPr lang="zh-CN" altLang="en-US" dirty="0"/>
              <a:t>上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链表反转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045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链表反转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问题描述</a:t>
            </a:r>
            <a:endParaRPr lang="en-US" altLang="zh-CN" sz="4800" dirty="0" smtClean="0"/>
          </a:p>
          <a:p>
            <a:r>
              <a:rPr lang="zh-CN" altLang="en-US" sz="4800" dirty="0"/>
              <a:t>非</a:t>
            </a:r>
            <a:r>
              <a:rPr lang="zh-CN" altLang="en-US" sz="4800" dirty="0" smtClean="0"/>
              <a:t>递归算法的思路</a:t>
            </a:r>
            <a:endParaRPr lang="en-US" altLang="zh-CN" sz="4800" dirty="0" smtClean="0"/>
          </a:p>
          <a:p>
            <a:r>
              <a:rPr lang="zh-CN" altLang="en-US" sz="4800" dirty="0"/>
              <a:t>非</a:t>
            </a:r>
            <a:r>
              <a:rPr lang="zh-CN" altLang="en-US" sz="4800" dirty="0" smtClean="0"/>
              <a:t>递归算法的实现</a:t>
            </a:r>
            <a:endParaRPr lang="en-US" altLang="zh-CN" sz="4800" dirty="0" smtClean="0"/>
          </a:p>
          <a:p>
            <a:r>
              <a:rPr lang="zh-CN" altLang="en-US" sz="4800" dirty="0"/>
              <a:t>递归</a:t>
            </a:r>
            <a:r>
              <a:rPr lang="zh-CN" altLang="en-US" sz="4800" dirty="0" smtClean="0"/>
              <a:t>算法的思路</a:t>
            </a:r>
            <a:endParaRPr lang="en-US" altLang="zh-CN" sz="4800" dirty="0" smtClean="0"/>
          </a:p>
          <a:p>
            <a:r>
              <a:rPr lang="zh-CN" altLang="en-US" sz="4800" dirty="0"/>
              <a:t>递归</a:t>
            </a:r>
            <a:r>
              <a:rPr lang="zh-CN" altLang="en-US" sz="4800" dirty="0" smtClean="0"/>
              <a:t>算法的实现</a:t>
            </a:r>
            <a:endParaRPr lang="en-US" altLang="zh-CN" sz="4800" dirty="0" smtClean="0"/>
          </a:p>
          <a:p>
            <a:r>
              <a:rPr lang="zh-CN" altLang="en-US" sz="4800" dirty="0"/>
              <a:t>思考题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83878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链表反转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问题描述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给定单链表，反转这个单链表，并返回新的头节点。</a:t>
            </a:r>
            <a:endParaRPr lang="en-US" altLang="zh-CN" dirty="0" smtClean="0"/>
          </a:p>
          <a:p>
            <a:r>
              <a:rPr lang="zh-CN" altLang="en-US" dirty="0" smtClean="0"/>
              <a:t>例如，给定单链表：</a:t>
            </a:r>
            <a:r>
              <a:rPr lang="en-US" altLang="zh-CN" dirty="0" smtClean="0"/>
              <a:t>1</a:t>
            </a:r>
            <a:r>
              <a:rPr lang="en-US" altLang="zh-CN" dirty="0" smtClean="0">
                <a:sym typeface="Wingdings" pitchFamily="2" charset="2"/>
              </a:rPr>
              <a:t>23456</a:t>
            </a:r>
          </a:p>
          <a:p>
            <a:r>
              <a:rPr lang="zh-CN" altLang="en-US" dirty="0" smtClean="0">
                <a:sym typeface="Wingdings" pitchFamily="2" charset="2"/>
              </a:rPr>
              <a:t>经过反转之后，变成：</a:t>
            </a:r>
            <a:r>
              <a:rPr lang="en-US" altLang="zh-CN" dirty="0" smtClean="0">
                <a:sym typeface="Wingdings" pitchFamily="2" charset="2"/>
              </a:rPr>
              <a:t>654321</a:t>
            </a:r>
          </a:p>
          <a:p>
            <a:r>
              <a:rPr lang="en-US" altLang="zh-CN" dirty="0" smtClean="0">
                <a:sym typeface="Wingdings" pitchFamily="2" charset="2"/>
              </a:rPr>
              <a:t>leetCode 206</a:t>
            </a:r>
            <a:r>
              <a:rPr lang="zh-CN" altLang="en-US" dirty="0" smtClean="0">
                <a:sym typeface="Wingdings" pitchFamily="2" charset="2"/>
              </a:rPr>
              <a:t>：</a:t>
            </a:r>
            <a:r>
              <a:rPr lang="en-US" altLang="zh-CN" dirty="0" smtClean="0">
                <a:sym typeface="Wingdings" pitchFamily="2" charset="2"/>
              </a:rPr>
              <a:t>Reverse Linked List</a:t>
            </a:r>
          </a:p>
          <a:p>
            <a:r>
              <a:rPr lang="zh-CN" altLang="en-US" dirty="0" smtClean="0">
                <a:sym typeface="Wingdings" pitchFamily="2" charset="2"/>
              </a:rPr>
              <a:t>用递归、非递归两种算法实现。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假设链表的长度为</a:t>
            </a:r>
            <a:r>
              <a:rPr lang="en-US" altLang="zh-CN" dirty="0" smtClean="0">
                <a:sym typeface="Wingdings" pitchFamily="2" charset="2"/>
              </a:rPr>
              <a:t>n</a:t>
            </a:r>
            <a:r>
              <a:rPr lang="zh-CN" altLang="en-US" dirty="0" smtClean="0">
                <a:sym typeface="Wingdings" pitchFamily="2" charset="2"/>
              </a:rPr>
              <a:t>，要求两种算法的时间复杂度必须为</a:t>
            </a:r>
            <a:r>
              <a:rPr lang="en-US" altLang="zh-CN" dirty="0" smtClean="0">
                <a:sym typeface="Wingdings" pitchFamily="2" charset="2"/>
              </a:rPr>
              <a:t>O(N)</a:t>
            </a:r>
            <a:r>
              <a:rPr lang="zh-CN" altLang="en-US" dirty="0" smtClean="0">
                <a:sym typeface="Wingdings" pitchFamily="2" charset="2"/>
              </a:rPr>
              <a:t>；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非递归算法的空间复杂度必须为</a:t>
            </a:r>
            <a:r>
              <a:rPr lang="en-US" altLang="zh-CN" dirty="0" smtClean="0">
                <a:sym typeface="Wingdings" pitchFamily="2" charset="2"/>
              </a:rPr>
              <a:t>O(1)</a:t>
            </a:r>
            <a:r>
              <a:rPr lang="zh-CN" altLang="en-US" dirty="0" smtClean="0">
                <a:sym typeface="Wingdings" pitchFamily="2" charset="2"/>
              </a:rPr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467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链表反转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非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递归算法的思路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三个</a:t>
            </a:r>
            <a:r>
              <a:rPr lang="zh-CN" altLang="en-US" dirty="0"/>
              <a:t>指针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p</a:t>
            </a:r>
            <a:r>
              <a:rPr lang="en-US" altLang="zh-CN" dirty="0" smtClean="0"/>
              <a:t>re</a:t>
            </a:r>
            <a:r>
              <a:rPr lang="zh-CN" altLang="en-US" dirty="0" smtClean="0"/>
              <a:t>，前趋节点</a:t>
            </a: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p</a:t>
            </a:r>
            <a:r>
              <a:rPr lang="zh-CN" altLang="en-US" dirty="0" smtClean="0"/>
              <a:t>，当前节点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n</a:t>
            </a:r>
            <a:r>
              <a:rPr lang="en-US" altLang="zh-CN" dirty="0" smtClean="0"/>
              <a:t>ext</a:t>
            </a:r>
            <a:r>
              <a:rPr lang="zh-CN" altLang="en-US" dirty="0" smtClean="0"/>
              <a:t>，下一个节点</a:t>
            </a:r>
            <a:endParaRPr lang="en-US" altLang="zh-CN" dirty="0"/>
          </a:p>
          <a:p>
            <a:pPr lvl="0"/>
            <a:r>
              <a:rPr lang="zh-CN" altLang="en-US" dirty="0"/>
              <a:t>关键</a:t>
            </a:r>
            <a:r>
              <a:rPr lang="zh-CN" altLang="en-US" dirty="0" smtClean="0"/>
              <a:t>的</a:t>
            </a:r>
            <a:r>
              <a:rPr lang="zh-CN" altLang="en-US" dirty="0"/>
              <a:t>四</a:t>
            </a:r>
            <a:r>
              <a:rPr lang="zh-CN" altLang="en-US" dirty="0" smtClean="0"/>
              <a:t>个步骤：</a:t>
            </a:r>
            <a:endParaRPr lang="en-US" altLang="zh-CN" dirty="0"/>
          </a:p>
        </p:txBody>
      </p:sp>
      <p:sp>
        <p:nvSpPr>
          <p:cNvPr id="155" name="TextBox 154"/>
          <p:cNvSpPr txBox="1"/>
          <p:nvPr/>
        </p:nvSpPr>
        <p:spPr>
          <a:xfrm>
            <a:off x="1964297" y="8718556"/>
            <a:ext cx="4466000" cy="3046988"/>
          </a:xfrm>
          <a:prstGeom prst="rect">
            <a:avLst/>
          </a:prstGeom>
          <a:ln w="50800">
            <a:solidFill>
              <a:schemeClr val="bg1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next=p.next;</a:t>
            </a:r>
          </a:p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p.next=pre;</a:t>
            </a:r>
          </a:p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pre=p;</a:t>
            </a:r>
          </a:p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p=next;</a:t>
            </a:r>
          </a:p>
        </p:txBody>
      </p:sp>
    </p:spTree>
    <p:extLst>
      <p:ext uri="{BB962C8B-B14F-4D97-AF65-F5344CB8AC3E}">
        <p14:creationId xmlns:p14="http://schemas.microsoft.com/office/powerpoint/2010/main" val="94296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链表反转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非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递归算法的思路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2365284" y="5338333"/>
            <a:ext cx="1755057" cy="830997"/>
            <a:chOff x="2595717" y="8942610"/>
            <a:chExt cx="1755057" cy="830997"/>
          </a:xfrm>
        </p:grpSpPr>
        <p:sp>
          <p:nvSpPr>
            <p:cNvPr id="4" name="TextBox 3"/>
            <p:cNvSpPr txBox="1"/>
            <p:nvPr/>
          </p:nvSpPr>
          <p:spPr>
            <a:xfrm>
              <a:off x="2595717" y="8942610"/>
              <a:ext cx="634180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29897" y="8942610"/>
              <a:ext cx="1120877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472709" y="5338336"/>
            <a:ext cx="1755057" cy="830997"/>
            <a:chOff x="2595717" y="8942610"/>
            <a:chExt cx="1755057" cy="830997"/>
          </a:xfrm>
        </p:grpSpPr>
        <p:sp>
          <p:nvSpPr>
            <p:cNvPr id="8" name="TextBox 7"/>
            <p:cNvSpPr txBox="1"/>
            <p:nvPr/>
          </p:nvSpPr>
          <p:spPr>
            <a:xfrm>
              <a:off x="2595717" y="8942610"/>
              <a:ext cx="634180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29897" y="8942610"/>
              <a:ext cx="1120877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473202" y="5371800"/>
            <a:ext cx="1755057" cy="830997"/>
            <a:chOff x="2595717" y="8942610"/>
            <a:chExt cx="1755057" cy="830997"/>
          </a:xfrm>
        </p:grpSpPr>
        <p:sp>
          <p:nvSpPr>
            <p:cNvPr id="11" name="TextBox 10"/>
            <p:cNvSpPr txBox="1"/>
            <p:nvPr/>
          </p:nvSpPr>
          <p:spPr>
            <a:xfrm>
              <a:off x="2595717" y="8942610"/>
              <a:ext cx="634180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29897" y="8942610"/>
              <a:ext cx="1120877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3387833" y="5338335"/>
            <a:ext cx="1755057" cy="830997"/>
            <a:chOff x="2595717" y="8942610"/>
            <a:chExt cx="1755057" cy="830997"/>
          </a:xfrm>
        </p:grpSpPr>
        <p:sp>
          <p:nvSpPr>
            <p:cNvPr id="14" name="TextBox 13"/>
            <p:cNvSpPr txBox="1"/>
            <p:nvPr/>
          </p:nvSpPr>
          <p:spPr>
            <a:xfrm>
              <a:off x="2595717" y="8942610"/>
              <a:ext cx="634180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29897" y="8942610"/>
              <a:ext cx="1120877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6722841" y="5328367"/>
            <a:ext cx="1755057" cy="830997"/>
            <a:chOff x="2595717" y="8942610"/>
            <a:chExt cx="1755057" cy="830997"/>
          </a:xfrm>
        </p:grpSpPr>
        <p:sp>
          <p:nvSpPr>
            <p:cNvPr id="17" name="TextBox 16"/>
            <p:cNvSpPr txBox="1"/>
            <p:nvPr/>
          </p:nvSpPr>
          <p:spPr>
            <a:xfrm>
              <a:off x="2595717" y="8942610"/>
              <a:ext cx="634180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29897" y="8942610"/>
              <a:ext cx="1120877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cxnSp>
        <p:nvCxnSpPr>
          <p:cNvPr id="20" name="直接箭头连接符 19"/>
          <p:cNvCxnSpPr/>
          <p:nvPr/>
        </p:nvCxnSpPr>
        <p:spPr>
          <a:xfrm>
            <a:off x="3559902" y="5753834"/>
            <a:ext cx="2912807" cy="0"/>
          </a:xfrm>
          <a:prstGeom prst="straightConnector1">
            <a:avLst/>
          </a:prstGeom>
          <a:noFill/>
          <a:ln w="762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直接箭头连接符 22"/>
          <p:cNvCxnSpPr/>
          <p:nvPr/>
        </p:nvCxnSpPr>
        <p:spPr>
          <a:xfrm>
            <a:off x="14481071" y="5743866"/>
            <a:ext cx="2168020" cy="0"/>
          </a:xfrm>
          <a:prstGeom prst="straightConnector1">
            <a:avLst/>
          </a:prstGeom>
          <a:noFill/>
          <a:ln w="762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9" name="组合 118"/>
          <p:cNvGrpSpPr/>
          <p:nvPr/>
        </p:nvGrpSpPr>
        <p:grpSpPr>
          <a:xfrm>
            <a:off x="3456660" y="5753834"/>
            <a:ext cx="4107425" cy="1350338"/>
            <a:chOff x="4063177" y="9209507"/>
            <a:chExt cx="4107425" cy="1350338"/>
          </a:xfrm>
        </p:grpSpPr>
        <p:cxnSp>
          <p:nvCxnSpPr>
            <p:cNvPr id="113" name="直接连接符 112"/>
            <p:cNvCxnSpPr/>
            <p:nvPr/>
          </p:nvCxnSpPr>
          <p:spPr>
            <a:xfrm>
              <a:off x="8170602" y="9209507"/>
              <a:ext cx="0" cy="1350338"/>
            </a:xfrm>
            <a:prstGeom prst="line">
              <a:avLst/>
            </a:prstGeom>
            <a:noFill/>
            <a:ln w="76200" cap="flat">
              <a:solidFill>
                <a:srgbClr val="FF5C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4" name="直接连接符 113"/>
            <p:cNvCxnSpPr/>
            <p:nvPr/>
          </p:nvCxnSpPr>
          <p:spPr>
            <a:xfrm flipH="1">
              <a:off x="4063177" y="10559845"/>
              <a:ext cx="4107425" cy="0"/>
            </a:xfrm>
            <a:prstGeom prst="line">
              <a:avLst/>
            </a:prstGeom>
            <a:noFill/>
            <a:ln w="76200" cap="flat">
              <a:solidFill>
                <a:srgbClr val="FF5C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8" name="直接箭头连接符 117"/>
            <p:cNvCxnSpPr/>
            <p:nvPr/>
          </p:nvCxnSpPr>
          <p:spPr>
            <a:xfrm flipV="1">
              <a:off x="4092674" y="9625003"/>
              <a:ext cx="1" cy="934842"/>
            </a:xfrm>
            <a:prstGeom prst="straightConnector1">
              <a:avLst/>
            </a:prstGeom>
            <a:noFill/>
            <a:ln w="76200" cap="flat">
              <a:solidFill>
                <a:srgbClr val="FF5C0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27" name="组合 126"/>
          <p:cNvGrpSpPr/>
          <p:nvPr/>
        </p:nvGrpSpPr>
        <p:grpSpPr>
          <a:xfrm>
            <a:off x="7844293" y="5753831"/>
            <a:ext cx="3554338" cy="1350341"/>
            <a:chOff x="4063178" y="9209507"/>
            <a:chExt cx="3554338" cy="1350341"/>
          </a:xfrm>
        </p:grpSpPr>
        <p:cxnSp>
          <p:nvCxnSpPr>
            <p:cNvPr id="128" name="直接连接符 127"/>
            <p:cNvCxnSpPr/>
            <p:nvPr/>
          </p:nvCxnSpPr>
          <p:spPr>
            <a:xfrm>
              <a:off x="7617516" y="9209507"/>
              <a:ext cx="0" cy="1350338"/>
            </a:xfrm>
            <a:prstGeom prst="line">
              <a:avLst/>
            </a:prstGeom>
            <a:noFill/>
            <a:ln w="76200" cap="flat">
              <a:solidFill>
                <a:srgbClr val="FF5C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9" name="直接连接符 128"/>
            <p:cNvCxnSpPr/>
            <p:nvPr/>
          </p:nvCxnSpPr>
          <p:spPr>
            <a:xfrm flipH="1" flipV="1">
              <a:off x="4063178" y="10559845"/>
              <a:ext cx="3546985" cy="3"/>
            </a:xfrm>
            <a:prstGeom prst="line">
              <a:avLst/>
            </a:prstGeom>
            <a:noFill/>
            <a:ln w="76200" cap="flat">
              <a:solidFill>
                <a:srgbClr val="FF5C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0" name="直接箭头连接符 129"/>
            <p:cNvCxnSpPr/>
            <p:nvPr/>
          </p:nvCxnSpPr>
          <p:spPr>
            <a:xfrm flipV="1">
              <a:off x="4092675" y="9625003"/>
              <a:ext cx="0" cy="934842"/>
            </a:xfrm>
            <a:prstGeom prst="straightConnector1">
              <a:avLst/>
            </a:prstGeom>
            <a:noFill/>
            <a:ln w="76200" cap="flat">
              <a:solidFill>
                <a:srgbClr val="FF5C0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33" name="组合 132"/>
          <p:cNvGrpSpPr/>
          <p:nvPr/>
        </p:nvGrpSpPr>
        <p:grpSpPr>
          <a:xfrm>
            <a:off x="10687009" y="3347904"/>
            <a:ext cx="1172519" cy="1901936"/>
            <a:chOff x="11894553" y="6803577"/>
            <a:chExt cx="1172519" cy="1901936"/>
          </a:xfrm>
        </p:grpSpPr>
        <p:sp>
          <p:nvSpPr>
            <p:cNvPr id="131" name="下箭头 130"/>
            <p:cNvSpPr/>
            <p:nvPr/>
          </p:nvSpPr>
          <p:spPr>
            <a:xfrm>
              <a:off x="12178449" y="7551172"/>
              <a:ext cx="553085" cy="1154341"/>
            </a:xfrm>
            <a:prstGeom prst="downArrow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1894553" y="6803577"/>
              <a:ext cx="1172519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pre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13852369" y="3259413"/>
            <a:ext cx="836981" cy="1990427"/>
            <a:chOff x="12154488" y="6715086"/>
            <a:chExt cx="836981" cy="1990427"/>
          </a:xfrm>
        </p:grpSpPr>
        <p:sp>
          <p:nvSpPr>
            <p:cNvPr id="135" name="下箭头 134"/>
            <p:cNvSpPr/>
            <p:nvPr/>
          </p:nvSpPr>
          <p:spPr>
            <a:xfrm>
              <a:off x="12178449" y="7551172"/>
              <a:ext cx="553085" cy="1154341"/>
            </a:xfrm>
            <a:prstGeom prst="downArrow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2154488" y="6715086"/>
              <a:ext cx="836981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p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20026480" y="5361828"/>
            <a:ext cx="1755057" cy="830997"/>
            <a:chOff x="2595717" y="8942610"/>
            <a:chExt cx="1755057" cy="830997"/>
          </a:xfrm>
        </p:grpSpPr>
        <p:sp>
          <p:nvSpPr>
            <p:cNvPr id="141" name="TextBox 140"/>
            <p:cNvSpPr txBox="1"/>
            <p:nvPr/>
          </p:nvSpPr>
          <p:spPr>
            <a:xfrm>
              <a:off x="2595717" y="8942610"/>
              <a:ext cx="634180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6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229897" y="8942610"/>
              <a:ext cx="1120877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cxnSp>
        <p:nvCxnSpPr>
          <p:cNvPr id="143" name="直接箭头连接符 142"/>
          <p:cNvCxnSpPr/>
          <p:nvPr/>
        </p:nvCxnSpPr>
        <p:spPr>
          <a:xfrm>
            <a:off x="17784710" y="5777327"/>
            <a:ext cx="2168020" cy="0"/>
          </a:xfrm>
          <a:prstGeom prst="straightConnector1">
            <a:avLst/>
          </a:prstGeom>
          <a:noFill/>
          <a:ln w="762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47" name="组合 146"/>
          <p:cNvGrpSpPr/>
          <p:nvPr/>
        </p:nvGrpSpPr>
        <p:grpSpPr>
          <a:xfrm>
            <a:off x="11846587" y="5753834"/>
            <a:ext cx="2582828" cy="1350338"/>
            <a:chOff x="4092675" y="9238288"/>
            <a:chExt cx="2582828" cy="1350338"/>
          </a:xfrm>
        </p:grpSpPr>
        <p:cxnSp>
          <p:nvCxnSpPr>
            <p:cNvPr id="148" name="直接连接符 147"/>
            <p:cNvCxnSpPr/>
            <p:nvPr/>
          </p:nvCxnSpPr>
          <p:spPr>
            <a:xfrm>
              <a:off x="6675503" y="9238288"/>
              <a:ext cx="0" cy="1350338"/>
            </a:xfrm>
            <a:prstGeom prst="line">
              <a:avLst/>
            </a:prstGeom>
            <a:noFill/>
            <a:ln w="76200" cap="flat">
              <a:solidFill>
                <a:srgbClr val="FF5C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9" name="直接连接符 148"/>
            <p:cNvCxnSpPr/>
            <p:nvPr/>
          </p:nvCxnSpPr>
          <p:spPr>
            <a:xfrm flipH="1" flipV="1">
              <a:off x="4094461" y="10556588"/>
              <a:ext cx="2566295" cy="4"/>
            </a:xfrm>
            <a:prstGeom prst="line">
              <a:avLst/>
            </a:prstGeom>
            <a:noFill/>
            <a:ln w="76200" cap="flat">
              <a:solidFill>
                <a:srgbClr val="FF5C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0" name="直接箭头连接符 149"/>
            <p:cNvCxnSpPr/>
            <p:nvPr/>
          </p:nvCxnSpPr>
          <p:spPr>
            <a:xfrm flipV="1">
              <a:off x="4092675" y="9625003"/>
              <a:ext cx="0" cy="934842"/>
            </a:xfrm>
            <a:prstGeom prst="straightConnector1">
              <a:avLst/>
            </a:prstGeom>
            <a:noFill/>
            <a:ln w="76200" cap="flat">
              <a:solidFill>
                <a:srgbClr val="FF5C0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54" name="组合 153"/>
          <p:cNvGrpSpPr/>
          <p:nvPr/>
        </p:nvGrpSpPr>
        <p:grpSpPr>
          <a:xfrm>
            <a:off x="16975357" y="6315537"/>
            <a:ext cx="1502541" cy="1986497"/>
            <a:chOff x="18819829" y="11966138"/>
            <a:chExt cx="1502541" cy="1986497"/>
          </a:xfrm>
        </p:grpSpPr>
        <p:sp>
          <p:nvSpPr>
            <p:cNvPr id="146" name="TextBox 145"/>
            <p:cNvSpPr txBox="1"/>
            <p:nvPr/>
          </p:nvSpPr>
          <p:spPr>
            <a:xfrm>
              <a:off x="18819829" y="13121638"/>
              <a:ext cx="1502541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next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53" name="上箭头 152"/>
            <p:cNvSpPr/>
            <p:nvPr/>
          </p:nvSpPr>
          <p:spPr>
            <a:xfrm>
              <a:off x="19249331" y="11966138"/>
              <a:ext cx="560439" cy="1145148"/>
            </a:xfrm>
            <a:prstGeom prst="upArrow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400279" y="8862569"/>
            <a:ext cx="1755057" cy="830997"/>
            <a:chOff x="2595717" y="8942610"/>
            <a:chExt cx="1755057" cy="830997"/>
          </a:xfrm>
        </p:grpSpPr>
        <p:sp>
          <p:nvSpPr>
            <p:cNvPr id="47" name="TextBox 46"/>
            <p:cNvSpPr txBox="1"/>
            <p:nvPr/>
          </p:nvSpPr>
          <p:spPr>
            <a:xfrm>
              <a:off x="2595717" y="8942610"/>
              <a:ext cx="634180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229897" y="8942610"/>
              <a:ext cx="1120877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507704" y="8862572"/>
            <a:ext cx="1755057" cy="830997"/>
            <a:chOff x="2595717" y="8942610"/>
            <a:chExt cx="1755057" cy="830997"/>
          </a:xfrm>
        </p:grpSpPr>
        <p:sp>
          <p:nvSpPr>
            <p:cNvPr id="50" name="TextBox 49"/>
            <p:cNvSpPr txBox="1"/>
            <p:nvPr/>
          </p:nvSpPr>
          <p:spPr>
            <a:xfrm>
              <a:off x="2595717" y="8942610"/>
              <a:ext cx="634180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229897" y="8942610"/>
              <a:ext cx="1120877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0508197" y="8896036"/>
            <a:ext cx="1755057" cy="830997"/>
            <a:chOff x="2595717" y="8942610"/>
            <a:chExt cx="1755057" cy="830997"/>
          </a:xfrm>
        </p:grpSpPr>
        <p:sp>
          <p:nvSpPr>
            <p:cNvPr id="53" name="TextBox 52"/>
            <p:cNvSpPr txBox="1"/>
            <p:nvPr/>
          </p:nvSpPr>
          <p:spPr>
            <a:xfrm>
              <a:off x="2595717" y="8942610"/>
              <a:ext cx="634180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229897" y="8942610"/>
              <a:ext cx="1120877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3422828" y="8862571"/>
            <a:ext cx="1755057" cy="830997"/>
            <a:chOff x="2595717" y="8942610"/>
            <a:chExt cx="1755057" cy="830997"/>
          </a:xfrm>
        </p:grpSpPr>
        <p:sp>
          <p:nvSpPr>
            <p:cNvPr id="56" name="TextBox 55"/>
            <p:cNvSpPr txBox="1"/>
            <p:nvPr/>
          </p:nvSpPr>
          <p:spPr>
            <a:xfrm>
              <a:off x="2595717" y="8942610"/>
              <a:ext cx="634180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229897" y="8942610"/>
              <a:ext cx="1120877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6757836" y="8852603"/>
            <a:ext cx="1755057" cy="830997"/>
            <a:chOff x="2595717" y="8942610"/>
            <a:chExt cx="1755057" cy="830997"/>
          </a:xfrm>
        </p:grpSpPr>
        <p:sp>
          <p:nvSpPr>
            <p:cNvPr id="59" name="TextBox 58"/>
            <p:cNvSpPr txBox="1"/>
            <p:nvPr/>
          </p:nvSpPr>
          <p:spPr>
            <a:xfrm>
              <a:off x="2595717" y="8942610"/>
              <a:ext cx="634180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229897" y="8942610"/>
              <a:ext cx="1120877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cxnSp>
        <p:nvCxnSpPr>
          <p:cNvPr id="61" name="直接箭头连接符 60"/>
          <p:cNvCxnSpPr/>
          <p:nvPr/>
        </p:nvCxnSpPr>
        <p:spPr>
          <a:xfrm>
            <a:off x="3594897" y="9278070"/>
            <a:ext cx="2912807" cy="0"/>
          </a:xfrm>
          <a:prstGeom prst="straightConnector1">
            <a:avLst/>
          </a:prstGeom>
          <a:noFill/>
          <a:ln w="762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63" name="组合 62"/>
          <p:cNvGrpSpPr/>
          <p:nvPr/>
        </p:nvGrpSpPr>
        <p:grpSpPr>
          <a:xfrm>
            <a:off x="3491655" y="9278070"/>
            <a:ext cx="4107425" cy="1350338"/>
            <a:chOff x="4063177" y="9209507"/>
            <a:chExt cx="4107425" cy="1350338"/>
          </a:xfrm>
        </p:grpSpPr>
        <p:cxnSp>
          <p:nvCxnSpPr>
            <p:cNvPr id="64" name="直接连接符 63"/>
            <p:cNvCxnSpPr/>
            <p:nvPr/>
          </p:nvCxnSpPr>
          <p:spPr>
            <a:xfrm>
              <a:off x="8170602" y="9209507"/>
              <a:ext cx="0" cy="1350338"/>
            </a:xfrm>
            <a:prstGeom prst="line">
              <a:avLst/>
            </a:prstGeom>
            <a:noFill/>
            <a:ln w="76200" cap="flat">
              <a:solidFill>
                <a:srgbClr val="FF5C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4063177" y="10559845"/>
              <a:ext cx="4107425" cy="0"/>
            </a:xfrm>
            <a:prstGeom prst="line">
              <a:avLst/>
            </a:prstGeom>
            <a:noFill/>
            <a:ln w="76200" cap="flat">
              <a:solidFill>
                <a:srgbClr val="FF5C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6" name="直接箭头连接符 65"/>
            <p:cNvCxnSpPr/>
            <p:nvPr/>
          </p:nvCxnSpPr>
          <p:spPr>
            <a:xfrm flipV="1">
              <a:off x="4092674" y="9625003"/>
              <a:ext cx="1" cy="934842"/>
            </a:xfrm>
            <a:prstGeom prst="straightConnector1">
              <a:avLst/>
            </a:prstGeom>
            <a:noFill/>
            <a:ln w="76200" cap="flat">
              <a:solidFill>
                <a:srgbClr val="FF5C0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67" name="组合 66"/>
          <p:cNvGrpSpPr/>
          <p:nvPr/>
        </p:nvGrpSpPr>
        <p:grpSpPr>
          <a:xfrm>
            <a:off x="7879288" y="9278067"/>
            <a:ext cx="3554338" cy="1350341"/>
            <a:chOff x="4063178" y="9209507"/>
            <a:chExt cx="3554338" cy="1350341"/>
          </a:xfrm>
        </p:grpSpPr>
        <p:cxnSp>
          <p:nvCxnSpPr>
            <p:cNvPr id="68" name="直接连接符 67"/>
            <p:cNvCxnSpPr/>
            <p:nvPr/>
          </p:nvCxnSpPr>
          <p:spPr>
            <a:xfrm>
              <a:off x="7617516" y="9209507"/>
              <a:ext cx="0" cy="1350338"/>
            </a:xfrm>
            <a:prstGeom prst="line">
              <a:avLst/>
            </a:prstGeom>
            <a:noFill/>
            <a:ln w="76200" cap="flat">
              <a:solidFill>
                <a:srgbClr val="FF5C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9" name="直接连接符 68"/>
            <p:cNvCxnSpPr/>
            <p:nvPr/>
          </p:nvCxnSpPr>
          <p:spPr>
            <a:xfrm flipH="1" flipV="1">
              <a:off x="4063178" y="10559845"/>
              <a:ext cx="3546985" cy="3"/>
            </a:xfrm>
            <a:prstGeom prst="line">
              <a:avLst/>
            </a:prstGeom>
            <a:noFill/>
            <a:ln w="76200" cap="flat">
              <a:solidFill>
                <a:srgbClr val="FF5C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0" name="直接箭头连接符 69"/>
            <p:cNvCxnSpPr/>
            <p:nvPr/>
          </p:nvCxnSpPr>
          <p:spPr>
            <a:xfrm flipV="1">
              <a:off x="4092675" y="9625003"/>
              <a:ext cx="0" cy="934842"/>
            </a:xfrm>
            <a:prstGeom prst="straightConnector1">
              <a:avLst/>
            </a:prstGeom>
            <a:noFill/>
            <a:ln w="76200" cap="flat">
              <a:solidFill>
                <a:srgbClr val="FF5C0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77" name="组合 76"/>
          <p:cNvGrpSpPr/>
          <p:nvPr/>
        </p:nvGrpSpPr>
        <p:grpSpPr>
          <a:xfrm>
            <a:off x="20061475" y="8886064"/>
            <a:ext cx="1755057" cy="830997"/>
            <a:chOff x="2595717" y="8942610"/>
            <a:chExt cx="1755057" cy="830997"/>
          </a:xfrm>
        </p:grpSpPr>
        <p:sp>
          <p:nvSpPr>
            <p:cNvPr id="78" name="TextBox 77"/>
            <p:cNvSpPr txBox="1"/>
            <p:nvPr/>
          </p:nvSpPr>
          <p:spPr>
            <a:xfrm>
              <a:off x="2595717" y="8942610"/>
              <a:ext cx="634180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6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229897" y="8942610"/>
              <a:ext cx="1120877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1881582" y="9278070"/>
            <a:ext cx="2582828" cy="1350338"/>
            <a:chOff x="4092675" y="9238288"/>
            <a:chExt cx="2582828" cy="1350338"/>
          </a:xfrm>
        </p:grpSpPr>
        <p:cxnSp>
          <p:nvCxnSpPr>
            <p:cNvPr id="82" name="直接连接符 81"/>
            <p:cNvCxnSpPr/>
            <p:nvPr/>
          </p:nvCxnSpPr>
          <p:spPr>
            <a:xfrm>
              <a:off x="6675503" y="9238288"/>
              <a:ext cx="0" cy="1350338"/>
            </a:xfrm>
            <a:prstGeom prst="line">
              <a:avLst/>
            </a:prstGeom>
            <a:noFill/>
            <a:ln w="76200" cap="flat">
              <a:solidFill>
                <a:srgbClr val="FF5C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3" name="直接连接符 82"/>
            <p:cNvCxnSpPr/>
            <p:nvPr/>
          </p:nvCxnSpPr>
          <p:spPr>
            <a:xfrm flipH="1" flipV="1">
              <a:off x="4094461" y="10556588"/>
              <a:ext cx="2566295" cy="4"/>
            </a:xfrm>
            <a:prstGeom prst="line">
              <a:avLst/>
            </a:prstGeom>
            <a:noFill/>
            <a:ln w="76200" cap="flat">
              <a:solidFill>
                <a:srgbClr val="FF5C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4" name="直接箭头连接符 83"/>
            <p:cNvCxnSpPr/>
            <p:nvPr/>
          </p:nvCxnSpPr>
          <p:spPr>
            <a:xfrm flipV="1">
              <a:off x="4092675" y="9625003"/>
              <a:ext cx="0" cy="934842"/>
            </a:xfrm>
            <a:prstGeom prst="straightConnector1">
              <a:avLst/>
            </a:prstGeom>
            <a:noFill/>
            <a:ln w="76200" cap="flat">
              <a:solidFill>
                <a:srgbClr val="FF5C0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88" name="组合 87"/>
          <p:cNvGrpSpPr/>
          <p:nvPr/>
        </p:nvGrpSpPr>
        <p:grpSpPr>
          <a:xfrm>
            <a:off x="14798144" y="9279663"/>
            <a:ext cx="2931178" cy="1350338"/>
            <a:chOff x="3744325" y="9238288"/>
            <a:chExt cx="2931178" cy="1350338"/>
          </a:xfrm>
        </p:grpSpPr>
        <p:cxnSp>
          <p:nvCxnSpPr>
            <p:cNvPr id="89" name="直接连接符 88"/>
            <p:cNvCxnSpPr/>
            <p:nvPr/>
          </p:nvCxnSpPr>
          <p:spPr>
            <a:xfrm>
              <a:off x="6675503" y="9238288"/>
              <a:ext cx="0" cy="1350338"/>
            </a:xfrm>
            <a:prstGeom prst="line">
              <a:avLst/>
            </a:prstGeom>
            <a:noFill/>
            <a:ln w="76200" cap="flat">
              <a:solidFill>
                <a:srgbClr val="FF5C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0" name="直接连接符 89"/>
            <p:cNvCxnSpPr/>
            <p:nvPr/>
          </p:nvCxnSpPr>
          <p:spPr>
            <a:xfrm flipH="1" flipV="1">
              <a:off x="3744325" y="10556588"/>
              <a:ext cx="2916432" cy="4"/>
            </a:xfrm>
            <a:prstGeom prst="line">
              <a:avLst/>
            </a:prstGeom>
            <a:noFill/>
            <a:ln w="76200" cap="flat">
              <a:solidFill>
                <a:srgbClr val="FF5C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1" name="直接箭头连接符 90"/>
            <p:cNvCxnSpPr/>
            <p:nvPr/>
          </p:nvCxnSpPr>
          <p:spPr>
            <a:xfrm flipV="1">
              <a:off x="3773822" y="9621746"/>
              <a:ext cx="0" cy="934842"/>
            </a:xfrm>
            <a:prstGeom prst="straightConnector1">
              <a:avLst/>
            </a:prstGeom>
            <a:noFill/>
            <a:ln w="76200" cap="flat">
              <a:solidFill>
                <a:srgbClr val="FF5C0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93" name="组合 92"/>
          <p:cNvGrpSpPr/>
          <p:nvPr/>
        </p:nvGrpSpPr>
        <p:grpSpPr>
          <a:xfrm>
            <a:off x="18053944" y="9279663"/>
            <a:ext cx="2931178" cy="1350338"/>
            <a:chOff x="3744325" y="9238288"/>
            <a:chExt cx="2931178" cy="1350338"/>
          </a:xfrm>
        </p:grpSpPr>
        <p:cxnSp>
          <p:nvCxnSpPr>
            <p:cNvPr id="94" name="直接连接符 93"/>
            <p:cNvCxnSpPr/>
            <p:nvPr/>
          </p:nvCxnSpPr>
          <p:spPr>
            <a:xfrm>
              <a:off x="6675503" y="9238288"/>
              <a:ext cx="0" cy="1350338"/>
            </a:xfrm>
            <a:prstGeom prst="line">
              <a:avLst/>
            </a:prstGeom>
            <a:noFill/>
            <a:ln w="76200" cap="flat">
              <a:solidFill>
                <a:srgbClr val="FF5C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5" name="直接连接符 94"/>
            <p:cNvCxnSpPr/>
            <p:nvPr/>
          </p:nvCxnSpPr>
          <p:spPr>
            <a:xfrm flipH="1" flipV="1">
              <a:off x="3744325" y="10556588"/>
              <a:ext cx="2916432" cy="4"/>
            </a:xfrm>
            <a:prstGeom prst="line">
              <a:avLst/>
            </a:prstGeom>
            <a:noFill/>
            <a:ln w="76200" cap="flat">
              <a:solidFill>
                <a:srgbClr val="FF5C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6" name="直接箭头连接符 95"/>
            <p:cNvCxnSpPr/>
            <p:nvPr/>
          </p:nvCxnSpPr>
          <p:spPr>
            <a:xfrm flipV="1">
              <a:off x="3773822" y="9621746"/>
              <a:ext cx="0" cy="934842"/>
            </a:xfrm>
            <a:prstGeom prst="straightConnector1">
              <a:avLst/>
            </a:prstGeom>
            <a:noFill/>
            <a:ln w="76200" cap="flat">
              <a:solidFill>
                <a:srgbClr val="FF5C0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2" name="组合 21"/>
          <p:cNvGrpSpPr/>
          <p:nvPr/>
        </p:nvGrpSpPr>
        <p:grpSpPr>
          <a:xfrm>
            <a:off x="3275045" y="11444746"/>
            <a:ext cx="1524624" cy="830997"/>
            <a:chOff x="2035278" y="11769213"/>
            <a:chExt cx="1524624" cy="830997"/>
          </a:xfrm>
        </p:grpSpPr>
        <p:sp>
          <p:nvSpPr>
            <p:cNvPr id="21" name="TextBox 20"/>
            <p:cNvSpPr txBox="1"/>
            <p:nvPr/>
          </p:nvSpPr>
          <p:spPr>
            <a:xfrm>
              <a:off x="2035278" y="11769213"/>
              <a:ext cx="762312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6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797590" y="11769213"/>
              <a:ext cx="762312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268073" y="11444746"/>
            <a:ext cx="1524624" cy="830997"/>
            <a:chOff x="2035278" y="11769213"/>
            <a:chExt cx="1524624" cy="830997"/>
          </a:xfrm>
        </p:grpSpPr>
        <p:sp>
          <p:nvSpPr>
            <p:cNvPr id="101" name="TextBox 100"/>
            <p:cNvSpPr txBox="1"/>
            <p:nvPr/>
          </p:nvSpPr>
          <p:spPr>
            <a:xfrm>
              <a:off x="2035278" y="11769213"/>
              <a:ext cx="762312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797590" y="11769213"/>
              <a:ext cx="762312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9254582" y="11444746"/>
            <a:ext cx="1524624" cy="830997"/>
            <a:chOff x="2035278" y="11769213"/>
            <a:chExt cx="1524624" cy="830997"/>
          </a:xfrm>
        </p:grpSpPr>
        <p:sp>
          <p:nvSpPr>
            <p:cNvPr id="104" name="TextBox 103"/>
            <p:cNvSpPr txBox="1"/>
            <p:nvPr/>
          </p:nvSpPr>
          <p:spPr>
            <a:xfrm>
              <a:off x="2035278" y="11769213"/>
              <a:ext cx="762312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97590" y="11769213"/>
              <a:ext cx="762312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12187648" y="11444746"/>
            <a:ext cx="1524624" cy="830997"/>
            <a:chOff x="2035278" y="11769213"/>
            <a:chExt cx="1524624" cy="830997"/>
          </a:xfrm>
        </p:grpSpPr>
        <p:sp>
          <p:nvSpPr>
            <p:cNvPr id="111" name="TextBox 110"/>
            <p:cNvSpPr txBox="1"/>
            <p:nvPr/>
          </p:nvSpPr>
          <p:spPr>
            <a:xfrm>
              <a:off x="2035278" y="11769213"/>
              <a:ext cx="762312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797590" y="11769213"/>
              <a:ext cx="762312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14916061" y="11444746"/>
            <a:ext cx="1524624" cy="830997"/>
            <a:chOff x="2035278" y="11769213"/>
            <a:chExt cx="1524624" cy="830997"/>
          </a:xfrm>
        </p:grpSpPr>
        <p:sp>
          <p:nvSpPr>
            <p:cNvPr id="116" name="TextBox 115"/>
            <p:cNvSpPr txBox="1"/>
            <p:nvPr/>
          </p:nvSpPr>
          <p:spPr>
            <a:xfrm>
              <a:off x="2035278" y="11769213"/>
              <a:ext cx="762312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797590" y="11769213"/>
              <a:ext cx="762312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17788386" y="11444746"/>
            <a:ext cx="1524624" cy="830997"/>
            <a:chOff x="2035278" y="11769213"/>
            <a:chExt cx="1524624" cy="830997"/>
          </a:xfrm>
        </p:grpSpPr>
        <p:sp>
          <p:nvSpPr>
            <p:cNvPr id="121" name="TextBox 120"/>
            <p:cNvSpPr txBox="1"/>
            <p:nvPr/>
          </p:nvSpPr>
          <p:spPr>
            <a:xfrm>
              <a:off x="2035278" y="11769213"/>
              <a:ext cx="762312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797590" y="11769213"/>
              <a:ext cx="762312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cxnSp>
        <p:nvCxnSpPr>
          <p:cNvPr id="25" name="直接箭头连接符 24"/>
          <p:cNvCxnSpPr/>
          <p:nvPr/>
        </p:nvCxnSpPr>
        <p:spPr>
          <a:xfrm>
            <a:off x="4459558" y="11860244"/>
            <a:ext cx="1808515" cy="0"/>
          </a:xfrm>
          <a:prstGeom prst="straightConnector1">
            <a:avLst/>
          </a:prstGeom>
          <a:noFill/>
          <a:ln w="762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3" name="直接箭头连接符 122"/>
          <p:cNvCxnSpPr/>
          <p:nvPr/>
        </p:nvCxnSpPr>
        <p:spPr>
          <a:xfrm>
            <a:off x="7446067" y="11860244"/>
            <a:ext cx="1808515" cy="0"/>
          </a:xfrm>
          <a:prstGeom prst="straightConnector1">
            <a:avLst/>
          </a:prstGeom>
          <a:noFill/>
          <a:ln w="762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4" name="直接箭头连接符 123"/>
          <p:cNvCxnSpPr/>
          <p:nvPr/>
        </p:nvCxnSpPr>
        <p:spPr>
          <a:xfrm>
            <a:off x="10379133" y="11860244"/>
            <a:ext cx="1808515" cy="0"/>
          </a:xfrm>
          <a:prstGeom prst="straightConnector1">
            <a:avLst/>
          </a:prstGeom>
          <a:noFill/>
          <a:ln w="762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5" name="直接箭头连接符 124"/>
          <p:cNvCxnSpPr/>
          <p:nvPr/>
        </p:nvCxnSpPr>
        <p:spPr>
          <a:xfrm>
            <a:off x="13341635" y="11860244"/>
            <a:ext cx="1633453" cy="0"/>
          </a:xfrm>
          <a:prstGeom prst="straightConnector1">
            <a:avLst/>
          </a:prstGeom>
          <a:noFill/>
          <a:ln w="762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6" name="直接箭头连接符 125"/>
          <p:cNvCxnSpPr/>
          <p:nvPr/>
        </p:nvCxnSpPr>
        <p:spPr>
          <a:xfrm>
            <a:off x="15979871" y="11860244"/>
            <a:ext cx="1808515" cy="0"/>
          </a:xfrm>
          <a:prstGeom prst="straightConnector1">
            <a:avLst/>
          </a:prstGeom>
          <a:noFill/>
          <a:ln w="762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57794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3542E-6 -3.51852E-6 L 0.11701 -3.51852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1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86 0.00324 L 0.12495 0.00324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链表反转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非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递归算法的实现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/>
          </a:p>
        </p:txBody>
      </p:sp>
      <p:graphicFrame>
        <p:nvGraphicFramePr>
          <p:cNvPr id="108" name="表格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679047"/>
              </p:ext>
            </p:extLst>
          </p:nvPr>
        </p:nvGraphicFramePr>
        <p:xfrm>
          <a:off x="6793475" y="4543404"/>
          <a:ext cx="11553519" cy="751636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795867"/>
                <a:gridCol w="7757652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8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_206ReverseLinkedList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reverseList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，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表示链表长度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O(1)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23456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6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54321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90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链表反转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递归算法的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思路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对于某个节点</a:t>
            </a:r>
            <a:r>
              <a:rPr lang="en-US" altLang="zh-CN" dirty="0" smtClean="0"/>
              <a:t>p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递归处理</a:t>
            </a:r>
            <a:r>
              <a:rPr lang="en-US" altLang="zh-CN" dirty="0" smtClean="0"/>
              <a:t>next</a:t>
            </a: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n</a:t>
            </a:r>
            <a:r>
              <a:rPr lang="en-US" altLang="zh-CN" dirty="0" smtClean="0"/>
              <a:t>ext.next=p</a:t>
            </a: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返回尾部节点</a:t>
            </a:r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2713706" y="8777950"/>
            <a:ext cx="1592824" cy="830997"/>
            <a:chOff x="1799303" y="4901553"/>
            <a:chExt cx="1592824" cy="830997"/>
          </a:xfrm>
        </p:grpSpPr>
        <p:sp>
          <p:nvSpPr>
            <p:cNvPr id="4" name="TextBox 3"/>
            <p:cNvSpPr txBox="1"/>
            <p:nvPr/>
          </p:nvSpPr>
          <p:spPr>
            <a:xfrm>
              <a:off x="1799303" y="4901553"/>
              <a:ext cx="79641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95714" y="4901553"/>
              <a:ext cx="79641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002597" y="8777950"/>
            <a:ext cx="1622321" cy="830997"/>
            <a:chOff x="1799303" y="4901553"/>
            <a:chExt cx="1622321" cy="830997"/>
          </a:xfrm>
        </p:grpSpPr>
        <p:sp>
          <p:nvSpPr>
            <p:cNvPr id="10" name="TextBox 9"/>
            <p:cNvSpPr txBox="1"/>
            <p:nvPr/>
          </p:nvSpPr>
          <p:spPr>
            <a:xfrm>
              <a:off x="1799303" y="4901553"/>
              <a:ext cx="79641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25211" y="4901553"/>
              <a:ext cx="79641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217747" y="8777950"/>
            <a:ext cx="1592824" cy="830997"/>
            <a:chOff x="1799303" y="4901553"/>
            <a:chExt cx="1592824" cy="830997"/>
          </a:xfrm>
        </p:grpSpPr>
        <p:sp>
          <p:nvSpPr>
            <p:cNvPr id="13" name="TextBox 12"/>
            <p:cNvSpPr txBox="1"/>
            <p:nvPr/>
          </p:nvSpPr>
          <p:spPr>
            <a:xfrm>
              <a:off x="1799303" y="4901553"/>
              <a:ext cx="79641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95714" y="4901553"/>
              <a:ext cx="79641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2609877" y="8821681"/>
            <a:ext cx="1592824" cy="830997"/>
            <a:chOff x="1799303" y="4901553"/>
            <a:chExt cx="1592824" cy="830997"/>
          </a:xfrm>
        </p:grpSpPr>
        <p:sp>
          <p:nvSpPr>
            <p:cNvPr id="16" name="TextBox 15"/>
            <p:cNvSpPr txBox="1"/>
            <p:nvPr/>
          </p:nvSpPr>
          <p:spPr>
            <a:xfrm>
              <a:off x="1799303" y="4901553"/>
              <a:ext cx="79641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95714" y="4901553"/>
              <a:ext cx="79641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5898768" y="8772863"/>
            <a:ext cx="1592824" cy="830997"/>
            <a:chOff x="1799303" y="4901553"/>
            <a:chExt cx="1592824" cy="830997"/>
          </a:xfrm>
        </p:grpSpPr>
        <p:sp>
          <p:nvSpPr>
            <p:cNvPr id="19" name="TextBox 18"/>
            <p:cNvSpPr txBox="1"/>
            <p:nvPr/>
          </p:nvSpPr>
          <p:spPr>
            <a:xfrm>
              <a:off x="1799303" y="4901553"/>
              <a:ext cx="79641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95714" y="4901553"/>
              <a:ext cx="79641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cxnSp>
        <p:nvCxnSpPr>
          <p:cNvPr id="21" name="直接箭头连接符 20"/>
          <p:cNvCxnSpPr/>
          <p:nvPr/>
        </p:nvCxnSpPr>
        <p:spPr>
          <a:xfrm>
            <a:off x="3893577" y="9193448"/>
            <a:ext cx="2109020" cy="0"/>
          </a:xfrm>
          <a:prstGeom prst="straightConnector1">
            <a:avLst/>
          </a:prstGeom>
          <a:noFill/>
          <a:ln w="762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8" name="组合 27"/>
          <p:cNvGrpSpPr/>
          <p:nvPr/>
        </p:nvGrpSpPr>
        <p:grpSpPr>
          <a:xfrm>
            <a:off x="16916409" y="9141057"/>
            <a:ext cx="3613354" cy="1355358"/>
            <a:chOff x="4793220" y="9209507"/>
            <a:chExt cx="3613354" cy="1355358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8377079" y="9209507"/>
              <a:ext cx="0" cy="1350338"/>
            </a:xfrm>
            <a:prstGeom prst="line">
              <a:avLst/>
            </a:prstGeom>
            <a:noFill/>
            <a:ln w="76200" cap="flat">
              <a:solidFill>
                <a:srgbClr val="FF5C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直接连接符 29"/>
            <p:cNvCxnSpPr/>
            <p:nvPr/>
          </p:nvCxnSpPr>
          <p:spPr>
            <a:xfrm flipH="1">
              <a:off x="4793220" y="10559845"/>
              <a:ext cx="3613354" cy="0"/>
            </a:xfrm>
            <a:prstGeom prst="line">
              <a:avLst/>
            </a:prstGeom>
            <a:noFill/>
            <a:ln w="76200" cap="flat">
              <a:solidFill>
                <a:srgbClr val="FF5C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1" name="直接箭头连接符 30"/>
            <p:cNvCxnSpPr/>
            <p:nvPr/>
          </p:nvCxnSpPr>
          <p:spPr>
            <a:xfrm flipH="1" flipV="1">
              <a:off x="4837466" y="9638663"/>
              <a:ext cx="1" cy="926202"/>
            </a:xfrm>
            <a:prstGeom prst="straightConnector1">
              <a:avLst/>
            </a:prstGeom>
            <a:noFill/>
            <a:ln w="76200" cap="flat">
              <a:solidFill>
                <a:srgbClr val="FF5C0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9" name="组合 38"/>
          <p:cNvGrpSpPr/>
          <p:nvPr/>
        </p:nvGrpSpPr>
        <p:grpSpPr>
          <a:xfrm>
            <a:off x="13457911" y="7670187"/>
            <a:ext cx="3554358" cy="1655483"/>
            <a:chOff x="4704728" y="10535368"/>
            <a:chExt cx="3554358" cy="1655483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8259086" y="10535368"/>
              <a:ext cx="0" cy="1655483"/>
            </a:xfrm>
            <a:prstGeom prst="line">
              <a:avLst/>
            </a:prstGeom>
            <a:noFill/>
            <a:ln w="76200" cap="flat">
              <a:solidFill>
                <a:srgbClr val="FF5C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4704728" y="10559845"/>
              <a:ext cx="3554358" cy="0"/>
            </a:xfrm>
            <a:prstGeom prst="line">
              <a:avLst/>
            </a:prstGeom>
            <a:noFill/>
            <a:ln w="76200" cap="flat">
              <a:solidFill>
                <a:srgbClr val="FF5C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2" name="直接箭头连接符 41"/>
            <p:cNvCxnSpPr/>
            <p:nvPr/>
          </p:nvCxnSpPr>
          <p:spPr>
            <a:xfrm>
              <a:off x="4719479" y="10547606"/>
              <a:ext cx="0" cy="1096680"/>
            </a:xfrm>
            <a:prstGeom prst="straightConnector1">
              <a:avLst/>
            </a:prstGeom>
            <a:noFill/>
            <a:ln w="76200" cap="flat">
              <a:solidFill>
                <a:srgbClr val="FF5C0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49" name="组合 48"/>
          <p:cNvGrpSpPr/>
          <p:nvPr/>
        </p:nvGrpSpPr>
        <p:grpSpPr>
          <a:xfrm>
            <a:off x="19261400" y="8744521"/>
            <a:ext cx="1592824" cy="830997"/>
            <a:chOff x="1799303" y="4901553"/>
            <a:chExt cx="1592824" cy="830997"/>
          </a:xfrm>
        </p:grpSpPr>
        <p:sp>
          <p:nvSpPr>
            <p:cNvPr id="50" name="TextBox 49"/>
            <p:cNvSpPr txBox="1"/>
            <p:nvPr/>
          </p:nvSpPr>
          <p:spPr>
            <a:xfrm>
              <a:off x="1799303" y="4901553"/>
              <a:ext cx="79641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6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595714" y="4901553"/>
              <a:ext cx="79641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cxnSp>
        <p:nvCxnSpPr>
          <p:cNvPr id="60" name="直接箭头连接符 59"/>
          <p:cNvCxnSpPr/>
          <p:nvPr/>
        </p:nvCxnSpPr>
        <p:spPr>
          <a:xfrm>
            <a:off x="7020238" y="9141057"/>
            <a:ext cx="2227007" cy="0"/>
          </a:xfrm>
          <a:prstGeom prst="straightConnector1">
            <a:avLst/>
          </a:prstGeom>
          <a:noFill/>
          <a:ln w="762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直接箭头连接符 60"/>
          <p:cNvCxnSpPr/>
          <p:nvPr/>
        </p:nvCxnSpPr>
        <p:spPr>
          <a:xfrm>
            <a:off x="10412364" y="9200051"/>
            <a:ext cx="2227007" cy="0"/>
          </a:xfrm>
          <a:prstGeom prst="straightConnector1">
            <a:avLst/>
          </a:prstGeom>
          <a:noFill/>
          <a:ln w="762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7" name="组合 116"/>
          <p:cNvGrpSpPr/>
          <p:nvPr/>
        </p:nvGrpSpPr>
        <p:grpSpPr>
          <a:xfrm>
            <a:off x="9615954" y="10671639"/>
            <a:ext cx="855404" cy="2242426"/>
            <a:chOff x="9615954" y="10465160"/>
            <a:chExt cx="855404" cy="2242426"/>
          </a:xfrm>
        </p:grpSpPr>
        <p:sp>
          <p:nvSpPr>
            <p:cNvPr id="115" name="上箭头 114"/>
            <p:cNvSpPr/>
            <p:nvPr/>
          </p:nvSpPr>
          <p:spPr>
            <a:xfrm>
              <a:off x="9615954" y="10465160"/>
              <a:ext cx="796411" cy="1411429"/>
            </a:xfrm>
            <a:prstGeom prst="upArrow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9733941" y="11876589"/>
              <a:ext cx="737417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p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12676252" y="10701136"/>
            <a:ext cx="1651814" cy="2242426"/>
            <a:chOff x="12676252" y="10465160"/>
            <a:chExt cx="1651814" cy="2242426"/>
          </a:xfrm>
        </p:grpSpPr>
        <p:sp>
          <p:nvSpPr>
            <p:cNvPr id="118" name="上箭头 117"/>
            <p:cNvSpPr/>
            <p:nvPr/>
          </p:nvSpPr>
          <p:spPr>
            <a:xfrm>
              <a:off x="13074455" y="10465160"/>
              <a:ext cx="796413" cy="1411429"/>
            </a:xfrm>
            <a:prstGeom prst="upArrow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2676252" y="11876589"/>
              <a:ext cx="1651814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next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cxnSp>
        <p:nvCxnSpPr>
          <p:cNvPr id="122" name="直接箭头连接符 121"/>
          <p:cNvCxnSpPr/>
          <p:nvPr/>
        </p:nvCxnSpPr>
        <p:spPr>
          <a:xfrm>
            <a:off x="13671761" y="9200051"/>
            <a:ext cx="2227007" cy="0"/>
          </a:xfrm>
          <a:prstGeom prst="straightConnector1">
            <a:avLst/>
          </a:prstGeom>
          <a:noFill/>
          <a:ln w="762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3" name="直接箭头连接符 122"/>
          <p:cNvCxnSpPr/>
          <p:nvPr/>
        </p:nvCxnSpPr>
        <p:spPr>
          <a:xfrm>
            <a:off x="17012269" y="9141057"/>
            <a:ext cx="2227007" cy="0"/>
          </a:xfrm>
          <a:prstGeom prst="straightConnector1">
            <a:avLst/>
          </a:prstGeom>
          <a:noFill/>
          <a:ln w="762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8" name="组合 127"/>
          <p:cNvGrpSpPr/>
          <p:nvPr/>
        </p:nvGrpSpPr>
        <p:grpSpPr>
          <a:xfrm>
            <a:off x="10169030" y="9166582"/>
            <a:ext cx="3613354" cy="1384855"/>
            <a:chOff x="4793220" y="9209507"/>
            <a:chExt cx="3613354" cy="1384855"/>
          </a:xfrm>
        </p:grpSpPr>
        <p:cxnSp>
          <p:nvCxnSpPr>
            <p:cNvPr id="129" name="直接连接符 128"/>
            <p:cNvCxnSpPr/>
            <p:nvPr/>
          </p:nvCxnSpPr>
          <p:spPr>
            <a:xfrm>
              <a:off x="8377079" y="9209507"/>
              <a:ext cx="0" cy="1350338"/>
            </a:xfrm>
            <a:prstGeom prst="line">
              <a:avLst/>
            </a:prstGeom>
            <a:noFill/>
            <a:ln w="76200" cap="flat">
              <a:solidFill>
                <a:srgbClr val="FF5C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0" name="直接连接符 129"/>
            <p:cNvCxnSpPr/>
            <p:nvPr/>
          </p:nvCxnSpPr>
          <p:spPr>
            <a:xfrm flipH="1">
              <a:off x="4793220" y="10559845"/>
              <a:ext cx="3613354" cy="0"/>
            </a:xfrm>
            <a:prstGeom prst="line">
              <a:avLst/>
            </a:prstGeom>
            <a:noFill/>
            <a:ln w="76200" cap="flat">
              <a:solidFill>
                <a:srgbClr val="FF5C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1" name="直接箭头连接符 130"/>
            <p:cNvCxnSpPr/>
            <p:nvPr/>
          </p:nvCxnSpPr>
          <p:spPr>
            <a:xfrm flipH="1" flipV="1">
              <a:off x="4807969" y="9668160"/>
              <a:ext cx="1" cy="926202"/>
            </a:xfrm>
            <a:prstGeom prst="straightConnector1">
              <a:avLst/>
            </a:prstGeom>
            <a:noFill/>
            <a:ln w="76200" cap="flat">
              <a:solidFill>
                <a:srgbClr val="FF5C0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283344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链表反转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递归算法的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000446"/>
              </p:ext>
            </p:extLst>
          </p:nvPr>
        </p:nvGraphicFramePr>
        <p:xfrm>
          <a:off x="6056055" y="4367332"/>
          <a:ext cx="12025468" cy="751636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238319"/>
                <a:gridCol w="7787149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8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_206ReverseLinkedList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reverseListRecursive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，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表示链表长度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23456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6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54321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8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链表原理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链表的内存模型</a:t>
            </a:r>
            <a:endParaRPr lang="en-US" altLang="zh-CN" sz="4800" dirty="0" smtClean="0"/>
          </a:p>
          <a:p>
            <a:r>
              <a:rPr lang="zh-CN" altLang="en-US" sz="4800" dirty="0" smtClean="0"/>
              <a:t>创建和打印</a:t>
            </a:r>
            <a:endParaRPr lang="en-US" altLang="zh-CN" sz="4800" dirty="0" smtClean="0"/>
          </a:p>
          <a:p>
            <a:r>
              <a:rPr lang="zh-CN" altLang="en-US" sz="4800" dirty="0" smtClean="0"/>
              <a:t>插入和删除</a:t>
            </a:r>
            <a:endParaRPr lang="en-US" altLang="zh-CN" sz="4800" dirty="0" smtClean="0"/>
          </a:p>
          <a:p>
            <a:r>
              <a:rPr lang="zh-CN" altLang="en-US" sz="4800" dirty="0" smtClean="0"/>
              <a:t>查询和修改</a:t>
            </a:r>
            <a:endParaRPr lang="en-US" altLang="zh-CN" sz="4800" dirty="0" smtClean="0"/>
          </a:p>
          <a:p>
            <a:r>
              <a:rPr lang="zh-CN" altLang="en-US" sz="4800" dirty="0" smtClean="0"/>
              <a:t>测试链表</a:t>
            </a:r>
            <a:endParaRPr lang="en-US" altLang="zh-CN" sz="4800" dirty="0" smtClean="0"/>
          </a:p>
          <a:p>
            <a:r>
              <a:rPr lang="zh-CN" altLang="en-US" sz="4800" dirty="0" smtClean="0"/>
              <a:t>其它知识点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267748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链表反转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思考题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leetCode 25</a:t>
            </a:r>
            <a:r>
              <a:rPr lang="zh-CN" altLang="en-US" dirty="0" smtClean="0"/>
              <a:t>：</a:t>
            </a:r>
            <a:r>
              <a:rPr lang="en-US" altLang="zh-CN" dirty="0"/>
              <a:t>Reverse Nodes in </a:t>
            </a:r>
            <a:r>
              <a:rPr lang="en-US" altLang="zh-CN" dirty="0" smtClean="0"/>
              <a:t>k-Group</a:t>
            </a:r>
          </a:p>
          <a:p>
            <a:r>
              <a:rPr lang="zh-CN" altLang="en-US" dirty="0"/>
              <a:t>依次</a:t>
            </a:r>
            <a:r>
              <a:rPr lang="zh-CN" altLang="en-US" dirty="0" smtClean="0"/>
              <a:t>反转链表的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个节点。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en-US" altLang="zh-CN" dirty="0" smtClean="0">
                <a:sym typeface="Wingdings" pitchFamily="2" charset="2"/>
              </a:rPr>
              <a:t>234567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k=2</a:t>
            </a:r>
          </a:p>
          <a:p>
            <a:r>
              <a:rPr lang="zh-CN" altLang="en-US" dirty="0" smtClean="0">
                <a:sym typeface="Wingdings" pitchFamily="2" charset="2"/>
              </a:rPr>
              <a:t>反转之后：</a:t>
            </a:r>
            <a:r>
              <a:rPr lang="en-US" altLang="zh-CN" dirty="0" smtClean="0">
                <a:sym typeface="Wingdings" pitchFamily="2" charset="2"/>
              </a:rPr>
              <a:t>2143657</a:t>
            </a:r>
          </a:p>
        </p:txBody>
      </p:sp>
    </p:spTree>
    <p:extLst>
      <p:ext uri="{BB962C8B-B14F-4D97-AF65-F5344CB8AC3E}">
        <p14:creationId xmlns:p14="http://schemas.microsoft.com/office/powerpoint/2010/main" val="133707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链表反转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思考题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ym typeface="Wingdings" pitchFamily="2" charset="2"/>
              </a:rPr>
              <a:t>leetCode 92</a:t>
            </a:r>
            <a:r>
              <a:rPr lang="zh-CN" altLang="en-US" dirty="0" smtClean="0">
                <a:sym typeface="Wingdings" pitchFamily="2" charset="2"/>
              </a:rPr>
              <a:t>：</a:t>
            </a:r>
            <a:r>
              <a:rPr lang="en-US" altLang="zh-CN" dirty="0" smtClean="0">
                <a:sym typeface="Wingdings" pitchFamily="2" charset="2"/>
              </a:rPr>
              <a:t>Reverse Linked List II</a:t>
            </a:r>
          </a:p>
          <a:p>
            <a:r>
              <a:rPr lang="zh-CN" altLang="en-US" dirty="0" smtClean="0">
                <a:sym typeface="Wingdings" pitchFamily="2" charset="2"/>
              </a:rPr>
              <a:t>反转链表的某一部分。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smtClean="0">
                <a:sym typeface="Wingdings" pitchFamily="2" charset="2"/>
              </a:rPr>
              <a:t>12345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m=2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n=4</a:t>
            </a:r>
          </a:p>
          <a:p>
            <a:r>
              <a:rPr lang="zh-CN" altLang="en-US" dirty="0" smtClean="0">
                <a:sym typeface="Wingdings" pitchFamily="2" charset="2"/>
              </a:rPr>
              <a:t>反转之后：</a:t>
            </a:r>
            <a:r>
              <a:rPr lang="en-US" altLang="zh-CN" dirty="0" smtClean="0">
                <a:sym typeface="Wingdings" pitchFamily="2" charset="2"/>
              </a:rPr>
              <a:t>14325</a:t>
            </a:r>
          </a:p>
          <a:p>
            <a:r>
              <a:rPr lang="zh-CN" altLang="en-US" dirty="0" smtClean="0">
                <a:sym typeface="Wingdings" pitchFamily="2" charset="2"/>
              </a:rPr>
              <a:t>小结：</a:t>
            </a:r>
            <a:endParaRPr lang="en-US" altLang="zh-CN" dirty="0" smtClean="0">
              <a:sym typeface="Wingdings" pitchFamily="2" charset="2"/>
            </a:endParaRPr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指针（引用），</a:t>
            </a:r>
            <a:r>
              <a:rPr lang="en-US" altLang="zh-CN" dirty="0" smtClean="0"/>
              <a:t>pre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next</a:t>
            </a:r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p</a:t>
            </a:r>
            <a:r>
              <a:rPr lang="en-US" altLang="zh-CN" dirty="0" smtClean="0"/>
              <a:t>=p.next</a:t>
            </a:r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xxx.next=yyy.next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860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名企数据结构面试题之</a:t>
            </a:r>
            <a:r>
              <a:rPr lang="zh-CN" altLang="en-US" dirty="0"/>
              <a:t>链表</a:t>
            </a:r>
            <a:r>
              <a:rPr lang="zh-CN" altLang="en-US" dirty="0" smtClean="0"/>
              <a:t>（</a:t>
            </a:r>
            <a:r>
              <a:rPr lang="zh-CN" altLang="en-US" dirty="0"/>
              <a:t>上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本套课程中我们学习</a:t>
            </a:r>
            <a:r>
              <a:rPr lang="zh-CN" altLang="en-US" dirty="0" smtClean="0"/>
              <a:t>了名企数据结构面试之</a:t>
            </a:r>
            <a:r>
              <a:rPr lang="zh-CN" altLang="en-US" dirty="0"/>
              <a:t>链表</a:t>
            </a:r>
            <a:r>
              <a:rPr lang="zh-CN" altLang="en-US" dirty="0" smtClean="0"/>
              <a:t>（</a:t>
            </a:r>
            <a:r>
              <a:rPr lang="zh-CN" altLang="en-US" dirty="0"/>
              <a:t>上</a:t>
            </a:r>
            <a:r>
              <a:rPr lang="zh-CN" altLang="en-US" dirty="0" smtClean="0"/>
              <a:t>）。</a:t>
            </a:r>
            <a:r>
              <a:rPr lang="zh-CN" altLang="en-US" dirty="0"/>
              <a:t>你</a:t>
            </a:r>
            <a:r>
              <a:rPr lang="zh-CN" altLang="en-US" dirty="0" smtClean="0"/>
              <a:t>应当</a:t>
            </a:r>
            <a:r>
              <a:rPr lang="zh-CN" altLang="en-US" dirty="0"/>
              <a:t>掌握</a:t>
            </a:r>
            <a:r>
              <a:rPr lang="zh-CN" altLang="en-US" dirty="0" smtClean="0"/>
              <a:t>了</a:t>
            </a:r>
            <a:r>
              <a:rPr lang="zh-CN" altLang="en-US" dirty="0"/>
              <a:t>以下知识：</a:t>
            </a:r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链表原理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逆序打印链表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链表的最大元素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链表反转</a:t>
            </a:r>
            <a:endParaRPr lang="en-US" altLang="zh-CN" dirty="0" smtClean="0"/>
          </a:p>
          <a:p>
            <a:pPr lvl="0">
              <a:buClr>
                <a:srgbClr val="35B558"/>
              </a:buClr>
            </a:pPr>
            <a:r>
              <a:rPr lang="zh-CN" altLang="en-US" dirty="0" smtClean="0"/>
              <a:t>你可以使用</a:t>
            </a:r>
            <a:r>
              <a:rPr lang="en-US" altLang="zh-CN" dirty="0" smtClean="0"/>
              <a:t>leetCode</a:t>
            </a:r>
            <a:r>
              <a:rPr lang="zh-CN" altLang="en-US" dirty="0" smtClean="0"/>
              <a:t>验证程序是否正确，还可以在白纸上书写代码；</a:t>
            </a:r>
            <a:r>
              <a:rPr lang="zh-CN" altLang="en-US" dirty="0"/>
              <a:t>如果想进一步提高，你可以继续在极客学院</a:t>
            </a:r>
            <a:r>
              <a:rPr lang="zh-CN" altLang="en-US" dirty="0" smtClean="0"/>
              <a:t>学习</a:t>
            </a:r>
            <a:r>
              <a:rPr lang="zh-CN" altLang="en-US" dirty="0">
                <a:latin typeface="Noto Sans CJK SC Bold" pitchFamily="34" charset="-122"/>
                <a:ea typeface="Noto Sans CJK SC Bold" pitchFamily="34" charset="-122"/>
              </a:rPr>
              <a:t>名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企数据结构面试题之</a:t>
            </a:r>
            <a:r>
              <a:rPr lang="zh-CN" altLang="en-US" dirty="0">
                <a:latin typeface="Noto Sans CJK SC Bold" pitchFamily="34" charset="-122"/>
                <a:ea typeface="Noto Sans CJK SC Bold" pitchFamily="34" charset="-122"/>
              </a:rPr>
              <a:t>链表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（</a:t>
            </a:r>
            <a:r>
              <a:rPr lang="zh-CN" altLang="en-US" dirty="0">
                <a:latin typeface="Noto Sans CJK SC Bold" pitchFamily="34" charset="-122"/>
                <a:ea typeface="Noto Sans CJK SC Bold" pitchFamily="34" charset="-122"/>
              </a:rPr>
              <a:t>中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）</a:t>
            </a:r>
            <a:r>
              <a:rPr lang="zh-CN" altLang="en-US" dirty="0" smtClean="0"/>
              <a:t>课程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791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79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链表原理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链表的内存模型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单链表有两个属性：</a:t>
            </a: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value</a:t>
            </a:r>
            <a:r>
              <a:rPr lang="zh-CN" altLang="en-US" dirty="0" smtClean="0"/>
              <a:t>，值</a:t>
            </a: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next</a:t>
            </a:r>
            <a:r>
              <a:rPr lang="zh-CN" altLang="en-US" dirty="0" smtClean="0"/>
              <a:t>，指向下一个节点的指针（引用）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双链表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附加</a:t>
            </a:r>
            <a:r>
              <a:rPr lang="zh-CN" altLang="en-US" dirty="0" smtClean="0"/>
              <a:t>一个属性：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pre</a:t>
            </a:r>
            <a:r>
              <a:rPr lang="zh-CN" altLang="en-US" dirty="0" smtClean="0"/>
              <a:t>，指向上一</a:t>
            </a:r>
            <a:r>
              <a:rPr lang="zh-CN" altLang="en-US" dirty="0"/>
              <a:t>个节点的指针（引用）</a:t>
            </a:r>
            <a:endParaRPr lang="en-US" altLang="zh-CN" dirty="0"/>
          </a:p>
          <a:p>
            <a:pPr lvl="0"/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311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链表原理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链表的内存模型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似乎是这样：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5915025" y="4000500"/>
            <a:ext cx="12058650" cy="8956298"/>
            <a:chOff x="5314950" y="4000500"/>
            <a:chExt cx="12058650" cy="8956298"/>
          </a:xfrm>
        </p:grpSpPr>
        <p:sp>
          <p:nvSpPr>
            <p:cNvPr id="4" name="TextBox 3"/>
            <p:cNvSpPr txBox="1"/>
            <p:nvPr/>
          </p:nvSpPr>
          <p:spPr>
            <a:xfrm>
              <a:off x="5314950" y="4000500"/>
              <a:ext cx="12058650" cy="8956298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ListNode:</a:t>
              </a:r>
            </a:p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v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alue = 1</a:t>
              </a:r>
            </a:p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next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  <a:sym typeface="Wingdings" pitchFamily="2" charset="2"/>
                </a:rPr>
                <a:t>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 </a:t>
              </a:r>
            </a:p>
            <a:p>
              <a:pPr marL="0" indent="0" algn="l">
                <a:buNone/>
              </a:pPr>
              <a:endPara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marL="0" indent="0" algn="l">
                <a:buNone/>
              </a:pPr>
              <a:endPara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marL="0" indent="0" algn="l">
                <a:buNone/>
              </a:pPr>
              <a:endPara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marL="0" indent="0" algn="l">
                <a:buNone/>
              </a:pPr>
              <a:endPara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marL="0" indent="0" algn="l">
                <a:buNone/>
              </a:pPr>
              <a:endPara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marL="0" indent="0" algn="l">
                <a:buNone/>
              </a:pPr>
              <a:endPara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marL="0" indent="0" algn="l">
                <a:buNone/>
              </a:pPr>
              <a:endPara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marL="0" indent="0" algn="l">
                <a:buNone/>
              </a:pPr>
              <a:endPara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marL="0" indent="0" algn="l">
                <a:buNone/>
              </a:pP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343775" y="5514967"/>
              <a:ext cx="9372600" cy="674030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ListNode:</a:t>
              </a:r>
            </a:p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value = 2</a:t>
              </a:r>
            </a:p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n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ext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  <a:sym typeface="Wingdings" pitchFamily="2" charset="2"/>
                </a:rPr>
                <a:t></a:t>
              </a:r>
              <a:endPara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marL="0" indent="0" algn="l">
                <a:buNone/>
              </a:pPr>
              <a:endPara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marL="0" indent="0" algn="l">
                <a:buNone/>
              </a:pPr>
              <a:endPara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marL="0" indent="0" algn="l">
                <a:buNone/>
              </a:pPr>
              <a:endPara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marL="0" indent="0" algn="l">
                <a:buNone/>
              </a:pPr>
              <a:endPara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marL="0" indent="0" algn="l">
                <a:buNone/>
              </a:pPr>
              <a:endPara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marL="0" indent="0" algn="l">
                <a:buNone/>
              </a:pPr>
              <a:endPara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372599" y="7023467"/>
              <a:ext cx="6600825" cy="4524315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ListNode:</a:t>
              </a:r>
            </a:p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value = 3</a:t>
              </a:r>
            </a:p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n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ext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  <a:sym typeface="Wingdings" pitchFamily="2" charset="2"/>
                </a:rPr>
                <a:t></a:t>
              </a:r>
              <a:endPara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marL="0" indent="0" algn="l">
                <a:buNone/>
              </a:pPr>
              <a:endPara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marL="0" indent="0" algn="l">
                <a:buNone/>
              </a:pPr>
              <a:endPara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marL="0" indent="0" algn="l">
                <a:buNone/>
              </a:pP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319388" y="8515350"/>
              <a:ext cx="3943350" cy="2308324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ListNode:</a:t>
              </a:r>
            </a:p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v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alue = 4</a:t>
              </a:r>
            </a:p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n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ext=null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110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链表原理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链表的内存模型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其实</a:t>
            </a:r>
            <a:r>
              <a:rPr lang="zh-CN" altLang="en-US" dirty="0" smtClean="0"/>
              <a:t>是这样：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</p:txBody>
      </p:sp>
      <p:sp>
        <p:nvSpPr>
          <p:cNvPr id="24" name="TextBox 23"/>
          <p:cNvSpPr txBox="1"/>
          <p:nvPr/>
        </p:nvSpPr>
        <p:spPr>
          <a:xfrm>
            <a:off x="14668872" y="4306651"/>
            <a:ext cx="7419603" cy="8956298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堆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内存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heap</a:t>
            </a:r>
          </a:p>
          <a:p>
            <a:pPr marL="0" indent="0" algn="l">
              <a:buNone/>
            </a:pP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endParaRPr lang="en-US" altLang="zh-CN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endParaRPr lang="en-US" altLang="zh-CN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endParaRPr lang="en-US" altLang="zh-CN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endParaRPr lang="en-US" altLang="zh-CN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endParaRPr lang="en-US" altLang="zh-CN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endParaRPr lang="en-US" altLang="zh-CN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57573" y="4306651"/>
            <a:ext cx="8429625" cy="8956298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栈内存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stack</a:t>
            </a:r>
          </a:p>
          <a:p>
            <a:pPr marL="0" indent="0" algn="l">
              <a:buNone/>
            </a:pPr>
            <a:endParaRPr lang="en-US" altLang="zh-CN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endParaRPr lang="en-US" altLang="zh-CN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endParaRPr lang="en-US" altLang="zh-CN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endParaRPr lang="en-US" altLang="zh-CN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endParaRPr lang="en-US" altLang="zh-CN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endParaRPr lang="en-US" altLang="zh-CN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817330" y="11973891"/>
            <a:ext cx="3114676" cy="830997"/>
            <a:chOff x="5657850" y="4200525"/>
            <a:chExt cx="3114676" cy="830997"/>
          </a:xfrm>
        </p:grpSpPr>
        <p:sp>
          <p:nvSpPr>
            <p:cNvPr id="27" name="TextBox 26"/>
            <p:cNvSpPr txBox="1"/>
            <p:nvPr/>
          </p:nvSpPr>
          <p:spPr>
            <a:xfrm>
              <a:off x="5657850" y="4200525"/>
              <a:ext cx="1099179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p4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57030" y="4200525"/>
              <a:ext cx="2015496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3007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793685" y="9915524"/>
            <a:ext cx="3114676" cy="830997"/>
            <a:chOff x="5657850" y="4200525"/>
            <a:chExt cx="3114676" cy="830997"/>
          </a:xfrm>
        </p:grpSpPr>
        <p:sp>
          <p:nvSpPr>
            <p:cNvPr id="31" name="TextBox 30"/>
            <p:cNvSpPr txBox="1"/>
            <p:nvPr/>
          </p:nvSpPr>
          <p:spPr>
            <a:xfrm>
              <a:off x="5657850" y="4200525"/>
              <a:ext cx="1099179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p3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57030" y="4200525"/>
              <a:ext cx="2015496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3048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879589" y="5862761"/>
            <a:ext cx="3114676" cy="830997"/>
            <a:chOff x="5657850" y="4200525"/>
            <a:chExt cx="3114676" cy="830997"/>
          </a:xfrm>
        </p:grpSpPr>
        <p:sp>
          <p:nvSpPr>
            <p:cNvPr id="34" name="TextBox 33"/>
            <p:cNvSpPr txBox="1"/>
            <p:nvPr/>
          </p:nvSpPr>
          <p:spPr>
            <a:xfrm>
              <a:off x="5657850" y="4200525"/>
              <a:ext cx="1099179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p1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57030" y="4200525"/>
              <a:ext cx="2015496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3125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806341" y="7881200"/>
            <a:ext cx="3114676" cy="830997"/>
            <a:chOff x="5657850" y="4200525"/>
            <a:chExt cx="3114676" cy="830997"/>
          </a:xfrm>
        </p:grpSpPr>
        <p:sp>
          <p:nvSpPr>
            <p:cNvPr id="37" name="TextBox 36"/>
            <p:cNvSpPr txBox="1"/>
            <p:nvPr/>
          </p:nvSpPr>
          <p:spPr>
            <a:xfrm>
              <a:off x="5657850" y="4200525"/>
              <a:ext cx="1099179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p2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757030" y="4200525"/>
              <a:ext cx="2015496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3079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cxnSp>
        <p:nvCxnSpPr>
          <p:cNvPr id="47" name="直接箭头连接符 46"/>
          <p:cNvCxnSpPr/>
          <p:nvPr/>
        </p:nvCxnSpPr>
        <p:spPr>
          <a:xfrm flipV="1">
            <a:off x="8074167" y="6278259"/>
            <a:ext cx="7223766" cy="6009081"/>
          </a:xfrm>
          <a:prstGeom prst="straightConnector1">
            <a:avLst/>
          </a:prstGeom>
          <a:noFill/>
          <a:ln w="76200" cap="flat">
            <a:solidFill>
              <a:srgbClr val="2EAA46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3" name="组合 52"/>
          <p:cNvGrpSpPr/>
          <p:nvPr/>
        </p:nvGrpSpPr>
        <p:grpSpPr>
          <a:xfrm>
            <a:off x="15459075" y="5790160"/>
            <a:ext cx="5800724" cy="830997"/>
            <a:chOff x="15973425" y="6021427"/>
            <a:chExt cx="5800724" cy="830997"/>
          </a:xfrm>
        </p:grpSpPr>
        <p:sp>
          <p:nvSpPr>
            <p:cNvPr id="50" name="TextBox 49"/>
            <p:cNvSpPr txBox="1"/>
            <p:nvPr/>
          </p:nvSpPr>
          <p:spPr>
            <a:xfrm>
              <a:off x="15973425" y="6021427"/>
              <a:ext cx="2628900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value=4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8607272" y="6021427"/>
              <a:ext cx="3166877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n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ext=null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5459075" y="7633982"/>
            <a:ext cx="5800724" cy="830997"/>
            <a:chOff x="15973425" y="6021427"/>
            <a:chExt cx="5800724" cy="830997"/>
          </a:xfrm>
        </p:grpSpPr>
        <p:sp>
          <p:nvSpPr>
            <p:cNvPr id="55" name="TextBox 54"/>
            <p:cNvSpPr txBox="1"/>
            <p:nvPr/>
          </p:nvSpPr>
          <p:spPr>
            <a:xfrm>
              <a:off x="15973425" y="6021427"/>
              <a:ext cx="2628900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value=3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8607272" y="6021427"/>
              <a:ext cx="3166877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next=3007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5447260" y="9642898"/>
            <a:ext cx="5800724" cy="830997"/>
            <a:chOff x="15973425" y="6021427"/>
            <a:chExt cx="5800724" cy="830997"/>
          </a:xfrm>
        </p:grpSpPr>
        <p:sp>
          <p:nvSpPr>
            <p:cNvPr id="61" name="TextBox 60"/>
            <p:cNvSpPr txBox="1"/>
            <p:nvPr/>
          </p:nvSpPr>
          <p:spPr>
            <a:xfrm>
              <a:off x="15973425" y="6021427"/>
              <a:ext cx="2628900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value=2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8607272" y="6021427"/>
              <a:ext cx="3166877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next=3048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15447260" y="11529796"/>
            <a:ext cx="5800724" cy="830997"/>
            <a:chOff x="15973425" y="6021427"/>
            <a:chExt cx="5800724" cy="830997"/>
          </a:xfrm>
        </p:grpSpPr>
        <p:sp>
          <p:nvSpPr>
            <p:cNvPr id="64" name="TextBox 63"/>
            <p:cNvSpPr txBox="1"/>
            <p:nvPr/>
          </p:nvSpPr>
          <p:spPr>
            <a:xfrm>
              <a:off x="15973425" y="6021427"/>
              <a:ext cx="2628900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value=1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8607272" y="6021427"/>
              <a:ext cx="3166877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next=3079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cxnSp>
        <p:nvCxnSpPr>
          <p:cNvPr id="66" name="直接箭头连接符 65"/>
          <p:cNvCxnSpPr/>
          <p:nvPr/>
        </p:nvCxnSpPr>
        <p:spPr>
          <a:xfrm flipV="1">
            <a:off x="7932006" y="8296698"/>
            <a:ext cx="7365927" cy="1950823"/>
          </a:xfrm>
          <a:prstGeom prst="straightConnector1">
            <a:avLst/>
          </a:prstGeom>
          <a:noFill/>
          <a:ln w="76200" cap="flat">
            <a:solidFill>
              <a:srgbClr val="2EAA46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直接箭头连接符 66"/>
          <p:cNvCxnSpPr/>
          <p:nvPr/>
        </p:nvCxnSpPr>
        <p:spPr>
          <a:xfrm>
            <a:off x="8074167" y="8237704"/>
            <a:ext cx="7084870" cy="1950822"/>
          </a:xfrm>
          <a:prstGeom prst="straightConnector1">
            <a:avLst/>
          </a:prstGeom>
          <a:noFill/>
          <a:ln w="76200" cap="flat">
            <a:solidFill>
              <a:srgbClr val="2EAA46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直接箭头连接符 67"/>
          <p:cNvCxnSpPr/>
          <p:nvPr/>
        </p:nvCxnSpPr>
        <p:spPr>
          <a:xfrm>
            <a:off x="8286750" y="6205658"/>
            <a:ext cx="6872287" cy="6009081"/>
          </a:xfrm>
          <a:prstGeom prst="straightConnector1">
            <a:avLst/>
          </a:prstGeom>
          <a:noFill/>
          <a:ln w="76200" cap="flat">
            <a:solidFill>
              <a:srgbClr val="2EAA46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直接箭头连接符 69"/>
          <p:cNvCxnSpPr/>
          <p:nvPr/>
        </p:nvCxnSpPr>
        <p:spPr>
          <a:xfrm flipH="1" flipV="1">
            <a:off x="18092922" y="8530317"/>
            <a:ext cx="1769176" cy="1055901"/>
          </a:xfrm>
          <a:prstGeom prst="straightConnector1">
            <a:avLst/>
          </a:prstGeom>
          <a:noFill/>
          <a:ln w="76200" cap="flat">
            <a:solidFill>
              <a:srgbClr val="FF5C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直接箭头连接符 72"/>
          <p:cNvCxnSpPr/>
          <p:nvPr/>
        </p:nvCxnSpPr>
        <p:spPr>
          <a:xfrm flipH="1" flipV="1">
            <a:off x="18092922" y="10473895"/>
            <a:ext cx="1769176" cy="1055901"/>
          </a:xfrm>
          <a:prstGeom prst="straightConnector1">
            <a:avLst/>
          </a:prstGeom>
          <a:noFill/>
          <a:ln w="76200" cap="flat">
            <a:solidFill>
              <a:srgbClr val="FF5C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直接箭头连接符 73"/>
          <p:cNvCxnSpPr/>
          <p:nvPr/>
        </p:nvCxnSpPr>
        <p:spPr>
          <a:xfrm flipH="1" flipV="1">
            <a:off x="17986039" y="6634360"/>
            <a:ext cx="1876059" cy="999622"/>
          </a:xfrm>
          <a:prstGeom prst="straightConnector1">
            <a:avLst/>
          </a:prstGeom>
          <a:noFill/>
          <a:ln w="76200" cap="flat">
            <a:solidFill>
              <a:srgbClr val="FF5C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15935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链表原理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链表的内存模型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只有一个引用的情形：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</p:txBody>
      </p:sp>
      <p:sp>
        <p:nvSpPr>
          <p:cNvPr id="24" name="TextBox 23"/>
          <p:cNvSpPr txBox="1"/>
          <p:nvPr/>
        </p:nvSpPr>
        <p:spPr>
          <a:xfrm>
            <a:off x="14668872" y="4306651"/>
            <a:ext cx="7419603" cy="8956298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堆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内存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heap</a:t>
            </a:r>
          </a:p>
          <a:p>
            <a:pPr marL="0" indent="0" algn="l">
              <a:buNone/>
            </a:pP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endParaRPr lang="en-US" altLang="zh-CN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endParaRPr lang="en-US" altLang="zh-CN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endParaRPr lang="en-US" altLang="zh-CN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endParaRPr lang="en-US" altLang="zh-CN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endParaRPr lang="en-US" altLang="zh-CN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endParaRPr lang="en-US" altLang="zh-CN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6123" y="6199477"/>
            <a:ext cx="8429625" cy="3785652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栈内存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stack</a:t>
            </a:r>
          </a:p>
          <a:p>
            <a:pPr marL="0" indent="0" algn="l">
              <a:buNone/>
            </a:pPr>
            <a:endParaRPr lang="en-US" altLang="zh-CN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endParaRPr lang="en-US" altLang="zh-CN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470194" y="7633981"/>
            <a:ext cx="3114676" cy="830997"/>
            <a:chOff x="5657850" y="4200525"/>
            <a:chExt cx="3114676" cy="830997"/>
          </a:xfrm>
        </p:grpSpPr>
        <p:sp>
          <p:nvSpPr>
            <p:cNvPr id="34" name="TextBox 33"/>
            <p:cNvSpPr txBox="1"/>
            <p:nvPr/>
          </p:nvSpPr>
          <p:spPr>
            <a:xfrm>
              <a:off x="5657850" y="4200525"/>
              <a:ext cx="1099179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p1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57030" y="4200525"/>
              <a:ext cx="2015496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3125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5459075" y="5790160"/>
            <a:ext cx="5800724" cy="830997"/>
            <a:chOff x="15973425" y="6021427"/>
            <a:chExt cx="5800724" cy="830997"/>
          </a:xfrm>
        </p:grpSpPr>
        <p:sp>
          <p:nvSpPr>
            <p:cNvPr id="50" name="TextBox 49"/>
            <p:cNvSpPr txBox="1"/>
            <p:nvPr/>
          </p:nvSpPr>
          <p:spPr>
            <a:xfrm>
              <a:off x="15973425" y="6021427"/>
              <a:ext cx="2628900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value=4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8607272" y="6021427"/>
              <a:ext cx="3166877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n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ext=null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5459075" y="7633982"/>
            <a:ext cx="5800724" cy="830997"/>
            <a:chOff x="15973425" y="6021427"/>
            <a:chExt cx="5800724" cy="830997"/>
          </a:xfrm>
        </p:grpSpPr>
        <p:sp>
          <p:nvSpPr>
            <p:cNvPr id="55" name="TextBox 54"/>
            <p:cNvSpPr txBox="1"/>
            <p:nvPr/>
          </p:nvSpPr>
          <p:spPr>
            <a:xfrm>
              <a:off x="15973425" y="6021427"/>
              <a:ext cx="2628900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value=3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8607272" y="6021427"/>
              <a:ext cx="3166877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next=3007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5447260" y="9642898"/>
            <a:ext cx="5800724" cy="830997"/>
            <a:chOff x="15973425" y="6021427"/>
            <a:chExt cx="5800724" cy="830997"/>
          </a:xfrm>
        </p:grpSpPr>
        <p:sp>
          <p:nvSpPr>
            <p:cNvPr id="61" name="TextBox 60"/>
            <p:cNvSpPr txBox="1"/>
            <p:nvPr/>
          </p:nvSpPr>
          <p:spPr>
            <a:xfrm>
              <a:off x="15973425" y="6021427"/>
              <a:ext cx="2628900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value=2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8607272" y="6021427"/>
              <a:ext cx="3166877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next=3048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15447260" y="11529796"/>
            <a:ext cx="5800724" cy="830997"/>
            <a:chOff x="15973425" y="6021427"/>
            <a:chExt cx="5800724" cy="830997"/>
          </a:xfrm>
        </p:grpSpPr>
        <p:sp>
          <p:nvSpPr>
            <p:cNvPr id="64" name="TextBox 63"/>
            <p:cNvSpPr txBox="1"/>
            <p:nvPr/>
          </p:nvSpPr>
          <p:spPr>
            <a:xfrm>
              <a:off x="15973425" y="6021427"/>
              <a:ext cx="2628900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value=1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8607272" y="6021427"/>
              <a:ext cx="3166877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next=3079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cxnSp>
        <p:nvCxnSpPr>
          <p:cNvPr id="68" name="直接箭头连接符 67"/>
          <p:cNvCxnSpPr/>
          <p:nvPr/>
        </p:nvCxnSpPr>
        <p:spPr>
          <a:xfrm>
            <a:off x="8943975" y="8049479"/>
            <a:ext cx="6215062" cy="4165260"/>
          </a:xfrm>
          <a:prstGeom prst="straightConnector1">
            <a:avLst/>
          </a:prstGeom>
          <a:noFill/>
          <a:ln w="76200" cap="flat">
            <a:solidFill>
              <a:srgbClr val="2EAA46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直接箭头连接符 69"/>
          <p:cNvCxnSpPr/>
          <p:nvPr/>
        </p:nvCxnSpPr>
        <p:spPr>
          <a:xfrm flipH="1" flipV="1">
            <a:off x="18092922" y="8530317"/>
            <a:ext cx="1769176" cy="1055901"/>
          </a:xfrm>
          <a:prstGeom prst="straightConnector1">
            <a:avLst/>
          </a:prstGeom>
          <a:noFill/>
          <a:ln w="76200" cap="flat">
            <a:solidFill>
              <a:srgbClr val="FF5C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直接箭头连接符 72"/>
          <p:cNvCxnSpPr/>
          <p:nvPr/>
        </p:nvCxnSpPr>
        <p:spPr>
          <a:xfrm flipH="1" flipV="1">
            <a:off x="18092922" y="10473895"/>
            <a:ext cx="1769176" cy="1055901"/>
          </a:xfrm>
          <a:prstGeom prst="straightConnector1">
            <a:avLst/>
          </a:prstGeom>
          <a:noFill/>
          <a:ln w="76200" cap="flat">
            <a:solidFill>
              <a:srgbClr val="FF5C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直接箭头连接符 73"/>
          <p:cNvCxnSpPr/>
          <p:nvPr/>
        </p:nvCxnSpPr>
        <p:spPr>
          <a:xfrm flipH="1" flipV="1">
            <a:off x="17986039" y="6634360"/>
            <a:ext cx="1876059" cy="999622"/>
          </a:xfrm>
          <a:prstGeom prst="straightConnector1">
            <a:avLst/>
          </a:prstGeom>
          <a:noFill/>
          <a:ln w="76200" cap="flat">
            <a:solidFill>
              <a:srgbClr val="FF5C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4322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链表原理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创建和打印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单</a:t>
            </a:r>
            <a:r>
              <a:rPr lang="zh-CN" altLang="en-US" dirty="0" smtClean="0"/>
              <a:t>链表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MiniList.java</a:t>
            </a:r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051171"/>
              </p:ext>
            </p:extLst>
          </p:nvPr>
        </p:nvGraphicFramePr>
        <p:xfrm>
          <a:off x="2457450" y="4859725"/>
          <a:ext cx="20088225" cy="803452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001125"/>
                <a:gridCol w="11087100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方</a:t>
                      </a:r>
                      <a:r>
                        <a:rPr lang="zh-CN" altLang="en-US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法名</a:t>
                      </a:r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/</a:t>
                      </a:r>
                      <a:r>
                        <a:rPr lang="zh-CN" altLang="en-US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属性名</a:t>
                      </a:r>
                      <a:endParaRPr lang="zh-CN" altLang="en-US" sz="48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zh-CN" altLang="en-US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作用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4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head</a:t>
                      </a:r>
                      <a:endParaRPr lang="zh-CN" altLang="en-US" sz="44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4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头结点</a:t>
                      </a:r>
                      <a:r>
                        <a:rPr lang="zh-CN" altLang="zh-CN" sz="44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，</a:t>
                      </a:r>
                      <a:r>
                        <a:rPr lang="zh-CN" altLang="en-US" sz="44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固定</a:t>
                      </a:r>
                      <a:endParaRPr lang="zh-CN" altLang="en-US" sz="44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4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void arrayToList(T[] array)</a:t>
                      </a:r>
                      <a:endParaRPr lang="zh-CN" altLang="en-US" sz="44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4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根据数组</a:t>
                      </a:r>
                      <a:r>
                        <a:rPr lang="en-US" altLang="zh-CN" sz="44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array</a:t>
                      </a:r>
                      <a:r>
                        <a:rPr lang="zh-CN" altLang="en-US" sz="44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创建链表</a:t>
                      </a:r>
                      <a:endParaRPr lang="zh-CN" altLang="en-US" sz="44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4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void printList()</a:t>
                      </a:r>
                      <a:endParaRPr lang="zh-CN" altLang="en-US" sz="44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4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打印链表</a:t>
                      </a:r>
                      <a:endParaRPr lang="zh-CN" altLang="en-US" sz="44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4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void insert(int index, T value)</a:t>
                      </a:r>
                      <a:endParaRPr lang="zh-CN" altLang="en-US" sz="44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4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在第</a:t>
                      </a:r>
                      <a:r>
                        <a:rPr lang="en-US" altLang="zh-CN" sz="44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index</a:t>
                      </a:r>
                      <a:r>
                        <a:rPr lang="zh-CN" altLang="en-US" sz="44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个节点后面插入</a:t>
                      </a:r>
                      <a:r>
                        <a:rPr lang="en-US" altLang="zh-CN" sz="44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4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 remove(int index)</a:t>
                      </a:r>
                      <a:endParaRPr lang="zh-CN" altLang="en-US" sz="44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4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删除第</a:t>
                      </a:r>
                      <a:r>
                        <a:rPr lang="en-US" altLang="zh-CN" sz="44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index</a:t>
                      </a:r>
                      <a:r>
                        <a:rPr lang="zh-CN" altLang="en-US" sz="44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个节点，并返回节点的值</a:t>
                      </a:r>
                      <a:endParaRPr lang="zh-CN" altLang="en-US" sz="44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4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 get(int index)</a:t>
                      </a:r>
                      <a:endParaRPr lang="zh-CN" altLang="en-US" sz="44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4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返回第</a:t>
                      </a:r>
                      <a:r>
                        <a:rPr lang="en-US" altLang="zh-CN" sz="44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index</a:t>
                      </a:r>
                      <a:r>
                        <a:rPr lang="zh-CN" altLang="en-US" sz="44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个节点的值</a:t>
                      </a:r>
                      <a:endParaRPr lang="zh-CN" altLang="en-US" sz="44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4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void set(int index,T value)</a:t>
                      </a:r>
                      <a:endParaRPr lang="zh-CN" altLang="en-US" sz="44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4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将第</a:t>
                      </a:r>
                      <a:r>
                        <a:rPr lang="en-US" altLang="zh-CN" sz="44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index</a:t>
                      </a:r>
                      <a:r>
                        <a:rPr lang="zh-CN" altLang="en-US" sz="44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个节点的值设置为</a:t>
                      </a:r>
                      <a:r>
                        <a:rPr lang="en-US" altLang="zh-CN" sz="44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26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19563</TotalTime>
  <Words>1359</Words>
  <Application>Microsoft Macintosh PowerPoint</Application>
  <PresentationFormat>自定义</PresentationFormat>
  <Paragraphs>554</Paragraphs>
  <Slides>43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Black</vt:lpstr>
      <vt:lpstr>名企数据结构面试题之链表（上）</vt:lpstr>
      <vt:lpstr>名企数据结构面试题之链表（上） — 课程概要</vt:lpstr>
      <vt:lpstr>名企数据结构面试题之链表（上）</vt:lpstr>
      <vt:lpstr>链表原理</vt:lpstr>
      <vt:lpstr>链表原理 — 链表的内存模型</vt:lpstr>
      <vt:lpstr>链表原理 — 链表的内存模型</vt:lpstr>
      <vt:lpstr>链表原理 — 链表的内存模型</vt:lpstr>
      <vt:lpstr>链表原理 — 链表的内存模型</vt:lpstr>
      <vt:lpstr>链表原理 — 创建和打印</vt:lpstr>
      <vt:lpstr>链表原理 — 创建和打印</vt:lpstr>
      <vt:lpstr>链表原理 — 创建和打印</vt:lpstr>
      <vt:lpstr>链表原理 — 插入和删除</vt:lpstr>
      <vt:lpstr>链表原理 — 插入和删除</vt:lpstr>
      <vt:lpstr>链表原理 — 查询和修改</vt:lpstr>
      <vt:lpstr>链表原理 — 测试链表</vt:lpstr>
      <vt:lpstr>链表原理 — 其它知识点</vt:lpstr>
      <vt:lpstr>名企数据结构面试题之链表（上）</vt:lpstr>
      <vt:lpstr>逆序打印链表</vt:lpstr>
      <vt:lpstr>逆序打印链表 — 问题描述</vt:lpstr>
      <vt:lpstr>逆序打印链表 — 非递归算法的思路</vt:lpstr>
      <vt:lpstr>逆序打印链表 — 非递归算法的实现</vt:lpstr>
      <vt:lpstr>逆序打印链表 — 递归算法的思路</vt:lpstr>
      <vt:lpstr>逆序打印链表 — 递归算法的实现</vt:lpstr>
      <vt:lpstr>名企数据结构面试题之链表（上）</vt:lpstr>
      <vt:lpstr>链表的最大元素</vt:lpstr>
      <vt:lpstr>链表的最大元素 — 如何比较大小</vt:lpstr>
      <vt:lpstr>链表的最大元素 — 打擂台算法</vt:lpstr>
      <vt:lpstr>链表的最大元素 — 打擂台算法</vt:lpstr>
      <vt:lpstr>链表的最大元素 — 代码实现</vt:lpstr>
      <vt:lpstr>链表的最大元素 — 测试用例</vt:lpstr>
      <vt:lpstr>链表的最大元素 — 其它知识点</vt:lpstr>
      <vt:lpstr>名企数据结构面试题之链表（上）</vt:lpstr>
      <vt:lpstr>链表反转</vt:lpstr>
      <vt:lpstr>链表反转 — 问题描述</vt:lpstr>
      <vt:lpstr>链表反转 — 非递归算法的思路</vt:lpstr>
      <vt:lpstr>链表反转 — 非递归算法的思路</vt:lpstr>
      <vt:lpstr>链表反转 — 非递归算法的实现</vt:lpstr>
      <vt:lpstr>链表反转 — 递归算法的思路</vt:lpstr>
      <vt:lpstr>链表反转 — 递归算法的实现</vt:lpstr>
      <vt:lpstr>链表反转 — 思考题</vt:lpstr>
      <vt:lpstr>链表反转 — 思考题</vt:lpstr>
      <vt:lpstr>名企数据结构面试题之链表（上）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李静 李</cp:lastModifiedBy>
  <cp:revision>1816</cp:revision>
  <dcterms:created xsi:type="dcterms:W3CDTF">2015-03-23T11:35:35Z</dcterms:created>
  <dcterms:modified xsi:type="dcterms:W3CDTF">2015-10-14T08:26:34Z</dcterms:modified>
</cp:coreProperties>
</file>